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1"/>
  </p:notesMasterIdLst>
  <p:handoutMasterIdLst>
    <p:handoutMasterId r:id="rId122"/>
  </p:handoutMasterIdLst>
  <p:sldIdLst>
    <p:sldId id="804" r:id="rId2"/>
    <p:sldId id="712" r:id="rId3"/>
    <p:sldId id="805" r:id="rId4"/>
    <p:sldId id="806" r:id="rId5"/>
    <p:sldId id="601" r:id="rId6"/>
    <p:sldId id="602" r:id="rId7"/>
    <p:sldId id="653" r:id="rId8"/>
    <p:sldId id="638" r:id="rId9"/>
    <p:sldId id="349" r:id="rId10"/>
    <p:sldId id="657" r:id="rId11"/>
    <p:sldId id="792" r:id="rId12"/>
    <p:sldId id="807" r:id="rId13"/>
    <p:sldId id="658" r:id="rId14"/>
    <p:sldId id="808" r:id="rId15"/>
    <p:sldId id="809" r:id="rId16"/>
    <p:sldId id="810" r:id="rId17"/>
    <p:sldId id="811" r:id="rId18"/>
    <p:sldId id="812" r:id="rId19"/>
    <p:sldId id="798" r:id="rId20"/>
    <p:sldId id="813" r:id="rId21"/>
    <p:sldId id="814" r:id="rId22"/>
    <p:sldId id="727" r:id="rId23"/>
    <p:sldId id="815" r:id="rId24"/>
    <p:sldId id="256" r:id="rId25"/>
    <p:sldId id="776" r:id="rId26"/>
    <p:sldId id="696" r:id="rId27"/>
    <p:sldId id="647" r:id="rId28"/>
    <p:sldId id="697" r:id="rId29"/>
    <p:sldId id="650" r:id="rId30"/>
    <p:sldId id="777" r:id="rId31"/>
    <p:sldId id="699" r:id="rId32"/>
    <p:sldId id="656" r:id="rId33"/>
    <p:sldId id="659" r:id="rId34"/>
    <p:sldId id="774" r:id="rId35"/>
    <p:sldId id="661" r:id="rId36"/>
    <p:sldId id="662" r:id="rId37"/>
    <p:sldId id="664" r:id="rId38"/>
    <p:sldId id="778" r:id="rId39"/>
    <p:sldId id="709" r:id="rId40"/>
    <p:sldId id="673" r:id="rId41"/>
    <p:sldId id="674" r:id="rId42"/>
    <p:sldId id="710" r:id="rId43"/>
    <p:sldId id="713" r:id="rId44"/>
    <p:sldId id="677" r:id="rId45"/>
    <p:sldId id="714" r:id="rId46"/>
    <p:sldId id="715" r:id="rId47"/>
    <p:sldId id="690" r:id="rId48"/>
    <p:sldId id="779" r:id="rId49"/>
    <p:sldId id="718" r:id="rId50"/>
    <p:sldId id="719" r:id="rId51"/>
    <p:sldId id="720" r:id="rId52"/>
    <p:sldId id="721" r:id="rId53"/>
    <p:sldId id="722" r:id="rId54"/>
    <p:sldId id="785" r:id="rId55"/>
    <p:sldId id="786" r:id="rId56"/>
    <p:sldId id="787" r:id="rId57"/>
    <p:sldId id="788" r:id="rId58"/>
    <p:sldId id="789" r:id="rId59"/>
    <p:sldId id="790" r:id="rId60"/>
    <p:sldId id="791" r:id="rId61"/>
    <p:sldId id="723" r:id="rId62"/>
    <p:sldId id="724" r:id="rId63"/>
    <p:sldId id="725" r:id="rId64"/>
    <p:sldId id="726" r:id="rId65"/>
    <p:sldId id="780" r:id="rId66"/>
    <p:sldId id="728" r:id="rId67"/>
    <p:sldId id="729" r:id="rId68"/>
    <p:sldId id="730" r:id="rId69"/>
    <p:sldId id="731" r:id="rId70"/>
    <p:sldId id="732" r:id="rId71"/>
    <p:sldId id="733" r:id="rId72"/>
    <p:sldId id="781" r:id="rId73"/>
    <p:sldId id="735" r:id="rId74"/>
    <p:sldId id="736" r:id="rId75"/>
    <p:sldId id="793" r:id="rId76"/>
    <p:sldId id="739" r:id="rId77"/>
    <p:sldId id="737" r:id="rId78"/>
    <p:sldId id="794" r:id="rId79"/>
    <p:sldId id="795" r:id="rId80"/>
    <p:sldId id="796" r:id="rId81"/>
    <p:sldId id="797" r:id="rId82"/>
    <p:sldId id="782" r:id="rId83"/>
    <p:sldId id="741" r:id="rId84"/>
    <p:sldId id="742" r:id="rId85"/>
    <p:sldId id="743" r:id="rId86"/>
    <p:sldId id="744" r:id="rId87"/>
    <p:sldId id="745" r:id="rId88"/>
    <p:sldId id="746" r:id="rId89"/>
    <p:sldId id="800" r:id="rId90"/>
    <p:sldId id="801" r:id="rId91"/>
    <p:sldId id="747" r:id="rId92"/>
    <p:sldId id="802" r:id="rId93"/>
    <p:sldId id="803" r:id="rId94"/>
    <p:sldId id="799" r:id="rId95"/>
    <p:sldId id="783" r:id="rId96"/>
    <p:sldId id="749" r:id="rId97"/>
    <p:sldId id="750" r:id="rId98"/>
    <p:sldId id="751" r:id="rId99"/>
    <p:sldId id="752" r:id="rId100"/>
    <p:sldId id="753" r:id="rId101"/>
    <p:sldId id="754" r:id="rId102"/>
    <p:sldId id="755" r:id="rId103"/>
    <p:sldId id="756" r:id="rId104"/>
    <p:sldId id="757" r:id="rId105"/>
    <p:sldId id="784" r:id="rId106"/>
    <p:sldId id="759" r:id="rId107"/>
    <p:sldId id="760" r:id="rId108"/>
    <p:sldId id="761" r:id="rId109"/>
    <p:sldId id="762" r:id="rId110"/>
    <p:sldId id="763" r:id="rId111"/>
    <p:sldId id="764" r:id="rId112"/>
    <p:sldId id="765" r:id="rId113"/>
    <p:sldId id="766" r:id="rId114"/>
    <p:sldId id="767" r:id="rId115"/>
    <p:sldId id="768" r:id="rId116"/>
    <p:sldId id="769" r:id="rId117"/>
    <p:sldId id="770" r:id="rId118"/>
    <p:sldId id="771" r:id="rId119"/>
    <p:sldId id="772" r:id="rId1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55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7F00"/>
    <a:srgbClr val="9BBC59"/>
    <a:srgbClr val="F79646"/>
    <a:srgbClr val="F7F7F7"/>
    <a:srgbClr val="F4F4F4"/>
    <a:srgbClr val="F9F9F9"/>
    <a:srgbClr val="FDFDFD"/>
    <a:srgbClr val="F8F8F8"/>
    <a:srgbClr val="FBFBFB"/>
    <a:srgbClr val="7189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03" autoAdjust="0"/>
    <p:restoredTop sz="93792" autoAdjust="0"/>
  </p:normalViewPr>
  <p:slideViewPr>
    <p:cSldViewPr snapToGrid="0">
      <p:cViewPr varScale="1">
        <p:scale>
          <a:sx n="112" d="100"/>
          <a:sy n="112" d="100"/>
        </p:scale>
        <p:origin x="1656" y="90"/>
      </p:cViewPr>
      <p:guideLst>
        <p:guide orient="horz" pos="2160"/>
        <p:guide pos="4558"/>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51" d="100"/>
          <a:sy n="51" d="100"/>
        </p:scale>
        <p:origin x="2692" y="-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commentAuthors" Target="commen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31FDF5-100E-4A10-900C-8B7ED96D787B}" type="datetimeFigureOut">
              <a:rPr lang="en-GB" smtClean="0"/>
              <a:t>06/02/2024</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127259-7AE2-4A84-AF71-5871E78EA8A8}" type="slidenum">
              <a:rPr lang="en-GB" smtClean="0"/>
              <a:t>‹#›</a:t>
            </a:fld>
            <a:endParaRPr lang="en-GB"/>
          </a:p>
        </p:txBody>
      </p:sp>
    </p:spTree>
    <p:extLst>
      <p:ext uri="{BB962C8B-B14F-4D97-AF65-F5344CB8AC3E}">
        <p14:creationId xmlns:p14="http://schemas.microsoft.com/office/powerpoint/2010/main" val="26438096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1EEED9-72E5-4845-9609-DE66875C3125}" type="datetimeFigureOut">
              <a:rPr lang="en-GB" smtClean="0"/>
              <a:t>06/02/2024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31AFFA-5214-4CD7-AC14-54BF2F08C1EF}" type="slidenum">
              <a:rPr lang="en-GB" smtClean="0"/>
              <a:t>‹#›</a:t>
            </a:fld>
            <a:endParaRPr lang="en-GB"/>
          </a:p>
        </p:txBody>
      </p:sp>
    </p:spTree>
    <p:extLst>
      <p:ext uri="{BB962C8B-B14F-4D97-AF65-F5344CB8AC3E}">
        <p14:creationId xmlns:p14="http://schemas.microsoft.com/office/powerpoint/2010/main" val="3203855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298710"/>
            <a:r>
              <a:rPr lang="en-SG" sz="1300" dirty="0"/>
              <a:t>Now the previous diagram has changed. We have an outer box for stack that covers the linked list </a:t>
            </a:r>
            <a:r>
              <a:rPr lang="en-SG" sz="1300" dirty="0" err="1"/>
              <a:t>struct</a:t>
            </a:r>
            <a:r>
              <a:rPr lang="en-SG" sz="1300" dirty="0"/>
              <a:t>. We are trying to build the concept that is visualized in the left diagram.</a:t>
            </a:r>
            <a:r>
              <a:rPr lang="en-GB" dirty="0">
                <a:effectLst/>
              </a:rPr>
              <a:t> </a:t>
            </a:r>
          </a:p>
          <a:p>
            <a:pPr defTabSz="298710"/>
            <a:endParaRPr lang="en-GB" altLang="en-US" dirty="0">
              <a:effectLst/>
            </a:endParaRPr>
          </a:p>
          <a:p>
            <a:pPr defTabSz="298710"/>
            <a:r>
              <a:rPr lang="en-SG" sz="1300" dirty="0"/>
              <a:t>A stack has the values that are come in and go out only at the top position of the stack. But if we look at the memory layout, at the end we will get a stack structure. Inside the stack </a:t>
            </a:r>
            <a:r>
              <a:rPr lang="en-SG" sz="1300" dirty="0" err="1"/>
              <a:t>struct</a:t>
            </a:r>
            <a:r>
              <a:rPr lang="en-SG" sz="1300" dirty="0"/>
              <a:t> we have the linked list </a:t>
            </a:r>
            <a:r>
              <a:rPr lang="en-SG" sz="1300" dirty="0" err="1"/>
              <a:t>struct</a:t>
            </a:r>
            <a:r>
              <a:rPr lang="en-SG" sz="1300" dirty="0"/>
              <a:t> and inside the linked list </a:t>
            </a:r>
            <a:r>
              <a:rPr lang="en-SG" sz="1300" dirty="0" err="1"/>
              <a:t>struct</a:t>
            </a:r>
            <a:r>
              <a:rPr lang="en-SG" sz="1300" dirty="0"/>
              <a:t> we have two items as the head pointer and the size variable.</a:t>
            </a:r>
            <a:r>
              <a:rPr lang="en-GB" dirty="0">
                <a:effectLst/>
              </a:rPr>
              <a:t> </a:t>
            </a:r>
          </a:p>
          <a:p>
            <a:pPr defTabSz="298710"/>
            <a:endParaRPr lang="en-GB" altLang="en-US" dirty="0">
              <a:effectLst/>
            </a:endParaRPr>
          </a:p>
          <a:p>
            <a:pPr defTabSz="298710"/>
            <a:r>
              <a:rPr lang="en-SG" sz="1300" dirty="0"/>
              <a:t>This is the simplest form of linked list we can have which does not include doubly linked nodes, or tail pointers. We have the nodes outside the </a:t>
            </a:r>
            <a:r>
              <a:rPr lang="en-SG" sz="1300" dirty="0" err="1"/>
              <a:t>struct</a:t>
            </a:r>
            <a:r>
              <a:rPr lang="en-SG" sz="1300" dirty="0"/>
              <a:t> and connected to the </a:t>
            </a:r>
            <a:r>
              <a:rPr lang="en-SG" sz="1300" dirty="0" err="1"/>
              <a:t>struct</a:t>
            </a:r>
            <a:r>
              <a:rPr lang="en-SG" sz="1300" dirty="0"/>
              <a:t> via the head pointer. The nodes are defined as external blocks of memory. Therefore, now we have a stack </a:t>
            </a:r>
            <a:r>
              <a:rPr lang="en-SG" sz="1300" dirty="0" err="1"/>
              <a:t>struct</a:t>
            </a:r>
            <a:r>
              <a:rPr lang="en-SG" sz="1300" dirty="0"/>
              <a:t> which wraps up the linked list structure which warps up a head pointer and a size variable.</a:t>
            </a:r>
            <a:r>
              <a:rPr lang="en-GB" dirty="0">
                <a:effectLst/>
              </a:rPr>
              <a:t> </a:t>
            </a:r>
          </a:p>
          <a:p>
            <a:pPr defTabSz="298710"/>
            <a:endParaRPr lang="en-GB" altLang="en-US" dirty="0">
              <a:effectLst/>
            </a:endParaRPr>
          </a:p>
          <a:p>
            <a:pPr defTabSz="298710"/>
            <a:r>
              <a:rPr lang="en-SG" sz="1300" dirty="0"/>
              <a:t>In this way we do not need to worry about rewriting the code. For an example, if we want to add an item to the stack we have to call the insert node function in the linked list.</a:t>
            </a:r>
            <a:r>
              <a:rPr lang="en-GB" dirty="0">
                <a:effectLst/>
              </a:rPr>
              <a:t> </a:t>
            </a:r>
            <a:endParaRPr lang="en-US" altLang="en-US" dirty="0"/>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defRPr>
            </a:lvl1pPr>
            <a:lvl2pPr marL="812223" indent="-312135">
              <a:spcBef>
                <a:spcPct val="30000"/>
              </a:spcBef>
              <a:defRPr sz="1300">
                <a:solidFill>
                  <a:schemeClr val="tx1"/>
                </a:solidFill>
                <a:latin typeface="Times New Roman" panose="02020603050405020304" pitchFamily="18" charset="0"/>
              </a:defRPr>
            </a:lvl2pPr>
            <a:lvl3pPr marL="1251897" indent="-250044">
              <a:spcBef>
                <a:spcPct val="30000"/>
              </a:spcBef>
              <a:defRPr sz="1300">
                <a:solidFill>
                  <a:schemeClr val="tx1"/>
                </a:solidFill>
                <a:latin typeface="Times New Roman" panose="02020603050405020304" pitchFamily="18" charset="0"/>
              </a:defRPr>
            </a:lvl3pPr>
            <a:lvl4pPr marL="1751985" indent="-250044">
              <a:spcBef>
                <a:spcPct val="30000"/>
              </a:spcBef>
              <a:defRPr sz="1300">
                <a:solidFill>
                  <a:schemeClr val="tx1"/>
                </a:solidFill>
                <a:latin typeface="Times New Roman" panose="02020603050405020304" pitchFamily="18" charset="0"/>
              </a:defRPr>
            </a:lvl4pPr>
            <a:lvl5pPr marL="2253751" indent="-250044">
              <a:spcBef>
                <a:spcPct val="30000"/>
              </a:spcBef>
              <a:defRPr sz="1300">
                <a:solidFill>
                  <a:schemeClr val="tx1"/>
                </a:solidFill>
                <a:latin typeface="Times New Roman" panose="02020603050405020304" pitchFamily="18" charset="0"/>
              </a:defRPr>
            </a:lvl5pPr>
            <a:lvl6pPr marL="2737057" indent="-250044" eaLnBrk="0" fontAlgn="base" hangingPunct="0">
              <a:spcBef>
                <a:spcPct val="30000"/>
              </a:spcBef>
              <a:spcAft>
                <a:spcPct val="0"/>
              </a:spcAft>
              <a:defRPr sz="1300">
                <a:solidFill>
                  <a:schemeClr val="tx1"/>
                </a:solidFill>
                <a:latin typeface="Times New Roman" panose="02020603050405020304" pitchFamily="18" charset="0"/>
              </a:defRPr>
            </a:lvl6pPr>
            <a:lvl7pPr marL="3220363" indent="-250044" eaLnBrk="0" fontAlgn="base" hangingPunct="0">
              <a:spcBef>
                <a:spcPct val="30000"/>
              </a:spcBef>
              <a:spcAft>
                <a:spcPct val="0"/>
              </a:spcAft>
              <a:defRPr sz="1300">
                <a:solidFill>
                  <a:schemeClr val="tx1"/>
                </a:solidFill>
                <a:latin typeface="Times New Roman" panose="02020603050405020304" pitchFamily="18" charset="0"/>
              </a:defRPr>
            </a:lvl7pPr>
            <a:lvl8pPr marL="3703669" indent="-250044" eaLnBrk="0" fontAlgn="base" hangingPunct="0">
              <a:spcBef>
                <a:spcPct val="30000"/>
              </a:spcBef>
              <a:spcAft>
                <a:spcPct val="0"/>
              </a:spcAft>
              <a:defRPr sz="1300">
                <a:solidFill>
                  <a:schemeClr val="tx1"/>
                </a:solidFill>
                <a:latin typeface="Times New Roman" panose="02020603050405020304" pitchFamily="18" charset="0"/>
              </a:defRPr>
            </a:lvl8pPr>
            <a:lvl9pPr marL="4186975" indent="-250044" eaLnBrk="0" fontAlgn="base" hangingPunct="0">
              <a:spcBef>
                <a:spcPct val="30000"/>
              </a:spcBef>
              <a:spcAft>
                <a:spcPct val="0"/>
              </a:spcAft>
              <a:defRPr sz="1300">
                <a:solidFill>
                  <a:schemeClr val="tx1"/>
                </a:solidFill>
                <a:latin typeface="Times New Roman" panose="02020603050405020304" pitchFamily="18" charset="0"/>
              </a:defRPr>
            </a:lvl9pPr>
          </a:lstStyle>
          <a:p>
            <a:pPr>
              <a:spcBef>
                <a:spcPct val="0"/>
              </a:spcBef>
            </a:pPr>
            <a:fld id="{9F73D861-33CE-4FD3-9114-3778F3BB3C8D}" type="slidenum">
              <a:rPr lang="en-US" altLang="en-US" smtClean="0"/>
              <a:pPr>
                <a:spcBef>
                  <a:spcPct val="0"/>
                </a:spcBef>
              </a:pPr>
              <a:t>5</a:t>
            </a:fld>
            <a:endParaRPr lang="en-US" altLang="en-US"/>
          </a:p>
        </p:txBody>
      </p:sp>
      <p:sp>
        <p:nvSpPr>
          <p:cNvPr id="41990"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defRPr>
            </a:lvl1pPr>
            <a:lvl2pPr marL="812223" indent="-312135">
              <a:spcBef>
                <a:spcPct val="30000"/>
              </a:spcBef>
              <a:defRPr sz="1300">
                <a:solidFill>
                  <a:schemeClr val="tx1"/>
                </a:solidFill>
                <a:latin typeface="Times New Roman" panose="02020603050405020304" pitchFamily="18" charset="0"/>
              </a:defRPr>
            </a:lvl2pPr>
            <a:lvl3pPr marL="1251897" indent="-250044">
              <a:spcBef>
                <a:spcPct val="30000"/>
              </a:spcBef>
              <a:defRPr sz="1300">
                <a:solidFill>
                  <a:schemeClr val="tx1"/>
                </a:solidFill>
                <a:latin typeface="Times New Roman" panose="02020603050405020304" pitchFamily="18" charset="0"/>
              </a:defRPr>
            </a:lvl3pPr>
            <a:lvl4pPr marL="1751985" indent="-250044">
              <a:spcBef>
                <a:spcPct val="30000"/>
              </a:spcBef>
              <a:defRPr sz="1300">
                <a:solidFill>
                  <a:schemeClr val="tx1"/>
                </a:solidFill>
                <a:latin typeface="Times New Roman" panose="02020603050405020304" pitchFamily="18" charset="0"/>
              </a:defRPr>
            </a:lvl4pPr>
            <a:lvl5pPr marL="2253751" indent="-250044">
              <a:spcBef>
                <a:spcPct val="30000"/>
              </a:spcBef>
              <a:defRPr sz="1300">
                <a:solidFill>
                  <a:schemeClr val="tx1"/>
                </a:solidFill>
                <a:latin typeface="Times New Roman" panose="02020603050405020304" pitchFamily="18" charset="0"/>
              </a:defRPr>
            </a:lvl5pPr>
            <a:lvl6pPr marL="2737057" indent="-250044" eaLnBrk="0" fontAlgn="base" hangingPunct="0">
              <a:spcBef>
                <a:spcPct val="30000"/>
              </a:spcBef>
              <a:spcAft>
                <a:spcPct val="0"/>
              </a:spcAft>
              <a:defRPr sz="1300">
                <a:solidFill>
                  <a:schemeClr val="tx1"/>
                </a:solidFill>
                <a:latin typeface="Times New Roman" panose="02020603050405020304" pitchFamily="18" charset="0"/>
              </a:defRPr>
            </a:lvl6pPr>
            <a:lvl7pPr marL="3220363" indent="-250044" eaLnBrk="0" fontAlgn="base" hangingPunct="0">
              <a:spcBef>
                <a:spcPct val="30000"/>
              </a:spcBef>
              <a:spcAft>
                <a:spcPct val="0"/>
              </a:spcAft>
              <a:defRPr sz="1300">
                <a:solidFill>
                  <a:schemeClr val="tx1"/>
                </a:solidFill>
                <a:latin typeface="Times New Roman" panose="02020603050405020304" pitchFamily="18" charset="0"/>
              </a:defRPr>
            </a:lvl7pPr>
            <a:lvl8pPr marL="3703669" indent="-250044" eaLnBrk="0" fontAlgn="base" hangingPunct="0">
              <a:spcBef>
                <a:spcPct val="30000"/>
              </a:spcBef>
              <a:spcAft>
                <a:spcPct val="0"/>
              </a:spcAft>
              <a:defRPr sz="1300">
                <a:solidFill>
                  <a:schemeClr val="tx1"/>
                </a:solidFill>
                <a:latin typeface="Times New Roman" panose="02020603050405020304" pitchFamily="18" charset="0"/>
              </a:defRPr>
            </a:lvl8pPr>
            <a:lvl9pPr marL="4186975" indent="-250044" eaLnBrk="0" fontAlgn="base" hangingPunct="0">
              <a:spcBef>
                <a:spcPct val="30000"/>
              </a:spcBef>
              <a:spcAft>
                <a:spcPct val="0"/>
              </a:spcAft>
              <a:defRPr sz="1300">
                <a:solidFill>
                  <a:schemeClr val="tx1"/>
                </a:solidFill>
                <a:latin typeface="Times New Roman" panose="02020603050405020304" pitchFamily="18" charset="0"/>
              </a:defRPr>
            </a:lvl9pPr>
          </a:lstStyle>
          <a:p>
            <a:pPr>
              <a:spcBef>
                <a:spcPct val="0"/>
              </a:spcBef>
            </a:pPr>
            <a:fld id="{C4202204-9208-4766-8717-7894C3C5A3B9}" type="datetime3">
              <a:rPr lang="en-GB" altLang="en-US" smtClean="0"/>
              <a:t>6 February, 2024</a:t>
            </a:fld>
            <a:endParaRPr lang="en-US" altLang="en-US"/>
          </a:p>
        </p:txBody>
      </p:sp>
    </p:spTree>
    <p:extLst>
      <p:ext uri="{BB962C8B-B14F-4D97-AF65-F5344CB8AC3E}">
        <p14:creationId xmlns:p14="http://schemas.microsoft.com/office/powerpoint/2010/main" val="1495902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CDEA742-99EB-4477-84A0-2686E17B26C9}" type="slidenum">
              <a:rPr lang="en-US" smtClean="0"/>
              <a:t>18</a:t>
            </a:fld>
            <a:endParaRPr lang="en-US"/>
          </a:p>
        </p:txBody>
      </p:sp>
    </p:spTree>
    <p:extLst>
      <p:ext uri="{BB962C8B-B14F-4D97-AF65-F5344CB8AC3E}">
        <p14:creationId xmlns:p14="http://schemas.microsoft.com/office/powerpoint/2010/main" val="4050375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CDEA742-99EB-4477-84A0-2686E17B26C9}" type="slidenum">
              <a:rPr lang="en-US" smtClean="0"/>
              <a:t>19</a:t>
            </a:fld>
            <a:endParaRPr lang="en-US"/>
          </a:p>
        </p:txBody>
      </p:sp>
    </p:spTree>
    <p:extLst>
      <p:ext uri="{BB962C8B-B14F-4D97-AF65-F5344CB8AC3E}">
        <p14:creationId xmlns:p14="http://schemas.microsoft.com/office/powerpoint/2010/main" val="2116283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1" hangingPunct="1">
              <a:lnSpc>
                <a:spcPct val="150000"/>
              </a:lnSpc>
            </a:pPr>
            <a:r>
              <a:rPr lang="en-US" dirty="0"/>
              <a:t>This lecture</a:t>
            </a:r>
            <a:r>
              <a:rPr lang="en-US" baseline="0" dirty="0"/>
              <a:t> is </a:t>
            </a:r>
            <a:r>
              <a:rPr lang="en-US" baseline="0"/>
              <a:t>on Binary Trees</a:t>
            </a:r>
            <a:endParaRPr 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2031AFFA-5214-4CD7-AC14-54BF2F08C1EF}" type="slidenum">
              <a:rPr lang="en-GB" smtClean="0"/>
              <a:t>24</a:t>
            </a:fld>
            <a:endParaRPr lang="en-GB"/>
          </a:p>
        </p:txBody>
      </p:sp>
    </p:spTree>
    <p:extLst>
      <p:ext uri="{BB962C8B-B14F-4D97-AF65-F5344CB8AC3E}">
        <p14:creationId xmlns:p14="http://schemas.microsoft.com/office/powerpoint/2010/main" val="1392353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25</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6 February 2024</a:t>
            </a:fld>
            <a:endParaRPr lang="en-US" altLang="en-US" sz="1300"/>
          </a:p>
        </p:txBody>
      </p:sp>
    </p:spTree>
    <p:extLst>
      <p:ext uri="{BB962C8B-B14F-4D97-AF65-F5344CB8AC3E}">
        <p14:creationId xmlns:p14="http://schemas.microsoft.com/office/powerpoint/2010/main" val="1312678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it is a linear data structure, we can store data as;</a:t>
            </a:r>
          </a:p>
          <a:p>
            <a:pPr marL="171450" indent="-171450">
              <a:buFont typeface="Arial" pitchFamily="34" charset="0"/>
              <a:buChar char="•"/>
            </a:pPr>
            <a:r>
              <a:rPr lang="en-US"/>
              <a:t>an array</a:t>
            </a:r>
          </a:p>
          <a:p>
            <a:pPr marL="171450" indent="-171450">
              <a:buFont typeface="Arial" pitchFamily="34" charset="0"/>
              <a:buChar char="•"/>
            </a:pPr>
            <a:r>
              <a:rPr lang="en-US"/>
              <a:t>linked list</a:t>
            </a:r>
          </a:p>
          <a:p>
            <a:pPr marL="171450" indent="-171450">
              <a:buFont typeface="Arial" pitchFamily="34" charset="0"/>
              <a:buChar char="•"/>
            </a:pPr>
            <a:r>
              <a:rPr lang="en-US"/>
              <a:t>queue</a:t>
            </a:r>
          </a:p>
          <a:p>
            <a:pPr marL="171450" indent="-171450">
              <a:buFont typeface="Arial" pitchFamily="34" charset="0"/>
              <a:buChar char="•"/>
            </a:pPr>
            <a:r>
              <a:rPr lang="en-US"/>
              <a:t>stack</a:t>
            </a:r>
          </a:p>
          <a:p>
            <a:pPr marL="171450" indent="-171450">
              <a:buFont typeface="Arial" pitchFamily="34" charset="0"/>
              <a:buChar char="•"/>
            </a:pPr>
            <a:endParaRPr lang="en-US"/>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26</a:t>
            </a:fld>
            <a:endParaRPr lang="en-GB"/>
          </a:p>
        </p:txBody>
      </p:sp>
    </p:spTree>
    <p:extLst>
      <p:ext uri="{BB962C8B-B14F-4D97-AF65-F5344CB8AC3E}">
        <p14:creationId xmlns:p14="http://schemas.microsoft.com/office/powerpoint/2010/main" val="1366722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27</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6 February 2024</a:t>
            </a:fld>
            <a:endParaRPr lang="en-US" altLang="en-US" sz="1300"/>
          </a:p>
        </p:txBody>
      </p:sp>
    </p:spTree>
    <p:extLst>
      <p:ext uri="{BB962C8B-B14F-4D97-AF65-F5344CB8AC3E}">
        <p14:creationId xmlns:p14="http://schemas.microsoft.com/office/powerpoint/2010/main" val="16676383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a:t>Non-linear Data structures</a:t>
            </a:r>
          </a:p>
          <a:p>
            <a:endParaRPr lang="en-US" b="1" u="sng"/>
          </a:p>
          <a:p>
            <a:r>
              <a:rPr lang="en-US"/>
              <a:t>Suppose you have some names of few people, who represent a company. Then, to arrange their names according to their position in the company, you have to use a ‘tree’.</a:t>
            </a:r>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28</a:t>
            </a:fld>
            <a:endParaRPr lang="en-GB"/>
          </a:p>
        </p:txBody>
      </p:sp>
    </p:spTree>
    <p:extLst>
      <p:ext uri="{BB962C8B-B14F-4D97-AF65-F5344CB8AC3E}">
        <p14:creationId xmlns:p14="http://schemas.microsoft.com/office/powerpoint/2010/main" val="27476355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29</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r>
              <a:rPr lang="en-US" b="1" u="sng" dirty="0"/>
              <a:t>Tree data structure</a:t>
            </a:r>
          </a:p>
          <a:p>
            <a:endParaRPr lang="en-US" dirty="0"/>
          </a:p>
          <a:p>
            <a:r>
              <a:rPr lang="en-US" dirty="0"/>
              <a:t>The key points of tree data structure can be listed as below.</a:t>
            </a:r>
          </a:p>
          <a:p>
            <a:endParaRPr lang="en-US" dirty="0"/>
          </a:p>
          <a:p>
            <a:pPr marL="228600" indent="-228600">
              <a:buFont typeface="+mj-lt"/>
              <a:buAutoNum type="arabicPeriod"/>
            </a:pPr>
            <a:r>
              <a:rPr lang="en-US" dirty="0"/>
              <a:t>Each node can have links to more than one other node. - In linear data structure, for an example if we consider queue; a node can be linked with only one other node. But in non-linear data structure, this concept changes.</a:t>
            </a:r>
          </a:p>
          <a:p>
            <a:pPr marL="228600" indent="-228600">
              <a:buFont typeface="+mj-lt"/>
              <a:buAutoNum type="arabicPeriod"/>
            </a:pPr>
            <a:endParaRPr lang="en-US" dirty="0"/>
          </a:p>
          <a:p>
            <a:pPr marL="228600" indent="-228600">
              <a:buFont typeface="+mj-lt"/>
              <a:buAutoNum type="arabicPeriod"/>
            </a:pPr>
            <a:r>
              <a:rPr lang="en-US" dirty="0"/>
              <a:t>No loop - As per the example show in the slide, if you put a link from node. 5 to node 6, the result would be a loop between 2,7,6,5 nodes. Same result would be given if you form a link from node 4 to node 2.</a:t>
            </a:r>
          </a:p>
          <a:p>
            <a:pPr marL="228600" indent="-228600">
              <a:buFont typeface="+mj-lt"/>
              <a:buAutoNum type="arabicPeriod"/>
            </a:pPr>
            <a:endParaRPr lang="en-US" dirty="0"/>
          </a:p>
          <a:p>
            <a:pPr marL="228600" indent="-228600">
              <a:buFont typeface="+mj-lt"/>
              <a:buAutoNum type="arabicPeriod"/>
            </a:pPr>
            <a:r>
              <a:rPr lang="en-US" dirty="0"/>
              <a:t>A tree data structure contains more than one linked list.</a:t>
            </a:r>
          </a:p>
          <a:p>
            <a:pPr lvl="0"/>
            <a:endParaRPr lang="en-US" dirty="0"/>
          </a:p>
          <a:p>
            <a:pPr marL="228600" indent="-228600">
              <a:buFont typeface="+mj-lt"/>
              <a:buAutoNum type="arabicParenR"/>
            </a:pP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6 February 2024</a:t>
            </a:fld>
            <a:endParaRPr lang="en-US" altLang="en-US" sz="1300"/>
          </a:p>
        </p:txBody>
      </p:sp>
    </p:spTree>
    <p:extLst>
      <p:ext uri="{BB962C8B-B14F-4D97-AF65-F5344CB8AC3E}">
        <p14:creationId xmlns:p14="http://schemas.microsoft.com/office/powerpoint/2010/main" val="854905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30</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6 February 2024</a:t>
            </a:fld>
            <a:endParaRPr lang="en-US" altLang="en-US" sz="1300"/>
          </a:p>
        </p:txBody>
      </p:sp>
    </p:spTree>
    <p:extLst>
      <p:ext uri="{BB962C8B-B14F-4D97-AF65-F5344CB8AC3E}">
        <p14:creationId xmlns:p14="http://schemas.microsoft.com/office/powerpoint/2010/main" val="13126787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31</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6 February 2024</a:t>
            </a:fld>
            <a:endParaRPr lang="en-US" altLang="en-US" sz="1300"/>
          </a:p>
        </p:txBody>
      </p:sp>
    </p:spTree>
    <p:extLst>
      <p:ext uri="{BB962C8B-B14F-4D97-AF65-F5344CB8AC3E}">
        <p14:creationId xmlns:p14="http://schemas.microsoft.com/office/powerpoint/2010/main" val="2228883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300">
                <a:solidFill>
                  <a:schemeClr val="tx1"/>
                </a:solidFill>
                <a:latin typeface="Arial" panose="020B0604020202020204" pitchFamily="34" charset="0"/>
              </a:defRPr>
            </a:lvl1pPr>
            <a:lvl2pPr marL="812223" indent="-312135" eaLnBrk="0" hangingPunct="0">
              <a:spcBef>
                <a:spcPct val="30000"/>
              </a:spcBef>
              <a:defRPr sz="1300">
                <a:solidFill>
                  <a:schemeClr val="tx1"/>
                </a:solidFill>
                <a:latin typeface="Arial" panose="020B0604020202020204" pitchFamily="34" charset="0"/>
              </a:defRPr>
            </a:lvl2pPr>
            <a:lvl3pPr marL="1251897" indent="-250044" eaLnBrk="0" hangingPunct="0">
              <a:spcBef>
                <a:spcPct val="30000"/>
              </a:spcBef>
              <a:defRPr sz="1300">
                <a:solidFill>
                  <a:schemeClr val="tx1"/>
                </a:solidFill>
                <a:latin typeface="Arial" panose="020B0604020202020204" pitchFamily="34" charset="0"/>
              </a:defRPr>
            </a:lvl3pPr>
            <a:lvl4pPr marL="1751985" indent="-250044" eaLnBrk="0" hangingPunct="0">
              <a:spcBef>
                <a:spcPct val="30000"/>
              </a:spcBef>
              <a:defRPr sz="1300">
                <a:solidFill>
                  <a:schemeClr val="tx1"/>
                </a:solidFill>
                <a:latin typeface="Arial" panose="020B0604020202020204" pitchFamily="34" charset="0"/>
              </a:defRPr>
            </a:lvl4pPr>
            <a:lvl5pPr marL="2253751" indent="-250044" eaLnBrk="0" hangingPunct="0">
              <a:spcBef>
                <a:spcPct val="30000"/>
              </a:spcBef>
              <a:defRPr sz="1300">
                <a:solidFill>
                  <a:schemeClr val="tx1"/>
                </a:solidFill>
                <a:latin typeface="Arial" panose="020B0604020202020204" pitchFamily="34" charset="0"/>
              </a:defRPr>
            </a:lvl5pPr>
            <a:lvl6pPr marL="2737057" indent="-250044" eaLnBrk="0" fontAlgn="base" hangingPunct="0">
              <a:spcBef>
                <a:spcPct val="30000"/>
              </a:spcBef>
              <a:spcAft>
                <a:spcPct val="0"/>
              </a:spcAft>
              <a:defRPr sz="1300">
                <a:solidFill>
                  <a:schemeClr val="tx1"/>
                </a:solidFill>
                <a:latin typeface="Arial" panose="020B0604020202020204" pitchFamily="34" charset="0"/>
              </a:defRPr>
            </a:lvl6pPr>
            <a:lvl7pPr marL="3220363" indent="-250044" eaLnBrk="0" fontAlgn="base" hangingPunct="0">
              <a:spcBef>
                <a:spcPct val="30000"/>
              </a:spcBef>
              <a:spcAft>
                <a:spcPct val="0"/>
              </a:spcAft>
              <a:defRPr sz="1300">
                <a:solidFill>
                  <a:schemeClr val="tx1"/>
                </a:solidFill>
                <a:latin typeface="Arial" panose="020B0604020202020204" pitchFamily="34" charset="0"/>
              </a:defRPr>
            </a:lvl7pPr>
            <a:lvl8pPr marL="3703669" indent="-250044" eaLnBrk="0" fontAlgn="base" hangingPunct="0">
              <a:spcBef>
                <a:spcPct val="30000"/>
              </a:spcBef>
              <a:spcAft>
                <a:spcPct val="0"/>
              </a:spcAft>
              <a:defRPr sz="1300">
                <a:solidFill>
                  <a:schemeClr val="tx1"/>
                </a:solidFill>
                <a:latin typeface="Arial" panose="020B0604020202020204" pitchFamily="34" charset="0"/>
              </a:defRPr>
            </a:lvl8pPr>
            <a:lvl9pPr marL="4186975" indent="-250044" eaLnBrk="0" fontAlgn="base" hangingPunct="0">
              <a:spcBef>
                <a:spcPct val="30000"/>
              </a:spcBef>
              <a:spcAft>
                <a:spcPct val="0"/>
              </a:spcAft>
              <a:defRPr sz="13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400"/>
              <a:pPr eaLnBrk="1" hangingPunct="1">
                <a:spcBef>
                  <a:spcPct val="0"/>
                </a:spcBef>
              </a:pPr>
              <a:t>6</a:t>
            </a:fld>
            <a:endParaRPr lang="en-US" altLang="en-US" sz="14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79441" y="5438917"/>
            <a:ext cx="5390209" cy="515639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340" tIns="54170" rIns="108340" bIns="54170"/>
          <a:lstStyle/>
          <a:p>
            <a:pPr defTabSz="966612">
              <a:defRPr/>
            </a:pPr>
            <a:r>
              <a:rPr lang="en-SG" sz="1300" dirty="0"/>
              <a:t>Stack functions. </a:t>
            </a:r>
            <a:endParaRPr lang="en-GB" sz="1300" dirty="0"/>
          </a:p>
          <a:p>
            <a:endParaRPr lang="en-US" altLang="en-US" dirty="0">
              <a:latin typeface="Arial" panose="020B0604020202020204" pitchFamily="34" charset="0"/>
            </a:endParaRPr>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300">
                <a:solidFill>
                  <a:schemeClr val="tx1"/>
                </a:solidFill>
                <a:latin typeface="Arial" panose="020B0604020202020204" pitchFamily="34" charset="0"/>
              </a:defRPr>
            </a:lvl1pPr>
            <a:lvl2pPr marL="812223" indent="-312135" eaLnBrk="0" hangingPunct="0">
              <a:spcBef>
                <a:spcPct val="30000"/>
              </a:spcBef>
              <a:defRPr sz="1300">
                <a:solidFill>
                  <a:schemeClr val="tx1"/>
                </a:solidFill>
                <a:latin typeface="Arial" panose="020B0604020202020204" pitchFamily="34" charset="0"/>
              </a:defRPr>
            </a:lvl2pPr>
            <a:lvl3pPr marL="1251897" indent="-250044" eaLnBrk="0" hangingPunct="0">
              <a:spcBef>
                <a:spcPct val="30000"/>
              </a:spcBef>
              <a:defRPr sz="1300">
                <a:solidFill>
                  <a:schemeClr val="tx1"/>
                </a:solidFill>
                <a:latin typeface="Arial" panose="020B0604020202020204" pitchFamily="34" charset="0"/>
              </a:defRPr>
            </a:lvl3pPr>
            <a:lvl4pPr marL="1751985" indent="-250044" eaLnBrk="0" hangingPunct="0">
              <a:spcBef>
                <a:spcPct val="30000"/>
              </a:spcBef>
              <a:defRPr sz="1300">
                <a:solidFill>
                  <a:schemeClr val="tx1"/>
                </a:solidFill>
                <a:latin typeface="Arial" panose="020B0604020202020204" pitchFamily="34" charset="0"/>
              </a:defRPr>
            </a:lvl4pPr>
            <a:lvl5pPr marL="2253751" indent="-250044" eaLnBrk="0" hangingPunct="0">
              <a:spcBef>
                <a:spcPct val="30000"/>
              </a:spcBef>
              <a:defRPr sz="1300">
                <a:solidFill>
                  <a:schemeClr val="tx1"/>
                </a:solidFill>
                <a:latin typeface="Arial" panose="020B0604020202020204" pitchFamily="34" charset="0"/>
              </a:defRPr>
            </a:lvl5pPr>
            <a:lvl6pPr marL="2737057" indent="-250044" eaLnBrk="0" fontAlgn="base" hangingPunct="0">
              <a:spcBef>
                <a:spcPct val="30000"/>
              </a:spcBef>
              <a:spcAft>
                <a:spcPct val="0"/>
              </a:spcAft>
              <a:defRPr sz="1300">
                <a:solidFill>
                  <a:schemeClr val="tx1"/>
                </a:solidFill>
                <a:latin typeface="Arial" panose="020B0604020202020204" pitchFamily="34" charset="0"/>
              </a:defRPr>
            </a:lvl6pPr>
            <a:lvl7pPr marL="3220363" indent="-250044" eaLnBrk="0" fontAlgn="base" hangingPunct="0">
              <a:spcBef>
                <a:spcPct val="30000"/>
              </a:spcBef>
              <a:spcAft>
                <a:spcPct val="0"/>
              </a:spcAft>
              <a:defRPr sz="1300">
                <a:solidFill>
                  <a:schemeClr val="tx1"/>
                </a:solidFill>
                <a:latin typeface="Arial" panose="020B0604020202020204" pitchFamily="34" charset="0"/>
              </a:defRPr>
            </a:lvl7pPr>
            <a:lvl8pPr marL="3703669" indent="-250044" eaLnBrk="0" fontAlgn="base" hangingPunct="0">
              <a:spcBef>
                <a:spcPct val="30000"/>
              </a:spcBef>
              <a:spcAft>
                <a:spcPct val="0"/>
              </a:spcAft>
              <a:defRPr sz="1300">
                <a:solidFill>
                  <a:schemeClr val="tx1"/>
                </a:solidFill>
                <a:latin typeface="Arial" panose="020B0604020202020204" pitchFamily="34" charset="0"/>
              </a:defRPr>
            </a:lvl8pPr>
            <a:lvl9pPr marL="4186975" indent="-250044" eaLnBrk="0" fontAlgn="base" hangingPunct="0">
              <a:spcBef>
                <a:spcPct val="30000"/>
              </a:spcBef>
              <a:spcAft>
                <a:spcPct val="0"/>
              </a:spcAft>
              <a:defRPr sz="1300">
                <a:solidFill>
                  <a:schemeClr val="tx1"/>
                </a:solidFill>
                <a:latin typeface="Arial" panose="020B0604020202020204" pitchFamily="34" charset="0"/>
              </a:defRPr>
            </a:lvl9pPr>
          </a:lstStyle>
          <a:p>
            <a:pPr eaLnBrk="1" hangingPunct="1">
              <a:spcBef>
                <a:spcPct val="0"/>
              </a:spcBef>
            </a:pPr>
            <a:fld id="{0AD50D6C-4D77-41A5-A353-D342B8E01144}" type="datetime3">
              <a:rPr lang="en-GB" altLang="en-US" sz="1400" smtClean="0"/>
              <a:t>6 February, 2024</a:t>
            </a:fld>
            <a:endParaRPr lang="en-US" altLang="en-US" sz="1400"/>
          </a:p>
        </p:txBody>
      </p:sp>
    </p:spTree>
    <p:extLst>
      <p:ext uri="{BB962C8B-B14F-4D97-AF65-F5344CB8AC3E}">
        <p14:creationId xmlns:p14="http://schemas.microsoft.com/office/powerpoint/2010/main" val="745799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32</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6 February 2024</a:t>
            </a:fld>
            <a:endParaRPr lang="en-US" altLang="en-US" sz="1300"/>
          </a:p>
        </p:txBody>
      </p:sp>
    </p:spTree>
    <p:extLst>
      <p:ext uri="{BB962C8B-B14F-4D97-AF65-F5344CB8AC3E}">
        <p14:creationId xmlns:p14="http://schemas.microsoft.com/office/powerpoint/2010/main" val="8153577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33</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r>
              <a:rPr lang="en-US" dirty="0"/>
              <a:t>From the given examples in the slide;</a:t>
            </a:r>
          </a:p>
          <a:p>
            <a:endParaRPr lang="en-US" dirty="0"/>
          </a:p>
          <a:p>
            <a:pPr marL="171450" lvl="0" indent="-171450">
              <a:buFont typeface="Arial" pitchFamily="34" charset="0"/>
              <a:buChar char="•"/>
            </a:pPr>
            <a:r>
              <a:rPr lang="en-US" dirty="0"/>
              <a:t>The first one can be recognizes as a tree, but it is an unbalanced tree.</a:t>
            </a:r>
          </a:p>
          <a:p>
            <a:pPr marL="171450" lvl="0" indent="-171450">
              <a:buFont typeface="Arial" pitchFamily="34" charset="0"/>
              <a:buChar char="•"/>
            </a:pPr>
            <a:endParaRPr lang="en-US" dirty="0"/>
          </a:p>
          <a:p>
            <a:pPr marL="171450" lvl="0" indent="-171450">
              <a:buFont typeface="Arial" pitchFamily="34" charset="0"/>
              <a:buChar char="•"/>
            </a:pPr>
            <a:r>
              <a:rPr lang="en-US" dirty="0"/>
              <a:t>The second one has only one node, yet it can be defined as a tree</a:t>
            </a:r>
          </a:p>
          <a:p>
            <a:pPr marL="171450" lvl="0" indent="-171450">
              <a:buFont typeface="Arial" pitchFamily="34" charset="0"/>
              <a:buChar char="•"/>
            </a:pPr>
            <a:endParaRPr lang="en-US" dirty="0"/>
          </a:p>
          <a:p>
            <a:pPr marL="171450" indent="-171450">
              <a:buFont typeface="Arial" pitchFamily="34" charset="0"/>
              <a:buChar char="•"/>
            </a:pPr>
            <a:r>
              <a:rPr lang="en-US" dirty="0"/>
              <a:t>The third one is also a tree.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6 February 2024</a:t>
            </a:fld>
            <a:endParaRPr lang="en-US" altLang="en-US" sz="1300"/>
          </a:p>
        </p:txBody>
      </p:sp>
    </p:spTree>
    <p:extLst>
      <p:ext uri="{BB962C8B-B14F-4D97-AF65-F5344CB8AC3E}">
        <p14:creationId xmlns:p14="http://schemas.microsoft.com/office/powerpoint/2010/main" val="2715322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34</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6 February 2024</a:t>
            </a:fld>
            <a:endParaRPr lang="en-US" altLang="en-US" sz="1300"/>
          </a:p>
        </p:txBody>
      </p:sp>
    </p:spTree>
    <p:extLst>
      <p:ext uri="{BB962C8B-B14F-4D97-AF65-F5344CB8AC3E}">
        <p14:creationId xmlns:p14="http://schemas.microsoft.com/office/powerpoint/2010/main" val="13126787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35</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r>
              <a:rPr lang="en-US"/>
              <a:t>The C structure we have implemented for list node is;</a:t>
            </a:r>
          </a:p>
          <a:p>
            <a:endParaRPr lang="en-US"/>
          </a:p>
          <a:p>
            <a:r>
              <a:rPr lang="en-US"/>
              <a:t>		Typedef struct _listnode {</a:t>
            </a:r>
          </a:p>
          <a:p>
            <a:r>
              <a:rPr lang="en-US"/>
              <a:t>			int item;</a:t>
            </a:r>
          </a:p>
          <a:p>
            <a:r>
              <a:rPr lang="en-US"/>
              <a:t>			struct_list node *next;</a:t>
            </a:r>
          </a:p>
          <a:p>
            <a:r>
              <a:rPr lang="en-US"/>
              <a:t>		} ListNode;</a:t>
            </a:r>
          </a:p>
          <a:p>
            <a:endParaRPr lang="en-US"/>
          </a:p>
          <a:p>
            <a:r>
              <a:rPr lang="en-US"/>
              <a:t>The same method can be used for tree structure as well. But binary tree node has links to at most two other nodes. Therefore, there should be two pointers.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6 February 2024</a:t>
            </a:fld>
            <a:endParaRPr lang="en-US" altLang="en-US" sz="1300"/>
          </a:p>
        </p:txBody>
      </p:sp>
    </p:spTree>
    <p:extLst>
      <p:ext uri="{BB962C8B-B14F-4D97-AF65-F5344CB8AC3E}">
        <p14:creationId xmlns:p14="http://schemas.microsoft.com/office/powerpoint/2010/main" val="12012427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36</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r>
              <a:rPr lang="en-US" b="1" u="sng"/>
              <a:t>The C structure for binary tree node</a:t>
            </a:r>
          </a:p>
          <a:p>
            <a:endParaRPr lang="en-US" b="1"/>
          </a:p>
          <a:p>
            <a:pPr marL="171450" lvl="0" indent="-171450">
              <a:buFont typeface="Arial" pitchFamily="34" charset="0"/>
              <a:buChar char="•"/>
            </a:pPr>
            <a:r>
              <a:rPr lang="en-US"/>
              <a:t>The structure for binary tree can be defined as;</a:t>
            </a:r>
          </a:p>
          <a:p>
            <a:pPr marL="171450" lvl="0" indent="-171450">
              <a:buFont typeface="Arial" pitchFamily="34" charset="0"/>
              <a:buChar char="•"/>
            </a:pPr>
            <a:endParaRPr lang="en-US"/>
          </a:p>
          <a:p>
            <a:r>
              <a:rPr lang="en-US"/>
              <a:t>		Typedef struct_btnode {…}</a:t>
            </a:r>
          </a:p>
          <a:p>
            <a:endParaRPr lang="en-US"/>
          </a:p>
          <a:p>
            <a:pPr marL="171450" lvl="0" indent="-171450">
              <a:buFont typeface="Arial" pitchFamily="34" charset="0"/>
              <a:buChar char="•"/>
            </a:pPr>
            <a:r>
              <a:rPr lang="en-US"/>
              <a:t>We have to define one integer variable to store values for the node.</a:t>
            </a:r>
          </a:p>
          <a:p>
            <a:r>
              <a:rPr lang="en-US"/>
              <a:t>		int item;</a:t>
            </a:r>
          </a:p>
          <a:p>
            <a:endParaRPr lang="en-US"/>
          </a:p>
          <a:p>
            <a:pPr marL="171450" lvl="0" indent="-171450">
              <a:buFont typeface="Arial" pitchFamily="34" charset="0"/>
              <a:buChar char="•"/>
            </a:pPr>
            <a:r>
              <a:rPr lang="en-US"/>
              <a:t>Then we have to declare two pointers which pointers to the left and right child nodes.</a:t>
            </a:r>
          </a:p>
          <a:p>
            <a:r>
              <a:rPr lang="en-US"/>
              <a:t>		struct_btnode *left;</a:t>
            </a:r>
          </a:p>
          <a:p>
            <a:r>
              <a:rPr lang="en-US"/>
              <a:t>		struct_btnode *right;</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6 February 2024</a:t>
            </a:fld>
            <a:endParaRPr lang="en-US" altLang="en-US" sz="1300"/>
          </a:p>
        </p:txBody>
      </p:sp>
    </p:spTree>
    <p:extLst>
      <p:ext uri="{BB962C8B-B14F-4D97-AF65-F5344CB8AC3E}">
        <p14:creationId xmlns:p14="http://schemas.microsoft.com/office/powerpoint/2010/main" val="11779959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37</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r>
              <a:rPr lang="en-US"/>
              <a:t>We have constructed the node structure based on the given tree.</a:t>
            </a:r>
          </a:p>
          <a:p>
            <a:endParaRPr lang="en-US"/>
          </a:p>
          <a:p>
            <a:pPr marL="171450" lvl="0" indent="-171450">
              <a:buFont typeface="Arial" pitchFamily="34" charset="0"/>
              <a:buChar char="•"/>
            </a:pPr>
            <a:r>
              <a:rPr lang="en-US"/>
              <a:t>Node 70 is the root node which has the right pointer points at node 93 and the left pointer points at node 31.</a:t>
            </a:r>
          </a:p>
          <a:p>
            <a:pPr marL="171450" lvl="0" indent="-171450">
              <a:buFont typeface="Arial" pitchFamily="34" charset="0"/>
              <a:buChar char="•"/>
            </a:pPr>
            <a:endParaRPr lang="en-US"/>
          </a:p>
          <a:p>
            <a:pPr marL="171450" lvl="0" indent="-171450">
              <a:buFont typeface="Arial" pitchFamily="34" charset="0"/>
              <a:buChar char="•"/>
            </a:pPr>
            <a:r>
              <a:rPr lang="en-US"/>
              <a:t>Node 31 has only a left pointer which points at node 14, and node 14 has only a right pointer points at node 23.</a:t>
            </a:r>
          </a:p>
          <a:p>
            <a:pPr marL="171450" lvl="0" indent="-171450">
              <a:buFont typeface="Arial" pitchFamily="34" charset="0"/>
              <a:buChar char="•"/>
            </a:pPr>
            <a:endParaRPr lang="en-US"/>
          </a:p>
          <a:p>
            <a:pPr marL="171450" lvl="0" indent="-171450">
              <a:buFont typeface="Arial" pitchFamily="34" charset="0"/>
              <a:buChar char="•"/>
            </a:pPr>
            <a:r>
              <a:rPr lang="en-US"/>
              <a:t>Node 93 has two pointers where left pointer points at node 73 and the right pointer points at node 94.</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6 February 2024</a:t>
            </a:fld>
            <a:endParaRPr lang="en-US" altLang="en-US" sz="1300"/>
          </a:p>
        </p:txBody>
      </p:sp>
    </p:spTree>
    <p:extLst>
      <p:ext uri="{BB962C8B-B14F-4D97-AF65-F5344CB8AC3E}">
        <p14:creationId xmlns:p14="http://schemas.microsoft.com/office/powerpoint/2010/main" val="21439094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38</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6 February 2024</a:t>
            </a:fld>
            <a:endParaRPr lang="en-US" altLang="en-US" sz="1300"/>
          </a:p>
        </p:txBody>
      </p:sp>
    </p:spTree>
    <p:extLst>
      <p:ext uri="{BB962C8B-B14F-4D97-AF65-F5344CB8AC3E}">
        <p14:creationId xmlns:p14="http://schemas.microsoft.com/office/powerpoint/2010/main" val="13126787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39</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6 February 2024</a:t>
            </a:fld>
            <a:endParaRPr lang="en-US" altLang="en-US" sz="1300"/>
          </a:p>
        </p:txBody>
      </p:sp>
    </p:spTree>
    <p:extLst>
      <p:ext uri="{BB962C8B-B14F-4D97-AF65-F5344CB8AC3E}">
        <p14:creationId xmlns:p14="http://schemas.microsoft.com/office/powerpoint/2010/main" val="34229977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40</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6 February 2024</a:t>
            </a:fld>
            <a:endParaRPr lang="en-US" altLang="en-US" sz="1300"/>
          </a:p>
        </p:txBody>
      </p:sp>
    </p:spTree>
    <p:extLst>
      <p:ext uri="{BB962C8B-B14F-4D97-AF65-F5344CB8AC3E}">
        <p14:creationId xmlns:p14="http://schemas.microsoft.com/office/powerpoint/2010/main" val="12839018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41</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6 February 2024</a:t>
            </a:fld>
            <a:endParaRPr lang="en-US" altLang="en-US" sz="1300"/>
          </a:p>
        </p:txBody>
      </p:sp>
    </p:spTree>
    <p:extLst>
      <p:ext uri="{BB962C8B-B14F-4D97-AF65-F5344CB8AC3E}">
        <p14:creationId xmlns:p14="http://schemas.microsoft.com/office/powerpoint/2010/main" val="1512902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xfrm>
            <a:off x="819150" y="720725"/>
            <a:ext cx="5762625" cy="4322763"/>
          </a:xfrm>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298710"/>
            <a:endParaRPr lang="en-US" altLang="en-US" dirty="0"/>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defRPr>
            </a:lvl1pPr>
            <a:lvl2pPr marL="812223" indent="-312135">
              <a:spcBef>
                <a:spcPct val="30000"/>
              </a:spcBef>
              <a:defRPr sz="1300">
                <a:solidFill>
                  <a:schemeClr val="tx1"/>
                </a:solidFill>
                <a:latin typeface="Times New Roman" panose="02020603050405020304" pitchFamily="18" charset="0"/>
              </a:defRPr>
            </a:lvl2pPr>
            <a:lvl3pPr marL="1251897" indent="-250044">
              <a:spcBef>
                <a:spcPct val="30000"/>
              </a:spcBef>
              <a:defRPr sz="1300">
                <a:solidFill>
                  <a:schemeClr val="tx1"/>
                </a:solidFill>
                <a:latin typeface="Times New Roman" panose="02020603050405020304" pitchFamily="18" charset="0"/>
              </a:defRPr>
            </a:lvl3pPr>
            <a:lvl4pPr marL="1751985" indent="-250044">
              <a:spcBef>
                <a:spcPct val="30000"/>
              </a:spcBef>
              <a:defRPr sz="1300">
                <a:solidFill>
                  <a:schemeClr val="tx1"/>
                </a:solidFill>
                <a:latin typeface="Times New Roman" panose="02020603050405020304" pitchFamily="18" charset="0"/>
              </a:defRPr>
            </a:lvl4pPr>
            <a:lvl5pPr marL="2253751" indent="-250044">
              <a:spcBef>
                <a:spcPct val="30000"/>
              </a:spcBef>
              <a:defRPr sz="1300">
                <a:solidFill>
                  <a:schemeClr val="tx1"/>
                </a:solidFill>
                <a:latin typeface="Times New Roman" panose="02020603050405020304" pitchFamily="18" charset="0"/>
              </a:defRPr>
            </a:lvl5pPr>
            <a:lvl6pPr marL="2737057" indent="-250044" eaLnBrk="0" fontAlgn="base" hangingPunct="0">
              <a:spcBef>
                <a:spcPct val="30000"/>
              </a:spcBef>
              <a:spcAft>
                <a:spcPct val="0"/>
              </a:spcAft>
              <a:defRPr sz="1300">
                <a:solidFill>
                  <a:schemeClr val="tx1"/>
                </a:solidFill>
                <a:latin typeface="Times New Roman" panose="02020603050405020304" pitchFamily="18" charset="0"/>
              </a:defRPr>
            </a:lvl6pPr>
            <a:lvl7pPr marL="3220363" indent="-250044" eaLnBrk="0" fontAlgn="base" hangingPunct="0">
              <a:spcBef>
                <a:spcPct val="30000"/>
              </a:spcBef>
              <a:spcAft>
                <a:spcPct val="0"/>
              </a:spcAft>
              <a:defRPr sz="1300">
                <a:solidFill>
                  <a:schemeClr val="tx1"/>
                </a:solidFill>
                <a:latin typeface="Times New Roman" panose="02020603050405020304" pitchFamily="18" charset="0"/>
              </a:defRPr>
            </a:lvl7pPr>
            <a:lvl8pPr marL="3703669" indent="-250044" eaLnBrk="0" fontAlgn="base" hangingPunct="0">
              <a:spcBef>
                <a:spcPct val="30000"/>
              </a:spcBef>
              <a:spcAft>
                <a:spcPct val="0"/>
              </a:spcAft>
              <a:defRPr sz="1300">
                <a:solidFill>
                  <a:schemeClr val="tx1"/>
                </a:solidFill>
                <a:latin typeface="Times New Roman" panose="02020603050405020304" pitchFamily="18" charset="0"/>
              </a:defRPr>
            </a:lvl8pPr>
            <a:lvl9pPr marL="4186975" indent="-250044" eaLnBrk="0" fontAlgn="base" hangingPunct="0">
              <a:spcBef>
                <a:spcPct val="30000"/>
              </a:spcBef>
              <a:spcAft>
                <a:spcPct val="0"/>
              </a:spcAft>
              <a:defRPr sz="1300">
                <a:solidFill>
                  <a:schemeClr val="tx1"/>
                </a:solidFill>
                <a:latin typeface="Times New Roman" panose="02020603050405020304" pitchFamily="18" charset="0"/>
              </a:defRPr>
            </a:lvl9pPr>
          </a:lstStyle>
          <a:p>
            <a:pPr>
              <a:spcBef>
                <a:spcPct val="0"/>
              </a:spcBef>
            </a:pPr>
            <a:fld id="{9F73D861-33CE-4FD3-9114-3778F3BB3C8D}" type="slidenum">
              <a:rPr lang="en-US" altLang="en-US" smtClean="0"/>
              <a:pPr>
                <a:spcBef>
                  <a:spcPct val="0"/>
                </a:spcBef>
              </a:pPr>
              <a:t>7</a:t>
            </a:fld>
            <a:endParaRPr lang="en-US" altLang="en-US"/>
          </a:p>
        </p:txBody>
      </p:sp>
      <p:sp>
        <p:nvSpPr>
          <p:cNvPr id="41990"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defRPr>
            </a:lvl1pPr>
            <a:lvl2pPr marL="812223" indent="-312135">
              <a:spcBef>
                <a:spcPct val="30000"/>
              </a:spcBef>
              <a:defRPr sz="1300">
                <a:solidFill>
                  <a:schemeClr val="tx1"/>
                </a:solidFill>
                <a:latin typeface="Times New Roman" panose="02020603050405020304" pitchFamily="18" charset="0"/>
              </a:defRPr>
            </a:lvl2pPr>
            <a:lvl3pPr marL="1251897" indent="-250044">
              <a:spcBef>
                <a:spcPct val="30000"/>
              </a:spcBef>
              <a:defRPr sz="1300">
                <a:solidFill>
                  <a:schemeClr val="tx1"/>
                </a:solidFill>
                <a:latin typeface="Times New Roman" panose="02020603050405020304" pitchFamily="18" charset="0"/>
              </a:defRPr>
            </a:lvl3pPr>
            <a:lvl4pPr marL="1751985" indent="-250044">
              <a:spcBef>
                <a:spcPct val="30000"/>
              </a:spcBef>
              <a:defRPr sz="1300">
                <a:solidFill>
                  <a:schemeClr val="tx1"/>
                </a:solidFill>
                <a:latin typeface="Times New Roman" panose="02020603050405020304" pitchFamily="18" charset="0"/>
              </a:defRPr>
            </a:lvl4pPr>
            <a:lvl5pPr marL="2253751" indent="-250044">
              <a:spcBef>
                <a:spcPct val="30000"/>
              </a:spcBef>
              <a:defRPr sz="1300">
                <a:solidFill>
                  <a:schemeClr val="tx1"/>
                </a:solidFill>
                <a:latin typeface="Times New Roman" panose="02020603050405020304" pitchFamily="18" charset="0"/>
              </a:defRPr>
            </a:lvl5pPr>
            <a:lvl6pPr marL="2737057" indent="-250044" eaLnBrk="0" fontAlgn="base" hangingPunct="0">
              <a:spcBef>
                <a:spcPct val="30000"/>
              </a:spcBef>
              <a:spcAft>
                <a:spcPct val="0"/>
              </a:spcAft>
              <a:defRPr sz="1300">
                <a:solidFill>
                  <a:schemeClr val="tx1"/>
                </a:solidFill>
                <a:latin typeface="Times New Roman" panose="02020603050405020304" pitchFamily="18" charset="0"/>
              </a:defRPr>
            </a:lvl6pPr>
            <a:lvl7pPr marL="3220363" indent="-250044" eaLnBrk="0" fontAlgn="base" hangingPunct="0">
              <a:spcBef>
                <a:spcPct val="30000"/>
              </a:spcBef>
              <a:spcAft>
                <a:spcPct val="0"/>
              </a:spcAft>
              <a:defRPr sz="1300">
                <a:solidFill>
                  <a:schemeClr val="tx1"/>
                </a:solidFill>
                <a:latin typeface="Times New Roman" panose="02020603050405020304" pitchFamily="18" charset="0"/>
              </a:defRPr>
            </a:lvl7pPr>
            <a:lvl8pPr marL="3703669" indent="-250044" eaLnBrk="0" fontAlgn="base" hangingPunct="0">
              <a:spcBef>
                <a:spcPct val="30000"/>
              </a:spcBef>
              <a:spcAft>
                <a:spcPct val="0"/>
              </a:spcAft>
              <a:defRPr sz="1300">
                <a:solidFill>
                  <a:schemeClr val="tx1"/>
                </a:solidFill>
                <a:latin typeface="Times New Roman" panose="02020603050405020304" pitchFamily="18" charset="0"/>
              </a:defRPr>
            </a:lvl8pPr>
            <a:lvl9pPr marL="4186975" indent="-250044" eaLnBrk="0" fontAlgn="base" hangingPunct="0">
              <a:spcBef>
                <a:spcPct val="30000"/>
              </a:spcBef>
              <a:spcAft>
                <a:spcPct val="0"/>
              </a:spcAft>
              <a:defRPr sz="1300">
                <a:solidFill>
                  <a:schemeClr val="tx1"/>
                </a:solidFill>
                <a:latin typeface="Times New Roman" panose="02020603050405020304" pitchFamily="18" charset="0"/>
              </a:defRPr>
            </a:lvl9pPr>
          </a:lstStyle>
          <a:p>
            <a:pPr>
              <a:spcBef>
                <a:spcPct val="0"/>
              </a:spcBef>
            </a:pPr>
            <a:fld id="{76C897ED-ED91-4BCB-A71B-9B2743BE322B}" type="datetime3">
              <a:rPr lang="en-GB" altLang="en-US" smtClean="0"/>
              <a:t>6 February, 2024</a:t>
            </a:fld>
            <a:endParaRPr lang="en-US" altLang="en-US"/>
          </a:p>
        </p:txBody>
      </p:sp>
    </p:spTree>
    <p:extLst>
      <p:ext uri="{BB962C8B-B14F-4D97-AF65-F5344CB8AC3E}">
        <p14:creationId xmlns:p14="http://schemas.microsoft.com/office/powerpoint/2010/main" val="1453379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42</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r>
              <a:rPr lang="en-US" b="1" u="sng" dirty="0"/>
              <a:t>Tree Traversal Process</a:t>
            </a:r>
            <a:endParaRPr lang="en-US" b="1" dirty="0"/>
          </a:p>
          <a:p>
            <a:pPr marL="171450" lvl="0" indent="-171450">
              <a:buFont typeface="Arial" pitchFamily="34" charset="0"/>
              <a:buChar char="•"/>
            </a:pPr>
            <a:r>
              <a:rPr lang="en-US" dirty="0"/>
              <a:t>The pseudo code of the tree traversal process:</a:t>
            </a:r>
          </a:p>
          <a:p>
            <a:pPr marL="171450" lvl="0" indent="-171450">
              <a:buFont typeface="Arial" pitchFamily="34" charset="0"/>
              <a:buChar char="•"/>
            </a:pPr>
            <a:endParaRPr lang="en-US" dirty="0"/>
          </a:p>
          <a:p>
            <a:pPr marL="171450" lvl="0" indent="-171450">
              <a:buFont typeface="Arial" pitchFamily="34" charset="0"/>
              <a:buChar char="•"/>
            </a:pPr>
            <a:r>
              <a:rPr lang="en-US" dirty="0"/>
              <a:t>Since we try to count the number of nodes in the whole tree, we have to start with the root node. Therefore Node N is the root node.</a:t>
            </a:r>
          </a:p>
          <a:p>
            <a:r>
              <a:rPr lang="en-US" dirty="0"/>
              <a:t>		</a:t>
            </a:r>
          </a:p>
          <a:p>
            <a:pPr marL="171450" lvl="0" indent="-171450">
              <a:buFont typeface="Arial" pitchFamily="34" charset="0"/>
              <a:buChar char="•"/>
            </a:pPr>
            <a:r>
              <a:rPr lang="en-US" dirty="0"/>
              <a:t>First we will visit the root node</a:t>
            </a:r>
          </a:p>
          <a:p>
            <a:r>
              <a:rPr lang="en-US" dirty="0"/>
              <a:t>		</a:t>
            </a:r>
          </a:p>
          <a:p>
            <a:pPr marL="171450" lvl="0" indent="-171450">
              <a:buFont typeface="Arial" pitchFamily="34" charset="0"/>
              <a:buChar char="•"/>
            </a:pPr>
            <a:r>
              <a:rPr lang="en-US" dirty="0"/>
              <a:t>Then we check whether the root node has a </a:t>
            </a:r>
            <a:r>
              <a:rPr lang="en-US" dirty="0" err="1"/>
              <a:t>leftchild</a:t>
            </a:r>
            <a:r>
              <a:rPr lang="en-US" dirty="0"/>
              <a:t>. If it has, we then traverse the left subtree of the root which start with </a:t>
            </a:r>
            <a:r>
              <a:rPr lang="en-US" dirty="0" err="1"/>
              <a:t>leftchild</a:t>
            </a:r>
            <a:r>
              <a:rPr lang="en-US" dirty="0"/>
              <a:t>.</a:t>
            </a:r>
          </a:p>
          <a:p>
            <a:r>
              <a:rPr lang="en-US" dirty="0"/>
              <a:t>		</a:t>
            </a:r>
          </a:p>
          <a:p>
            <a:pPr marL="171450" lvl="0" indent="-171450">
              <a:buFont typeface="Arial" pitchFamily="34" charset="0"/>
              <a:buChar char="•"/>
            </a:pPr>
            <a:r>
              <a:rPr lang="en-US" dirty="0"/>
              <a:t>Then we check the right child of the root in the same manner.</a:t>
            </a:r>
          </a:p>
          <a:p>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6 February 2024</a:t>
            </a:fld>
            <a:endParaRPr lang="en-US" altLang="en-US" sz="1300"/>
          </a:p>
        </p:txBody>
      </p:sp>
    </p:spTree>
    <p:extLst>
      <p:ext uri="{BB962C8B-B14F-4D97-AF65-F5344CB8AC3E}">
        <p14:creationId xmlns:p14="http://schemas.microsoft.com/office/powerpoint/2010/main" val="29909491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43</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6 February 2024</a:t>
            </a:fld>
            <a:endParaRPr lang="en-US" altLang="en-US" sz="1300"/>
          </a:p>
        </p:txBody>
      </p:sp>
    </p:spTree>
    <p:extLst>
      <p:ext uri="{BB962C8B-B14F-4D97-AF65-F5344CB8AC3E}">
        <p14:creationId xmlns:p14="http://schemas.microsoft.com/office/powerpoint/2010/main" val="22991577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44</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endParaRPr lang="en-US"/>
          </a:p>
          <a:p>
            <a:r>
              <a:rPr lang="en-US"/>
              <a:t>We can improve the discussed code by checking if a node is NULL or NOT NULL after visiting the node.</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6 February 2024</a:t>
            </a:fld>
            <a:endParaRPr lang="en-US" altLang="en-US" sz="1300"/>
          </a:p>
        </p:txBody>
      </p:sp>
    </p:spTree>
    <p:extLst>
      <p:ext uri="{BB962C8B-B14F-4D97-AF65-F5344CB8AC3E}">
        <p14:creationId xmlns:p14="http://schemas.microsoft.com/office/powerpoint/2010/main" val="4899317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45</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r>
              <a:rPr lang="en-US" b="1" u="sng"/>
              <a:t>Tree traversal template #2</a:t>
            </a:r>
          </a:p>
          <a:p>
            <a:endParaRPr lang="en-US"/>
          </a:p>
          <a:p>
            <a:r>
              <a:rPr lang="en-US"/>
              <a:t>Here, we points at a node and first check if the node is NULL or NOT NULL. </a:t>
            </a:r>
          </a:p>
          <a:p>
            <a:endParaRPr lang="en-US"/>
          </a:p>
          <a:p>
            <a:r>
              <a:rPr lang="en-US"/>
              <a:t>If the node is NULL, the code will return. Otherwise it visits N and pass the TreeTraversal (LeftChild) and TreeTraversal (RightChild) functions.</a:t>
            </a:r>
          </a:p>
          <a:p>
            <a:endParaRPr lang="en-US"/>
          </a:p>
          <a:p>
            <a:r>
              <a:rPr lang="en-US"/>
              <a:t>This code has only one ‘if’ statement, but the previous template we had two ‘if’ statements.</a:t>
            </a:r>
          </a:p>
          <a:p>
            <a:endParaRPr lang="en-US"/>
          </a:p>
          <a:p>
            <a:endParaRPr lang="en-US"/>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6 February 2024</a:t>
            </a:fld>
            <a:endParaRPr lang="en-US" altLang="en-US" sz="1300"/>
          </a:p>
        </p:txBody>
      </p:sp>
    </p:spTree>
    <p:extLst>
      <p:ext uri="{BB962C8B-B14F-4D97-AF65-F5344CB8AC3E}">
        <p14:creationId xmlns:p14="http://schemas.microsoft.com/office/powerpoint/2010/main" val="31289209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46</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r>
              <a:rPr lang="en-US" b="1" u="sng"/>
              <a:t>Tree Traversal2() implementation</a:t>
            </a:r>
          </a:p>
          <a:p>
            <a:endParaRPr lang="en-US" b="1"/>
          </a:p>
          <a:p>
            <a:r>
              <a:rPr lang="en-US"/>
              <a:t>The code for the 2</a:t>
            </a:r>
            <a:r>
              <a:rPr lang="en-US" baseline="30000"/>
              <a:t>nd</a:t>
            </a:r>
            <a:r>
              <a:rPr lang="en-US"/>
              <a:t> template.</a:t>
            </a:r>
          </a:p>
          <a:p>
            <a:endParaRPr lang="en-US"/>
          </a:p>
          <a:p>
            <a:pPr marL="171450" lvl="0" indent="-171450">
              <a:buFont typeface="Arial" pitchFamily="34" charset="0"/>
              <a:buChar char="•"/>
            </a:pPr>
            <a:r>
              <a:rPr lang="en-US"/>
              <a:t>First we define the TreeTraversal2() function where a pointer ‘cur’ will be passed with the BinaryTreeNode type.</a:t>
            </a:r>
          </a:p>
          <a:p>
            <a:r>
              <a:rPr lang="en-US"/>
              <a:t>		Void TreeTraversal2(NTNode *cur){…}</a:t>
            </a:r>
          </a:p>
          <a:p>
            <a:endParaRPr lang="en-US"/>
          </a:p>
          <a:p>
            <a:pPr marL="171450" lvl="0" indent="-171450">
              <a:buFont typeface="Arial" pitchFamily="34" charset="0"/>
              <a:buChar char="•"/>
            </a:pPr>
            <a:r>
              <a:rPr lang="en-US"/>
              <a:t>Then we check if the pointer points at a NULL node. If yes, we will return. Otherwise we print the Node.</a:t>
            </a:r>
          </a:p>
          <a:p>
            <a:r>
              <a:rPr lang="en-US"/>
              <a:t>		if (cur==NULL) return;</a:t>
            </a:r>
          </a:p>
          <a:p>
            <a:r>
              <a:rPr lang="en-US"/>
              <a:t>		printNode cur;</a:t>
            </a:r>
          </a:p>
          <a:p>
            <a:endParaRPr lang="en-US"/>
          </a:p>
          <a:p>
            <a:r>
              <a:rPr lang="en-US"/>
              <a:t>Next, we continue on accessing cur-&gt;left and cur-&gt;right.</a:t>
            </a:r>
          </a:p>
          <a:p>
            <a:r>
              <a:rPr lang="en-US"/>
              <a:t>	TreeTraversal2 (cur-&gt;left);</a:t>
            </a:r>
          </a:p>
          <a:p>
            <a:r>
              <a:rPr lang="en-US"/>
              <a:t>	TreeTraversal2 (cur-&gt;right);</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6 February 2024</a:t>
            </a:fld>
            <a:endParaRPr lang="en-US" altLang="en-US" sz="1300"/>
          </a:p>
        </p:txBody>
      </p:sp>
    </p:spTree>
    <p:extLst>
      <p:ext uri="{BB962C8B-B14F-4D97-AF65-F5344CB8AC3E}">
        <p14:creationId xmlns:p14="http://schemas.microsoft.com/office/powerpoint/2010/main" val="38209927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47</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6 February 2024</a:t>
            </a:fld>
            <a:endParaRPr lang="en-US" altLang="en-US" sz="1300"/>
          </a:p>
        </p:txBody>
      </p:sp>
    </p:spTree>
    <p:extLst>
      <p:ext uri="{BB962C8B-B14F-4D97-AF65-F5344CB8AC3E}">
        <p14:creationId xmlns:p14="http://schemas.microsoft.com/office/powerpoint/2010/main" val="13943943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48</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6 February 2024</a:t>
            </a:fld>
            <a:endParaRPr lang="en-US" altLang="en-US" sz="1300"/>
          </a:p>
        </p:txBody>
      </p:sp>
    </p:spTree>
    <p:extLst>
      <p:ext uri="{BB962C8B-B14F-4D97-AF65-F5344CB8AC3E}">
        <p14:creationId xmlns:p14="http://schemas.microsoft.com/office/powerpoint/2010/main" val="13126787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u="sng"/>
              <a:t>In-order traversal</a:t>
            </a:r>
            <a:endParaRPr lang="en-SG" b="1"/>
          </a:p>
          <a:p>
            <a:pPr marL="171450" lvl="0" indent="-171450">
              <a:buFont typeface="Arial" pitchFamily="34" charset="0"/>
              <a:buChar char="•"/>
            </a:pPr>
            <a:r>
              <a:rPr lang="en-US"/>
              <a:t>In in-order traversal we first visit the left child subtree.</a:t>
            </a:r>
          </a:p>
          <a:p>
            <a:pPr lvl="0"/>
            <a:endParaRPr lang="en-SG"/>
          </a:p>
          <a:p>
            <a:pPr marL="628650" lvl="1" indent="-171450">
              <a:buFont typeface="Arial" pitchFamily="34" charset="0"/>
              <a:buChar char="•"/>
            </a:pPr>
            <a:r>
              <a:rPr lang="en-US"/>
              <a:t>For an example if we consider the given tree in the slide, the root node F is where we start traversing. Therefore at first we move the pointer from F to B. Now for B also, first we have to visit the left child subtree. Therefore we move the pointer from B to A.</a:t>
            </a:r>
          </a:p>
          <a:p>
            <a:pPr lvl="1"/>
            <a:endParaRPr lang="en-SG"/>
          </a:p>
          <a:p>
            <a:pPr marL="171450" lvl="0" indent="-171450">
              <a:buFont typeface="Arial" pitchFamily="34" charset="0"/>
              <a:buChar char="•"/>
            </a:pPr>
            <a:r>
              <a:rPr lang="en-US"/>
              <a:t>Now for A there are no left child subtree therefore we proceed to process the current node’s data.</a:t>
            </a:r>
          </a:p>
          <a:p>
            <a:pPr marL="171450" lvl="0" indent="-171450">
              <a:buFont typeface="Arial" pitchFamily="34" charset="0"/>
              <a:buChar char="•"/>
            </a:pPr>
            <a:endParaRPr lang="en-US"/>
          </a:p>
          <a:p>
            <a:pPr marL="171450" lvl="0" indent="-171450">
              <a:buFont typeface="Arial" pitchFamily="34" charset="0"/>
              <a:buChar char="•"/>
            </a:pPr>
            <a:r>
              <a:rPr lang="en-US"/>
              <a:t>Then we visit the right child subtree; but A does not have a right child. Therefore we move the pointer back to B.</a:t>
            </a:r>
          </a:p>
          <a:p>
            <a:pPr marL="171450" lvl="0" indent="-171450">
              <a:buFont typeface="Arial" pitchFamily="34" charset="0"/>
              <a:buChar char="•"/>
            </a:pPr>
            <a:endParaRPr lang="en-SG"/>
          </a:p>
          <a:p>
            <a:pPr marL="171450" lvl="0" indent="-171450">
              <a:buFont typeface="Arial" pitchFamily="34" charset="0"/>
              <a:buChar char="•"/>
            </a:pPr>
            <a:r>
              <a:rPr lang="en-US"/>
              <a:t>Since B’s left child subtree is already completed, we can proceed to B’s data.</a:t>
            </a:r>
          </a:p>
          <a:p>
            <a:pPr marL="171450" lvl="0" indent="-171450">
              <a:buFont typeface="Arial" pitchFamily="34" charset="0"/>
              <a:buChar char="•"/>
            </a:pPr>
            <a:endParaRPr lang="en-SG"/>
          </a:p>
          <a:p>
            <a:pPr marL="171450" lvl="0" indent="-171450">
              <a:buFont typeface="Arial" pitchFamily="34" charset="0"/>
              <a:buChar char="•"/>
            </a:pPr>
            <a:r>
              <a:rPr lang="en-US"/>
              <a:t>Then we will visit to right child subtree of B which is C. Now where have to visit C’s left child subtree; but C does not have a left child subtree. Therefore we can proceed with C’s data and move the pointer to it’s right child subtree which is D.</a:t>
            </a:r>
          </a:p>
          <a:p>
            <a:pPr marL="171450" lvl="0" indent="-171450">
              <a:buFont typeface="Arial" pitchFamily="34" charset="0"/>
              <a:buChar char="•"/>
            </a:pPr>
            <a:endParaRPr lang="en-SG"/>
          </a:p>
          <a:p>
            <a:pPr marL="171450" lvl="0" indent="-171450">
              <a:buFont typeface="Arial" pitchFamily="34" charset="0"/>
              <a:buChar char="•"/>
            </a:pPr>
            <a:r>
              <a:rPr lang="en-US"/>
              <a:t>For D there is no left child or right child sub tree, therefore we proceed with D’s data and return to it’s parent C.</a:t>
            </a:r>
          </a:p>
          <a:p>
            <a:pPr marL="171450" lvl="0" indent="-171450">
              <a:buFont typeface="Arial" pitchFamily="34" charset="0"/>
              <a:buChar char="•"/>
            </a:pPr>
            <a:endParaRPr lang="en-SG"/>
          </a:p>
          <a:p>
            <a:pPr marL="171450" indent="-171450">
              <a:buFont typeface="Arial" pitchFamily="34" charset="0"/>
              <a:buChar char="•"/>
            </a:pPr>
            <a:r>
              <a:rPr lang="en-US"/>
              <a:t>C is already visited therefore we return to B and then to F.</a:t>
            </a:r>
          </a:p>
          <a:p>
            <a:endParaRPr lang="en-SG"/>
          </a:p>
          <a:p>
            <a:pPr marL="171450" lvl="0" indent="-171450">
              <a:buFont typeface="Arial" pitchFamily="34" charset="0"/>
              <a:buChar char="•"/>
            </a:pPr>
            <a:r>
              <a:rPr lang="en-US"/>
              <a:t>Now we have already visited the left child subtree of F. Therefore  we can proceed with F’s data.</a:t>
            </a:r>
            <a:endParaRPr lang="en-SG"/>
          </a:p>
          <a:p>
            <a:pPr marL="171450" indent="-171450">
              <a:buFont typeface="Arial" pitchFamily="34" charset="0"/>
              <a:buChar char="•"/>
            </a:pPr>
            <a:endParaRPr lang="en-US"/>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50</a:t>
            </a:fld>
            <a:endParaRPr lang="en-GB"/>
          </a:p>
        </p:txBody>
      </p:sp>
    </p:spTree>
    <p:extLst>
      <p:ext uri="{BB962C8B-B14F-4D97-AF65-F5344CB8AC3E}">
        <p14:creationId xmlns:p14="http://schemas.microsoft.com/office/powerpoint/2010/main" val="23411870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u="sng"/>
              <a:t>Post-order traversal </a:t>
            </a:r>
            <a:endParaRPr lang="en-SG" b="1"/>
          </a:p>
          <a:p>
            <a:pPr lvl="0"/>
            <a:r>
              <a:rPr lang="en-US"/>
              <a:t>In post-order traversal; first we visit the left child subtree, then we visit the right child subtree and finally process the current node’s data.</a:t>
            </a:r>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51</a:t>
            </a:fld>
            <a:endParaRPr lang="en-GB"/>
          </a:p>
        </p:txBody>
      </p:sp>
    </p:spTree>
    <p:extLst>
      <p:ext uri="{BB962C8B-B14F-4D97-AF65-F5344CB8AC3E}">
        <p14:creationId xmlns:p14="http://schemas.microsoft.com/office/powerpoint/2010/main" val="32989819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u="sng"/>
              <a:t>Tree traversal-Print</a:t>
            </a:r>
          </a:p>
          <a:p>
            <a:pPr lvl="0"/>
            <a:endParaRPr lang="en-SG" b="1"/>
          </a:p>
          <a:p>
            <a:pPr lvl="0"/>
            <a:r>
              <a:rPr lang="en-US"/>
              <a:t>For the pre-order traversal, we first check whether the current node is NULL or NOTNULL. </a:t>
            </a:r>
          </a:p>
          <a:p>
            <a:pPr lvl="0"/>
            <a:endParaRPr lang="en-US"/>
          </a:p>
          <a:p>
            <a:pPr lvl="0"/>
            <a:r>
              <a:rPr lang="en-US"/>
              <a:t>If the current node is NOT NULL we visit the current node then visit the left child subtree and finally visit the right child subtree.</a:t>
            </a:r>
            <a:endParaRPr lang="en-SG"/>
          </a:p>
          <a:p>
            <a:endParaRPr lang="en-SG"/>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52</a:t>
            </a:fld>
            <a:endParaRPr lang="en-GB"/>
          </a:p>
        </p:txBody>
      </p:sp>
    </p:spTree>
    <p:extLst>
      <p:ext uri="{BB962C8B-B14F-4D97-AF65-F5344CB8AC3E}">
        <p14:creationId xmlns:p14="http://schemas.microsoft.com/office/powerpoint/2010/main" val="12981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300">
                <a:solidFill>
                  <a:schemeClr val="tx1"/>
                </a:solidFill>
                <a:latin typeface="Arial" panose="020B0604020202020204" pitchFamily="34" charset="0"/>
              </a:defRPr>
            </a:lvl1pPr>
            <a:lvl2pPr marL="812223" indent="-312135" eaLnBrk="0" hangingPunct="0">
              <a:spcBef>
                <a:spcPct val="30000"/>
              </a:spcBef>
              <a:defRPr sz="1300">
                <a:solidFill>
                  <a:schemeClr val="tx1"/>
                </a:solidFill>
                <a:latin typeface="Arial" panose="020B0604020202020204" pitchFamily="34" charset="0"/>
              </a:defRPr>
            </a:lvl2pPr>
            <a:lvl3pPr marL="1251897" indent="-250044" eaLnBrk="0" hangingPunct="0">
              <a:spcBef>
                <a:spcPct val="30000"/>
              </a:spcBef>
              <a:defRPr sz="1300">
                <a:solidFill>
                  <a:schemeClr val="tx1"/>
                </a:solidFill>
                <a:latin typeface="Arial" panose="020B0604020202020204" pitchFamily="34" charset="0"/>
              </a:defRPr>
            </a:lvl3pPr>
            <a:lvl4pPr marL="1751985" indent="-250044" eaLnBrk="0" hangingPunct="0">
              <a:spcBef>
                <a:spcPct val="30000"/>
              </a:spcBef>
              <a:defRPr sz="1300">
                <a:solidFill>
                  <a:schemeClr val="tx1"/>
                </a:solidFill>
                <a:latin typeface="Arial" panose="020B0604020202020204" pitchFamily="34" charset="0"/>
              </a:defRPr>
            </a:lvl4pPr>
            <a:lvl5pPr marL="2253751" indent="-250044" eaLnBrk="0" hangingPunct="0">
              <a:spcBef>
                <a:spcPct val="30000"/>
              </a:spcBef>
              <a:defRPr sz="1300">
                <a:solidFill>
                  <a:schemeClr val="tx1"/>
                </a:solidFill>
                <a:latin typeface="Arial" panose="020B0604020202020204" pitchFamily="34" charset="0"/>
              </a:defRPr>
            </a:lvl5pPr>
            <a:lvl6pPr marL="2737057" indent="-250044" eaLnBrk="0" fontAlgn="base" hangingPunct="0">
              <a:spcBef>
                <a:spcPct val="30000"/>
              </a:spcBef>
              <a:spcAft>
                <a:spcPct val="0"/>
              </a:spcAft>
              <a:defRPr sz="1300">
                <a:solidFill>
                  <a:schemeClr val="tx1"/>
                </a:solidFill>
                <a:latin typeface="Arial" panose="020B0604020202020204" pitchFamily="34" charset="0"/>
              </a:defRPr>
            </a:lvl6pPr>
            <a:lvl7pPr marL="3220363" indent="-250044" eaLnBrk="0" fontAlgn="base" hangingPunct="0">
              <a:spcBef>
                <a:spcPct val="30000"/>
              </a:spcBef>
              <a:spcAft>
                <a:spcPct val="0"/>
              </a:spcAft>
              <a:defRPr sz="1300">
                <a:solidFill>
                  <a:schemeClr val="tx1"/>
                </a:solidFill>
                <a:latin typeface="Arial" panose="020B0604020202020204" pitchFamily="34" charset="0"/>
              </a:defRPr>
            </a:lvl7pPr>
            <a:lvl8pPr marL="3703669" indent="-250044" eaLnBrk="0" fontAlgn="base" hangingPunct="0">
              <a:spcBef>
                <a:spcPct val="30000"/>
              </a:spcBef>
              <a:spcAft>
                <a:spcPct val="0"/>
              </a:spcAft>
              <a:defRPr sz="1300">
                <a:solidFill>
                  <a:schemeClr val="tx1"/>
                </a:solidFill>
                <a:latin typeface="Arial" panose="020B0604020202020204" pitchFamily="34" charset="0"/>
              </a:defRPr>
            </a:lvl8pPr>
            <a:lvl9pPr marL="4186975" indent="-250044" eaLnBrk="0" fontAlgn="base" hangingPunct="0">
              <a:spcBef>
                <a:spcPct val="30000"/>
              </a:spcBef>
              <a:spcAft>
                <a:spcPct val="0"/>
              </a:spcAft>
              <a:defRPr sz="13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400"/>
              <a:pPr eaLnBrk="1" hangingPunct="1">
                <a:spcBef>
                  <a:spcPct val="0"/>
                </a:spcBef>
              </a:pPr>
              <a:t>8</a:t>
            </a:fld>
            <a:endParaRPr lang="en-US" altLang="en-US" sz="1400"/>
          </a:p>
        </p:txBody>
      </p:sp>
      <p:sp>
        <p:nvSpPr>
          <p:cNvPr id="46083" name="Rectangle 2"/>
          <p:cNvSpPr>
            <a:spLocks noGrp="1" noRot="1" noChangeAspect="1" noChangeArrowheads="1" noTextEdit="1"/>
          </p:cNvSpPr>
          <p:nvPr>
            <p:ph type="sldImg"/>
          </p:nvPr>
        </p:nvSpPr>
        <p:spPr>
          <a:xfrm>
            <a:off x="819150" y="720725"/>
            <a:ext cx="5762625" cy="4322763"/>
          </a:xfrm>
          <a:ln/>
        </p:spPr>
      </p:sp>
      <p:sp>
        <p:nvSpPr>
          <p:cNvPr id="46084" name="Rectangle 3"/>
          <p:cNvSpPr>
            <a:spLocks noGrp="1" noChangeArrowheads="1"/>
          </p:cNvSpPr>
          <p:nvPr>
            <p:ph type="body" idx="1"/>
          </p:nvPr>
        </p:nvSpPr>
        <p:spPr>
          <a:xfrm>
            <a:off x="979441" y="5438917"/>
            <a:ext cx="5390209" cy="515639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340" tIns="54170" rIns="108340" bIns="54170"/>
          <a:lstStyle/>
          <a:p>
            <a:endParaRPr lang="en-US" altLang="en-US" dirty="0">
              <a:latin typeface="Arial" panose="020B0604020202020204" pitchFamily="34" charset="0"/>
            </a:endParaRPr>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300">
                <a:solidFill>
                  <a:schemeClr val="tx1"/>
                </a:solidFill>
                <a:latin typeface="Arial" panose="020B0604020202020204" pitchFamily="34" charset="0"/>
              </a:defRPr>
            </a:lvl1pPr>
            <a:lvl2pPr marL="812223" indent="-312135" eaLnBrk="0" hangingPunct="0">
              <a:spcBef>
                <a:spcPct val="30000"/>
              </a:spcBef>
              <a:defRPr sz="1300">
                <a:solidFill>
                  <a:schemeClr val="tx1"/>
                </a:solidFill>
                <a:latin typeface="Arial" panose="020B0604020202020204" pitchFamily="34" charset="0"/>
              </a:defRPr>
            </a:lvl2pPr>
            <a:lvl3pPr marL="1251897" indent="-250044" eaLnBrk="0" hangingPunct="0">
              <a:spcBef>
                <a:spcPct val="30000"/>
              </a:spcBef>
              <a:defRPr sz="1300">
                <a:solidFill>
                  <a:schemeClr val="tx1"/>
                </a:solidFill>
                <a:latin typeface="Arial" panose="020B0604020202020204" pitchFamily="34" charset="0"/>
              </a:defRPr>
            </a:lvl3pPr>
            <a:lvl4pPr marL="1751985" indent="-250044" eaLnBrk="0" hangingPunct="0">
              <a:spcBef>
                <a:spcPct val="30000"/>
              </a:spcBef>
              <a:defRPr sz="1300">
                <a:solidFill>
                  <a:schemeClr val="tx1"/>
                </a:solidFill>
                <a:latin typeface="Arial" panose="020B0604020202020204" pitchFamily="34" charset="0"/>
              </a:defRPr>
            </a:lvl4pPr>
            <a:lvl5pPr marL="2253751" indent="-250044" eaLnBrk="0" hangingPunct="0">
              <a:spcBef>
                <a:spcPct val="30000"/>
              </a:spcBef>
              <a:defRPr sz="1300">
                <a:solidFill>
                  <a:schemeClr val="tx1"/>
                </a:solidFill>
                <a:latin typeface="Arial" panose="020B0604020202020204" pitchFamily="34" charset="0"/>
              </a:defRPr>
            </a:lvl5pPr>
            <a:lvl6pPr marL="2737057" indent="-250044" eaLnBrk="0" fontAlgn="base" hangingPunct="0">
              <a:spcBef>
                <a:spcPct val="30000"/>
              </a:spcBef>
              <a:spcAft>
                <a:spcPct val="0"/>
              </a:spcAft>
              <a:defRPr sz="1300">
                <a:solidFill>
                  <a:schemeClr val="tx1"/>
                </a:solidFill>
                <a:latin typeface="Arial" panose="020B0604020202020204" pitchFamily="34" charset="0"/>
              </a:defRPr>
            </a:lvl6pPr>
            <a:lvl7pPr marL="3220363" indent="-250044" eaLnBrk="0" fontAlgn="base" hangingPunct="0">
              <a:spcBef>
                <a:spcPct val="30000"/>
              </a:spcBef>
              <a:spcAft>
                <a:spcPct val="0"/>
              </a:spcAft>
              <a:defRPr sz="1300">
                <a:solidFill>
                  <a:schemeClr val="tx1"/>
                </a:solidFill>
                <a:latin typeface="Arial" panose="020B0604020202020204" pitchFamily="34" charset="0"/>
              </a:defRPr>
            </a:lvl7pPr>
            <a:lvl8pPr marL="3703669" indent="-250044" eaLnBrk="0" fontAlgn="base" hangingPunct="0">
              <a:spcBef>
                <a:spcPct val="30000"/>
              </a:spcBef>
              <a:spcAft>
                <a:spcPct val="0"/>
              </a:spcAft>
              <a:defRPr sz="1300">
                <a:solidFill>
                  <a:schemeClr val="tx1"/>
                </a:solidFill>
                <a:latin typeface="Arial" panose="020B0604020202020204" pitchFamily="34" charset="0"/>
              </a:defRPr>
            </a:lvl8pPr>
            <a:lvl9pPr marL="4186975" indent="-250044" eaLnBrk="0" fontAlgn="base" hangingPunct="0">
              <a:spcBef>
                <a:spcPct val="30000"/>
              </a:spcBef>
              <a:spcAft>
                <a:spcPct val="0"/>
              </a:spcAft>
              <a:defRPr sz="1300">
                <a:solidFill>
                  <a:schemeClr val="tx1"/>
                </a:solidFill>
                <a:latin typeface="Arial" panose="020B0604020202020204" pitchFamily="34" charset="0"/>
              </a:defRPr>
            </a:lvl9pPr>
          </a:lstStyle>
          <a:p>
            <a:pPr eaLnBrk="1" hangingPunct="1">
              <a:spcBef>
                <a:spcPct val="0"/>
              </a:spcBef>
            </a:pPr>
            <a:fld id="{541A7A7B-0C47-4915-84DD-22E8B629C593}" type="datetime3">
              <a:rPr lang="en-GB" altLang="en-US" sz="1400" smtClean="0"/>
              <a:t>6 February, 2024</a:t>
            </a:fld>
            <a:endParaRPr lang="en-US" altLang="en-US" sz="1400"/>
          </a:p>
        </p:txBody>
      </p:sp>
    </p:spTree>
    <p:extLst>
      <p:ext uri="{BB962C8B-B14F-4D97-AF65-F5344CB8AC3E}">
        <p14:creationId xmlns:p14="http://schemas.microsoft.com/office/powerpoint/2010/main" val="8853102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t>Once the pointer ‘cur’ points at the current node, we can print the data of the current node by issuing the given code.</a:t>
            </a:r>
            <a:endParaRPr lang="en-SG"/>
          </a:p>
          <a:p>
            <a:r>
              <a:rPr lang="en-US"/>
              <a:t>	print (‘%c’ , cur-&gt;item);</a:t>
            </a:r>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53</a:t>
            </a:fld>
            <a:endParaRPr lang="en-GB"/>
          </a:p>
        </p:txBody>
      </p:sp>
    </p:spTree>
    <p:extLst>
      <p:ext uri="{BB962C8B-B14F-4D97-AF65-F5344CB8AC3E}">
        <p14:creationId xmlns:p14="http://schemas.microsoft.com/office/powerpoint/2010/main" val="24082142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t>The output of the code would be E, B, A, C, D, G, F, I and H.</a:t>
            </a:r>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61</a:t>
            </a:fld>
            <a:endParaRPr lang="en-GB"/>
          </a:p>
        </p:txBody>
      </p:sp>
    </p:spTree>
    <p:extLst>
      <p:ext uri="{BB962C8B-B14F-4D97-AF65-F5344CB8AC3E}">
        <p14:creationId xmlns:p14="http://schemas.microsoft.com/office/powerpoint/2010/main" val="18329606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In in-order traversal, after checking whether the current node is NULL or NOT NULL, we check the left child subtree.</a:t>
            </a:r>
            <a:endParaRPr lang="en-SG" dirty="0"/>
          </a:p>
          <a:p>
            <a:r>
              <a:rPr lang="en-US" dirty="0"/>
              <a:t>	</a:t>
            </a:r>
            <a:r>
              <a:rPr lang="en-US" dirty="0" err="1"/>
              <a:t>TreeTraversal_in</a:t>
            </a:r>
            <a:r>
              <a:rPr lang="en-US" dirty="0"/>
              <a:t>(cur-&gt;left);</a:t>
            </a:r>
          </a:p>
          <a:p>
            <a:endParaRPr lang="en-SG" dirty="0"/>
          </a:p>
          <a:p>
            <a:r>
              <a:rPr lang="en-US" dirty="0"/>
              <a:t>Then we print the current node value and check the right child subtree.</a:t>
            </a:r>
            <a:endParaRPr lang="en-SG" dirty="0"/>
          </a:p>
          <a:p>
            <a:r>
              <a:rPr lang="en-US" dirty="0"/>
              <a:t>	</a:t>
            </a:r>
            <a:r>
              <a:rPr lang="en-US" dirty="0" err="1"/>
              <a:t>printf</a:t>
            </a:r>
            <a:r>
              <a:rPr lang="en-US" dirty="0"/>
              <a:t>(“%c”, cur-&gt;item);</a:t>
            </a:r>
            <a:endParaRPr lang="en-SG" dirty="0"/>
          </a:p>
          <a:p>
            <a:r>
              <a:rPr lang="en-US" dirty="0"/>
              <a:t>	</a:t>
            </a:r>
            <a:r>
              <a:rPr lang="en-US" dirty="0" err="1"/>
              <a:t>TreeTraversal_in</a:t>
            </a:r>
            <a:r>
              <a:rPr lang="en-US" dirty="0"/>
              <a:t>(cur-&gt;right);</a:t>
            </a:r>
          </a:p>
          <a:p>
            <a:endParaRPr lang="en-SG" dirty="0"/>
          </a:p>
          <a:p>
            <a:r>
              <a:rPr lang="en-US" dirty="0"/>
              <a:t>The output of the code would be A, B, C, D, F, G, H and I </a:t>
            </a:r>
            <a:endParaRPr lang="en-SG" dirty="0"/>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62</a:t>
            </a:fld>
            <a:endParaRPr lang="en-GB"/>
          </a:p>
        </p:txBody>
      </p:sp>
    </p:spTree>
    <p:extLst>
      <p:ext uri="{BB962C8B-B14F-4D97-AF65-F5344CB8AC3E}">
        <p14:creationId xmlns:p14="http://schemas.microsoft.com/office/powerpoint/2010/main" val="34137377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t>In post-order traversal, we can print the value of the current node after checking it’s left and right child subtree.</a:t>
            </a:r>
          </a:p>
          <a:p>
            <a:pPr lvl="0"/>
            <a:endParaRPr lang="en-SG"/>
          </a:p>
          <a:p>
            <a:pPr lvl="1"/>
            <a:r>
              <a:rPr lang="en-US"/>
              <a:t>The output would be A, D, C, B, F, H, I, G and E. </a:t>
            </a:r>
          </a:p>
          <a:p>
            <a:pPr lvl="1"/>
            <a:endParaRPr lang="en-SG"/>
          </a:p>
          <a:p>
            <a:pPr lvl="1"/>
            <a:r>
              <a:rPr lang="en-US"/>
              <a:t>Root node is the last node to be printed in post-order traversal.</a:t>
            </a:r>
          </a:p>
          <a:p>
            <a:pPr lvl="1"/>
            <a:endParaRPr lang="en-SG"/>
          </a:p>
          <a:p>
            <a:pPr lvl="1"/>
            <a:r>
              <a:rPr lang="en-US"/>
              <a:t>Different traversal types outputs different results.</a:t>
            </a:r>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63</a:t>
            </a:fld>
            <a:endParaRPr lang="en-GB"/>
          </a:p>
        </p:txBody>
      </p:sp>
    </p:spTree>
    <p:extLst>
      <p:ext uri="{BB962C8B-B14F-4D97-AF65-F5344CB8AC3E}">
        <p14:creationId xmlns:p14="http://schemas.microsoft.com/office/powerpoint/2010/main" val="23273036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t>In post-order traversal, we can print the value of the current node after checking it’s left and right child subtree.</a:t>
            </a:r>
          </a:p>
          <a:p>
            <a:pPr lvl="0"/>
            <a:endParaRPr lang="en-SG"/>
          </a:p>
          <a:p>
            <a:pPr lvl="1"/>
            <a:r>
              <a:rPr lang="en-US"/>
              <a:t>The output would be A, D, C, B, F, H, I, G and E. </a:t>
            </a:r>
          </a:p>
          <a:p>
            <a:pPr lvl="1"/>
            <a:endParaRPr lang="en-SG"/>
          </a:p>
          <a:p>
            <a:pPr lvl="1"/>
            <a:r>
              <a:rPr lang="en-US"/>
              <a:t>Root node is the last node to be printed in post-order traversal.</a:t>
            </a:r>
          </a:p>
          <a:p>
            <a:pPr lvl="1"/>
            <a:endParaRPr lang="en-SG"/>
          </a:p>
          <a:p>
            <a:pPr lvl="1"/>
            <a:r>
              <a:rPr lang="en-US"/>
              <a:t>Different traversal types outputs different results.</a:t>
            </a:r>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64</a:t>
            </a:fld>
            <a:endParaRPr lang="en-GB"/>
          </a:p>
        </p:txBody>
      </p:sp>
    </p:spTree>
    <p:extLst>
      <p:ext uri="{BB962C8B-B14F-4D97-AF65-F5344CB8AC3E}">
        <p14:creationId xmlns:p14="http://schemas.microsoft.com/office/powerpoint/2010/main" val="39189136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65</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6 February 2024</a:t>
            </a:fld>
            <a:endParaRPr lang="en-US" altLang="en-US" sz="1300"/>
          </a:p>
        </p:txBody>
      </p:sp>
    </p:spTree>
    <p:extLst>
      <p:ext uri="{BB962C8B-B14F-4D97-AF65-F5344CB8AC3E}">
        <p14:creationId xmlns:p14="http://schemas.microsoft.com/office/powerpoint/2010/main" val="13126787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Count nodes in a binary tree</a:t>
            </a:r>
            <a:r>
              <a:rPr lang="en-US" b="1" dirty="0"/>
              <a:t>	 </a:t>
            </a:r>
            <a:endParaRPr lang="en-SG" b="1" dirty="0"/>
          </a:p>
          <a:p>
            <a:r>
              <a:rPr lang="en-US" dirty="0"/>
              <a:t>	Q: Which is the first count to be returned?</a:t>
            </a:r>
          </a:p>
          <a:p>
            <a:endParaRPr lang="en-SG" dirty="0"/>
          </a:p>
          <a:p>
            <a:r>
              <a:rPr lang="en-US" dirty="0"/>
              <a:t>	A: The most left leaf node provides the first count</a:t>
            </a:r>
          </a:p>
          <a:p>
            <a:endParaRPr lang="en-SG" dirty="0"/>
          </a:p>
          <a:p>
            <a:r>
              <a:rPr lang="en-US" dirty="0"/>
              <a:t>	Q: Which is the last count to be returned?</a:t>
            </a:r>
          </a:p>
          <a:p>
            <a:endParaRPr lang="en-SG" dirty="0"/>
          </a:p>
          <a:p>
            <a:r>
              <a:rPr lang="en-US" dirty="0"/>
              <a:t>	A: The root node provides the last count</a:t>
            </a:r>
            <a:endParaRPr lang="en-SG" dirty="0"/>
          </a:p>
          <a:p>
            <a:endParaRPr lang="en-US" dirty="0"/>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67</a:t>
            </a:fld>
            <a:endParaRPr lang="en-GB"/>
          </a:p>
        </p:txBody>
      </p:sp>
    </p:spTree>
    <p:extLst>
      <p:ext uri="{BB962C8B-B14F-4D97-AF65-F5344CB8AC3E}">
        <p14:creationId xmlns:p14="http://schemas.microsoft.com/office/powerpoint/2010/main" val="20477692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We use </a:t>
            </a:r>
            <a:r>
              <a:rPr lang="en-SG" dirty="0" err="1"/>
              <a:t>TreeTraversal</a:t>
            </a:r>
            <a:r>
              <a:rPr lang="en-SG" dirty="0"/>
              <a:t> Template to count the no of nodes in Binary Tree</a:t>
            </a:r>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68</a:t>
            </a:fld>
            <a:endParaRPr lang="en-GB"/>
          </a:p>
        </p:txBody>
      </p:sp>
    </p:spTree>
    <p:extLst>
      <p:ext uri="{BB962C8B-B14F-4D97-AF65-F5344CB8AC3E}">
        <p14:creationId xmlns:p14="http://schemas.microsoft.com/office/powerpoint/2010/main" val="11196189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69</a:t>
            </a:fld>
            <a:endParaRPr lang="en-GB"/>
          </a:p>
        </p:txBody>
      </p:sp>
    </p:spTree>
    <p:extLst>
      <p:ext uri="{BB962C8B-B14F-4D97-AF65-F5344CB8AC3E}">
        <p14:creationId xmlns:p14="http://schemas.microsoft.com/office/powerpoint/2010/main" val="12997684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itchFamily="34" charset="0"/>
              <a:buChar char="•"/>
            </a:pPr>
            <a:r>
              <a:rPr lang="en-US"/>
              <a:t>As learned, we first have to check if the current node is NULL or NOT NULL, if NULL we should return 0;</a:t>
            </a:r>
            <a:endParaRPr lang="en-SG"/>
          </a:p>
          <a:p>
            <a:r>
              <a:rPr lang="en-US"/>
              <a:t>	if (cur==NULL)</a:t>
            </a:r>
            <a:endParaRPr lang="en-SG"/>
          </a:p>
          <a:p>
            <a:r>
              <a:rPr lang="en-US"/>
              <a:t>	return 0;</a:t>
            </a:r>
          </a:p>
          <a:p>
            <a:endParaRPr lang="en-SG"/>
          </a:p>
          <a:p>
            <a:pPr marL="171450" lvl="0" indent="-171450">
              <a:buFont typeface="Arial" pitchFamily="34" charset="0"/>
              <a:buChar char="•"/>
            </a:pPr>
            <a:r>
              <a:rPr lang="en-US"/>
              <a:t>Then we can define two variable as “l” and “r” where “l” gets the count of the nodes in left child subtrees and “r”gets the count of the nodes in the right child subtrees.</a:t>
            </a:r>
            <a:endParaRPr lang="en-SG"/>
          </a:p>
          <a:p>
            <a:r>
              <a:rPr lang="en-US"/>
              <a:t>	l =countNode(cur-&gt;left);</a:t>
            </a:r>
            <a:endParaRPr lang="en-SG"/>
          </a:p>
          <a:p>
            <a:r>
              <a:rPr lang="en-US"/>
              <a:t>	r= countNode(cur-&gt;right);</a:t>
            </a:r>
          </a:p>
          <a:p>
            <a:endParaRPr lang="en-SG"/>
          </a:p>
          <a:p>
            <a:pPr marL="171450" lvl="0" indent="-171450">
              <a:buFont typeface="Arial" pitchFamily="34" charset="0"/>
              <a:buChar char="•"/>
            </a:pPr>
            <a:r>
              <a:rPr lang="en-US"/>
              <a:t>After get the  values for “l” and “r”, we can get the sum of of “l” and “r”, add 1 to the sum and return the value;</a:t>
            </a:r>
            <a:endParaRPr lang="en-SG"/>
          </a:p>
          <a:p>
            <a:r>
              <a:rPr lang="en-US"/>
              <a:t>	return 1+r+l ;</a:t>
            </a:r>
            <a:endParaRPr lang="en-SG"/>
          </a:p>
          <a:p>
            <a:endParaRPr lang="en-SG"/>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70</a:t>
            </a:fld>
            <a:endParaRPr lang="en-GB"/>
          </a:p>
        </p:txBody>
      </p:sp>
    </p:spTree>
    <p:extLst>
      <p:ext uri="{BB962C8B-B14F-4D97-AF65-F5344CB8AC3E}">
        <p14:creationId xmlns:p14="http://schemas.microsoft.com/office/powerpoint/2010/main" val="1320172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CDEA742-99EB-4477-84A0-2686E17B26C9}" type="slidenum">
              <a:rPr lang="en-US" smtClean="0"/>
              <a:t>10</a:t>
            </a:fld>
            <a:endParaRPr lang="en-US"/>
          </a:p>
        </p:txBody>
      </p:sp>
    </p:spTree>
    <p:extLst>
      <p:ext uri="{BB962C8B-B14F-4D97-AF65-F5344CB8AC3E}">
        <p14:creationId xmlns:p14="http://schemas.microsoft.com/office/powerpoint/2010/main" val="39877706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a:t>
            </a:r>
            <a:r>
              <a:rPr lang="en-US" dirty="0" err="1"/>
              <a:t>CountNode</a:t>
            </a:r>
            <a:r>
              <a:rPr lang="en-US" dirty="0"/>
              <a:t>() function in even lesser complex way;</a:t>
            </a:r>
            <a:endParaRPr lang="en-SG" dirty="0"/>
          </a:p>
          <a:p>
            <a:r>
              <a:rPr lang="en-US" dirty="0"/>
              <a:t>	return (</a:t>
            </a:r>
            <a:r>
              <a:rPr lang="en-US" dirty="0" err="1"/>
              <a:t>countNode</a:t>
            </a:r>
            <a:r>
              <a:rPr lang="en-US" dirty="0"/>
              <a:t> (cur-&gt;left  )  + </a:t>
            </a:r>
            <a:r>
              <a:rPr lang="en-US" dirty="0" err="1"/>
              <a:t>countNode</a:t>
            </a:r>
            <a:r>
              <a:rPr lang="en-US" dirty="0"/>
              <a:t>(cur-&gt;right)+1);</a:t>
            </a:r>
            <a:endParaRPr lang="en-SG" dirty="0"/>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71</a:t>
            </a:fld>
            <a:endParaRPr lang="en-GB"/>
          </a:p>
        </p:txBody>
      </p:sp>
    </p:spTree>
    <p:extLst>
      <p:ext uri="{BB962C8B-B14F-4D97-AF65-F5344CB8AC3E}">
        <p14:creationId xmlns:p14="http://schemas.microsoft.com/office/powerpoint/2010/main" val="38456761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72</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6 February 2024</a:t>
            </a:fld>
            <a:endParaRPr lang="en-US" altLang="en-US" sz="1300"/>
          </a:p>
        </p:txBody>
      </p:sp>
    </p:spTree>
    <p:extLst>
      <p:ext uri="{BB962C8B-B14F-4D97-AF65-F5344CB8AC3E}">
        <p14:creationId xmlns:p14="http://schemas.microsoft.com/office/powerpoint/2010/main" val="13126787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a:t>Find grandchildren</a:t>
            </a:r>
            <a:endParaRPr lang="en-SG" b="1"/>
          </a:p>
          <a:p>
            <a:r>
              <a:rPr lang="en-US"/>
              <a:t>As per the given tree, E’s grandchildren are A, C and G.</a:t>
            </a:r>
          </a:p>
          <a:p>
            <a:endParaRPr lang="en-SG"/>
          </a:p>
          <a:p>
            <a:r>
              <a:rPr lang="en-US"/>
              <a:t>For the given X node, X’s grandchildren can be listed as;</a:t>
            </a:r>
          </a:p>
          <a:p>
            <a:endParaRPr lang="en-SG"/>
          </a:p>
          <a:p>
            <a:r>
              <a:rPr lang="en-US"/>
              <a:t>	x-&gt;left-&gt; left</a:t>
            </a:r>
            <a:endParaRPr lang="en-SG"/>
          </a:p>
          <a:p>
            <a:r>
              <a:rPr lang="en-US"/>
              <a:t>	x-&gt;left-&gt;right</a:t>
            </a:r>
            <a:endParaRPr lang="en-SG"/>
          </a:p>
          <a:p>
            <a:r>
              <a:rPr lang="en-US"/>
              <a:t>	x-&gt;right-&gt;left</a:t>
            </a:r>
            <a:endParaRPr lang="en-SG"/>
          </a:p>
          <a:p>
            <a:r>
              <a:rPr lang="en-US"/>
              <a:t>	x-&gt;right-&gt;right</a:t>
            </a:r>
          </a:p>
          <a:p>
            <a:endParaRPr lang="en-SG"/>
          </a:p>
          <a:p>
            <a:pPr lvl="0"/>
            <a:r>
              <a:rPr lang="en-US"/>
              <a:t>But the above list is only for the 2</a:t>
            </a:r>
            <a:r>
              <a:rPr lang="en-US" baseline="30000"/>
              <a:t>nd</a:t>
            </a:r>
            <a:r>
              <a:rPr lang="en-US"/>
              <a:t> level grandchildren.</a:t>
            </a:r>
            <a:endParaRPr lang="en-SG"/>
          </a:p>
          <a:p>
            <a:endParaRPr lang="en-SG"/>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73</a:t>
            </a:fld>
            <a:endParaRPr lang="en-GB"/>
          </a:p>
        </p:txBody>
      </p:sp>
    </p:spTree>
    <p:extLst>
      <p:ext uri="{BB962C8B-B14F-4D97-AF65-F5344CB8AC3E}">
        <p14:creationId xmlns:p14="http://schemas.microsoft.com/office/powerpoint/2010/main" val="14655111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find the K-level grandchildren of a tree we use the </a:t>
            </a:r>
            <a:r>
              <a:rPr lang="en-US" dirty="0" err="1"/>
              <a:t>TreeTraversal</a:t>
            </a:r>
            <a:r>
              <a:rPr lang="en-US" dirty="0"/>
              <a:t> template.</a:t>
            </a:r>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74</a:t>
            </a:fld>
            <a:endParaRPr lang="en-GB"/>
          </a:p>
        </p:txBody>
      </p:sp>
    </p:spTree>
    <p:extLst>
      <p:ext uri="{BB962C8B-B14F-4D97-AF65-F5344CB8AC3E}">
        <p14:creationId xmlns:p14="http://schemas.microsoft.com/office/powerpoint/2010/main" val="27773605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Find grandchildren</a:t>
            </a:r>
            <a:r>
              <a:rPr lang="en-US" b="1" dirty="0"/>
              <a:t> </a:t>
            </a:r>
            <a:endParaRPr lang="en-SG" b="1" dirty="0"/>
          </a:p>
          <a:p>
            <a:pPr marL="171450" lvl="0" indent="-171450">
              <a:buFont typeface="Arial" pitchFamily="34" charset="0"/>
              <a:buChar char="•"/>
            </a:pPr>
            <a:r>
              <a:rPr lang="en-US" dirty="0"/>
              <a:t>First we declare the </a:t>
            </a:r>
            <a:r>
              <a:rPr lang="en-US" dirty="0" err="1"/>
              <a:t>findgrandchildren</a:t>
            </a:r>
            <a:r>
              <a:rPr lang="en-US" dirty="0"/>
              <a:t>() function. We should pass the pointer and a counter which we use to track how far we go down in the tree.</a:t>
            </a:r>
            <a:endParaRPr lang="en-SG" dirty="0"/>
          </a:p>
          <a:p>
            <a:r>
              <a:rPr lang="en-US" dirty="0"/>
              <a:t>	</a:t>
            </a:r>
            <a:endParaRPr lang="en-SG" dirty="0"/>
          </a:p>
          <a:p>
            <a:pPr marL="171450" lvl="0" indent="-171450">
              <a:buFont typeface="Arial" pitchFamily="34" charset="0"/>
              <a:buChar char="•"/>
            </a:pPr>
            <a:r>
              <a:rPr lang="en-US" dirty="0"/>
              <a:t>Same as in the </a:t>
            </a:r>
            <a:r>
              <a:rPr lang="en-US" dirty="0" err="1"/>
              <a:t>TreeTraversal</a:t>
            </a:r>
            <a:r>
              <a:rPr lang="en-US" dirty="0"/>
              <a:t> template we check whether the currents node is NULL or NOT NULL.</a:t>
            </a:r>
            <a:endParaRPr lang="en-SG" dirty="0"/>
          </a:p>
          <a:p>
            <a:r>
              <a:rPr lang="en-US" dirty="0"/>
              <a:t>	if (cur==NULL) return;</a:t>
            </a:r>
          </a:p>
          <a:p>
            <a:endParaRPr lang="en-SG" dirty="0"/>
          </a:p>
          <a:p>
            <a:pPr marL="171450" lvl="0" indent="-171450">
              <a:buFont typeface="Arial" pitchFamily="34" charset="0"/>
              <a:buChar char="•"/>
            </a:pPr>
            <a:r>
              <a:rPr lang="en-US" dirty="0"/>
              <a:t>If the counter is equal to K, we print the value of the current node.</a:t>
            </a:r>
            <a:endParaRPr lang="en-SG" dirty="0"/>
          </a:p>
          <a:p>
            <a:pPr lvl="2"/>
            <a:r>
              <a:rPr lang="en-US" dirty="0"/>
              <a:t>if (C==K){</a:t>
            </a:r>
            <a:endParaRPr lang="en-SG" dirty="0"/>
          </a:p>
          <a:p>
            <a:pPr lvl="2"/>
            <a:r>
              <a:rPr lang="en-US" dirty="0" err="1"/>
              <a:t>printf</a:t>
            </a:r>
            <a:r>
              <a:rPr lang="en-US" dirty="0"/>
              <a:t>(“%</a:t>
            </a:r>
            <a:r>
              <a:rPr lang="en-US" dirty="0" err="1"/>
              <a:t>d”,cur</a:t>
            </a:r>
            <a:r>
              <a:rPr lang="en-US" dirty="0"/>
              <a:t>-&gt;item);</a:t>
            </a:r>
            <a:endParaRPr lang="en-SG" dirty="0"/>
          </a:p>
          <a:p>
            <a:pPr lvl="2"/>
            <a:r>
              <a:rPr lang="en-US" dirty="0"/>
              <a:t>return;</a:t>
            </a:r>
            <a:endParaRPr lang="en-SG" dirty="0"/>
          </a:p>
          <a:p>
            <a:pPr lvl="2"/>
            <a:r>
              <a:rPr lang="en-US" dirty="0"/>
              <a:t>}</a:t>
            </a:r>
          </a:p>
          <a:p>
            <a:pPr lvl="2"/>
            <a:endParaRPr lang="en-SG" dirty="0"/>
          </a:p>
          <a:p>
            <a:pPr marL="171450" lvl="0" indent="-171450">
              <a:buFont typeface="Arial" pitchFamily="34" charset="0"/>
              <a:buChar char="•"/>
            </a:pPr>
            <a:r>
              <a:rPr lang="en-US" dirty="0"/>
              <a:t>Otherwise (C&lt;K) we go on traversing the left child subtree and the right child subtree. We have to increase C by one because we are going down of the tree by 1 level.</a:t>
            </a:r>
            <a:endParaRPr lang="en-SG" dirty="0"/>
          </a:p>
          <a:p>
            <a:pPr lvl="2"/>
            <a:r>
              <a:rPr lang="en-US" dirty="0"/>
              <a:t>if (C&lt;K){</a:t>
            </a:r>
            <a:endParaRPr lang="en-SG" dirty="0"/>
          </a:p>
          <a:p>
            <a:pPr lvl="2"/>
            <a:r>
              <a:rPr lang="en-US" dirty="0" err="1"/>
              <a:t>findgrandchildren</a:t>
            </a:r>
            <a:r>
              <a:rPr lang="en-US" dirty="0"/>
              <a:t>(cur-&gt;left, C+1);</a:t>
            </a:r>
            <a:endParaRPr lang="en-SG" dirty="0"/>
          </a:p>
          <a:p>
            <a:pPr lvl="2"/>
            <a:r>
              <a:rPr lang="en-US" dirty="0" err="1"/>
              <a:t>findgrandchildren</a:t>
            </a:r>
            <a:r>
              <a:rPr lang="en-US" dirty="0"/>
              <a:t>(cur-&gt;right, C+1);</a:t>
            </a:r>
            <a:endParaRPr lang="en-SG" dirty="0"/>
          </a:p>
          <a:p>
            <a:pPr lvl="2"/>
            <a:r>
              <a:rPr lang="en-US" dirty="0"/>
              <a:t>}</a:t>
            </a:r>
            <a:endParaRPr lang="en-SG" dirty="0"/>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75</a:t>
            </a:fld>
            <a:endParaRPr lang="en-GB"/>
          </a:p>
        </p:txBody>
      </p:sp>
    </p:spTree>
    <p:extLst>
      <p:ext uri="{BB962C8B-B14F-4D97-AF65-F5344CB8AC3E}">
        <p14:creationId xmlns:p14="http://schemas.microsoft.com/office/powerpoint/2010/main" val="122940189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itchFamily="34" charset="0"/>
              <a:buChar char="•"/>
            </a:pPr>
            <a:r>
              <a:rPr lang="en-US" dirty="0"/>
              <a:t>If K=2, </a:t>
            </a:r>
            <a:r>
              <a:rPr lang="en-US" dirty="0" err="1"/>
              <a:t>findgrandchildren</a:t>
            </a:r>
            <a:r>
              <a:rPr lang="en-US" dirty="0"/>
              <a:t> (H,C) what is the output?</a:t>
            </a:r>
            <a:endParaRPr lang="en-SG" dirty="0"/>
          </a:p>
          <a:p>
            <a:r>
              <a:rPr lang="en-US" dirty="0"/>
              <a:t>	B, F,  J and M</a:t>
            </a:r>
            <a:endParaRPr lang="en-SG" dirty="0"/>
          </a:p>
          <a:p>
            <a:pPr marL="171450" lvl="0" indent="-171450">
              <a:buFont typeface="Arial" pitchFamily="34" charset="0"/>
              <a:buChar char="•"/>
            </a:pPr>
            <a:r>
              <a:rPr lang="en-US" dirty="0"/>
              <a:t>If K=3;</a:t>
            </a:r>
            <a:endParaRPr lang="en-SG" dirty="0"/>
          </a:p>
          <a:p>
            <a:r>
              <a:rPr lang="en-US" dirty="0"/>
              <a:t>	A,C,G,I and K</a:t>
            </a:r>
            <a:endParaRPr lang="en-SG" dirty="0"/>
          </a:p>
          <a:p>
            <a:pPr marL="171450" lvl="0" indent="-171450">
              <a:buFont typeface="Arial" pitchFamily="34" charset="0"/>
              <a:buChar char="•"/>
            </a:pPr>
            <a:r>
              <a:rPr lang="en-US" dirty="0" err="1"/>
              <a:t>Findgrandchildren</a:t>
            </a:r>
            <a:r>
              <a:rPr lang="en-US" dirty="0"/>
              <a:t> (H,I) when K=3? </a:t>
            </a:r>
          </a:p>
          <a:p>
            <a:pPr lvl="0"/>
            <a:r>
              <a:rPr lang="en-US" dirty="0"/>
              <a:t>	B, F, J and M</a:t>
            </a:r>
            <a:endParaRPr lang="en-SG" dirty="0"/>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76</a:t>
            </a:fld>
            <a:endParaRPr lang="en-GB"/>
          </a:p>
        </p:txBody>
      </p:sp>
    </p:spTree>
    <p:extLst>
      <p:ext uri="{BB962C8B-B14F-4D97-AF65-F5344CB8AC3E}">
        <p14:creationId xmlns:p14="http://schemas.microsoft.com/office/powerpoint/2010/main" val="35672326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Find grandchildren</a:t>
            </a:r>
            <a:r>
              <a:rPr lang="en-US" b="1" dirty="0"/>
              <a:t> </a:t>
            </a:r>
            <a:endParaRPr lang="en-SG" b="1" dirty="0"/>
          </a:p>
          <a:p>
            <a:pPr marL="171450" lvl="0" indent="-171450">
              <a:buFont typeface="Arial" pitchFamily="34" charset="0"/>
              <a:buChar char="•"/>
            </a:pPr>
            <a:r>
              <a:rPr lang="en-US" dirty="0"/>
              <a:t>First we declare the </a:t>
            </a:r>
            <a:r>
              <a:rPr lang="en-US" dirty="0" err="1"/>
              <a:t>findgrandchildren</a:t>
            </a:r>
            <a:r>
              <a:rPr lang="en-US" dirty="0"/>
              <a:t>() function. We should pass the pointer and a counter which we use to track how far we go down in the tree.</a:t>
            </a:r>
            <a:endParaRPr lang="en-SG" dirty="0"/>
          </a:p>
          <a:p>
            <a:r>
              <a:rPr lang="en-US" dirty="0"/>
              <a:t>	</a:t>
            </a:r>
            <a:endParaRPr lang="en-SG" dirty="0"/>
          </a:p>
          <a:p>
            <a:pPr marL="171450" lvl="0" indent="-171450">
              <a:buFont typeface="Arial" pitchFamily="34" charset="0"/>
              <a:buChar char="•"/>
            </a:pPr>
            <a:r>
              <a:rPr lang="en-US" dirty="0"/>
              <a:t>Same as in the </a:t>
            </a:r>
            <a:r>
              <a:rPr lang="en-US" dirty="0" err="1"/>
              <a:t>TreeTraversal</a:t>
            </a:r>
            <a:r>
              <a:rPr lang="en-US" dirty="0"/>
              <a:t> template we check whether the currents node is NULL or NOT NULL.</a:t>
            </a:r>
            <a:endParaRPr lang="en-SG" dirty="0"/>
          </a:p>
          <a:p>
            <a:r>
              <a:rPr lang="en-US" dirty="0"/>
              <a:t>	if (cur==NULL) return;</a:t>
            </a:r>
          </a:p>
          <a:p>
            <a:endParaRPr lang="en-SG" dirty="0"/>
          </a:p>
          <a:p>
            <a:pPr marL="171450" lvl="0" indent="-171450">
              <a:buFont typeface="Arial" pitchFamily="34" charset="0"/>
              <a:buChar char="•"/>
            </a:pPr>
            <a:r>
              <a:rPr lang="en-US" dirty="0"/>
              <a:t>If the counter is equal to K, we print the value of the current node.</a:t>
            </a:r>
            <a:endParaRPr lang="en-SG" dirty="0"/>
          </a:p>
          <a:p>
            <a:pPr lvl="2"/>
            <a:r>
              <a:rPr lang="en-US" dirty="0"/>
              <a:t>if (C==K){</a:t>
            </a:r>
            <a:endParaRPr lang="en-SG" dirty="0"/>
          </a:p>
          <a:p>
            <a:pPr lvl="2"/>
            <a:r>
              <a:rPr lang="en-US" dirty="0" err="1"/>
              <a:t>printf</a:t>
            </a:r>
            <a:r>
              <a:rPr lang="en-US" dirty="0"/>
              <a:t>(“%</a:t>
            </a:r>
            <a:r>
              <a:rPr lang="en-US" dirty="0" err="1"/>
              <a:t>d”,cur</a:t>
            </a:r>
            <a:r>
              <a:rPr lang="en-US" dirty="0"/>
              <a:t>-&gt;item);</a:t>
            </a:r>
            <a:endParaRPr lang="en-SG" dirty="0"/>
          </a:p>
          <a:p>
            <a:pPr lvl="2"/>
            <a:r>
              <a:rPr lang="en-US" dirty="0"/>
              <a:t>return;</a:t>
            </a:r>
            <a:endParaRPr lang="en-SG" dirty="0"/>
          </a:p>
          <a:p>
            <a:pPr lvl="2"/>
            <a:r>
              <a:rPr lang="en-US" dirty="0"/>
              <a:t>}</a:t>
            </a:r>
          </a:p>
          <a:p>
            <a:pPr lvl="2"/>
            <a:endParaRPr lang="en-SG" dirty="0"/>
          </a:p>
          <a:p>
            <a:pPr marL="171450" lvl="0" indent="-171450">
              <a:buFont typeface="Arial" pitchFamily="34" charset="0"/>
              <a:buChar char="•"/>
            </a:pPr>
            <a:r>
              <a:rPr lang="en-US" dirty="0"/>
              <a:t>Otherwise (C&lt;K) we go on traversing the left child subtree and the right child subtree. We have to increase C by one because we are going down of the tree by 1 level.</a:t>
            </a:r>
            <a:endParaRPr lang="en-SG" dirty="0"/>
          </a:p>
          <a:p>
            <a:pPr lvl="2"/>
            <a:r>
              <a:rPr lang="en-US" dirty="0"/>
              <a:t>if (C&lt;K){</a:t>
            </a:r>
            <a:endParaRPr lang="en-SG" dirty="0"/>
          </a:p>
          <a:p>
            <a:pPr lvl="2"/>
            <a:r>
              <a:rPr lang="en-US" dirty="0" err="1"/>
              <a:t>findgrandchildren</a:t>
            </a:r>
            <a:r>
              <a:rPr lang="en-US" dirty="0"/>
              <a:t>(cur-&gt;left, C+1);</a:t>
            </a:r>
            <a:endParaRPr lang="en-SG" dirty="0"/>
          </a:p>
          <a:p>
            <a:pPr lvl="2"/>
            <a:r>
              <a:rPr lang="en-US" dirty="0" err="1"/>
              <a:t>findgrandchildren</a:t>
            </a:r>
            <a:r>
              <a:rPr lang="en-US" dirty="0"/>
              <a:t>(cur-&gt;right, C+1);</a:t>
            </a:r>
            <a:endParaRPr lang="en-SG" dirty="0"/>
          </a:p>
          <a:p>
            <a:pPr lvl="2"/>
            <a:r>
              <a:rPr lang="en-US" dirty="0"/>
              <a:t>}</a:t>
            </a:r>
            <a:endParaRPr lang="en-SG" dirty="0"/>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77</a:t>
            </a:fld>
            <a:endParaRPr lang="en-GB"/>
          </a:p>
        </p:txBody>
      </p:sp>
    </p:spTree>
    <p:extLst>
      <p:ext uri="{BB962C8B-B14F-4D97-AF65-F5344CB8AC3E}">
        <p14:creationId xmlns:p14="http://schemas.microsoft.com/office/powerpoint/2010/main" val="7863390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Find grandchildren</a:t>
            </a:r>
            <a:r>
              <a:rPr lang="en-US" b="1" dirty="0"/>
              <a:t> </a:t>
            </a:r>
            <a:endParaRPr lang="en-SG" b="1" dirty="0"/>
          </a:p>
          <a:p>
            <a:pPr marL="171450" lvl="0" indent="-171450">
              <a:buFont typeface="Arial" pitchFamily="34" charset="0"/>
              <a:buChar char="•"/>
            </a:pPr>
            <a:r>
              <a:rPr lang="en-US" dirty="0"/>
              <a:t>First we declare the </a:t>
            </a:r>
            <a:r>
              <a:rPr lang="en-US" dirty="0" err="1"/>
              <a:t>findgrandchildren</a:t>
            </a:r>
            <a:r>
              <a:rPr lang="en-US" dirty="0"/>
              <a:t>() function. We should pass the pointer and a counter which we use to track how far we go down in the tree.</a:t>
            </a:r>
            <a:endParaRPr lang="en-SG" dirty="0"/>
          </a:p>
          <a:p>
            <a:r>
              <a:rPr lang="en-US" dirty="0"/>
              <a:t>	</a:t>
            </a:r>
            <a:endParaRPr lang="en-SG" dirty="0"/>
          </a:p>
          <a:p>
            <a:pPr marL="171450" lvl="0" indent="-171450">
              <a:buFont typeface="Arial" pitchFamily="34" charset="0"/>
              <a:buChar char="•"/>
            </a:pPr>
            <a:r>
              <a:rPr lang="en-US" dirty="0"/>
              <a:t>Same as in the </a:t>
            </a:r>
            <a:r>
              <a:rPr lang="en-US" dirty="0" err="1"/>
              <a:t>TreeTraversal</a:t>
            </a:r>
            <a:r>
              <a:rPr lang="en-US" dirty="0"/>
              <a:t> template we check whether the currents node is NULL or NOT NULL.</a:t>
            </a:r>
            <a:endParaRPr lang="en-SG" dirty="0"/>
          </a:p>
          <a:p>
            <a:r>
              <a:rPr lang="en-US" dirty="0"/>
              <a:t>	if (cur==NULL) return;</a:t>
            </a:r>
          </a:p>
          <a:p>
            <a:endParaRPr lang="en-SG" dirty="0"/>
          </a:p>
          <a:p>
            <a:pPr marL="171450" lvl="0" indent="-171450">
              <a:buFont typeface="Arial" pitchFamily="34" charset="0"/>
              <a:buChar char="•"/>
            </a:pPr>
            <a:r>
              <a:rPr lang="en-US" dirty="0"/>
              <a:t>If the counter is equal to K, we print the value of the current node.</a:t>
            </a:r>
            <a:endParaRPr lang="en-SG" dirty="0"/>
          </a:p>
          <a:p>
            <a:pPr lvl="2"/>
            <a:r>
              <a:rPr lang="en-US" dirty="0"/>
              <a:t>if (C==K){</a:t>
            </a:r>
            <a:endParaRPr lang="en-SG" dirty="0"/>
          </a:p>
          <a:p>
            <a:pPr lvl="2"/>
            <a:r>
              <a:rPr lang="en-US" dirty="0" err="1"/>
              <a:t>printf</a:t>
            </a:r>
            <a:r>
              <a:rPr lang="en-US" dirty="0"/>
              <a:t>(“%</a:t>
            </a:r>
            <a:r>
              <a:rPr lang="en-US" dirty="0" err="1"/>
              <a:t>d”,cur</a:t>
            </a:r>
            <a:r>
              <a:rPr lang="en-US" dirty="0"/>
              <a:t>-&gt;item);</a:t>
            </a:r>
            <a:endParaRPr lang="en-SG" dirty="0"/>
          </a:p>
          <a:p>
            <a:pPr lvl="2"/>
            <a:r>
              <a:rPr lang="en-US" dirty="0"/>
              <a:t>return;</a:t>
            </a:r>
            <a:endParaRPr lang="en-SG" dirty="0"/>
          </a:p>
          <a:p>
            <a:pPr lvl="2"/>
            <a:r>
              <a:rPr lang="en-US" dirty="0"/>
              <a:t>}</a:t>
            </a:r>
          </a:p>
          <a:p>
            <a:pPr lvl="2"/>
            <a:endParaRPr lang="en-SG" dirty="0"/>
          </a:p>
          <a:p>
            <a:pPr marL="171450" lvl="0" indent="-171450">
              <a:buFont typeface="Arial" pitchFamily="34" charset="0"/>
              <a:buChar char="•"/>
            </a:pPr>
            <a:r>
              <a:rPr lang="en-US" dirty="0"/>
              <a:t>Otherwise (C&lt;K) we go on traversing the left child subtree and the right child subtree. We have to increase C by one because we are going down of the tree by 1 level.</a:t>
            </a:r>
            <a:endParaRPr lang="en-SG" dirty="0"/>
          </a:p>
          <a:p>
            <a:pPr lvl="2"/>
            <a:r>
              <a:rPr lang="en-US" dirty="0"/>
              <a:t>if (C&lt;K){</a:t>
            </a:r>
            <a:endParaRPr lang="en-SG" dirty="0"/>
          </a:p>
          <a:p>
            <a:pPr lvl="2"/>
            <a:r>
              <a:rPr lang="en-US" dirty="0" err="1"/>
              <a:t>findgrandchildren</a:t>
            </a:r>
            <a:r>
              <a:rPr lang="en-US" dirty="0"/>
              <a:t>(cur-&gt;left, C+1);</a:t>
            </a:r>
            <a:endParaRPr lang="en-SG" dirty="0"/>
          </a:p>
          <a:p>
            <a:pPr lvl="2"/>
            <a:r>
              <a:rPr lang="en-US" dirty="0" err="1"/>
              <a:t>findgrandchildren</a:t>
            </a:r>
            <a:r>
              <a:rPr lang="en-US" dirty="0"/>
              <a:t>(cur-&gt;right, C+1);</a:t>
            </a:r>
            <a:endParaRPr lang="en-SG" dirty="0"/>
          </a:p>
          <a:p>
            <a:pPr lvl="2"/>
            <a:r>
              <a:rPr lang="en-US" dirty="0"/>
              <a:t>}</a:t>
            </a:r>
            <a:endParaRPr lang="en-SG" dirty="0"/>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78</a:t>
            </a:fld>
            <a:endParaRPr lang="en-GB"/>
          </a:p>
        </p:txBody>
      </p:sp>
    </p:spTree>
    <p:extLst>
      <p:ext uri="{BB962C8B-B14F-4D97-AF65-F5344CB8AC3E}">
        <p14:creationId xmlns:p14="http://schemas.microsoft.com/office/powerpoint/2010/main" val="41020987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Find grandchildren</a:t>
            </a:r>
            <a:r>
              <a:rPr lang="en-US" b="1" dirty="0"/>
              <a:t> </a:t>
            </a:r>
            <a:endParaRPr lang="en-SG" b="1" dirty="0"/>
          </a:p>
          <a:p>
            <a:pPr marL="171450" lvl="0" indent="-171450">
              <a:buFont typeface="Arial" pitchFamily="34" charset="0"/>
              <a:buChar char="•"/>
            </a:pPr>
            <a:r>
              <a:rPr lang="en-US" dirty="0"/>
              <a:t>First we declare the </a:t>
            </a:r>
            <a:r>
              <a:rPr lang="en-US" dirty="0" err="1"/>
              <a:t>findgrandchildren</a:t>
            </a:r>
            <a:r>
              <a:rPr lang="en-US" dirty="0"/>
              <a:t>() function. We should pass the pointer and a counter which we use to track how far we go down in the tree.</a:t>
            </a:r>
            <a:endParaRPr lang="en-SG" dirty="0"/>
          </a:p>
          <a:p>
            <a:r>
              <a:rPr lang="en-US" dirty="0"/>
              <a:t>	</a:t>
            </a:r>
            <a:endParaRPr lang="en-SG" dirty="0"/>
          </a:p>
          <a:p>
            <a:pPr marL="171450" lvl="0" indent="-171450">
              <a:buFont typeface="Arial" pitchFamily="34" charset="0"/>
              <a:buChar char="•"/>
            </a:pPr>
            <a:r>
              <a:rPr lang="en-US" dirty="0"/>
              <a:t>Same as in the </a:t>
            </a:r>
            <a:r>
              <a:rPr lang="en-US" dirty="0" err="1"/>
              <a:t>TreeTraversal</a:t>
            </a:r>
            <a:r>
              <a:rPr lang="en-US" dirty="0"/>
              <a:t> template we check whether the currents node is NULL or NOT NULL.</a:t>
            </a:r>
            <a:endParaRPr lang="en-SG" dirty="0"/>
          </a:p>
          <a:p>
            <a:r>
              <a:rPr lang="en-US" dirty="0"/>
              <a:t>	if (cur==NULL) return;</a:t>
            </a:r>
          </a:p>
          <a:p>
            <a:endParaRPr lang="en-SG" dirty="0"/>
          </a:p>
          <a:p>
            <a:pPr marL="171450" lvl="0" indent="-171450">
              <a:buFont typeface="Arial" pitchFamily="34" charset="0"/>
              <a:buChar char="•"/>
            </a:pPr>
            <a:r>
              <a:rPr lang="en-US" dirty="0"/>
              <a:t>If the counter is equal to K, we print the value of the current node.</a:t>
            </a:r>
            <a:endParaRPr lang="en-SG" dirty="0"/>
          </a:p>
          <a:p>
            <a:pPr lvl="2"/>
            <a:r>
              <a:rPr lang="en-US" dirty="0"/>
              <a:t>if (C==K){</a:t>
            </a:r>
            <a:endParaRPr lang="en-SG" dirty="0"/>
          </a:p>
          <a:p>
            <a:pPr lvl="2"/>
            <a:r>
              <a:rPr lang="en-US" dirty="0" err="1"/>
              <a:t>printf</a:t>
            </a:r>
            <a:r>
              <a:rPr lang="en-US" dirty="0"/>
              <a:t>(“%</a:t>
            </a:r>
            <a:r>
              <a:rPr lang="en-US" dirty="0" err="1"/>
              <a:t>d”,cur</a:t>
            </a:r>
            <a:r>
              <a:rPr lang="en-US" dirty="0"/>
              <a:t>-&gt;item);</a:t>
            </a:r>
            <a:endParaRPr lang="en-SG" dirty="0"/>
          </a:p>
          <a:p>
            <a:pPr lvl="2"/>
            <a:r>
              <a:rPr lang="en-US" dirty="0"/>
              <a:t>return;</a:t>
            </a:r>
            <a:endParaRPr lang="en-SG" dirty="0"/>
          </a:p>
          <a:p>
            <a:pPr lvl="2"/>
            <a:r>
              <a:rPr lang="en-US" dirty="0"/>
              <a:t>}</a:t>
            </a:r>
          </a:p>
          <a:p>
            <a:pPr lvl="2"/>
            <a:endParaRPr lang="en-SG" dirty="0"/>
          </a:p>
          <a:p>
            <a:pPr marL="171450" lvl="0" indent="-171450">
              <a:buFont typeface="Arial" pitchFamily="34" charset="0"/>
              <a:buChar char="•"/>
            </a:pPr>
            <a:r>
              <a:rPr lang="en-US" dirty="0"/>
              <a:t>Otherwise (C&lt;K) we go on traversing the left child subtree and the right child subtree. We have to increase C by one because we are going down of the tree by 1 level.</a:t>
            </a:r>
            <a:endParaRPr lang="en-SG" dirty="0"/>
          </a:p>
          <a:p>
            <a:pPr lvl="2"/>
            <a:r>
              <a:rPr lang="en-US" dirty="0"/>
              <a:t>if (C&lt;K){</a:t>
            </a:r>
            <a:endParaRPr lang="en-SG" dirty="0"/>
          </a:p>
          <a:p>
            <a:pPr lvl="2"/>
            <a:r>
              <a:rPr lang="en-US" dirty="0" err="1"/>
              <a:t>findgrandchildren</a:t>
            </a:r>
            <a:r>
              <a:rPr lang="en-US" dirty="0"/>
              <a:t>(cur-&gt;left, C+1);</a:t>
            </a:r>
            <a:endParaRPr lang="en-SG" dirty="0"/>
          </a:p>
          <a:p>
            <a:pPr lvl="2"/>
            <a:r>
              <a:rPr lang="en-US" dirty="0" err="1"/>
              <a:t>findgrandchildren</a:t>
            </a:r>
            <a:r>
              <a:rPr lang="en-US" dirty="0"/>
              <a:t>(cur-&gt;right, C+1);</a:t>
            </a:r>
            <a:endParaRPr lang="en-SG" dirty="0"/>
          </a:p>
          <a:p>
            <a:pPr lvl="2"/>
            <a:r>
              <a:rPr lang="en-US" dirty="0"/>
              <a:t>}</a:t>
            </a:r>
            <a:endParaRPr lang="en-SG" dirty="0"/>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79</a:t>
            </a:fld>
            <a:endParaRPr lang="en-GB"/>
          </a:p>
        </p:txBody>
      </p:sp>
    </p:spTree>
    <p:extLst>
      <p:ext uri="{BB962C8B-B14F-4D97-AF65-F5344CB8AC3E}">
        <p14:creationId xmlns:p14="http://schemas.microsoft.com/office/powerpoint/2010/main" val="325527260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Find grandchildren</a:t>
            </a:r>
            <a:r>
              <a:rPr lang="en-US" b="1" dirty="0"/>
              <a:t> </a:t>
            </a:r>
            <a:endParaRPr lang="en-SG" b="1" dirty="0"/>
          </a:p>
          <a:p>
            <a:pPr marL="171450" lvl="0" indent="-171450">
              <a:buFont typeface="Arial" pitchFamily="34" charset="0"/>
              <a:buChar char="•"/>
            </a:pPr>
            <a:r>
              <a:rPr lang="en-US" dirty="0"/>
              <a:t>First we declare the </a:t>
            </a:r>
            <a:r>
              <a:rPr lang="en-US" dirty="0" err="1"/>
              <a:t>findgrandchildren</a:t>
            </a:r>
            <a:r>
              <a:rPr lang="en-US" dirty="0"/>
              <a:t>() function. We should pass the pointer and a counter which we use to track how far we go down in the tree.</a:t>
            </a:r>
            <a:endParaRPr lang="en-SG" dirty="0"/>
          </a:p>
          <a:p>
            <a:r>
              <a:rPr lang="en-US" dirty="0"/>
              <a:t>	</a:t>
            </a:r>
            <a:endParaRPr lang="en-SG" dirty="0"/>
          </a:p>
          <a:p>
            <a:pPr marL="171450" lvl="0" indent="-171450">
              <a:buFont typeface="Arial" pitchFamily="34" charset="0"/>
              <a:buChar char="•"/>
            </a:pPr>
            <a:r>
              <a:rPr lang="en-US" dirty="0"/>
              <a:t>Same as in the </a:t>
            </a:r>
            <a:r>
              <a:rPr lang="en-US" dirty="0" err="1"/>
              <a:t>TreeTraversal</a:t>
            </a:r>
            <a:r>
              <a:rPr lang="en-US" dirty="0"/>
              <a:t> template we check whether the currents node is NULL or NOT NULL.</a:t>
            </a:r>
            <a:endParaRPr lang="en-SG" dirty="0"/>
          </a:p>
          <a:p>
            <a:r>
              <a:rPr lang="en-US" dirty="0"/>
              <a:t>	if (cur==NULL) return;</a:t>
            </a:r>
          </a:p>
          <a:p>
            <a:endParaRPr lang="en-SG" dirty="0"/>
          </a:p>
          <a:p>
            <a:pPr marL="171450" lvl="0" indent="-171450">
              <a:buFont typeface="Arial" pitchFamily="34" charset="0"/>
              <a:buChar char="•"/>
            </a:pPr>
            <a:r>
              <a:rPr lang="en-US" dirty="0"/>
              <a:t>If the counter is equal to K, we print the value of the current node.</a:t>
            </a:r>
            <a:endParaRPr lang="en-SG" dirty="0"/>
          </a:p>
          <a:p>
            <a:pPr lvl="2"/>
            <a:r>
              <a:rPr lang="en-US" dirty="0"/>
              <a:t>if (C==K){</a:t>
            </a:r>
            <a:endParaRPr lang="en-SG" dirty="0"/>
          </a:p>
          <a:p>
            <a:pPr lvl="2"/>
            <a:r>
              <a:rPr lang="en-US" dirty="0" err="1"/>
              <a:t>printf</a:t>
            </a:r>
            <a:r>
              <a:rPr lang="en-US" dirty="0"/>
              <a:t>(“%</a:t>
            </a:r>
            <a:r>
              <a:rPr lang="en-US" dirty="0" err="1"/>
              <a:t>d”,cur</a:t>
            </a:r>
            <a:r>
              <a:rPr lang="en-US" dirty="0"/>
              <a:t>-&gt;item);</a:t>
            </a:r>
            <a:endParaRPr lang="en-SG" dirty="0"/>
          </a:p>
          <a:p>
            <a:pPr lvl="2"/>
            <a:r>
              <a:rPr lang="en-US" dirty="0"/>
              <a:t>return;</a:t>
            </a:r>
            <a:endParaRPr lang="en-SG" dirty="0"/>
          </a:p>
          <a:p>
            <a:pPr lvl="2"/>
            <a:r>
              <a:rPr lang="en-US" dirty="0"/>
              <a:t>}</a:t>
            </a:r>
          </a:p>
          <a:p>
            <a:pPr lvl="2"/>
            <a:endParaRPr lang="en-SG" dirty="0"/>
          </a:p>
          <a:p>
            <a:pPr marL="171450" lvl="0" indent="-171450">
              <a:buFont typeface="Arial" pitchFamily="34" charset="0"/>
              <a:buChar char="•"/>
            </a:pPr>
            <a:r>
              <a:rPr lang="en-US" dirty="0"/>
              <a:t>Otherwise (C&lt;K) we go on traversing the left child subtree and the right child subtree. We have to increase C by one because we are going down of the tree by 1 level.</a:t>
            </a:r>
            <a:endParaRPr lang="en-SG" dirty="0"/>
          </a:p>
          <a:p>
            <a:pPr lvl="2"/>
            <a:r>
              <a:rPr lang="en-US" dirty="0"/>
              <a:t>if (C&lt;K){</a:t>
            </a:r>
            <a:endParaRPr lang="en-SG" dirty="0"/>
          </a:p>
          <a:p>
            <a:pPr lvl="2"/>
            <a:r>
              <a:rPr lang="en-US" dirty="0" err="1"/>
              <a:t>findgrandchildren</a:t>
            </a:r>
            <a:r>
              <a:rPr lang="en-US" dirty="0"/>
              <a:t>(cur-&gt;left, C+1);</a:t>
            </a:r>
            <a:endParaRPr lang="en-SG" dirty="0"/>
          </a:p>
          <a:p>
            <a:pPr lvl="2"/>
            <a:r>
              <a:rPr lang="en-US" dirty="0" err="1"/>
              <a:t>findgrandchildren</a:t>
            </a:r>
            <a:r>
              <a:rPr lang="en-US" dirty="0"/>
              <a:t>(cur-&gt;right, C+1);</a:t>
            </a:r>
            <a:endParaRPr lang="en-SG" dirty="0"/>
          </a:p>
          <a:p>
            <a:pPr lvl="2"/>
            <a:r>
              <a:rPr lang="en-US" dirty="0"/>
              <a:t>}</a:t>
            </a:r>
            <a:endParaRPr lang="en-SG" dirty="0"/>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80</a:t>
            </a:fld>
            <a:endParaRPr lang="en-GB"/>
          </a:p>
        </p:txBody>
      </p:sp>
    </p:spTree>
    <p:extLst>
      <p:ext uri="{BB962C8B-B14F-4D97-AF65-F5344CB8AC3E}">
        <p14:creationId xmlns:p14="http://schemas.microsoft.com/office/powerpoint/2010/main" val="1220856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CDEA742-99EB-4477-84A0-2686E17B26C9}" type="slidenum">
              <a:rPr lang="en-US" smtClean="0"/>
              <a:t>11</a:t>
            </a:fld>
            <a:endParaRPr lang="en-US"/>
          </a:p>
        </p:txBody>
      </p:sp>
    </p:spTree>
    <p:extLst>
      <p:ext uri="{BB962C8B-B14F-4D97-AF65-F5344CB8AC3E}">
        <p14:creationId xmlns:p14="http://schemas.microsoft.com/office/powerpoint/2010/main" val="416463623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Find grandchildren</a:t>
            </a:r>
            <a:r>
              <a:rPr lang="en-US" b="1" dirty="0"/>
              <a:t> </a:t>
            </a:r>
            <a:endParaRPr lang="en-SG" b="1" dirty="0"/>
          </a:p>
          <a:p>
            <a:pPr marL="171450" lvl="0" indent="-171450">
              <a:buFont typeface="Arial" pitchFamily="34" charset="0"/>
              <a:buChar char="•"/>
            </a:pPr>
            <a:r>
              <a:rPr lang="en-US" dirty="0"/>
              <a:t>First we declare the </a:t>
            </a:r>
            <a:r>
              <a:rPr lang="en-US" dirty="0" err="1"/>
              <a:t>findgrandchildren</a:t>
            </a:r>
            <a:r>
              <a:rPr lang="en-US" dirty="0"/>
              <a:t>() function. We should pass the pointer and a counter which we use to track how far we go down in the tree.</a:t>
            </a:r>
            <a:endParaRPr lang="en-SG" dirty="0"/>
          </a:p>
          <a:p>
            <a:r>
              <a:rPr lang="en-US" dirty="0"/>
              <a:t>	</a:t>
            </a:r>
            <a:endParaRPr lang="en-SG" dirty="0"/>
          </a:p>
          <a:p>
            <a:pPr marL="171450" lvl="0" indent="-171450">
              <a:buFont typeface="Arial" pitchFamily="34" charset="0"/>
              <a:buChar char="•"/>
            </a:pPr>
            <a:r>
              <a:rPr lang="en-US" dirty="0"/>
              <a:t>Same as in the </a:t>
            </a:r>
            <a:r>
              <a:rPr lang="en-US" dirty="0" err="1"/>
              <a:t>TreeTraversal</a:t>
            </a:r>
            <a:r>
              <a:rPr lang="en-US" dirty="0"/>
              <a:t> template we check whether the currents node is NULL or NOT NULL.</a:t>
            </a:r>
            <a:endParaRPr lang="en-SG" dirty="0"/>
          </a:p>
          <a:p>
            <a:r>
              <a:rPr lang="en-US" dirty="0"/>
              <a:t>	if (cur==NULL) return;</a:t>
            </a:r>
          </a:p>
          <a:p>
            <a:endParaRPr lang="en-SG" dirty="0"/>
          </a:p>
          <a:p>
            <a:pPr marL="171450" lvl="0" indent="-171450">
              <a:buFont typeface="Arial" pitchFamily="34" charset="0"/>
              <a:buChar char="•"/>
            </a:pPr>
            <a:r>
              <a:rPr lang="en-US" dirty="0"/>
              <a:t>If the counter is equal to K, we print the value of the current node.</a:t>
            </a:r>
            <a:endParaRPr lang="en-SG" dirty="0"/>
          </a:p>
          <a:p>
            <a:pPr lvl="2"/>
            <a:r>
              <a:rPr lang="en-US" dirty="0"/>
              <a:t>if (C==K){</a:t>
            </a:r>
            <a:endParaRPr lang="en-SG" dirty="0"/>
          </a:p>
          <a:p>
            <a:pPr lvl="2"/>
            <a:r>
              <a:rPr lang="en-US" dirty="0" err="1"/>
              <a:t>printf</a:t>
            </a:r>
            <a:r>
              <a:rPr lang="en-US" dirty="0"/>
              <a:t>(“%</a:t>
            </a:r>
            <a:r>
              <a:rPr lang="en-US" dirty="0" err="1"/>
              <a:t>d”,cur</a:t>
            </a:r>
            <a:r>
              <a:rPr lang="en-US" dirty="0"/>
              <a:t>-&gt;item);</a:t>
            </a:r>
            <a:endParaRPr lang="en-SG" dirty="0"/>
          </a:p>
          <a:p>
            <a:pPr lvl="2"/>
            <a:r>
              <a:rPr lang="en-US" dirty="0"/>
              <a:t>return;</a:t>
            </a:r>
            <a:endParaRPr lang="en-SG" dirty="0"/>
          </a:p>
          <a:p>
            <a:pPr lvl="2"/>
            <a:r>
              <a:rPr lang="en-US" dirty="0"/>
              <a:t>}</a:t>
            </a:r>
          </a:p>
          <a:p>
            <a:pPr lvl="2"/>
            <a:endParaRPr lang="en-SG" dirty="0"/>
          </a:p>
          <a:p>
            <a:pPr marL="171450" lvl="0" indent="-171450">
              <a:buFont typeface="Arial" pitchFamily="34" charset="0"/>
              <a:buChar char="•"/>
            </a:pPr>
            <a:r>
              <a:rPr lang="en-US" dirty="0"/>
              <a:t>Otherwise (C&lt;K) we go on traversing the left child subtree and the right child subtree. We have to increase C by one because we are going down of the tree by 1 level.</a:t>
            </a:r>
            <a:endParaRPr lang="en-SG" dirty="0"/>
          </a:p>
          <a:p>
            <a:pPr lvl="2"/>
            <a:r>
              <a:rPr lang="en-US" dirty="0"/>
              <a:t>if (C&lt;K){</a:t>
            </a:r>
            <a:endParaRPr lang="en-SG" dirty="0"/>
          </a:p>
          <a:p>
            <a:pPr lvl="2"/>
            <a:r>
              <a:rPr lang="en-US" dirty="0" err="1"/>
              <a:t>findgrandchildren</a:t>
            </a:r>
            <a:r>
              <a:rPr lang="en-US" dirty="0"/>
              <a:t>(cur-&gt;left, C+1);</a:t>
            </a:r>
            <a:endParaRPr lang="en-SG" dirty="0"/>
          </a:p>
          <a:p>
            <a:pPr lvl="2"/>
            <a:r>
              <a:rPr lang="en-US" dirty="0" err="1"/>
              <a:t>findgrandchildren</a:t>
            </a:r>
            <a:r>
              <a:rPr lang="en-US" dirty="0"/>
              <a:t>(cur-&gt;right, C+1);</a:t>
            </a:r>
            <a:endParaRPr lang="en-SG" dirty="0"/>
          </a:p>
          <a:p>
            <a:pPr lvl="2"/>
            <a:r>
              <a:rPr lang="en-US" dirty="0"/>
              <a:t>}</a:t>
            </a:r>
            <a:endParaRPr lang="en-SG" dirty="0"/>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81</a:t>
            </a:fld>
            <a:endParaRPr lang="en-GB"/>
          </a:p>
        </p:txBody>
      </p:sp>
    </p:spTree>
    <p:extLst>
      <p:ext uri="{BB962C8B-B14F-4D97-AF65-F5344CB8AC3E}">
        <p14:creationId xmlns:p14="http://schemas.microsoft.com/office/powerpoint/2010/main" val="37540194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82</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6 February 2024</a:t>
            </a:fld>
            <a:endParaRPr lang="en-US" altLang="en-US" sz="1300"/>
          </a:p>
        </p:txBody>
      </p:sp>
    </p:spTree>
    <p:extLst>
      <p:ext uri="{BB962C8B-B14F-4D97-AF65-F5344CB8AC3E}">
        <p14:creationId xmlns:p14="http://schemas.microsoft.com/office/powerpoint/2010/main" val="131267878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Calculate height of every node</a:t>
            </a:r>
            <a:r>
              <a:rPr lang="en-US" b="1" dirty="0"/>
              <a:t> </a:t>
            </a:r>
            <a:endParaRPr lang="en-SG" b="1" dirty="0"/>
          </a:p>
          <a:p>
            <a:pPr marL="171450" lvl="0" indent="-171450">
              <a:buFont typeface="Arial" pitchFamily="34" charset="0"/>
              <a:buChar char="•"/>
            </a:pPr>
            <a:r>
              <a:rPr lang="en-US" dirty="0"/>
              <a:t>For an example, if we want to find the height of H we have to check the height of it’s children E and L. </a:t>
            </a:r>
          </a:p>
          <a:p>
            <a:pPr marL="171450" lvl="0" indent="-171450">
              <a:buFont typeface="Arial" pitchFamily="34" charset="0"/>
              <a:buChar char="•"/>
            </a:pPr>
            <a:endParaRPr lang="en-US" dirty="0"/>
          </a:p>
          <a:p>
            <a:pPr marL="171450" lvl="0" indent="-171450">
              <a:buFont typeface="Arial" pitchFamily="34" charset="0"/>
              <a:buChar char="•"/>
            </a:pPr>
            <a:r>
              <a:rPr lang="en-US" dirty="0"/>
              <a:t>For E we have to check B and F. For B we have to check A and C.</a:t>
            </a:r>
          </a:p>
          <a:p>
            <a:pPr marL="171450" lvl="0" indent="-171450">
              <a:buFont typeface="Arial" pitchFamily="34" charset="0"/>
              <a:buChar char="•"/>
            </a:pPr>
            <a:endParaRPr lang="en-SG" dirty="0"/>
          </a:p>
          <a:p>
            <a:pPr marL="171450" lvl="0" indent="-171450">
              <a:buFont typeface="Arial" pitchFamily="34" charset="0"/>
              <a:buChar char="•"/>
            </a:pPr>
            <a:r>
              <a:rPr lang="en-US" dirty="0"/>
              <a:t>A is a lead node. Therefore, A’s height =0</a:t>
            </a:r>
          </a:p>
          <a:p>
            <a:pPr marL="171450" lvl="0" indent="-171450">
              <a:buFont typeface="Arial" pitchFamily="34" charset="0"/>
              <a:buChar char="•"/>
            </a:pPr>
            <a:endParaRPr lang="en-SG" dirty="0"/>
          </a:p>
          <a:p>
            <a:pPr marL="171450" lvl="0" indent="-171450">
              <a:buFont typeface="Arial" pitchFamily="34" charset="0"/>
              <a:buChar char="•"/>
            </a:pPr>
            <a:r>
              <a:rPr lang="en-US" dirty="0"/>
              <a:t>C’s  child D also a leaf node. Therefor D’s height is 0.</a:t>
            </a:r>
          </a:p>
          <a:p>
            <a:pPr marL="171450" lvl="0" indent="-171450">
              <a:buFont typeface="Arial" pitchFamily="34" charset="0"/>
              <a:buChar char="•"/>
            </a:pPr>
            <a:endParaRPr lang="en-SG" dirty="0"/>
          </a:p>
          <a:p>
            <a:pPr marL="171450" lvl="0" indent="-171450">
              <a:buFont typeface="Arial" pitchFamily="34" charset="0"/>
              <a:buChar char="•"/>
            </a:pPr>
            <a:r>
              <a:rPr lang="en-US" dirty="0"/>
              <a:t>C’s height=D’s height +1=1</a:t>
            </a:r>
          </a:p>
          <a:p>
            <a:pPr marL="171450" lvl="0" indent="-171450">
              <a:buFont typeface="Arial" pitchFamily="34" charset="0"/>
              <a:buChar char="•"/>
            </a:pPr>
            <a:endParaRPr lang="en-SG" dirty="0"/>
          </a:p>
          <a:p>
            <a:pPr marL="171450" lvl="0" indent="-171450">
              <a:buFont typeface="Arial" pitchFamily="34" charset="0"/>
              <a:buChar char="•"/>
            </a:pPr>
            <a:r>
              <a:rPr lang="en-US" dirty="0"/>
              <a:t>For B we have to first find the max </a:t>
            </a:r>
            <a:r>
              <a:rPr lang="en-US" dirty="0" err="1"/>
              <a:t>heightof</a:t>
            </a:r>
            <a:r>
              <a:rPr lang="en-US" dirty="0"/>
              <a:t> it’s children and then add 1 to it.</a:t>
            </a:r>
          </a:p>
          <a:p>
            <a:pPr marL="171450" lvl="0" indent="-171450">
              <a:buFont typeface="Arial" pitchFamily="34" charset="0"/>
              <a:buChar char="•"/>
            </a:pPr>
            <a:endParaRPr lang="en-SG" dirty="0"/>
          </a:p>
          <a:p>
            <a:pPr marL="171450" lvl="0" indent="-171450">
              <a:buFont typeface="Arial" pitchFamily="34" charset="0"/>
              <a:buChar char="•"/>
            </a:pPr>
            <a:r>
              <a:rPr lang="en-US" dirty="0"/>
              <a:t>B’s height=max[</a:t>
            </a:r>
            <a:r>
              <a:rPr lang="en-US" dirty="0" err="1"/>
              <a:t>B.left.height</a:t>
            </a:r>
            <a:r>
              <a:rPr lang="en-US" dirty="0"/>
              <a:t> , </a:t>
            </a:r>
            <a:r>
              <a:rPr lang="en-US" dirty="0" err="1"/>
              <a:t>B.right.height</a:t>
            </a:r>
            <a:r>
              <a:rPr lang="en-US" dirty="0"/>
              <a:t>] +1</a:t>
            </a:r>
            <a:endParaRPr lang="en-SG" dirty="0"/>
          </a:p>
          <a:p>
            <a:pPr lvl="1"/>
            <a:r>
              <a:rPr lang="en-US" dirty="0"/>
              <a:t> = max[C,1]+1</a:t>
            </a:r>
            <a:endParaRPr lang="en-SG" dirty="0"/>
          </a:p>
          <a:p>
            <a:pPr lvl="1"/>
            <a:r>
              <a:rPr lang="en-US" dirty="0"/>
              <a:t> = 1+1</a:t>
            </a:r>
            <a:endParaRPr lang="en-SG" dirty="0"/>
          </a:p>
          <a:p>
            <a:pPr lvl="1"/>
            <a:r>
              <a:rPr lang="en-US" dirty="0"/>
              <a:t> = 2</a:t>
            </a:r>
            <a:endParaRPr lang="en-SG" dirty="0"/>
          </a:p>
          <a:p>
            <a:r>
              <a:rPr lang="en-US" dirty="0"/>
              <a:t> </a:t>
            </a:r>
            <a:endParaRPr lang="en-SG" dirty="0"/>
          </a:p>
          <a:p>
            <a:pPr marL="171450" lvl="0" indent="-171450">
              <a:buFont typeface="Arial" pitchFamily="34" charset="0"/>
              <a:buChar char="•"/>
            </a:pPr>
            <a:r>
              <a:rPr lang="en-US" dirty="0"/>
              <a:t>Likewise we can fill the height of each node as in the slide.</a:t>
            </a:r>
            <a:endParaRPr lang="en-SG" dirty="0"/>
          </a:p>
          <a:p>
            <a:pPr marL="171450" lvl="0" indent="-171450">
              <a:buFont typeface="Arial" pitchFamily="34" charset="0"/>
              <a:buChar char="•"/>
            </a:pPr>
            <a:r>
              <a:rPr lang="en-US" dirty="0"/>
              <a:t>This time the information propagates upwards.</a:t>
            </a:r>
            <a:endParaRPr lang="en-SG" dirty="0"/>
          </a:p>
          <a:p>
            <a:endParaRPr lang="en-SG" dirty="0"/>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83</a:t>
            </a:fld>
            <a:endParaRPr lang="en-GB"/>
          </a:p>
        </p:txBody>
      </p:sp>
    </p:spTree>
    <p:extLst>
      <p:ext uri="{BB962C8B-B14F-4D97-AF65-F5344CB8AC3E}">
        <p14:creationId xmlns:p14="http://schemas.microsoft.com/office/powerpoint/2010/main" val="320126484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84</a:t>
            </a:fld>
            <a:endParaRPr lang="en-GB"/>
          </a:p>
        </p:txBody>
      </p:sp>
    </p:spTree>
    <p:extLst>
      <p:ext uri="{BB962C8B-B14F-4D97-AF65-F5344CB8AC3E}">
        <p14:creationId xmlns:p14="http://schemas.microsoft.com/office/powerpoint/2010/main" val="4428728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can use the TreeTraversal template for this example.</a:t>
            </a:r>
            <a:endParaRPr lang="en-SG"/>
          </a:p>
          <a:p>
            <a:endParaRPr lang="en-SG"/>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85</a:t>
            </a:fld>
            <a:endParaRPr lang="en-GB"/>
          </a:p>
        </p:txBody>
      </p:sp>
    </p:spTree>
    <p:extLst>
      <p:ext uri="{BB962C8B-B14F-4D97-AF65-F5344CB8AC3E}">
        <p14:creationId xmlns:p14="http://schemas.microsoft.com/office/powerpoint/2010/main" val="6551423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define two integer variables as “l” and “r” where “l” gets the  height of current node’s left child subtree and “r” gets the height of current node’s right child subtree. Then we can calculate C;</a:t>
            </a:r>
          </a:p>
          <a:p>
            <a:endParaRPr lang="en-SG" dirty="0"/>
          </a:p>
          <a:p>
            <a:r>
              <a:rPr lang="en-US" dirty="0"/>
              <a:t>		Int c=max(</a:t>
            </a:r>
            <a:r>
              <a:rPr lang="en-US" dirty="0" err="1"/>
              <a:t>l,r</a:t>
            </a:r>
            <a:r>
              <a:rPr lang="en-US" dirty="0"/>
              <a:t>) +1;</a:t>
            </a:r>
          </a:p>
          <a:p>
            <a:endParaRPr lang="en-SG" dirty="0"/>
          </a:p>
          <a:p>
            <a:r>
              <a:rPr lang="en-US" dirty="0"/>
              <a:t>Q: At the beginning of the code, we check whether the current node is NULL or NOT NULL. If the current node is NULL should we return C?</a:t>
            </a:r>
          </a:p>
          <a:p>
            <a:endParaRPr lang="en-SG" dirty="0"/>
          </a:p>
          <a:p>
            <a:r>
              <a:rPr lang="en-US" dirty="0"/>
              <a:t>A: No, If we return ) to a NULL node; as in the example A is 1 level up to the null node therefore according to the defined code A’s height would be 0+1 which is 1. </a:t>
            </a:r>
          </a:p>
          <a:p>
            <a:endParaRPr lang="en-US" dirty="0"/>
          </a:p>
          <a:p>
            <a:r>
              <a:rPr lang="en-US" dirty="0"/>
              <a:t>This is not correct because A is a leaf node. Therefore for the NULL node we have to pass -1.</a:t>
            </a:r>
            <a:endParaRPr lang="en-SG" dirty="0"/>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86</a:t>
            </a:fld>
            <a:endParaRPr lang="en-GB"/>
          </a:p>
        </p:txBody>
      </p:sp>
    </p:spTree>
    <p:extLst>
      <p:ext uri="{BB962C8B-B14F-4D97-AF65-F5344CB8AC3E}">
        <p14:creationId xmlns:p14="http://schemas.microsoft.com/office/powerpoint/2010/main" val="276419996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Post Order Traversal used Here:</a:t>
            </a:r>
          </a:p>
          <a:p>
            <a:endParaRPr lang="en-SG"/>
          </a:p>
          <a:p>
            <a:pPr marL="171450" lvl="0" indent="-171450">
              <a:buFont typeface="Arial" pitchFamily="34" charset="0"/>
              <a:buChar char="•"/>
            </a:pPr>
            <a:r>
              <a:rPr lang="en-US"/>
              <a:t>We have used the post-order traversal for this example. </a:t>
            </a:r>
          </a:p>
          <a:p>
            <a:pPr marL="171450" lvl="0" indent="-171450">
              <a:buFont typeface="Arial" pitchFamily="34" charset="0"/>
              <a:buChar char="•"/>
            </a:pPr>
            <a:endParaRPr lang="en-SG"/>
          </a:p>
          <a:p>
            <a:pPr marL="171450" lvl="0" indent="-171450">
              <a:buFont typeface="Arial" pitchFamily="34" charset="0"/>
              <a:buChar char="•"/>
            </a:pPr>
            <a:r>
              <a:rPr lang="en-US"/>
              <a:t>The tree traversal order should be selected </a:t>
            </a:r>
          </a:p>
          <a:p>
            <a:pPr marL="171450" lvl="0" indent="-171450">
              <a:buFont typeface="Arial" pitchFamily="34" charset="0"/>
              <a:buChar char="•"/>
            </a:pPr>
            <a:endParaRPr lang="en-SG"/>
          </a:p>
          <a:p>
            <a:pPr marL="171450" lvl="0" indent="-171450">
              <a:buFont typeface="Arial" pitchFamily="34" charset="0"/>
              <a:buChar char="•"/>
            </a:pPr>
            <a:r>
              <a:rPr lang="en-US"/>
              <a:t>Based on the problem</a:t>
            </a:r>
          </a:p>
          <a:p>
            <a:pPr lvl="0"/>
            <a:endParaRPr lang="en-SG"/>
          </a:p>
          <a:p>
            <a:pPr marL="171450" lvl="0" indent="-171450">
              <a:buFont typeface="Arial" pitchFamily="34" charset="0"/>
              <a:buChar char="•"/>
            </a:pPr>
            <a:r>
              <a:rPr lang="en-US"/>
              <a:t>Depth of a node can be calculated by considering root node’s depth as 0. Here we propagate the information downwards</a:t>
            </a:r>
            <a:endParaRPr lang="en-SG"/>
          </a:p>
          <a:p>
            <a:endParaRPr lang="en-SG"/>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87</a:t>
            </a:fld>
            <a:endParaRPr lang="en-GB"/>
          </a:p>
        </p:txBody>
      </p:sp>
    </p:spTree>
    <p:extLst>
      <p:ext uri="{BB962C8B-B14F-4D97-AF65-F5344CB8AC3E}">
        <p14:creationId xmlns:p14="http://schemas.microsoft.com/office/powerpoint/2010/main" val="143443383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Post Order Traversal used Here:</a:t>
            </a:r>
          </a:p>
          <a:p>
            <a:endParaRPr lang="en-SG"/>
          </a:p>
          <a:p>
            <a:pPr marL="171450" lvl="0" indent="-171450">
              <a:buFont typeface="Arial" pitchFamily="34" charset="0"/>
              <a:buChar char="•"/>
            </a:pPr>
            <a:r>
              <a:rPr lang="en-US"/>
              <a:t>We have used the post-order traversal for this example. </a:t>
            </a:r>
          </a:p>
          <a:p>
            <a:pPr marL="171450" lvl="0" indent="-171450">
              <a:buFont typeface="Arial" pitchFamily="34" charset="0"/>
              <a:buChar char="•"/>
            </a:pPr>
            <a:endParaRPr lang="en-SG"/>
          </a:p>
          <a:p>
            <a:pPr marL="171450" lvl="0" indent="-171450">
              <a:buFont typeface="Arial" pitchFamily="34" charset="0"/>
              <a:buChar char="•"/>
            </a:pPr>
            <a:r>
              <a:rPr lang="en-US"/>
              <a:t>The tree traversal order should be selected based on the problem</a:t>
            </a:r>
          </a:p>
          <a:p>
            <a:pPr lvl="0"/>
            <a:endParaRPr lang="en-SG"/>
          </a:p>
          <a:p>
            <a:pPr marL="171450" lvl="0" indent="-171450">
              <a:buFont typeface="Arial" pitchFamily="34" charset="0"/>
              <a:buChar char="•"/>
            </a:pPr>
            <a:r>
              <a:rPr lang="en-US"/>
              <a:t>Depth of a node can be calculated by considering root node’s depth as 0. Here we propagate the information downwards</a:t>
            </a:r>
            <a:endParaRPr lang="en-SG"/>
          </a:p>
          <a:p>
            <a:endParaRPr lang="en-SG"/>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88</a:t>
            </a:fld>
            <a:endParaRPr lang="en-GB"/>
          </a:p>
        </p:txBody>
      </p:sp>
    </p:spTree>
    <p:extLst>
      <p:ext uri="{BB962C8B-B14F-4D97-AF65-F5344CB8AC3E}">
        <p14:creationId xmlns:p14="http://schemas.microsoft.com/office/powerpoint/2010/main" val="17715207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Here we propagate the information downwards</a:t>
            </a:r>
          </a:p>
          <a:p>
            <a:pPr lvl="0"/>
            <a:endParaRPr lang="en-SG" dirty="0"/>
          </a:p>
          <a:p>
            <a:pPr marL="171450" lvl="0" indent="-171450">
              <a:buFont typeface="Arial" pitchFamily="34" charset="0"/>
              <a:buChar char="•"/>
            </a:pPr>
            <a:r>
              <a:rPr lang="en-US" dirty="0"/>
              <a:t>Depth of a node can be calculated by considering root node’s depth as 0. </a:t>
            </a:r>
          </a:p>
          <a:p>
            <a:pPr marL="171450" lvl="0" indent="-171450">
              <a:buFont typeface="Arial" pitchFamily="34" charset="0"/>
              <a:buChar char="•"/>
            </a:pPr>
            <a:r>
              <a:rPr lang="en-US" sz="1200" kern="1200" dirty="0" err="1">
                <a:solidFill>
                  <a:schemeClr val="tx1"/>
                </a:solidFill>
                <a:effectLst/>
                <a:latin typeface="+mn-lt"/>
                <a:ea typeface="+mn-ea"/>
                <a:cs typeface="+mn-cs"/>
              </a:rPr>
              <a:t>printf</a:t>
            </a:r>
            <a:r>
              <a:rPr lang="en-US" sz="1200" kern="1200" dirty="0">
                <a:solidFill>
                  <a:schemeClr val="tx1"/>
                </a:solidFill>
                <a:effectLst/>
                <a:latin typeface="+mn-lt"/>
                <a:ea typeface="+mn-ea"/>
                <a:cs typeface="+mn-cs"/>
              </a:rPr>
              <a:t>("Depth of Node %c is : %d ", cur-&gt;item, d);</a:t>
            </a:r>
            <a:endParaRPr lang="en-SG" dirty="0"/>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91</a:t>
            </a:fld>
            <a:endParaRPr lang="en-GB"/>
          </a:p>
        </p:txBody>
      </p:sp>
    </p:spTree>
    <p:extLst>
      <p:ext uri="{BB962C8B-B14F-4D97-AF65-F5344CB8AC3E}">
        <p14:creationId xmlns:p14="http://schemas.microsoft.com/office/powerpoint/2010/main" val="16525162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Here we propagate the information downwards</a:t>
            </a:r>
          </a:p>
          <a:p>
            <a:pPr lvl="0"/>
            <a:endParaRPr lang="en-SG" dirty="0"/>
          </a:p>
          <a:p>
            <a:pPr marL="171450" lvl="0" indent="-171450">
              <a:buFont typeface="Arial" pitchFamily="34" charset="0"/>
              <a:buChar char="•"/>
            </a:pPr>
            <a:r>
              <a:rPr lang="en-US" dirty="0"/>
              <a:t>Depth of a node can be calculated by considering root node’s depth as 0. </a:t>
            </a:r>
          </a:p>
          <a:p>
            <a:pPr marL="171450" lvl="0" indent="-171450">
              <a:buFont typeface="Arial" pitchFamily="34" charset="0"/>
              <a:buChar char="•"/>
            </a:pPr>
            <a:r>
              <a:rPr lang="en-US" sz="1200" kern="1200" dirty="0" err="1">
                <a:solidFill>
                  <a:schemeClr val="tx1"/>
                </a:solidFill>
                <a:effectLst/>
                <a:latin typeface="+mn-lt"/>
                <a:ea typeface="+mn-ea"/>
                <a:cs typeface="+mn-cs"/>
              </a:rPr>
              <a:t>printf</a:t>
            </a:r>
            <a:r>
              <a:rPr lang="en-US" sz="1200" kern="1200" dirty="0">
                <a:solidFill>
                  <a:schemeClr val="tx1"/>
                </a:solidFill>
                <a:effectLst/>
                <a:latin typeface="+mn-lt"/>
                <a:ea typeface="+mn-ea"/>
                <a:cs typeface="+mn-cs"/>
              </a:rPr>
              <a:t>("Depth of Node %c is : %d ", cur-&gt;item, d);</a:t>
            </a:r>
            <a:endParaRPr lang="en-SG" dirty="0"/>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94</a:t>
            </a:fld>
            <a:endParaRPr lang="en-GB"/>
          </a:p>
        </p:txBody>
      </p:sp>
    </p:spTree>
    <p:extLst>
      <p:ext uri="{BB962C8B-B14F-4D97-AF65-F5344CB8AC3E}">
        <p14:creationId xmlns:p14="http://schemas.microsoft.com/office/powerpoint/2010/main" val="4159272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CDEA742-99EB-4477-84A0-2686E17B26C9}" type="slidenum">
              <a:rPr lang="en-US" smtClean="0"/>
              <a:t>12</a:t>
            </a:fld>
            <a:endParaRPr lang="en-US"/>
          </a:p>
        </p:txBody>
      </p:sp>
    </p:spTree>
    <p:extLst>
      <p:ext uri="{BB962C8B-B14F-4D97-AF65-F5344CB8AC3E}">
        <p14:creationId xmlns:p14="http://schemas.microsoft.com/office/powerpoint/2010/main" val="397345468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95</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6 February 2024</a:t>
            </a:fld>
            <a:endParaRPr lang="en-US" altLang="en-US" sz="1300"/>
          </a:p>
        </p:txBody>
      </p:sp>
    </p:spTree>
    <p:extLst>
      <p:ext uri="{BB962C8B-B14F-4D97-AF65-F5344CB8AC3E}">
        <p14:creationId xmlns:p14="http://schemas.microsoft.com/office/powerpoint/2010/main" val="131267878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two types of searching mechanisms. </a:t>
            </a:r>
            <a:endParaRPr lang="en-SG"/>
          </a:p>
          <a:p>
            <a:pPr marL="171450" lvl="0" indent="-171450">
              <a:buFont typeface="Arial" pitchFamily="34" charset="0"/>
              <a:buChar char="•"/>
            </a:pPr>
            <a:r>
              <a:rPr lang="en-US"/>
              <a:t>Depth - first search</a:t>
            </a:r>
            <a:endParaRPr lang="en-SG"/>
          </a:p>
          <a:p>
            <a:pPr marL="171450" lvl="0" indent="-171450">
              <a:buFont typeface="Arial" pitchFamily="34" charset="0"/>
              <a:buChar char="•"/>
            </a:pPr>
            <a:r>
              <a:rPr lang="en-US"/>
              <a:t>Breadth – first search </a:t>
            </a:r>
            <a:endParaRPr lang="en-SG"/>
          </a:p>
          <a:p>
            <a:endParaRPr lang="en-SG"/>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96</a:t>
            </a:fld>
            <a:endParaRPr lang="en-GB"/>
          </a:p>
        </p:txBody>
      </p:sp>
    </p:spTree>
    <p:extLst>
      <p:ext uri="{BB962C8B-B14F-4D97-AF65-F5344CB8AC3E}">
        <p14:creationId xmlns:p14="http://schemas.microsoft.com/office/powerpoint/2010/main" val="262783357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 have a queue which is capable of holding binary tree nodes</a:t>
            </a:r>
          </a:p>
          <a:p>
            <a:endParaRPr lang="en-US"/>
          </a:p>
          <a:p>
            <a:r>
              <a:rPr lang="en-US"/>
              <a:t>You need to change the internal node structure then your</a:t>
            </a:r>
            <a:r>
              <a:rPr lang="en-US" baseline="0"/>
              <a:t> queue can hold binary tree nodes.</a:t>
            </a:r>
            <a:endParaRPr lang="en-US"/>
          </a:p>
          <a:p>
            <a:endParaRPr lang="en-US"/>
          </a:p>
          <a:p>
            <a:endParaRPr lang="en-US"/>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99</a:t>
            </a:fld>
            <a:endParaRPr lang="en-GB"/>
          </a:p>
        </p:txBody>
      </p:sp>
    </p:spTree>
    <p:extLst>
      <p:ext uri="{BB962C8B-B14F-4D97-AF65-F5344CB8AC3E}">
        <p14:creationId xmlns:p14="http://schemas.microsoft.com/office/powerpoint/2010/main" val="230581470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 don’t touch level 3 nodes until I process level</a:t>
            </a:r>
            <a:r>
              <a:rPr lang="en-US" baseline="0"/>
              <a:t> 2 nodes. </a:t>
            </a:r>
          </a:p>
          <a:p>
            <a:endParaRPr lang="en-US" baseline="0"/>
          </a:p>
          <a:p>
            <a:r>
              <a:rPr lang="en-US" baseline="0"/>
              <a:t>Similarly, I don ‘t process level 2 nodes until I finished processing level 1 nodes.</a:t>
            </a:r>
            <a:endParaRPr lang="en-US"/>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104</a:t>
            </a:fld>
            <a:endParaRPr lang="en-GB"/>
          </a:p>
        </p:txBody>
      </p:sp>
    </p:spTree>
    <p:extLst>
      <p:ext uri="{BB962C8B-B14F-4D97-AF65-F5344CB8AC3E}">
        <p14:creationId xmlns:p14="http://schemas.microsoft.com/office/powerpoint/2010/main" val="119089011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105</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6 February 2024</a:t>
            </a:fld>
            <a:endParaRPr lang="en-US" altLang="en-US" sz="1300"/>
          </a:p>
        </p:txBody>
      </p:sp>
    </p:spTree>
    <p:extLst>
      <p:ext uri="{BB962C8B-B14F-4D97-AF65-F5344CB8AC3E}">
        <p14:creationId xmlns:p14="http://schemas.microsoft.com/office/powerpoint/2010/main" val="131267878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 have a stack which is capable of holding binary tree nodes</a:t>
            </a:r>
          </a:p>
          <a:p>
            <a:endParaRPr lang="en-US"/>
          </a:p>
          <a:p>
            <a:r>
              <a:rPr lang="en-US"/>
              <a:t>You need to change the internal node structure then your</a:t>
            </a:r>
            <a:r>
              <a:rPr lang="en-US" baseline="0"/>
              <a:t> stack can hold binary tree nodes.</a:t>
            </a:r>
            <a:endParaRPr lang="en-US"/>
          </a:p>
          <a:p>
            <a:endParaRPr lang="en-US" altLang="en-US"/>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106</a:t>
            </a:fld>
            <a:endParaRPr lang="en-GB"/>
          </a:p>
        </p:txBody>
      </p:sp>
    </p:spTree>
    <p:extLst>
      <p:ext uri="{BB962C8B-B14F-4D97-AF65-F5344CB8AC3E}">
        <p14:creationId xmlns:p14="http://schemas.microsoft.com/office/powerpoint/2010/main" val="359626059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107</a:t>
            </a:fld>
            <a:endParaRPr lang="en-GB"/>
          </a:p>
        </p:txBody>
      </p:sp>
    </p:spTree>
    <p:extLst>
      <p:ext uri="{BB962C8B-B14F-4D97-AF65-F5344CB8AC3E}">
        <p14:creationId xmlns:p14="http://schemas.microsoft.com/office/powerpoint/2010/main" val="71770215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108</a:t>
            </a:fld>
            <a:endParaRPr lang="en-GB"/>
          </a:p>
        </p:txBody>
      </p:sp>
    </p:spTree>
    <p:extLst>
      <p:ext uri="{BB962C8B-B14F-4D97-AF65-F5344CB8AC3E}">
        <p14:creationId xmlns:p14="http://schemas.microsoft.com/office/powerpoint/2010/main" val="308432259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109</a:t>
            </a:fld>
            <a:endParaRPr lang="en-GB"/>
          </a:p>
        </p:txBody>
      </p:sp>
    </p:spTree>
    <p:extLst>
      <p:ext uri="{BB962C8B-B14F-4D97-AF65-F5344CB8AC3E}">
        <p14:creationId xmlns:p14="http://schemas.microsoft.com/office/powerpoint/2010/main" val="84150511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110</a:t>
            </a:fld>
            <a:endParaRPr lang="en-GB"/>
          </a:p>
        </p:txBody>
      </p:sp>
    </p:spTree>
    <p:extLst>
      <p:ext uri="{BB962C8B-B14F-4D97-AF65-F5344CB8AC3E}">
        <p14:creationId xmlns:p14="http://schemas.microsoft.com/office/powerpoint/2010/main" val="4162186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CDEA742-99EB-4477-84A0-2686E17B26C9}" type="slidenum">
              <a:rPr lang="en-US" smtClean="0"/>
              <a:t>16</a:t>
            </a:fld>
            <a:endParaRPr lang="en-US"/>
          </a:p>
        </p:txBody>
      </p:sp>
    </p:spTree>
    <p:extLst>
      <p:ext uri="{BB962C8B-B14F-4D97-AF65-F5344CB8AC3E}">
        <p14:creationId xmlns:p14="http://schemas.microsoft.com/office/powerpoint/2010/main" val="326987077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111</a:t>
            </a:fld>
            <a:endParaRPr lang="en-GB"/>
          </a:p>
        </p:txBody>
      </p:sp>
    </p:spTree>
    <p:extLst>
      <p:ext uri="{BB962C8B-B14F-4D97-AF65-F5344CB8AC3E}">
        <p14:creationId xmlns:p14="http://schemas.microsoft.com/office/powerpoint/2010/main" val="269431800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112</a:t>
            </a:fld>
            <a:endParaRPr lang="en-GB"/>
          </a:p>
        </p:txBody>
      </p:sp>
    </p:spTree>
    <p:extLst>
      <p:ext uri="{BB962C8B-B14F-4D97-AF65-F5344CB8AC3E}">
        <p14:creationId xmlns:p14="http://schemas.microsoft.com/office/powerpoint/2010/main" val="210622638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113</a:t>
            </a:fld>
            <a:endParaRPr lang="en-GB"/>
          </a:p>
        </p:txBody>
      </p:sp>
    </p:spTree>
    <p:extLst>
      <p:ext uri="{BB962C8B-B14F-4D97-AF65-F5344CB8AC3E}">
        <p14:creationId xmlns:p14="http://schemas.microsoft.com/office/powerpoint/2010/main" val="282611865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114</a:t>
            </a:fld>
            <a:endParaRPr lang="en-GB"/>
          </a:p>
        </p:txBody>
      </p:sp>
    </p:spTree>
    <p:extLst>
      <p:ext uri="{BB962C8B-B14F-4D97-AF65-F5344CB8AC3E}">
        <p14:creationId xmlns:p14="http://schemas.microsoft.com/office/powerpoint/2010/main" val="204801783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115</a:t>
            </a:fld>
            <a:endParaRPr lang="en-GB"/>
          </a:p>
        </p:txBody>
      </p:sp>
    </p:spTree>
    <p:extLst>
      <p:ext uri="{BB962C8B-B14F-4D97-AF65-F5344CB8AC3E}">
        <p14:creationId xmlns:p14="http://schemas.microsoft.com/office/powerpoint/2010/main" val="156581361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116</a:t>
            </a:fld>
            <a:endParaRPr lang="en-GB"/>
          </a:p>
        </p:txBody>
      </p:sp>
    </p:spTree>
    <p:extLst>
      <p:ext uri="{BB962C8B-B14F-4D97-AF65-F5344CB8AC3E}">
        <p14:creationId xmlns:p14="http://schemas.microsoft.com/office/powerpoint/2010/main" val="212031398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117</a:t>
            </a:fld>
            <a:endParaRPr lang="en-GB"/>
          </a:p>
        </p:txBody>
      </p:sp>
    </p:spTree>
    <p:extLst>
      <p:ext uri="{BB962C8B-B14F-4D97-AF65-F5344CB8AC3E}">
        <p14:creationId xmlns:p14="http://schemas.microsoft.com/office/powerpoint/2010/main" val="271099717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118</a:t>
            </a:fld>
            <a:endParaRPr lang="en-GB"/>
          </a:p>
        </p:txBody>
      </p:sp>
    </p:spTree>
    <p:extLst>
      <p:ext uri="{BB962C8B-B14F-4D97-AF65-F5344CB8AC3E}">
        <p14:creationId xmlns:p14="http://schemas.microsoft.com/office/powerpoint/2010/main" val="296779426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a:t>http://nova.umuc.edu/~jark/idsv/lesson1.html</a:t>
            </a:r>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119</a:t>
            </a:fld>
            <a:endParaRPr lang="en-GB"/>
          </a:p>
        </p:txBody>
      </p:sp>
    </p:spTree>
    <p:extLst>
      <p:ext uri="{BB962C8B-B14F-4D97-AF65-F5344CB8AC3E}">
        <p14:creationId xmlns:p14="http://schemas.microsoft.com/office/powerpoint/2010/main" val="1123887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CDEA742-99EB-4477-84A0-2686E17B26C9}" type="slidenum">
              <a:rPr lang="en-US" smtClean="0"/>
              <a:t>17</a:t>
            </a:fld>
            <a:endParaRPr lang="en-US"/>
          </a:p>
        </p:txBody>
      </p:sp>
    </p:spTree>
    <p:extLst>
      <p:ext uri="{BB962C8B-B14F-4D97-AF65-F5344CB8AC3E}">
        <p14:creationId xmlns:p14="http://schemas.microsoft.com/office/powerpoint/2010/main" val="30874900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08" y="0"/>
            <a:ext cx="9151808" cy="6857999"/>
          </a:xfrm>
          <a:prstGeom prst="rect">
            <a:avLst/>
          </a:prstGeom>
          <a:solidFill>
            <a:schemeClr val="tx1">
              <a:alpha val="38000"/>
            </a:schemeClr>
          </a:solidFill>
        </p:spPr>
      </p:pic>
      <p:sp>
        <p:nvSpPr>
          <p:cNvPr id="10" name="Rectangle 9"/>
          <p:cNvSpPr/>
          <p:nvPr userDrawn="1"/>
        </p:nvSpPr>
        <p:spPr>
          <a:xfrm>
            <a:off x="0" y="2052735"/>
            <a:ext cx="9144000" cy="2743201"/>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85800" y="2006081"/>
            <a:ext cx="7772400" cy="1503881"/>
          </a:xfrm>
        </p:spPr>
        <p:txBody>
          <a:bodyPr anchor="b"/>
          <a:lstStyle>
            <a:lvl1pPr algn="ctr">
              <a:defRPr sz="24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600">
                <a:solidFill>
                  <a:schemeClr val="bg1"/>
                </a:solidFill>
                <a:latin typeface="+mn-lt"/>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6" name="Picture 2" descr="https://lh3.googleusercontent.com/-SopXTghmfjQ/VrwtwwavOXI/AAAAAAAABYw/eA1lMnzRaiU/s512/2016-02-10.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21165" y="239571"/>
            <a:ext cx="3094317" cy="1674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userDrawn="1"/>
        </p:nvSpPr>
        <p:spPr>
          <a:xfrm>
            <a:off x="605928" y="5973054"/>
            <a:ext cx="7932144" cy="523220"/>
          </a:xfrm>
          <a:prstGeom prst="rect">
            <a:avLst/>
          </a:prstGeom>
          <a:noFill/>
        </p:spPr>
        <p:txBody>
          <a:bodyPr wrap="square" rtlCol="0">
            <a:spAutoFit/>
          </a:bodyPr>
          <a:lstStyle/>
          <a:p>
            <a:pPr algn="ctr"/>
            <a:r>
              <a:rPr lang="en-US" sz="1400" b="1" dirty="0">
                <a:solidFill>
                  <a:schemeClr val="bg1"/>
                </a:solidFill>
                <a:latin typeface="+mj-lt"/>
              </a:rPr>
              <a:t>College of Engineering</a:t>
            </a:r>
          </a:p>
          <a:p>
            <a:pPr algn="ctr"/>
            <a:r>
              <a:rPr lang="en-US" sz="1400" dirty="0">
                <a:solidFill>
                  <a:schemeClr val="bg1"/>
                </a:solidFill>
                <a:latin typeface="+mj-lt"/>
              </a:rPr>
              <a:t>School of Computer Engineering</a:t>
            </a:r>
          </a:p>
        </p:txBody>
      </p:sp>
    </p:spTree>
    <p:extLst>
      <p:ext uri="{BB962C8B-B14F-4D97-AF65-F5344CB8AC3E}">
        <p14:creationId xmlns:p14="http://schemas.microsoft.com/office/powerpoint/2010/main" val="154741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1738007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4216169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830953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1512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08" y="0"/>
            <a:ext cx="9151807" cy="6857999"/>
          </a:xfrm>
          <a:prstGeom prst="rect">
            <a:avLst/>
          </a:prstGeom>
          <a:solidFill>
            <a:schemeClr val="tx1">
              <a:alpha val="38000"/>
            </a:schemeClr>
          </a:solidFill>
        </p:spPr>
      </p:pic>
      <p:sp>
        <p:nvSpPr>
          <p:cNvPr id="6" name="Rectangle 5"/>
          <p:cNvSpPr/>
          <p:nvPr userDrawn="1"/>
        </p:nvSpPr>
        <p:spPr>
          <a:xfrm>
            <a:off x="-58608" y="2431973"/>
            <a:ext cx="9244941" cy="1994054"/>
          </a:xfrm>
          <a:prstGeom prst="rect">
            <a:avLst/>
          </a:prstGeom>
          <a:solidFill>
            <a:schemeClr val="tx1">
              <a:alpha val="20000"/>
            </a:schemeClr>
          </a:solidFill>
          <a:ln w="3175">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defRPr/>
            </a:pPr>
            <a:endParaRPr lang="en-US" altLang="en-US" sz="1350">
              <a:solidFill>
                <a:schemeClr val="bg1"/>
              </a:solidFill>
              <a:latin typeface="Verdana" pitchFamily="34" charset="0"/>
            </a:endParaRPr>
          </a:p>
        </p:txBody>
      </p:sp>
      <p:pic>
        <p:nvPicPr>
          <p:cNvPr id="4" name="Picture 2" descr="https://lh3.googleusercontent.com/-SopXTghmfjQ/VrwtwwavOXI/AAAAAAAABYw/eA1lMnzRaiU/s512/2016-02-10.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21165" y="239571"/>
            <a:ext cx="3094317" cy="1674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userDrawn="1"/>
        </p:nvSpPr>
        <p:spPr>
          <a:xfrm>
            <a:off x="605928" y="5973054"/>
            <a:ext cx="7932144" cy="523220"/>
          </a:xfrm>
          <a:prstGeom prst="rect">
            <a:avLst/>
          </a:prstGeom>
          <a:noFill/>
        </p:spPr>
        <p:txBody>
          <a:bodyPr wrap="square" rtlCol="0">
            <a:spAutoFit/>
          </a:bodyPr>
          <a:lstStyle/>
          <a:p>
            <a:pPr algn="ctr"/>
            <a:r>
              <a:rPr lang="en-US" sz="1400" b="1" dirty="0">
                <a:solidFill>
                  <a:schemeClr val="bg1"/>
                </a:solidFill>
                <a:latin typeface="+mj-lt"/>
              </a:rPr>
              <a:t>College of Engineering</a:t>
            </a:r>
          </a:p>
          <a:p>
            <a:pPr algn="ctr"/>
            <a:r>
              <a:rPr lang="en-US" sz="1400" dirty="0">
                <a:solidFill>
                  <a:schemeClr val="bg1"/>
                </a:solidFill>
                <a:latin typeface="+mj-lt"/>
              </a:rPr>
              <a:t>School of Computer Engineering</a:t>
            </a:r>
          </a:p>
        </p:txBody>
      </p:sp>
    </p:spTree>
    <p:extLst>
      <p:ext uri="{BB962C8B-B14F-4D97-AF65-F5344CB8AC3E}">
        <p14:creationId xmlns:p14="http://schemas.microsoft.com/office/powerpoint/2010/main" val="41740951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marL="0" indent="0">
              <a:buFont typeface="Arial" panose="020B0604020202020204" pitchFamily="34" charset="0"/>
              <a:buNone/>
              <a:defRPr sz="2200">
                <a:latin typeface="+mn-lt"/>
                <a:ea typeface="Verdana" panose="020B0604030504040204" pitchFamily="34" charset="0"/>
                <a:cs typeface="Verdana" panose="020B0604030504040204" pitchFamily="34" charset="0"/>
              </a:defRPr>
            </a:lvl1pPr>
            <a:lvl2pPr marL="457200" indent="0">
              <a:buFont typeface="Arial" panose="020B0604020202020204" pitchFamily="34" charset="0"/>
              <a:buNone/>
              <a:defRPr sz="2000"/>
            </a:lvl2pPr>
            <a:lvl3pPr marL="914400" indent="0">
              <a:buFont typeface="Arial" panose="020B0604020202020204" pitchFamily="34" charset="0"/>
              <a:buNone/>
              <a:defRPr sz="1800"/>
            </a:lvl3pPr>
            <a:lvl4pPr marL="1371600" indent="0">
              <a:buFont typeface="Arial" panose="020B0604020202020204" pitchFamily="34" charset="0"/>
              <a:buNone/>
              <a:defRPr sz="1600"/>
            </a:lvl4pPr>
            <a:lvl5pPr marL="1828800" indent="0">
              <a:buFont typeface="Arial" panose="020B0604020202020204" pitchFamily="34" charse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24503307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Bulle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7" name="Text Placeholder 2"/>
          <p:cNvSpPr>
            <a:spLocks noGrp="1"/>
          </p:cNvSpPr>
          <p:nvPr>
            <p:ph idx="1"/>
          </p:nvPr>
        </p:nvSpPr>
        <p:spPr>
          <a:xfrm>
            <a:off x="628650" y="920554"/>
            <a:ext cx="7886700" cy="495773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9830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1649194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8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9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40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4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145542571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4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6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47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48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9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50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5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5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5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5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286496888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5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56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66004366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662076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4178526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2291782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3208886151"/>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65" cstate="print">
            <a:extLst>
              <a:ext uri="{28A0092B-C50C-407E-A947-70E740481C1C}">
                <a14:useLocalDpi xmlns:a14="http://schemas.microsoft.com/office/drawing/2010/main" val="0"/>
              </a:ext>
            </a:extLst>
          </a:blip>
          <a:srcRect l="390"/>
          <a:stretch/>
        </p:blipFill>
        <p:spPr>
          <a:xfrm>
            <a:off x="-17417" y="0"/>
            <a:ext cx="9159892" cy="6857999"/>
          </a:xfrm>
          <a:prstGeom prst="rect">
            <a:avLst/>
          </a:prstGeom>
        </p:spPr>
      </p:pic>
      <p:sp>
        <p:nvSpPr>
          <p:cNvPr id="2" name="Title Placeholder 1"/>
          <p:cNvSpPr>
            <a:spLocks noGrp="1"/>
          </p:cNvSpPr>
          <p:nvPr>
            <p:ph type="title"/>
          </p:nvPr>
        </p:nvSpPr>
        <p:spPr>
          <a:xfrm>
            <a:off x="83976" y="0"/>
            <a:ext cx="8985379" cy="56916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28650" y="920554"/>
            <a:ext cx="7886700" cy="495773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8"/>
          <p:cNvSpPr txBox="1">
            <a:spLocks noChangeArrowheads="1"/>
          </p:cNvSpPr>
          <p:nvPr userDrawn="1"/>
        </p:nvSpPr>
        <p:spPr bwMode="auto">
          <a:xfrm>
            <a:off x="2663429" y="6629400"/>
            <a:ext cx="38481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ts val="0"/>
              </a:spcBef>
              <a:spcAft>
                <a:spcPts val="0"/>
              </a:spcAft>
              <a:defRPr/>
            </a:pPr>
            <a:r>
              <a:rPr lang="en-US" altLang="en-US" sz="900" b="0" dirty="0">
                <a:solidFill>
                  <a:srgbClr val="474747"/>
                </a:solidFill>
                <a:latin typeface="Verdana" panose="020B0604030504040204" pitchFamily="34" charset="0"/>
                <a:ea typeface="Verdana" panose="020B0604030504040204" pitchFamily="34" charset="0"/>
                <a:cs typeface="Verdana" panose="020B0604030504040204" pitchFamily="34" charset="0"/>
              </a:rPr>
              <a:t>Content Copyright Nanyang Technological University</a:t>
            </a:r>
          </a:p>
        </p:txBody>
      </p:sp>
      <p:sp>
        <p:nvSpPr>
          <p:cNvPr id="10" name="Rectangle 6"/>
          <p:cNvSpPr txBox="1">
            <a:spLocks noChangeArrowheads="1"/>
          </p:cNvSpPr>
          <p:nvPr userDrawn="1"/>
        </p:nvSpPr>
        <p:spPr>
          <a:xfrm>
            <a:off x="7268766" y="6611981"/>
            <a:ext cx="1752600" cy="263525"/>
          </a:xfrm>
          <a:prstGeom prst="rect">
            <a:avLst/>
          </a:prstGeom>
        </p:spPr>
        <p:txBody>
          <a:bodyPr anchor="ctr"/>
          <a:lstStyle>
            <a:lvl1pPr eaLnBrk="0" hangingPunct="0">
              <a:defRPr sz="2400" b="1">
                <a:solidFill>
                  <a:schemeClr val="tx1"/>
                </a:solidFill>
                <a:latin typeface="Times New Roman" panose="02020603050405020304" pitchFamily="18" charset="0"/>
                <a:cs typeface="Arial" panose="020B0604020202020204" pitchFamily="34" charset="0"/>
              </a:defRPr>
            </a:lvl1pPr>
            <a:lvl2pPr marL="742950" indent="-285750" eaLnBrk="0" hangingPunct="0">
              <a:defRPr sz="2400" b="1">
                <a:solidFill>
                  <a:schemeClr val="tx1"/>
                </a:solidFill>
                <a:latin typeface="Times New Roman" panose="02020603050405020304" pitchFamily="18" charset="0"/>
                <a:cs typeface="Arial" panose="020B0604020202020204" pitchFamily="34" charset="0"/>
              </a:defRPr>
            </a:lvl2pPr>
            <a:lvl3pPr marL="1143000" indent="-228600" eaLnBrk="0" hangingPunct="0">
              <a:defRPr sz="2400" b="1">
                <a:solidFill>
                  <a:schemeClr val="tx1"/>
                </a:solidFill>
                <a:latin typeface="Times New Roman" panose="02020603050405020304" pitchFamily="18" charset="0"/>
                <a:cs typeface="Arial" panose="020B0604020202020204" pitchFamily="34" charset="0"/>
              </a:defRPr>
            </a:lvl3pPr>
            <a:lvl4pPr marL="1600200" indent="-228600" eaLnBrk="0" hangingPunct="0">
              <a:defRPr sz="2400" b="1">
                <a:solidFill>
                  <a:schemeClr val="tx1"/>
                </a:solidFill>
                <a:latin typeface="Times New Roman" panose="02020603050405020304" pitchFamily="18" charset="0"/>
                <a:cs typeface="Arial" panose="020B0604020202020204" pitchFamily="34" charset="0"/>
              </a:defRPr>
            </a:lvl4pPr>
            <a:lvl5pPr marL="2057400" indent="-228600" eaLnBrk="0" hangingPunct="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algn="r" eaLnBrk="1" hangingPunct="1">
              <a:defRPr/>
            </a:pPr>
            <a:fld id="{F46D539D-DEC7-4435-BF19-E7719BE9AEE7}" type="slidenum">
              <a:rPr lang="en-US" altLang="en-US" sz="900" b="0" smtClean="0">
                <a:solidFill>
                  <a:srgbClr val="898989"/>
                </a:solidFill>
                <a:latin typeface="Verdana" panose="020B0604030504040204" pitchFamily="34" charset="0"/>
              </a:rPr>
              <a:pPr algn="r" eaLnBrk="1" hangingPunct="1">
                <a:defRPr/>
              </a:pPr>
              <a:t>‹#›</a:t>
            </a:fld>
            <a:endParaRPr lang="en-US" altLang="en-US" sz="900" b="0">
              <a:solidFill>
                <a:srgbClr val="898989"/>
              </a:solidFill>
              <a:latin typeface="Verdana" panose="020B0604030504040204" pitchFamily="34" charset="0"/>
            </a:endParaRPr>
          </a:p>
        </p:txBody>
      </p:sp>
      <p:sp>
        <p:nvSpPr>
          <p:cNvPr id="11" name="Rectangle 17"/>
          <p:cNvSpPr>
            <a:spLocks noChangeArrowheads="1"/>
          </p:cNvSpPr>
          <p:nvPr userDrawn="1"/>
        </p:nvSpPr>
        <p:spPr bwMode="auto">
          <a:xfrm>
            <a:off x="0" y="6610350"/>
            <a:ext cx="9144000" cy="19050"/>
          </a:xfrm>
          <a:prstGeom prst="rect">
            <a:avLst/>
          </a:prstGeom>
          <a:solidFill>
            <a:schemeClr val="bg2">
              <a:lumMod val="90000"/>
            </a:schemeClr>
          </a:solidFill>
          <a:ln>
            <a:noFill/>
          </a:ln>
        </p:spPr>
        <p:txBody>
          <a:bodyPr/>
          <a:lstStyle>
            <a:lvl1pPr>
              <a:defRPr sz="2400" b="1">
                <a:solidFill>
                  <a:schemeClr val="tx1"/>
                </a:solidFill>
                <a:latin typeface="Times New Roman" panose="02020603050405020304" pitchFamily="18" charset="0"/>
                <a:cs typeface="Arial" panose="020B0604020202020204" pitchFamily="34" charset="0"/>
              </a:defRPr>
            </a:lvl1pPr>
            <a:lvl2pPr marL="742950" indent="-285750">
              <a:defRPr sz="2400" b="1">
                <a:solidFill>
                  <a:schemeClr val="tx1"/>
                </a:solidFill>
                <a:latin typeface="Times New Roman" panose="02020603050405020304" pitchFamily="18" charset="0"/>
                <a:cs typeface="Arial" panose="020B0604020202020204" pitchFamily="34" charset="0"/>
              </a:defRPr>
            </a:lvl2pPr>
            <a:lvl3pPr marL="1143000" indent="-228600">
              <a:defRPr sz="2400" b="1">
                <a:solidFill>
                  <a:schemeClr val="tx1"/>
                </a:solidFill>
                <a:latin typeface="Times New Roman" panose="02020603050405020304" pitchFamily="18" charset="0"/>
                <a:cs typeface="Arial" panose="020B0604020202020204" pitchFamily="34" charset="0"/>
              </a:defRPr>
            </a:lvl3pPr>
            <a:lvl4pPr marL="1600200" indent="-228600">
              <a:defRPr sz="2400" b="1">
                <a:solidFill>
                  <a:schemeClr val="tx1"/>
                </a:solidFill>
                <a:latin typeface="Times New Roman" panose="02020603050405020304" pitchFamily="18" charset="0"/>
                <a:cs typeface="Arial" panose="020B0604020202020204" pitchFamily="34" charset="0"/>
              </a:defRPr>
            </a:lvl4pPr>
            <a:lvl5pPr marL="2057400" indent="-22860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altLang="en-US" sz="1800"/>
          </a:p>
        </p:txBody>
      </p:sp>
    </p:spTree>
    <p:extLst>
      <p:ext uri="{BB962C8B-B14F-4D97-AF65-F5344CB8AC3E}">
        <p14:creationId xmlns:p14="http://schemas.microsoft.com/office/powerpoint/2010/main" val="16858518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6" r:id="rId13"/>
    <p:sldLayoutId id="2147483685"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8" r:id="rId24"/>
    <p:sldLayoutId id="2147483699" r:id="rId25"/>
    <p:sldLayoutId id="2147483700" r:id="rId26"/>
    <p:sldLayoutId id="2147483701" r:id="rId27"/>
    <p:sldLayoutId id="2147483702" r:id="rId28"/>
    <p:sldLayoutId id="2147483703" r:id="rId29"/>
    <p:sldLayoutId id="2147483705" r:id="rId30"/>
    <p:sldLayoutId id="2147483706" r:id="rId31"/>
    <p:sldLayoutId id="2147483707" r:id="rId32"/>
    <p:sldLayoutId id="2147483709" r:id="rId33"/>
    <p:sldLayoutId id="2147483713" r:id="rId34"/>
    <p:sldLayoutId id="2147483714" r:id="rId35"/>
    <p:sldLayoutId id="2147483715" r:id="rId36"/>
    <p:sldLayoutId id="2147483716" r:id="rId37"/>
    <p:sldLayoutId id="2147483717" r:id="rId38"/>
    <p:sldLayoutId id="2147483719" r:id="rId39"/>
    <p:sldLayoutId id="2147483720" r:id="rId40"/>
    <p:sldLayoutId id="2147483721" r:id="rId41"/>
    <p:sldLayoutId id="2147483722" r:id="rId42"/>
    <p:sldLayoutId id="2147483723" r:id="rId43"/>
    <p:sldLayoutId id="2147483724" r:id="rId44"/>
    <p:sldLayoutId id="2147483725" r:id="rId45"/>
    <p:sldLayoutId id="2147483726" r:id="rId46"/>
    <p:sldLayoutId id="2147483727" r:id="rId47"/>
    <p:sldLayoutId id="2147483729" r:id="rId48"/>
    <p:sldLayoutId id="2147483730" r:id="rId49"/>
    <p:sldLayoutId id="2147483731" r:id="rId50"/>
    <p:sldLayoutId id="2147483732" r:id="rId51"/>
    <p:sldLayoutId id="2147483733" r:id="rId52"/>
    <p:sldLayoutId id="2147483734" r:id="rId53"/>
    <p:sldLayoutId id="2147483735" r:id="rId54"/>
    <p:sldLayoutId id="2147483736" r:id="rId55"/>
    <p:sldLayoutId id="2147483737" r:id="rId56"/>
    <p:sldLayoutId id="2147483738" r:id="rId57"/>
    <p:sldLayoutId id="2147483739" r:id="rId58"/>
    <p:sldLayoutId id="2147483740" r:id="rId59"/>
    <p:sldLayoutId id="2147483741" r:id="rId60"/>
    <p:sldLayoutId id="2147483742" r:id="rId61"/>
    <p:sldLayoutId id="2147483743" r:id="rId62"/>
    <p:sldLayoutId id="2147483744" r:id="rId63"/>
  </p:sldLayoutIdLst>
  <p:txStyles>
    <p:titleStyle>
      <a:lvl1pPr algn="ctr" defTabSz="914400" rtl="0" eaLnBrk="1" latinLnBrk="0" hangingPunct="1">
        <a:lnSpc>
          <a:spcPct val="90000"/>
        </a:lnSpc>
        <a:spcBef>
          <a:spcPct val="0"/>
        </a:spcBef>
        <a:buNone/>
        <a:defRPr sz="2000" b="1" kern="1200" cap="all" baseline="0">
          <a:solidFill>
            <a:schemeClr val="bg1"/>
          </a:solidFill>
          <a:latin typeface="+mj-lt"/>
          <a:ea typeface="Verdana" panose="020B0604030504040204" pitchFamily="34" charset="0"/>
          <a:cs typeface="Verdan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7.xml"/></Relationships>
</file>

<file path=ppt/slides/_rels/slide10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8.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9.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0.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5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5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5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55.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5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5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8.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9.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0.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www.ntu.edu.sg/sao/pages/honourcode.aspx" TargetMode="Externa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en.wikipedia.org/wiki/Self-similarity"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3.xml"/></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9.xml"/></Relationships>
</file>

<file path=ppt/slides/_rels/slide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2.xml"/></Relationships>
</file>

<file path=ppt/slides/_rels/slide8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8.xml"/></Relationships>
</file>

<file path=ppt/slides/_rels/slide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71.xml"/><Relationship Id="rId1" Type="http://schemas.openxmlformats.org/officeDocument/2006/relationships/slideLayout" Target="../slideLayouts/slideLayout39.xml"/><Relationship Id="rId4" Type="http://schemas.openxmlformats.org/officeDocument/2006/relationships/image" Target="../media/image14.gif"/></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934DB-135C-596C-1B6D-0344B00D821F}"/>
              </a:ext>
            </a:extLst>
          </p:cNvPr>
          <p:cNvSpPr>
            <a:spLocks noGrp="1"/>
          </p:cNvSpPr>
          <p:nvPr>
            <p:ph type="title"/>
          </p:nvPr>
        </p:nvSpPr>
        <p:spPr/>
        <p:txBody>
          <a:bodyPr/>
          <a:lstStyle/>
          <a:p>
            <a:r>
              <a:rPr lang="en-SG" dirty="0"/>
              <a:t>Lab Test 1 (05/03/2023 – 06/03/2024)</a:t>
            </a:r>
          </a:p>
        </p:txBody>
      </p:sp>
      <p:graphicFrame>
        <p:nvGraphicFramePr>
          <p:cNvPr id="5" name="Table 4">
            <a:extLst>
              <a:ext uri="{FF2B5EF4-FFF2-40B4-BE49-F238E27FC236}">
                <a16:creationId xmlns:a16="http://schemas.microsoft.com/office/drawing/2014/main" id="{5695081D-D17E-9F3E-3123-A9AC5958757F}"/>
              </a:ext>
            </a:extLst>
          </p:cNvPr>
          <p:cNvGraphicFramePr>
            <a:graphicFrameLocks noGrp="1"/>
          </p:cNvGraphicFramePr>
          <p:nvPr/>
        </p:nvGraphicFramePr>
        <p:xfrm>
          <a:off x="278271" y="1634223"/>
          <a:ext cx="8720451" cy="3580607"/>
        </p:xfrm>
        <a:graphic>
          <a:graphicData uri="http://schemas.openxmlformats.org/drawingml/2006/table">
            <a:tbl>
              <a:tblPr firstRow="1" firstCol="1" bandRow="1">
                <a:tableStyleId>{5C22544A-7EE6-4342-B048-85BDC9FD1C3A}</a:tableStyleId>
              </a:tblPr>
              <a:tblGrid>
                <a:gridCol w="2050369">
                  <a:extLst>
                    <a:ext uri="{9D8B030D-6E8A-4147-A177-3AD203B41FA5}">
                      <a16:colId xmlns:a16="http://schemas.microsoft.com/office/drawing/2014/main" val="3788683213"/>
                    </a:ext>
                  </a:extLst>
                </a:gridCol>
                <a:gridCol w="1894091">
                  <a:extLst>
                    <a:ext uri="{9D8B030D-6E8A-4147-A177-3AD203B41FA5}">
                      <a16:colId xmlns:a16="http://schemas.microsoft.com/office/drawing/2014/main" val="3680987804"/>
                    </a:ext>
                  </a:extLst>
                </a:gridCol>
                <a:gridCol w="1733688">
                  <a:extLst>
                    <a:ext uri="{9D8B030D-6E8A-4147-A177-3AD203B41FA5}">
                      <a16:colId xmlns:a16="http://schemas.microsoft.com/office/drawing/2014/main" val="1339564166"/>
                    </a:ext>
                  </a:extLst>
                </a:gridCol>
                <a:gridCol w="1504060">
                  <a:extLst>
                    <a:ext uri="{9D8B030D-6E8A-4147-A177-3AD203B41FA5}">
                      <a16:colId xmlns:a16="http://schemas.microsoft.com/office/drawing/2014/main" val="1147194601"/>
                    </a:ext>
                  </a:extLst>
                </a:gridCol>
                <a:gridCol w="1538243">
                  <a:extLst>
                    <a:ext uri="{9D8B030D-6E8A-4147-A177-3AD203B41FA5}">
                      <a16:colId xmlns:a16="http://schemas.microsoft.com/office/drawing/2014/main" val="4085825786"/>
                    </a:ext>
                  </a:extLst>
                </a:gridCol>
              </a:tblGrid>
              <a:tr h="329320">
                <a:tc rowSpan="3">
                  <a:txBody>
                    <a:bodyPr/>
                    <a:lstStyle/>
                    <a:p>
                      <a:pPr algn="ctr">
                        <a:lnSpc>
                          <a:spcPct val="107000"/>
                        </a:lnSpc>
                        <a:spcAft>
                          <a:spcPts val="800"/>
                        </a:spcAft>
                      </a:pPr>
                      <a:r>
                        <a:rPr lang="pt-BR" sz="1100" kern="0">
                          <a:effectLst/>
                        </a:rPr>
                        <a:t>Venue</a:t>
                      </a:r>
                      <a:endParaRPr lang="en-SG" sz="1000" kern="100">
                        <a:effectLst/>
                      </a:endParaRPr>
                    </a:p>
                    <a:p>
                      <a:pPr algn="ctr">
                        <a:lnSpc>
                          <a:spcPct val="107000"/>
                        </a:lnSpc>
                        <a:spcAft>
                          <a:spcPts val="800"/>
                        </a:spcAft>
                      </a:pPr>
                      <a:r>
                        <a:rPr lang="pt-BR" sz="1000" kern="100">
                          <a:effectLst/>
                        </a:rPr>
                        <a:t>SWLab2 (N4-1c-06)</a:t>
                      </a:r>
                      <a:endParaRPr lang="en-SG" sz="1000" kern="100">
                        <a:effectLst/>
                      </a:endParaRPr>
                    </a:p>
                    <a:p>
                      <a:pPr algn="ctr">
                        <a:lnSpc>
                          <a:spcPct val="107000"/>
                        </a:lnSpc>
                        <a:spcAft>
                          <a:spcPts val="800"/>
                        </a:spcAft>
                      </a:pPr>
                      <a:r>
                        <a:rPr lang="pt-BR" sz="1000" kern="100">
                          <a:effectLst/>
                        </a:rPr>
                        <a:t>HWLab2 (N4-1ba-05)</a:t>
                      </a:r>
                      <a:endParaRPr lang="en-SG" sz="1000" kern="100">
                        <a:effectLst/>
                      </a:endParaRPr>
                    </a:p>
                    <a:p>
                      <a:pPr algn="ctr">
                        <a:lnSpc>
                          <a:spcPct val="107000"/>
                        </a:lnSpc>
                        <a:spcAft>
                          <a:spcPts val="800"/>
                        </a:spcAft>
                      </a:pPr>
                      <a:r>
                        <a:rPr lang="pt-BR" sz="1000" kern="100">
                          <a:effectLst/>
                        </a:rPr>
                        <a:t>HPL (N4-1c-09a)</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gridSpan="4">
                  <a:txBody>
                    <a:bodyPr/>
                    <a:lstStyle/>
                    <a:p>
                      <a:pPr algn="ctr">
                        <a:lnSpc>
                          <a:spcPct val="107000"/>
                        </a:lnSpc>
                        <a:spcAft>
                          <a:spcPts val="800"/>
                        </a:spcAft>
                      </a:pPr>
                      <a:r>
                        <a:rPr lang="en-SG" sz="1100" kern="0">
                          <a:effectLst/>
                        </a:rPr>
                        <a:t>Full-Time Students (Recess Week)</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037270095"/>
                  </a:ext>
                </a:extLst>
              </a:tr>
              <a:tr h="362988">
                <a:tc vMerge="1">
                  <a:txBody>
                    <a:bodyPr/>
                    <a:lstStyle/>
                    <a:p>
                      <a:endParaRPr lang="en-SG"/>
                    </a:p>
                  </a:txBody>
                  <a:tcPr/>
                </a:tc>
                <a:tc gridSpan="2">
                  <a:txBody>
                    <a:bodyPr/>
                    <a:lstStyle/>
                    <a:p>
                      <a:pPr algn="ctr">
                        <a:lnSpc>
                          <a:spcPct val="115000"/>
                        </a:lnSpc>
                        <a:spcBef>
                          <a:spcPts val="1200"/>
                        </a:spcBef>
                        <a:spcAft>
                          <a:spcPts val="800"/>
                        </a:spcAft>
                      </a:pPr>
                      <a:r>
                        <a:rPr lang="en-SG" sz="1100" kern="0">
                          <a:effectLst/>
                        </a:rPr>
                        <a:t>5 Mar 2024 </a:t>
                      </a:r>
                      <a:br>
                        <a:rPr lang="en-SG" sz="1100" kern="0">
                          <a:effectLst/>
                        </a:rPr>
                      </a:br>
                      <a:r>
                        <a:rPr lang="en-SG" sz="1100" kern="0">
                          <a:effectLst/>
                        </a:rPr>
                        <a:t>(Tuesday)</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hMerge="1">
                  <a:txBody>
                    <a:bodyPr/>
                    <a:lstStyle/>
                    <a:p>
                      <a:endParaRPr lang="en-SG"/>
                    </a:p>
                  </a:txBody>
                  <a:tcPr/>
                </a:tc>
                <a:tc gridSpan="2">
                  <a:txBody>
                    <a:bodyPr/>
                    <a:lstStyle/>
                    <a:p>
                      <a:pPr algn="ctr">
                        <a:lnSpc>
                          <a:spcPct val="115000"/>
                        </a:lnSpc>
                        <a:spcBef>
                          <a:spcPts val="1200"/>
                        </a:spcBef>
                        <a:spcAft>
                          <a:spcPts val="800"/>
                        </a:spcAft>
                      </a:pPr>
                      <a:r>
                        <a:rPr lang="en-SG" sz="1100" kern="0">
                          <a:effectLst/>
                        </a:rPr>
                        <a:t>6 Mar 2024 </a:t>
                      </a:r>
                      <a:br>
                        <a:rPr lang="en-SG" sz="1100" kern="0">
                          <a:effectLst/>
                        </a:rPr>
                      </a:br>
                      <a:r>
                        <a:rPr lang="en-SG" sz="1100" kern="0">
                          <a:effectLst/>
                        </a:rPr>
                        <a:t>(Wednesday)</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0" marR="0" marT="0" marB="0"/>
                </a:tc>
                <a:tc hMerge="1">
                  <a:txBody>
                    <a:bodyPr/>
                    <a:lstStyle/>
                    <a:p>
                      <a:endParaRPr lang="en-SG"/>
                    </a:p>
                  </a:txBody>
                  <a:tcPr/>
                </a:tc>
                <a:extLst>
                  <a:ext uri="{0D108BD9-81ED-4DB2-BD59-A6C34878D82A}">
                    <a16:rowId xmlns:a16="http://schemas.microsoft.com/office/drawing/2014/main" val="3666859678"/>
                  </a:ext>
                </a:extLst>
              </a:tr>
              <a:tr h="340241">
                <a:tc vMerge="1">
                  <a:txBody>
                    <a:bodyPr/>
                    <a:lstStyle/>
                    <a:p>
                      <a:endParaRPr lang="en-SG"/>
                    </a:p>
                  </a:txBody>
                  <a:tcPr/>
                </a:tc>
                <a:tc>
                  <a:txBody>
                    <a:bodyPr/>
                    <a:lstStyle/>
                    <a:p>
                      <a:pPr>
                        <a:lnSpc>
                          <a:spcPct val="107000"/>
                        </a:lnSpc>
                        <a:spcBef>
                          <a:spcPts val="1200"/>
                        </a:spcBef>
                        <a:spcAft>
                          <a:spcPts val="800"/>
                        </a:spcAft>
                      </a:pPr>
                      <a:r>
                        <a:rPr lang="en-SG" sz="1100" kern="0">
                          <a:effectLst/>
                        </a:rPr>
                        <a:t>9.30 AM – 11.30 AM</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nSpc>
                          <a:spcPct val="107000"/>
                        </a:lnSpc>
                        <a:spcBef>
                          <a:spcPts val="1200"/>
                        </a:spcBef>
                        <a:spcAft>
                          <a:spcPts val="800"/>
                        </a:spcAft>
                      </a:pPr>
                      <a:r>
                        <a:rPr lang="en-SG" sz="1100" kern="0">
                          <a:effectLst/>
                        </a:rPr>
                        <a:t>13.30 PM – 15.30 PM</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nSpc>
                          <a:spcPct val="107000"/>
                        </a:lnSpc>
                        <a:spcBef>
                          <a:spcPts val="1200"/>
                        </a:spcBef>
                        <a:spcAft>
                          <a:spcPts val="800"/>
                        </a:spcAft>
                      </a:pPr>
                      <a:r>
                        <a:rPr lang="en-SG" sz="1100" kern="0">
                          <a:effectLst/>
                        </a:rPr>
                        <a:t>9.30 AM – 11.30 AM</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0" marR="0" marT="0" marB="0" anchor="ctr"/>
                </a:tc>
                <a:tc>
                  <a:txBody>
                    <a:bodyPr/>
                    <a:lstStyle/>
                    <a:p>
                      <a:pPr>
                        <a:lnSpc>
                          <a:spcPct val="107000"/>
                        </a:lnSpc>
                        <a:spcBef>
                          <a:spcPts val="1200"/>
                        </a:spcBef>
                        <a:spcAft>
                          <a:spcPts val="800"/>
                        </a:spcAft>
                      </a:pPr>
                      <a:r>
                        <a:rPr lang="en-SG" sz="1100" kern="0">
                          <a:effectLst/>
                        </a:rPr>
                        <a:t>13.30 PM – 15.30 PM</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4063143048"/>
                  </a:ext>
                </a:extLst>
              </a:tr>
              <a:tr h="483229">
                <a:tc>
                  <a:txBody>
                    <a:bodyPr/>
                    <a:lstStyle/>
                    <a:p>
                      <a:pPr algn="ctr">
                        <a:lnSpc>
                          <a:spcPct val="107000"/>
                        </a:lnSpc>
                        <a:spcAft>
                          <a:spcPts val="800"/>
                        </a:spcAft>
                      </a:pPr>
                      <a:r>
                        <a:rPr lang="en-SG" sz="1100" kern="0">
                          <a:effectLst/>
                        </a:rPr>
                        <a:t>SWLab2 – Rm1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FDAE </a:t>
                      </a:r>
                      <a:br>
                        <a:rPr lang="en-SG" sz="1100" kern="0">
                          <a:effectLst/>
                        </a:rPr>
                      </a:br>
                      <a:r>
                        <a:rPr lang="en-SG" sz="1100" kern="0">
                          <a:effectLst/>
                        </a:rPr>
                        <a:t>FCS5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FCSC </a:t>
                      </a:r>
                      <a:endParaRPr lang="en-SG" sz="1000" kern="100">
                        <a:effectLst/>
                      </a:endParaRPr>
                    </a:p>
                    <a:p>
                      <a:pPr algn="ctr">
                        <a:lnSpc>
                          <a:spcPct val="107000"/>
                        </a:lnSpc>
                        <a:spcAft>
                          <a:spcPts val="800"/>
                        </a:spcAft>
                      </a:pPr>
                      <a:r>
                        <a:rPr lang="en-SG" sz="1100" kern="0">
                          <a:effectLst/>
                        </a:rPr>
                        <a:t>FCMA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FCS2 </a:t>
                      </a:r>
                      <a:br>
                        <a:rPr lang="en-SG" sz="1100" kern="0">
                          <a:effectLst/>
                        </a:rPr>
                      </a:br>
                      <a:r>
                        <a:rPr lang="en-SG" sz="1100" kern="0">
                          <a:effectLst/>
                        </a:rPr>
                        <a:t>FDAB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0" marR="0" marT="0" marB="0" anchor="ctr"/>
                </a:tc>
                <a:tc>
                  <a:txBody>
                    <a:bodyPr/>
                    <a:lstStyle/>
                    <a:p>
                      <a:pPr algn="ctr">
                        <a:lnSpc>
                          <a:spcPct val="107000"/>
                        </a:lnSpc>
                        <a:spcAft>
                          <a:spcPts val="800"/>
                        </a:spcAft>
                      </a:pPr>
                      <a:r>
                        <a:rPr lang="en-SG" sz="1100" kern="0">
                          <a:effectLst/>
                        </a:rPr>
                        <a:t>FCSH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1232082262"/>
                  </a:ext>
                </a:extLst>
              </a:tr>
              <a:tr h="313476">
                <a:tc>
                  <a:txBody>
                    <a:bodyPr/>
                    <a:lstStyle/>
                    <a:p>
                      <a:pPr algn="ctr">
                        <a:lnSpc>
                          <a:spcPct val="107000"/>
                        </a:lnSpc>
                        <a:spcAft>
                          <a:spcPts val="800"/>
                        </a:spcAft>
                      </a:pPr>
                      <a:r>
                        <a:rPr lang="en-SG" sz="1100" kern="0">
                          <a:effectLst/>
                        </a:rPr>
                        <a:t>SWLab2 – Rm2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ECDS1</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FCED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FCS3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0" marR="0" marT="0" marB="0" anchor="ctr"/>
                </a:tc>
                <a:tc>
                  <a:txBody>
                    <a:bodyPr/>
                    <a:lstStyle/>
                    <a:p>
                      <a:pPr algn="ctr">
                        <a:lnSpc>
                          <a:spcPct val="107000"/>
                        </a:lnSpc>
                        <a:spcAft>
                          <a:spcPts val="800"/>
                        </a:spcAft>
                      </a:pPr>
                      <a:r>
                        <a:rPr lang="en-SG" sz="1100" kern="0">
                          <a:effectLst/>
                        </a:rPr>
                        <a:t>FCSI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3219148622"/>
                  </a:ext>
                </a:extLst>
              </a:tr>
              <a:tr h="310081">
                <a:tc>
                  <a:txBody>
                    <a:bodyPr/>
                    <a:lstStyle/>
                    <a:p>
                      <a:pPr algn="ctr">
                        <a:lnSpc>
                          <a:spcPct val="107000"/>
                        </a:lnSpc>
                        <a:spcAft>
                          <a:spcPts val="800"/>
                        </a:spcAft>
                      </a:pPr>
                      <a:r>
                        <a:rPr lang="en-SG" sz="1100" kern="0">
                          <a:effectLst/>
                        </a:rPr>
                        <a:t>HWLab2 – Rm1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FCSF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FCSB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FDAD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0" marR="0" marT="0" marB="0" anchor="ctr"/>
                </a:tc>
                <a:tc>
                  <a:txBody>
                    <a:bodyPr/>
                    <a:lstStyle/>
                    <a:p>
                      <a:pPr algn="ctr">
                        <a:lnSpc>
                          <a:spcPct val="107000"/>
                        </a:lnSpc>
                        <a:spcAft>
                          <a:spcPts val="800"/>
                        </a:spcAft>
                      </a:pPr>
                      <a:r>
                        <a:rPr lang="en-SG" sz="1100" kern="0">
                          <a:effectLst/>
                        </a:rPr>
                        <a:t>FCMB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3622849551"/>
                  </a:ext>
                </a:extLst>
              </a:tr>
              <a:tr h="306686">
                <a:tc>
                  <a:txBody>
                    <a:bodyPr/>
                    <a:lstStyle/>
                    <a:p>
                      <a:pPr algn="ctr">
                        <a:lnSpc>
                          <a:spcPct val="107000"/>
                        </a:lnSpc>
                        <a:spcAft>
                          <a:spcPts val="800"/>
                        </a:spcAft>
                      </a:pPr>
                      <a:r>
                        <a:rPr lang="en-SG" sz="1100" kern="0">
                          <a:effectLst/>
                        </a:rPr>
                        <a:t>HWLab2 - Rm2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FCEC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FCEE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FCE1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0" marR="0" marT="0" marB="0" anchor="ctr"/>
                </a:tc>
                <a:tc>
                  <a:txBody>
                    <a:bodyPr/>
                    <a:lstStyle/>
                    <a:p>
                      <a:pPr algn="ctr">
                        <a:lnSpc>
                          <a:spcPct val="107000"/>
                        </a:lnSpc>
                        <a:spcAft>
                          <a:spcPts val="800"/>
                        </a:spcAft>
                      </a:pPr>
                      <a:r>
                        <a:rPr lang="en-SG" sz="1100" kern="0">
                          <a:effectLst/>
                        </a:rPr>
                        <a:t>FCE2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1076746631"/>
                  </a:ext>
                </a:extLst>
              </a:tr>
              <a:tr h="340241">
                <a:tc>
                  <a:txBody>
                    <a:bodyPr/>
                    <a:lstStyle/>
                    <a:p>
                      <a:pPr algn="ctr">
                        <a:lnSpc>
                          <a:spcPct val="107000"/>
                        </a:lnSpc>
                        <a:spcAft>
                          <a:spcPts val="800"/>
                        </a:spcAft>
                      </a:pPr>
                      <a:br>
                        <a:rPr lang="en-SG" sz="1100" kern="0">
                          <a:effectLst/>
                        </a:rPr>
                      </a:br>
                      <a:r>
                        <a:rPr lang="en-SG" sz="1100" kern="0">
                          <a:effectLst/>
                        </a:rPr>
                        <a:t>HWLab2 - Rm3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FCS7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MACS1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FDAA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0" marR="0" marT="0" marB="0" anchor="ctr"/>
                </a:tc>
                <a:tc>
                  <a:txBody>
                    <a:bodyPr/>
                    <a:lstStyle/>
                    <a:p>
                      <a:pPr algn="ctr">
                        <a:lnSpc>
                          <a:spcPct val="107000"/>
                        </a:lnSpc>
                        <a:spcAft>
                          <a:spcPts val="800"/>
                        </a:spcAft>
                      </a:pPr>
                      <a:r>
                        <a:rPr lang="en-SG" sz="1100" kern="0">
                          <a:effectLst/>
                        </a:rPr>
                        <a:t>FDAC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803134921"/>
                  </a:ext>
                </a:extLst>
              </a:tr>
              <a:tr h="315740">
                <a:tc>
                  <a:txBody>
                    <a:bodyPr/>
                    <a:lstStyle/>
                    <a:p>
                      <a:pPr algn="ctr">
                        <a:lnSpc>
                          <a:spcPct val="107000"/>
                        </a:lnSpc>
                        <a:spcAft>
                          <a:spcPts val="800"/>
                        </a:spcAft>
                      </a:pPr>
                      <a:r>
                        <a:rPr lang="en-SG" sz="1100" kern="0">
                          <a:effectLst/>
                        </a:rPr>
                        <a:t>HWLab2 – Rm4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FCSD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FCEA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FCSG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0" marR="0" marT="0" marB="0" anchor="ctr"/>
                </a:tc>
                <a:tc>
                  <a:txBody>
                    <a:bodyPr/>
                    <a:lstStyle/>
                    <a:p>
                      <a:pPr algn="ctr">
                        <a:lnSpc>
                          <a:spcPct val="107000"/>
                        </a:lnSpc>
                        <a:spcAft>
                          <a:spcPts val="800"/>
                        </a:spcAft>
                      </a:pPr>
                      <a:r>
                        <a:rPr lang="en-SG" sz="1100" kern="0">
                          <a:effectLst/>
                        </a:rPr>
                        <a:t>FCE3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2725697387"/>
                  </a:ext>
                </a:extLst>
              </a:tr>
              <a:tr h="231995">
                <a:tc>
                  <a:txBody>
                    <a:bodyPr/>
                    <a:lstStyle/>
                    <a:p>
                      <a:pPr algn="ctr">
                        <a:lnSpc>
                          <a:spcPct val="107000"/>
                        </a:lnSpc>
                        <a:spcAft>
                          <a:spcPts val="800"/>
                        </a:spcAft>
                      </a:pPr>
                      <a:r>
                        <a:rPr lang="en-SG" sz="1100" kern="0">
                          <a:effectLst/>
                        </a:rPr>
                        <a:t>HPL – Rm1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FCSA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FCEB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ACDA1</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0" marR="0" marT="0" marB="0" anchor="ctr"/>
                </a:tc>
                <a:tc>
                  <a:txBody>
                    <a:bodyPr/>
                    <a:lstStyle/>
                    <a:p>
                      <a:pPr algn="ctr">
                        <a:lnSpc>
                          <a:spcPct val="107000"/>
                        </a:lnSpc>
                        <a:spcAft>
                          <a:spcPts val="800"/>
                        </a:spcAft>
                      </a:pPr>
                      <a:r>
                        <a:rPr lang="en-SG" sz="1100" kern="0">
                          <a:effectLst/>
                        </a:rPr>
                        <a:t>FCS1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2032131036"/>
                  </a:ext>
                </a:extLst>
              </a:tr>
              <a:tr h="228034">
                <a:tc>
                  <a:txBody>
                    <a:bodyPr/>
                    <a:lstStyle/>
                    <a:p>
                      <a:pPr algn="ctr">
                        <a:lnSpc>
                          <a:spcPct val="107000"/>
                        </a:lnSpc>
                        <a:spcAft>
                          <a:spcPts val="800"/>
                        </a:spcAft>
                      </a:pPr>
                      <a:r>
                        <a:rPr lang="en-SG" sz="1100" kern="0">
                          <a:effectLst/>
                        </a:rPr>
                        <a:t>HPL – Rm2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FCCA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FCS4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FCS6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0" marR="0" marT="0" marB="0" anchor="ctr"/>
                </a:tc>
                <a:tc>
                  <a:txBody>
                    <a:bodyPr/>
                    <a:lstStyle/>
                    <a:p>
                      <a:pPr algn="ctr">
                        <a:lnSpc>
                          <a:spcPct val="107000"/>
                        </a:lnSpc>
                        <a:spcAft>
                          <a:spcPts val="800"/>
                        </a:spcAft>
                      </a:pPr>
                      <a:r>
                        <a:rPr lang="en-SG" sz="1100" kern="0" dirty="0">
                          <a:effectLst/>
                        </a:rPr>
                        <a:t>FCSE </a:t>
                      </a:r>
                      <a:endParaRPr lang="en-SG" sz="1000" kern="100" dirty="0">
                        <a:effectLst/>
                        <a:latin typeface="Calibri" panose="020F0502020204030204" pitchFamily="34" charset="0"/>
                        <a:ea typeface="DengXian"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3106027597"/>
                  </a:ext>
                </a:extLst>
              </a:tr>
            </a:tbl>
          </a:graphicData>
        </a:graphic>
      </p:graphicFrame>
      <p:sp>
        <p:nvSpPr>
          <p:cNvPr id="3" name="TextBox 2">
            <a:extLst>
              <a:ext uri="{FF2B5EF4-FFF2-40B4-BE49-F238E27FC236}">
                <a16:creationId xmlns:a16="http://schemas.microsoft.com/office/drawing/2014/main" id="{1876BF6D-5C1D-0BB8-42B8-EEF8E8B5F941}"/>
              </a:ext>
            </a:extLst>
          </p:cNvPr>
          <p:cNvSpPr txBox="1"/>
          <p:nvPr/>
        </p:nvSpPr>
        <p:spPr>
          <a:xfrm>
            <a:off x="692209" y="692209"/>
            <a:ext cx="7776673" cy="1200329"/>
          </a:xfrm>
          <a:prstGeom prst="rect">
            <a:avLst/>
          </a:prstGeom>
          <a:noFill/>
        </p:spPr>
        <p:txBody>
          <a:bodyPr wrap="square" rtlCol="0">
            <a:spAutoFit/>
          </a:bodyPr>
          <a:lstStyle/>
          <a:p>
            <a:r>
              <a:rPr lang="en-SG" sz="1800" kern="0" dirty="0">
                <a:effectLst/>
                <a:latin typeface="Times New Roman" panose="02020603050405020304" pitchFamily="18" charset="0"/>
                <a:ea typeface="Times New Roman" panose="02020603050405020304" pitchFamily="18" charset="0"/>
                <a:cs typeface="Times New Roman" panose="02020603050405020304" pitchFamily="18" charset="0"/>
              </a:rPr>
              <a:t>Lab Test 1, accounting for </a:t>
            </a:r>
            <a:r>
              <a:rPr lang="en-SG" sz="1800" b="1" kern="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20% of your grade</a:t>
            </a:r>
            <a:r>
              <a:rPr lang="en-SG" sz="1800" kern="0" dirty="0">
                <a:effectLst/>
                <a:latin typeface="Times New Roman" panose="02020603050405020304" pitchFamily="18" charset="0"/>
                <a:ea typeface="Times New Roman" panose="02020603050405020304" pitchFamily="18" charset="0"/>
                <a:cs typeface="Times New Roman" panose="02020603050405020304" pitchFamily="18" charset="0"/>
              </a:rPr>
              <a:t>, is scheduled from </a:t>
            </a:r>
            <a:r>
              <a:rPr lang="en-SG" sz="1800" b="1" kern="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March 5th to March 6th, 2024</a:t>
            </a:r>
            <a:r>
              <a:rPr lang="en-SG" sz="18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SG" sz="1800" kern="0" dirty="0">
                <a:effectLst/>
                <a:latin typeface="Times New Roman" panose="02020603050405020304" pitchFamily="18" charset="0"/>
                <a:ea typeface="Times New Roman" panose="02020603050405020304" pitchFamily="18" charset="0"/>
                <a:cs typeface="Times New Roman" panose="02020603050405020304" pitchFamily="18" charset="0"/>
              </a:rPr>
              <a:t> Below, you will find the </a:t>
            </a:r>
            <a:r>
              <a:rPr lang="en-SG" sz="1800" b="1" kern="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venues and time slots</a:t>
            </a:r>
            <a:r>
              <a:rPr lang="en-SG" sz="1800" kern="0" dirty="0">
                <a:effectLst/>
                <a:latin typeface="Times New Roman" panose="02020603050405020304" pitchFamily="18" charset="0"/>
                <a:ea typeface="Times New Roman" panose="02020603050405020304" pitchFamily="18" charset="0"/>
                <a:cs typeface="Times New Roman" panose="02020603050405020304" pitchFamily="18" charset="0"/>
              </a:rPr>
              <a:t> organized according to your </a:t>
            </a:r>
            <a:r>
              <a:rPr lang="en-SG" sz="1800" b="1" kern="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LAB GROUPS</a:t>
            </a:r>
            <a:r>
              <a:rPr lang="en-SG"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SG" sz="1800" kern="1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SG" dirty="0"/>
          </a:p>
        </p:txBody>
      </p:sp>
    </p:spTree>
    <p:extLst>
      <p:ext uri="{BB962C8B-B14F-4D97-AF65-F5344CB8AC3E}">
        <p14:creationId xmlns:p14="http://schemas.microsoft.com/office/powerpoint/2010/main" val="4112346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F551-DE37-229F-D44E-3EFA70E771BC}"/>
              </a:ext>
            </a:extLst>
          </p:cNvPr>
          <p:cNvSpPr>
            <a:spLocks noGrp="1"/>
          </p:cNvSpPr>
          <p:nvPr>
            <p:ph type="title"/>
          </p:nvPr>
        </p:nvSpPr>
        <p:spPr/>
        <p:txBody>
          <a:bodyPr/>
          <a:lstStyle/>
          <a:p>
            <a:r>
              <a:rPr lang="en-US" altLang="en-US" dirty="0"/>
              <a:t>Infix </a:t>
            </a:r>
          </a:p>
        </p:txBody>
      </p:sp>
      <p:sp>
        <p:nvSpPr>
          <p:cNvPr id="3" name="Content Placeholder 2">
            <a:extLst>
              <a:ext uri="{FF2B5EF4-FFF2-40B4-BE49-F238E27FC236}">
                <a16:creationId xmlns:a16="http://schemas.microsoft.com/office/drawing/2014/main" id="{73DEF1FB-D3AA-FF5C-E2D7-C463E4038EE5}"/>
              </a:ext>
            </a:extLst>
          </p:cNvPr>
          <p:cNvSpPr>
            <a:spLocks noGrp="1"/>
          </p:cNvSpPr>
          <p:nvPr>
            <p:ph idx="1"/>
          </p:nvPr>
        </p:nvSpPr>
        <p:spPr>
          <a:xfrm>
            <a:off x="299103" y="1170774"/>
            <a:ext cx="7609971" cy="4745943"/>
          </a:xfrm>
        </p:spPr>
        <p:txBody>
          <a:bodyPr>
            <a:normAutofit/>
          </a:bodyPr>
          <a:lstStyle/>
          <a:p>
            <a:pPr eaLnBrk="1" hangingPunct="1">
              <a:lnSpc>
                <a:spcPct val="150000"/>
              </a:lnSpc>
            </a:pPr>
            <a:r>
              <a:rPr lang="en-US" altLang="en-US" sz="1600" dirty="0"/>
              <a:t>While writing an arithmetic expression using </a:t>
            </a:r>
            <a:r>
              <a:rPr lang="en-US" altLang="en-US" sz="1600" b="1" dirty="0">
                <a:solidFill>
                  <a:srgbClr val="FF0000"/>
                </a:solidFill>
              </a:rPr>
              <a:t>Infix </a:t>
            </a:r>
            <a:r>
              <a:rPr lang="en-US" altLang="en-US" sz="1600" dirty="0"/>
              <a:t>notation, the operator is placed between the operands. </a:t>
            </a:r>
          </a:p>
          <a:p>
            <a:pPr lvl="1" eaLnBrk="1" hangingPunct="1">
              <a:lnSpc>
                <a:spcPct val="150000"/>
              </a:lnSpc>
            </a:pPr>
            <a:r>
              <a:rPr lang="en-US" altLang="en-US" sz="1600" dirty="0"/>
              <a:t>For example, </a:t>
            </a:r>
            <a:r>
              <a:rPr lang="en-US" altLang="en-US" sz="1600" i="1" dirty="0">
                <a:solidFill>
                  <a:srgbClr val="FF0000"/>
                </a:solidFill>
              </a:rPr>
              <a:t>A+B</a:t>
            </a:r>
            <a:r>
              <a:rPr lang="en-US" altLang="en-US" sz="1600" i="1" dirty="0"/>
              <a:t>;</a:t>
            </a:r>
            <a:r>
              <a:rPr lang="en-US" altLang="en-US" sz="1600" dirty="0"/>
              <a:t> here, plus operator is placed between the two operands A and B. </a:t>
            </a:r>
          </a:p>
          <a:p>
            <a:pPr>
              <a:lnSpc>
                <a:spcPct val="150000"/>
              </a:lnSpc>
              <a:buFont typeface="Arial" pitchFamily="34" charset="0"/>
              <a:buChar char="•"/>
            </a:pPr>
            <a:r>
              <a:rPr lang="en-US" altLang="zh-CN" sz="1600" b="1" dirty="0">
                <a:solidFill>
                  <a:srgbClr val="FF0000"/>
                </a:solidFill>
              </a:rPr>
              <a:t>A * ( B + C ) / D</a:t>
            </a:r>
            <a:r>
              <a:rPr lang="en-US" altLang="zh-CN" sz="1600" dirty="0"/>
              <a:t> means: "First add B and C together, then multiply the result by A, then divide by D to give the final answer." </a:t>
            </a:r>
            <a:endParaRPr lang="en-US" altLang="en-US" sz="1600" dirty="0"/>
          </a:p>
          <a:p>
            <a:pPr marL="0" indent="0" eaLnBrk="1" hangingPunct="1">
              <a:lnSpc>
                <a:spcPct val="150000"/>
              </a:lnSpc>
              <a:buNone/>
            </a:pPr>
            <a:endParaRPr lang="en-US" altLang="en-US" sz="1350" dirty="0"/>
          </a:p>
          <a:p>
            <a:pPr marL="0" indent="0">
              <a:buNone/>
            </a:pPr>
            <a:endParaRPr lang="en-SG" dirty="0"/>
          </a:p>
        </p:txBody>
      </p:sp>
      <p:graphicFrame>
        <p:nvGraphicFramePr>
          <p:cNvPr id="4" name="Table 4">
            <a:extLst>
              <a:ext uri="{FF2B5EF4-FFF2-40B4-BE49-F238E27FC236}">
                <a16:creationId xmlns:a16="http://schemas.microsoft.com/office/drawing/2014/main" id="{A3A387B0-2F0F-6F00-3EF9-5B8D73EDA0E9}"/>
              </a:ext>
            </a:extLst>
          </p:cNvPr>
          <p:cNvGraphicFramePr>
            <a:graphicFrameLocks noGrp="1"/>
          </p:cNvGraphicFramePr>
          <p:nvPr/>
        </p:nvGraphicFramePr>
        <p:xfrm>
          <a:off x="7332292" y="537708"/>
          <a:ext cx="1811708" cy="1234440"/>
        </p:xfrm>
        <a:graphic>
          <a:graphicData uri="http://schemas.openxmlformats.org/drawingml/2006/table">
            <a:tbl>
              <a:tblPr firstRow="1" bandRow="1">
                <a:tableStyleId>{5C22544A-7EE6-4342-B048-85BDC9FD1C3A}</a:tableStyleId>
              </a:tblPr>
              <a:tblGrid>
                <a:gridCol w="905854">
                  <a:extLst>
                    <a:ext uri="{9D8B030D-6E8A-4147-A177-3AD203B41FA5}">
                      <a16:colId xmlns:a16="http://schemas.microsoft.com/office/drawing/2014/main" val="4023724910"/>
                    </a:ext>
                  </a:extLst>
                </a:gridCol>
                <a:gridCol w="905854">
                  <a:extLst>
                    <a:ext uri="{9D8B030D-6E8A-4147-A177-3AD203B41FA5}">
                      <a16:colId xmlns:a16="http://schemas.microsoft.com/office/drawing/2014/main" val="1545952784"/>
                    </a:ext>
                  </a:extLst>
                </a:gridCol>
              </a:tblGrid>
              <a:tr h="189782">
                <a:tc>
                  <a:txBody>
                    <a:bodyPr/>
                    <a:lstStyle/>
                    <a:p>
                      <a:pPr algn="ctr"/>
                      <a:r>
                        <a:rPr lang="en-SG" sz="900" dirty="0">
                          <a:solidFill>
                            <a:sysClr val="windowText" lastClr="000000"/>
                          </a:solidFill>
                        </a:rPr>
                        <a:t>Operators</a:t>
                      </a:r>
                    </a:p>
                  </a:txBody>
                  <a:tcPr marL="68580" marR="68580"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900" dirty="0">
                          <a:solidFill>
                            <a:sysClr val="windowText" lastClr="000000"/>
                          </a:solidFill>
                        </a:rPr>
                        <a:t>Precedence</a:t>
                      </a:r>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45388187"/>
                  </a:ext>
                </a:extLst>
              </a:tr>
              <a:tr h="189782">
                <a:tc>
                  <a:txBody>
                    <a:bodyPr/>
                    <a:lstStyle/>
                    <a:p>
                      <a:pPr algn="ctr"/>
                      <a:r>
                        <a:rPr lang="en-SG" sz="900" dirty="0">
                          <a:solidFill>
                            <a:sysClr val="windowText" lastClr="000000"/>
                          </a:solidFill>
                        </a:rPr>
                        <a:t>*, /, %</a:t>
                      </a:r>
                    </a:p>
                  </a:txBody>
                  <a:tcPr marL="68580" marR="68580"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SG" sz="900" dirty="0">
                          <a:solidFill>
                            <a:sysClr val="windowText" lastClr="000000"/>
                          </a:solidFill>
                        </a:rPr>
                        <a:t>Highest</a:t>
                      </a:r>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880712751"/>
                  </a:ext>
                </a:extLst>
              </a:tr>
              <a:tr h="189782">
                <a:tc>
                  <a:txBody>
                    <a:bodyPr/>
                    <a:lstStyle/>
                    <a:p>
                      <a:pPr algn="ctr"/>
                      <a:r>
                        <a:rPr lang="en-SG" sz="900" dirty="0">
                          <a:solidFill>
                            <a:sysClr val="windowText" lastClr="000000"/>
                          </a:solidFill>
                        </a:rPr>
                        <a:t>+, -</a:t>
                      </a:r>
                    </a:p>
                  </a:txBody>
                  <a:tcPr marL="68580" marR="68580" marT="34290" marB="34290">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SG" sz="900" dirty="0">
                        <a:solidFill>
                          <a:sysClr val="windowText" lastClr="000000"/>
                        </a:solidFill>
                      </a:endParaRPr>
                    </a:p>
                  </a:txBody>
                  <a:tcPr marL="68580" marR="68580" marT="34290" marB="34290">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736868059"/>
                  </a:ext>
                </a:extLst>
              </a:tr>
              <a:tr h="189782">
                <a:tc>
                  <a:txBody>
                    <a:bodyPr/>
                    <a:lstStyle/>
                    <a:p>
                      <a:pPr algn="ctr"/>
                      <a:r>
                        <a:rPr lang="en-SG" sz="900" dirty="0">
                          <a:solidFill>
                            <a:sysClr val="windowText" lastClr="000000"/>
                          </a:solidFill>
                        </a:rPr>
                        <a:t>&lt;&lt;, &gt;&gt;</a:t>
                      </a:r>
                    </a:p>
                  </a:txBody>
                  <a:tcPr marL="68580" marR="68580" marT="34290" marB="34290">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SG" sz="900" dirty="0">
                        <a:solidFill>
                          <a:sysClr val="windowText" lastClr="000000"/>
                        </a:solidFill>
                      </a:endParaRPr>
                    </a:p>
                  </a:txBody>
                  <a:tcPr marL="68580" marR="68580" marT="34290" marB="34290">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183008566"/>
                  </a:ext>
                </a:extLst>
              </a:tr>
              <a:tr h="189782">
                <a:tc>
                  <a:txBody>
                    <a:bodyPr/>
                    <a:lstStyle/>
                    <a:p>
                      <a:pPr algn="ctr"/>
                      <a:r>
                        <a:rPr lang="en-SG" sz="900" dirty="0">
                          <a:solidFill>
                            <a:sysClr val="windowText" lastClr="000000"/>
                          </a:solidFill>
                        </a:rPr>
                        <a:t>&amp;&amp;</a:t>
                      </a:r>
                    </a:p>
                  </a:txBody>
                  <a:tcPr marL="68580" marR="68580" marT="34290" marB="34290">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SG" sz="900" dirty="0">
                        <a:solidFill>
                          <a:sysClr val="windowText" lastClr="000000"/>
                        </a:solidFill>
                      </a:endParaRPr>
                    </a:p>
                  </a:txBody>
                  <a:tcPr marL="68580" marR="68580" marT="34290" marB="34290">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745072015"/>
                  </a:ext>
                </a:extLst>
              </a:tr>
              <a:tr h="1897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900" dirty="0">
                          <a:solidFill>
                            <a:sysClr val="windowText" lastClr="000000"/>
                          </a:solidFill>
                        </a:rPr>
                        <a:t>=</a:t>
                      </a:r>
                    </a:p>
                  </a:txBody>
                  <a:tcPr marL="68580" marR="68580"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900" dirty="0">
                          <a:solidFill>
                            <a:sysClr val="windowText" lastClr="000000"/>
                          </a:solidFill>
                        </a:rPr>
                        <a:t>Lowest </a:t>
                      </a:r>
                    </a:p>
                  </a:txBody>
                  <a:tcPr marL="68580" marR="68580"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3511008"/>
                  </a:ext>
                </a:extLst>
              </a:tr>
            </a:tbl>
          </a:graphicData>
        </a:graphic>
      </p:graphicFrame>
    </p:spTree>
    <p:extLst>
      <p:ext uri="{BB962C8B-B14F-4D97-AF65-F5344CB8AC3E}">
        <p14:creationId xmlns:p14="http://schemas.microsoft.com/office/powerpoint/2010/main" val="367490595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Level-by-level tree traversal</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Enqueue the root, H</a:t>
            </a:r>
          </a:p>
        </p:txBody>
      </p:sp>
      <p:grpSp>
        <p:nvGrpSpPr>
          <p:cNvPr id="4" name="Group 3"/>
          <p:cNvGrpSpPr/>
          <p:nvPr/>
        </p:nvGrpSpPr>
        <p:grpSpPr>
          <a:xfrm>
            <a:off x="1345474" y="3949599"/>
            <a:ext cx="3757897" cy="1798057"/>
            <a:chOff x="1332411" y="2142973"/>
            <a:chExt cx="6492240" cy="3106371"/>
          </a:xfrm>
        </p:grpSpPr>
        <p:grpSp>
          <p:nvGrpSpPr>
            <p:cNvPr id="5" name="Group 4"/>
            <p:cNvGrpSpPr/>
            <p:nvPr/>
          </p:nvGrpSpPr>
          <p:grpSpPr>
            <a:xfrm>
              <a:off x="3180683" y="2276558"/>
              <a:ext cx="3161973" cy="2885838"/>
              <a:chOff x="4150522" y="1663159"/>
              <a:chExt cx="4150135" cy="3513428"/>
            </a:xfrm>
          </p:grpSpPr>
          <p:sp>
            <p:nvSpPr>
              <p:cNvPr id="12" name="Rectangle 11"/>
              <p:cNvSpPr/>
              <p:nvPr/>
            </p:nvSpPr>
            <p:spPr>
              <a:xfrm>
                <a:off x="6144304" y="1663159"/>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H</a:t>
                </a:r>
              </a:p>
            </p:txBody>
          </p:sp>
          <p:grpSp>
            <p:nvGrpSpPr>
              <p:cNvPr id="13" name="Group 12"/>
              <p:cNvGrpSpPr/>
              <p:nvPr/>
            </p:nvGrpSpPr>
            <p:grpSpPr>
              <a:xfrm>
                <a:off x="4527040" y="2341974"/>
                <a:ext cx="1617264" cy="1152013"/>
                <a:chOff x="4384744" y="3185084"/>
                <a:chExt cx="1873872" cy="1463750"/>
              </a:xfrm>
            </p:grpSpPr>
            <p:sp>
              <p:nvSpPr>
                <p:cNvPr id="36" name="Rectangle 35"/>
                <p:cNvSpPr/>
                <p:nvPr/>
              </p:nvSpPr>
              <p:spPr>
                <a:xfrm>
                  <a:off x="5009368" y="31850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E</a:t>
                  </a:r>
                </a:p>
              </p:txBody>
            </p:sp>
            <p:sp>
              <p:nvSpPr>
                <p:cNvPr id="37" name="Rectangle 36"/>
                <p:cNvSpPr/>
                <p:nvPr/>
              </p:nvSpPr>
              <p:spPr>
                <a:xfrm>
                  <a:off x="4384744" y="41834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B</a:t>
                  </a:r>
                </a:p>
              </p:txBody>
            </p:sp>
            <p:sp>
              <p:nvSpPr>
                <p:cNvPr id="38" name="Rectangle 37"/>
                <p:cNvSpPr/>
                <p:nvPr/>
              </p:nvSpPr>
              <p:spPr>
                <a:xfrm>
                  <a:off x="5633992" y="41834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F</a:t>
                  </a:r>
                </a:p>
              </p:txBody>
            </p:sp>
          </p:grpSp>
          <p:grpSp>
            <p:nvGrpSpPr>
              <p:cNvPr id="14" name="Group 13"/>
              <p:cNvGrpSpPr/>
              <p:nvPr/>
            </p:nvGrpSpPr>
            <p:grpSpPr>
              <a:xfrm>
                <a:off x="6683393" y="2341974"/>
                <a:ext cx="1617264" cy="1157955"/>
                <a:chOff x="6812928" y="3185084"/>
                <a:chExt cx="1873872" cy="1471300"/>
              </a:xfrm>
            </p:grpSpPr>
            <p:sp>
              <p:nvSpPr>
                <p:cNvPr id="33" name="Rectangle 32"/>
                <p:cNvSpPr/>
                <p:nvPr/>
              </p:nvSpPr>
              <p:spPr>
                <a:xfrm>
                  <a:off x="7437552" y="31850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L</a:t>
                  </a:r>
                </a:p>
              </p:txBody>
            </p:sp>
            <p:sp>
              <p:nvSpPr>
                <p:cNvPr id="34" name="Rectangle 33"/>
                <p:cNvSpPr/>
                <p:nvPr/>
              </p:nvSpPr>
              <p:spPr>
                <a:xfrm>
                  <a:off x="6812928" y="419103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J</a:t>
                  </a:r>
                </a:p>
              </p:txBody>
            </p:sp>
            <p:sp>
              <p:nvSpPr>
                <p:cNvPr id="35" name="Rectangle 34"/>
                <p:cNvSpPr/>
                <p:nvPr/>
              </p:nvSpPr>
              <p:spPr>
                <a:xfrm>
                  <a:off x="8062176" y="419103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M</a:t>
                  </a:r>
                </a:p>
              </p:txBody>
            </p:sp>
          </p:grpSp>
          <p:cxnSp>
            <p:nvCxnSpPr>
              <p:cNvPr id="15" name="Straight Arrow Connector 14"/>
              <p:cNvCxnSpPr>
                <a:stCxn id="8" idx="2"/>
                <a:endCxn id="32" idx="0"/>
              </p:cNvCxnSpPr>
              <p:nvPr/>
            </p:nvCxnSpPr>
            <p:spPr>
              <a:xfrm flipH="1">
                <a:off x="5335672"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6" name="Straight Arrow Connector 15"/>
              <p:cNvCxnSpPr>
                <a:stCxn id="8" idx="2"/>
                <a:endCxn id="29" idx="0"/>
              </p:cNvCxnSpPr>
              <p:nvPr/>
            </p:nvCxnSpPr>
            <p:spPr>
              <a:xfrm>
                <a:off x="6413849"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7" name="Straight Arrow Connector 16"/>
              <p:cNvCxnSpPr>
                <a:endCxn id="33" idx="0"/>
              </p:cNvCxnSpPr>
              <p:nvPr/>
            </p:nvCxnSpPr>
            <p:spPr>
              <a:xfrm flipH="1">
                <a:off x="4796584"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8" name="Straight Arrow Connector 17"/>
              <p:cNvCxnSpPr>
                <a:endCxn id="34" idx="0"/>
              </p:cNvCxnSpPr>
              <p:nvPr/>
            </p:nvCxnSpPr>
            <p:spPr>
              <a:xfrm>
                <a:off x="5335672"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9" name="Straight Arrow Connector 18"/>
              <p:cNvCxnSpPr>
                <a:endCxn id="30" idx="0"/>
              </p:cNvCxnSpPr>
              <p:nvPr/>
            </p:nvCxnSpPr>
            <p:spPr>
              <a:xfrm flipH="1">
                <a:off x="6952937"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20" name="Straight Arrow Connector 19"/>
              <p:cNvCxnSpPr>
                <a:endCxn id="31" idx="0"/>
              </p:cNvCxnSpPr>
              <p:nvPr/>
            </p:nvCxnSpPr>
            <p:spPr>
              <a:xfrm>
                <a:off x="7492025"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1" name="Rectangle 20"/>
              <p:cNvSpPr/>
              <p:nvPr/>
            </p:nvSpPr>
            <p:spPr>
              <a:xfrm>
                <a:off x="5605216"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G</a:t>
                </a:r>
              </a:p>
            </p:txBody>
          </p:sp>
          <p:sp>
            <p:nvSpPr>
              <p:cNvPr id="22" name="Rectangle 21"/>
              <p:cNvSpPr/>
              <p:nvPr/>
            </p:nvSpPr>
            <p:spPr>
              <a:xfrm>
                <a:off x="7055397"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K</a:t>
                </a:r>
              </a:p>
            </p:txBody>
          </p:sp>
          <p:cxnSp>
            <p:nvCxnSpPr>
              <p:cNvPr id="23" name="Straight Arrow Connector 22"/>
              <p:cNvCxnSpPr>
                <a:stCxn id="30" idx="2"/>
                <a:endCxn id="18" idx="0"/>
              </p:cNvCxnSpPr>
              <p:nvPr/>
            </p:nvCxnSpPr>
            <p:spPr>
              <a:xfrm>
                <a:off x="6952937" y="3499929"/>
                <a:ext cx="372004"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24" name="Straight Arrow Connector 23"/>
              <p:cNvCxnSpPr>
                <a:stCxn id="34" idx="2"/>
                <a:endCxn id="17" idx="0"/>
              </p:cNvCxnSpPr>
              <p:nvPr/>
            </p:nvCxnSpPr>
            <p:spPr>
              <a:xfrm>
                <a:off x="5874760" y="3493987"/>
                <a:ext cx="0"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5" name="Rectangle 24"/>
              <p:cNvSpPr/>
              <p:nvPr/>
            </p:nvSpPr>
            <p:spPr>
              <a:xfrm>
                <a:off x="6314074"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I</a:t>
                </a:r>
              </a:p>
            </p:txBody>
          </p:sp>
          <p:cxnSp>
            <p:nvCxnSpPr>
              <p:cNvPr id="26" name="Straight Arrow Connector 25"/>
              <p:cNvCxnSpPr>
                <a:stCxn id="30" idx="2"/>
                <a:endCxn id="21" idx="0"/>
              </p:cNvCxnSpPr>
              <p:nvPr/>
            </p:nvCxnSpPr>
            <p:spPr>
              <a:xfrm flipH="1">
                <a:off x="6583618" y="3499929"/>
                <a:ext cx="369319"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7" name="Rectangle 26"/>
              <p:cNvSpPr/>
              <p:nvPr/>
            </p:nvSpPr>
            <p:spPr>
              <a:xfrm>
                <a:off x="4891845"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C</a:t>
                </a:r>
              </a:p>
            </p:txBody>
          </p:sp>
          <p:cxnSp>
            <p:nvCxnSpPr>
              <p:cNvPr id="28" name="Straight Arrow Connector 27"/>
              <p:cNvCxnSpPr>
                <a:stCxn id="33" idx="2"/>
                <a:endCxn id="23" idx="0"/>
              </p:cNvCxnSpPr>
              <p:nvPr/>
            </p:nvCxnSpPr>
            <p:spPr>
              <a:xfrm>
                <a:off x="4796584" y="3493987"/>
                <a:ext cx="364805"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9" name="Rectangle 28"/>
              <p:cNvSpPr/>
              <p:nvPr/>
            </p:nvSpPr>
            <p:spPr>
              <a:xfrm>
                <a:off x="4150522"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A</a:t>
                </a:r>
              </a:p>
            </p:txBody>
          </p:sp>
          <p:cxnSp>
            <p:nvCxnSpPr>
              <p:cNvPr id="30" name="Straight Arrow Connector 29"/>
              <p:cNvCxnSpPr>
                <a:stCxn id="33" idx="2"/>
                <a:endCxn id="25" idx="0"/>
              </p:cNvCxnSpPr>
              <p:nvPr/>
            </p:nvCxnSpPr>
            <p:spPr>
              <a:xfrm flipH="1">
                <a:off x="4420066" y="3493987"/>
                <a:ext cx="376518"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31" name="Rectangle 30"/>
              <p:cNvSpPr/>
              <p:nvPr/>
            </p:nvSpPr>
            <p:spPr>
              <a:xfrm>
                <a:off x="5161389" y="48103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D</a:t>
                </a:r>
              </a:p>
            </p:txBody>
          </p:sp>
          <p:cxnSp>
            <p:nvCxnSpPr>
              <p:cNvPr id="32" name="Straight Arrow Connector 31"/>
              <p:cNvCxnSpPr>
                <a:stCxn id="23" idx="2"/>
                <a:endCxn id="27" idx="0"/>
              </p:cNvCxnSpPr>
              <p:nvPr/>
            </p:nvCxnSpPr>
            <p:spPr>
              <a:xfrm>
                <a:off x="5161389" y="4335287"/>
                <a:ext cx="269544"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grpSp>
        <p:cxnSp>
          <p:nvCxnSpPr>
            <p:cNvPr id="6" name="Straight Connector 5"/>
            <p:cNvCxnSpPr/>
            <p:nvPr/>
          </p:nvCxnSpPr>
          <p:spPr>
            <a:xfrm>
              <a:off x="1332411" y="2682019"/>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7" name="Straight Connector 6"/>
            <p:cNvCxnSpPr/>
            <p:nvPr/>
          </p:nvCxnSpPr>
          <p:spPr>
            <a:xfrm>
              <a:off x="1332411" y="327588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8" name="Straight Connector 7"/>
            <p:cNvCxnSpPr/>
            <p:nvPr/>
          </p:nvCxnSpPr>
          <p:spPr>
            <a:xfrm>
              <a:off x="1332411" y="393370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9" name="Straight Connector 8"/>
            <p:cNvCxnSpPr/>
            <p:nvPr/>
          </p:nvCxnSpPr>
          <p:spPr>
            <a:xfrm>
              <a:off x="1332411" y="459152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10" name="Straight Connector 9"/>
            <p:cNvCxnSpPr/>
            <p:nvPr/>
          </p:nvCxnSpPr>
          <p:spPr>
            <a:xfrm>
              <a:off x="1332411" y="2142973"/>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11" name="Straight Connector 10"/>
            <p:cNvCxnSpPr/>
            <p:nvPr/>
          </p:nvCxnSpPr>
          <p:spPr>
            <a:xfrm>
              <a:off x="1332411" y="5249344"/>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grpSp>
      <p:cxnSp>
        <p:nvCxnSpPr>
          <p:cNvPr id="39" name="Straight Connector 38"/>
          <p:cNvCxnSpPr/>
          <p:nvPr/>
        </p:nvCxnSpPr>
        <p:spPr>
          <a:xfrm>
            <a:off x="5365427" y="4553213"/>
            <a:ext cx="2576789" cy="0"/>
          </a:xfrm>
          <a:prstGeom prst="line">
            <a:avLst/>
          </a:prstGeom>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a:off x="5365427" y="4932959"/>
            <a:ext cx="2576789" cy="0"/>
          </a:xfrm>
          <a:prstGeom prst="line">
            <a:avLst/>
          </a:prstGeom>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41" name="Rectangle 40"/>
          <p:cNvSpPr/>
          <p:nvPr/>
        </p:nvSpPr>
        <p:spPr>
          <a:xfrm>
            <a:off x="5400825" y="4619040"/>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H</a:t>
            </a:r>
          </a:p>
        </p:txBody>
      </p:sp>
      <p:cxnSp>
        <p:nvCxnSpPr>
          <p:cNvPr id="42" name="Straight Connector 41"/>
          <p:cNvCxnSpPr/>
          <p:nvPr/>
        </p:nvCxnSpPr>
        <p:spPr>
          <a:xfrm>
            <a:off x="3164840" y="4100537"/>
            <a:ext cx="495183"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sp>
        <p:nvSpPr>
          <p:cNvPr id="43" name="Rectangle 42"/>
          <p:cNvSpPr/>
          <p:nvPr/>
        </p:nvSpPr>
        <p:spPr>
          <a:xfrm>
            <a:off x="1288480" y="3962515"/>
            <a:ext cx="736484" cy="276999"/>
          </a:xfrm>
          <a:prstGeom prst="rect">
            <a:avLst/>
          </a:prstGeom>
        </p:spPr>
        <p:txBody>
          <a:bodyPr wrap="none">
            <a:spAutoFit/>
          </a:bodyPr>
          <a:lstStyle/>
          <a:p>
            <a:r>
              <a:rPr lang="en-US" sz="1200" dirty="0"/>
              <a:t>Level 1</a:t>
            </a:r>
          </a:p>
        </p:txBody>
      </p:sp>
      <p:sp>
        <p:nvSpPr>
          <p:cNvPr id="44" name="Rectangle 43"/>
          <p:cNvSpPr/>
          <p:nvPr/>
        </p:nvSpPr>
        <p:spPr>
          <a:xfrm>
            <a:off x="1283949" y="4309060"/>
            <a:ext cx="736484" cy="276999"/>
          </a:xfrm>
          <a:prstGeom prst="rect">
            <a:avLst/>
          </a:prstGeom>
        </p:spPr>
        <p:txBody>
          <a:bodyPr wrap="none">
            <a:spAutoFit/>
          </a:bodyPr>
          <a:lstStyle/>
          <a:p>
            <a:r>
              <a:rPr lang="en-US" sz="1200" dirty="0"/>
              <a:t>Level 2</a:t>
            </a:r>
          </a:p>
        </p:txBody>
      </p:sp>
      <p:sp>
        <p:nvSpPr>
          <p:cNvPr id="45" name="Rectangle 44"/>
          <p:cNvSpPr/>
          <p:nvPr/>
        </p:nvSpPr>
        <p:spPr>
          <a:xfrm>
            <a:off x="1283949" y="4637986"/>
            <a:ext cx="736484" cy="276999"/>
          </a:xfrm>
          <a:prstGeom prst="rect">
            <a:avLst/>
          </a:prstGeom>
        </p:spPr>
        <p:txBody>
          <a:bodyPr wrap="none">
            <a:spAutoFit/>
          </a:bodyPr>
          <a:lstStyle/>
          <a:p>
            <a:r>
              <a:rPr lang="en-US" sz="1200" dirty="0"/>
              <a:t>Level 3</a:t>
            </a:r>
          </a:p>
        </p:txBody>
      </p:sp>
      <p:sp>
        <p:nvSpPr>
          <p:cNvPr id="46" name="Rectangle 45"/>
          <p:cNvSpPr/>
          <p:nvPr/>
        </p:nvSpPr>
        <p:spPr>
          <a:xfrm>
            <a:off x="1283949" y="5017550"/>
            <a:ext cx="736484" cy="276999"/>
          </a:xfrm>
          <a:prstGeom prst="rect">
            <a:avLst/>
          </a:prstGeom>
        </p:spPr>
        <p:txBody>
          <a:bodyPr wrap="none">
            <a:spAutoFit/>
          </a:bodyPr>
          <a:lstStyle/>
          <a:p>
            <a:r>
              <a:rPr lang="en-US" sz="1200" dirty="0"/>
              <a:t>Level 4</a:t>
            </a:r>
          </a:p>
        </p:txBody>
      </p:sp>
      <p:sp>
        <p:nvSpPr>
          <p:cNvPr id="47" name="Rectangle 46"/>
          <p:cNvSpPr/>
          <p:nvPr/>
        </p:nvSpPr>
        <p:spPr>
          <a:xfrm>
            <a:off x="1283949" y="5395914"/>
            <a:ext cx="736484" cy="276999"/>
          </a:xfrm>
          <a:prstGeom prst="rect">
            <a:avLst/>
          </a:prstGeom>
        </p:spPr>
        <p:txBody>
          <a:bodyPr wrap="none">
            <a:spAutoFit/>
          </a:bodyPr>
          <a:lstStyle/>
          <a:p>
            <a:r>
              <a:rPr lang="en-US" sz="1200" dirty="0"/>
              <a:t>Level 5</a:t>
            </a:r>
          </a:p>
        </p:txBody>
      </p:sp>
    </p:spTree>
    <p:extLst>
      <p:ext uri="{BB962C8B-B14F-4D97-AF65-F5344CB8AC3E}">
        <p14:creationId xmlns:p14="http://schemas.microsoft.com/office/powerpoint/2010/main" val="534445294"/>
      </p:ext>
    </p:extLst>
  </p:cSld>
  <p:clrMapOvr>
    <a:masterClrMapping/>
  </p:clrMapOvr>
  <p:transition>
    <p:wipe dir="u"/>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Level-by-level tree traversal</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SG" sz="1800"/>
              <a:t>Enqueue the root, H</a:t>
            </a:r>
          </a:p>
          <a:p>
            <a:pPr algn="just">
              <a:lnSpc>
                <a:spcPct val="100000"/>
              </a:lnSpc>
            </a:pPr>
            <a:r>
              <a:rPr lang="en-SG" sz="1800"/>
              <a:t>Dequeue H, and enqueue H’s children</a:t>
            </a:r>
          </a:p>
          <a:p>
            <a:pPr algn="just">
              <a:lnSpc>
                <a:spcPct val="150000"/>
              </a:lnSpc>
            </a:pPr>
            <a:endParaRPr lang="en-SG" sz="1800"/>
          </a:p>
        </p:txBody>
      </p:sp>
      <p:grpSp>
        <p:nvGrpSpPr>
          <p:cNvPr id="4" name="Group 3"/>
          <p:cNvGrpSpPr/>
          <p:nvPr/>
        </p:nvGrpSpPr>
        <p:grpSpPr>
          <a:xfrm>
            <a:off x="1345474" y="3949599"/>
            <a:ext cx="3757897" cy="1798057"/>
            <a:chOff x="1332411" y="2142973"/>
            <a:chExt cx="6492240" cy="3106371"/>
          </a:xfrm>
        </p:grpSpPr>
        <p:grpSp>
          <p:nvGrpSpPr>
            <p:cNvPr id="5" name="Group 4"/>
            <p:cNvGrpSpPr/>
            <p:nvPr/>
          </p:nvGrpSpPr>
          <p:grpSpPr>
            <a:xfrm>
              <a:off x="3180683" y="2276558"/>
              <a:ext cx="3161973" cy="2885838"/>
              <a:chOff x="4150522" y="1663159"/>
              <a:chExt cx="4150135" cy="3513428"/>
            </a:xfrm>
          </p:grpSpPr>
          <p:sp>
            <p:nvSpPr>
              <p:cNvPr id="12" name="Rectangle 11"/>
              <p:cNvSpPr/>
              <p:nvPr/>
            </p:nvSpPr>
            <p:spPr>
              <a:xfrm>
                <a:off x="6144304" y="1663159"/>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H</a:t>
                </a:r>
              </a:p>
            </p:txBody>
          </p:sp>
          <p:grpSp>
            <p:nvGrpSpPr>
              <p:cNvPr id="13" name="Group 12"/>
              <p:cNvGrpSpPr/>
              <p:nvPr/>
            </p:nvGrpSpPr>
            <p:grpSpPr>
              <a:xfrm>
                <a:off x="4527040" y="2341974"/>
                <a:ext cx="1617264" cy="1152013"/>
                <a:chOff x="4384744" y="3185084"/>
                <a:chExt cx="1873872" cy="1463750"/>
              </a:xfrm>
            </p:grpSpPr>
            <p:sp>
              <p:nvSpPr>
                <p:cNvPr id="36" name="Rectangle 35"/>
                <p:cNvSpPr/>
                <p:nvPr/>
              </p:nvSpPr>
              <p:spPr>
                <a:xfrm>
                  <a:off x="5009368" y="31850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E</a:t>
                  </a:r>
                </a:p>
              </p:txBody>
            </p:sp>
            <p:sp>
              <p:nvSpPr>
                <p:cNvPr id="37" name="Rectangle 36"/>
                <p:cNvSpPr/>
                <p:nvPr/>
              </p:nvSpPr>
              <p:spPr>
                <a:xfrm>
                  <a:off x="4384744" y="41834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B</a:t>
                  </a:r>
                </a:p>
              </p:txBody>
            </p:sp>
            <p:sp>
              <p:nvSpPr>
                <p:cNvPr id="38" name="Rectangle 37"/>
                <p:cNvSpPr/>
                <p:nvPr/>
              </p:nvSpPr>
              <p:spPr>
                <a:xfrm>
                  <a:off x="5633992" y="41834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F</a:t>
                  </a:r>
                </a:p>
              </p:txBody>
            </p:sp>
          </p:grpSp>
          <p:grpSp>
            <p:nvGrpSpPr>
              <p:cNvPr id="14" name="Group 13"/>
              <p:cNvGrpSpPr/>
              <p:nvPr/>
            </p:nvGrpSpPr>
            <p:grpSpPr>
              <a:xfrm>
                <a:off x="6683393" y="2341974"/>
                <a:ext cx="1617264" cy="1157955"/>
                <a:chOff x="6812928" y="3185084"/>
                <a:chExt cx="1873872" cy="1471300"/>
              </a:xfrm>
            </p:grpSpPr>
            <p:sp>
              <p:nvSpPr>
                <p:cNvPr id="33" name="Rectangle 32"/>
                <p:cNvSpPr/>
                <p:nvPr/>
              </p:nvSpPr>
              <p:spPr>
                <a:xfrm>
                  <a:off x="7437552" y="31850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L</a:t>
                  </a:r>
                </a:p>
              </p:txBody>
            </p:sp>
            <p:sp>
              <p:nvSpPr>
                <p:cNvPr id="34" name="Rectangle 33"/>
                <p:cNvSpPr/>
                <p:nvPr/>
              </p:nvSpPr>
              <p:spPr>
                <a:xfrm>
                  <a:off x="6812928" y="419103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J</a:t>
                  </a:r>
                </a:p>
              </p:txBody>
            </p:sp>
            <p:sp>
              <p:nvSpPr>
                <p:cNvPr id="35" name="Rectangle 34"/>
                <p:cNvSpPr/>
                <p:nvPr/>
              </p:nvSpPr>
              <p:spPr>
                <a:xfrm>
                  <a:off x="8062176" y="419103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M</a:t>
                  </a:r>
                </a:p>
              </p:txBody>
            </p:sp>
          </p:grpSp>
          <p:cxnSp>
            <p:nvCxnSpPr>
              <p:cNvPr id="15" name="Straight Arrow Connector 14"/>
              <p:cNvCxnSpPr>
                <a:stCxn id="8" idx="2"/>
                <a:endCxn id="32" idx="0"/>
              </p:cNvCxnSpPr>
              <p:nvPr/>
            </p:nvCxnSpPr>
            <p:spPr>
              <a:xfrm flipH="1">
                <a:off x="5335672"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6" name="Straight Arrow Connector 15"/>
              <p:cNvCxnSpPr>
                <a:stCxn id="8" idx="2"/>
                <a:endCxn id="29" idx="0"/>
              </p:cNvCxnSpPr>
              <p:nvPr/>
            </p:nvCxnSpPr>
            <p:spPr>
              <a:xfrm>
                <a:off x="6413849"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7" name="Straight Arrow Connector 16"/>
              <p:cNvCxnSpPr>
                <a:endCxn id="33" idx="0"/>
              </p:cNvCxnSpPr>
              <p:nvPr/>
            </p:nvCxnSpPr>
            <p:spPr>
              <a:xfrm flipH="1">
                <a:off x="4796584"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8" name="Straight Arrow Connector 17"/>
              <p:cNvCxnSpPr>
                <a:endCxn id="34" idx="0"/>
              </p:cNvCxnSpPr>
              <p:nvPr/>
            </p:nvCxnSpPr>
            <p:spPr>
              <a:xfrm>
                <a:off x="5335672"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9" name="Straight Arrow Connector 18"/>
              <p:cNvCxnSpPr>
                <a:endCxn id="30" idx="0"/>
              </p:cNvCxnSpPr>
              <p:nvPr/>
            </p:nvCxnSpPr>
            <p:spPr>
              <a:xfrm flipH="1">
                <a:off x="6952937"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20" name="Straight Arrow Connector 19"/>
              <p:cNvCxnSpPr>
                <a:endCxn id="31" idx="0"/>
              </p:cNvCxnSpPr>
              <p:nvPr/>
            </p:nvCxnSpPr>
            <p:spPr>
              <a:xfrm>
                <a:off x="7492025"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1" name="Rectangle 20"/>
              <p:cNvSpPr/>
              <p:nvPr/>
            </p:nvSpPr>
            <p:spPr>
              <a:xfrm>
                <a:off x="5605216"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G</a:t>
                </a:r>
              </a:p>
            </p:txBody>
          </p:sp>
          <p:sp>
            <p:nvSpPr>
              <p:cNvPr id="22" name="Rectangle 21"/>
              <p:cNvSpPr/>
              <p:nvPr/>
            </p:nvSpPr>
            <p:spPr>
              <a:xfrm>
                <a:off x="7055397"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K</a:t>
                </a:r>
              </a:p>
            </p:txBody>
          </p:sp>
          <p:cxnSp>
            <p:nvCxnSpPr>
              <p:cNvPr id="23" name="Straight Arrow Connector 22"/>
              <p:cNvCxnSpPr>
                <a:stCxn id="30" idx="2"/>
                <a:endCxn id="18" idx="0"/>
              </p:cNvCxnSpPr>
              <p:nvPr/>
            </p:nvCxnSpPr>
            <p:spPr>
              <a:xfrm>
                <a:off x="6952937" y="3499929"/>
                <a:ext cx="372004"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24" name="Straight Arrow Connector 23"/>
              <p:cNvCxnSpPr>
                <a:stCxn id="34" idx="2"/>
                <a:endCxn id="17" idx="0"/>
              </p:cNvCxnSpPr>
              <p:nvPr/>
            </p:nvCxnSpPr>
            <p:spPr>
              <a:xfrm>
                <a:off x="5874760" y="3493987"/>
                <a:ext cx="0"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5" name="Rectangle 24"/>
              <p:cNvSpPr/>
              <p:nvPr/>
            </p:nvSpPr>
            <p:spPr>
              <a:xfrm>
                <a:off x="6314074"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I</a:t>
                </a:r>
              </a:p>
            </p:txBody>
          </p:sp>
          <p:cxnSp>
            <p:nvCxnSpPr>
              <p:cNvPr id="26" name="Straight Arrow Connector 25"/>
              <p:cNvCxnSpPr>
                <a:stCxn id="30" idx="2"/>
                <a:endCxn id="21" idx="0"/>
              </p:cNvCxnSpPr>
              <p:nvPr/>
            </p:nvCxnSpPr>
            <p:spPr>
              <a:xfrm flipH="1">
                <a:off x="6583618" y="3499929"/>
                <a:ext cx="369319"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7" name="Rectangle 26"/>
              <p:cNvSpPr/>
              <p:nvPr/>
            </p:nvSpPr>
            <p:spPr>
              <a:xfrm>
                <a:off x="4891845"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C</a:t>
                </a:r>
              </a:p>
            </p:txBody>
          </p:sp>
          <p:cxnSp>
            <p:nvCxnSpPr>
              <p:cNvPr id="28" name="Straight Arrow Connector 27"/>
              <p:cNvCxnSpPr>
                <a:stCxn id="33" idx="2"/>
                <a:endCxn id="23" idx="0"/>
              </p:cNvCxnSpPr>
              <p:nvPr/>
            </p:nvCxnSpPr>
            <p:spPr>
              <a:xfrm>
                <a:off x="4796584" y="3493987"/>
                <a:ext cx="364805"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9" name="Rectangle 28"/>
              <p:cNvSpPr/>
              <p:nvPr/>
            </p:nvSpPr>
            <p:spPr>
              <a:xfrm>
                <a:off x="4150522"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A</a:t>
                </a:r>
              </a:p>
            </p:txBody>
          </p:sp>
          <p:cxnSp>
            <p:nvCxnSpPr>
              <p:cNvPr id="30" name="Straight Arrow Connector 29"/>
              <p:cNvCxnSpPr>
                <a:stCxn id="33" idx="2"/>
                <a:endCxn id="25" idx="0"/>
              </p:cNvCxnSpPr>
              <p:nvPr/>
            </p:nvCxnSpPr>
            <p:spPr>
              <a:xfrm flipH="1">
                <a:off x="4420066" y="3493987"/>
                <a:ext cx="376518"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31" name="Rectangle 30"/>
              <p:cNvSpPr/>
              <p:nvPr/>
            </p:nvSpPr>
            <p:spPr>
              <a:xfrm>
                <a:off x="5161389" y="48103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D</a:t>
                </a:r>
              </a:p>
            </p:txBody>
          </p:sp>
          <p:cxnSp>
            <p:nvCxnSpPr>
              <p:cNvPr id="32" name="Straight Arrow Connector 31"/>
              <p:cNvCxnSpPr>
                <a:stCxn id="23" idx="2"/>
                <a:endCxn id="27" idx="0"/>
              </p:cNvCxnSpPr>
              <p:nvPr/>
            </p:nvCxnSpPr>
            <p:spPr>
              <a:xfrm>
                <a:off x="5161389" y="4335287"/>
                <a:ext cx="269544"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grpSp>
        <p:cxnSp>
          <p:nvCxnSpPr>
            <p:cNvPr id="6" name="Straight Connector 5"/>
            <p:cNvCxnSpPr/>
            <p:nvPr/>
          </p:nvCxnSpPr>
          <p:spPr>
            <a:xfrm>
              <a:off x="1332411" y="2682019"/>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7" name="Straight Connector 6"/>
            <p:cNvCxnSpPr/>
            <p:nvPr/>
          </p:nvCxnSpPr>
          <p:spPr>
            <a:xfrm>
              <a:off x="1332411" y="327588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8" name="Straight Connector 7"/>
            <p:cNvCxnSpPr/>
            <p:nvPr/>
          </p:nvCxnSpPr>
          <p:spPr>
            <a:xfrm>
              <a:off x="1332411" y="393370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9" name="Straight Connector 8"/>
            <p:cNvCxnSpPr/>
            <p:nvPr/>
          </p:nvCxnSpPr>
          <p:spPr>
            <a:xfrm>
              <a:off x="1332411" y="459152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10" name="Straight Connector 9"/>
            <p:cNvCxnSpPr/>
            <p:nvPr/>
          </p:nvCxnSpPr>
          <p:spPr>
            <a:xfrm>
              <a:off x="1332411" y="2142973"/>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11" name="Straight Connector 10"/>
            <p:cNvCxnSpPr/>
            <p:nvPr/>
          </p:nvCxnSpPr>
          <p:spPr>
            <a:xfrm>
              <a:off x="1332411" y="5249344"/>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grpSp>
      <p:cxnSp>
        <p:nvCxnSpPr>
          <p:cNvPr id="39" name="Straight Connector 38"/>
          <p:cNvCxnSpPr/>
          <p:nvPr/>
        </p:nvCxnSpPr>
        <p:spPr>
          <a:xfrm>
            <a:off x="5365427" y="4553213"/>
            <a:ext cx="2576789" cy="0"/>
          </a:xfrm>
          <a:prstGeom prst="line">
            <a:avLst/>
          </a:prstGeom>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a:off x="5365427" y="4932959"/>
            <a:ext cx="2576789" cy="0"/>
          </a:xfrm>
          <a:prstGeom prst="line">
            <a:avLst/>
          </a:prstGeom>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41" name="Rectangle 40"/>
          <p:cNvSpPr/>
          <p:nvPr/>
        </p:nvSpPr>
        <p:spPr>
          <a:xfrm>
            <a:off x="5400825" y="4619040"/>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E</a:t>
            </a:r>
          </a:p>
        </p:txBody>
      </p:sp>
      <p:sp>
        <p:nvSpPr>
          <p:cNvPr id="43" name="Rectangle 42"/>
          <p:cNvSpPr/>
          <p:nvPr/>
        </p:nvSpPr>
        <p:spPr>
          <a:xfrm>
            <a:off x="1288480" y="3962515"/>
            <a:ext cx="736484" cy="276999"/>
          </a:xfrm>
          <a:prstGeom prst="rect">
            <a:avLst/>
          </a:prstGeom>
        </p:spPr>
        <p:txBody>
          <a:bodyPr wrap="none">
            <a:spAutoFit/>
          </a:bodyPr>
          <a:lstStyle/>
          <a:p>
            <a:r>
              <a:rPr lang="en-US" sz="1200" dirty="0"/>
              <a:t>Level 1</a:t>
            </a:r>
          </a:p>
        </p:txBody>
      </p:sp>
      <p:sp>
        <p:nvSpPr>
          <p:cNvPr id="44" name="Rectangle 43"/>
          <p:cNvSpPr/>
          <p:nvPr/>
        </p:nvSpPr>
        <p:spPr>
          <a:xfrm>
            <a:off x="1283949" y="4309060"/>
            <a:ext cx="736484" cy="276999"/>
          </a:xfrm>
          <a:prstGeom prst="rect">
            <a:avLst/>
          </a:prstGeom>
        </p:spPr>
        <p:txBody>
          <a:bodyPr wrap="none">
            <a:spAutoFit/>
          </a:bodyPr>
          <a:lstStyle/>
          <a:p>
            <a:r>
              <a:rPr lang="en-US" sz="1200" dirty="0"/>
              <a:t>Level 2</a:t>
            </a:r>
          </a:p>
        </p:txBody>
      </p:sp>
      <p:sp>
        <p:nvSpPr>
          <p:cNvPr id="45" name="Rectangle 44"/>
          <p:cNvSpPr/>
          <p:nvPr/>
        </p:nvSpPr>
        <p:spPr>
          <a:xfrm>
            <a:off x="1283949" y="4637986"/>
            <a:ext cx="736484" cy="276999"/>
          </a:xfrm>
          <a:prstGeom prst="rect">
            <a:avLst/>
          </a:prstGeom>
        </p:spPr>
        <p:txBody>
          <a:bodyPr wrap="none">
            <a:spAutoFit/>
          </a:bodyPr>
          <a:lstStyle/>
          <a:p>
            <a:r>
              <a:rPr lang="en-US" sz="1200" dirty="0"/>
              <a:t>Level 3</a:t>
            </a:r>
          </a:p>
        </p:txBody>
      </p:sp>
      <p:sp>
        <p:nvSpPr>
          <p:cNvPr id="46" name="Rectangle 45"/>
          <p:cNvSpPr/>
          <p:nvPr/>
        </p:nvSpPr>
        <p:spPr>
          <a:xfrm>
            <a:off x="1283949" y="5017550"/>
            <a:ext cx="736484" cy="276999"/>
          </a:xfrm>
          <a:prstGeom prst="rect">
            <a:avLst/>
          </a:prstGeom>
        </p:spPr>
        <p:txBody>
          <a:bodyPr wrap="none">
            <a:spAutoFit/>
          </a:bodyPr>
          <a:lstStyle/>
          <a:p>
            <a:r>
              <a:rPr lang="en-US" sz="1200" dirty="0"/>
              <a:t>Level 4</a:t>
            </a:r>
          </a:p>
        </p:txBody>
      </p:sp>
      <p:sp>
        <p:nvSpPr>
          <p:cNvPr id="47" name="Rectangle 46"/>
          <p:cNvSpPr/>
          <p:nvPr/>
        </p:nvSpPr>
        <p:spPr>
          <a:xfrm>
            <a:off x="1283949" y="5395914"/>
            <a:ext cx="736484" cy="276999"/>
          </a:xfrm>
          <a:prstGeom prst="rect">
            <a:avLst/>
          </a:prstGeom>
        </p:spPr>
        <p:txBody>
          <a:bodyPr wrap="none">
            <a:spAutoFit/>
          </a:bodyPr>
          <a:lstStyle/>
          <a:p>
            <a:r>
              <a:rPr lang="en-US" sz="1200" dirty="0"/>
              <a:t>Level 5</a:t>
            </a:r>
          </a:p>
        </p:txBody>
      </p:sp>
      <p:sp>
        <p:nvSpPr>
          <p:cNvPr id="73" name="Rectangle 72"/>
          <p:cNvSpPr/>
          <p:nvPr/>
        </p:nvSpPr>
        <p:spPr>
          <a:xfrm>
            <a:off x="5862226" y="4619040"/>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L</a:t>
            </a:r>
          </a:p>
        </p:txBody>
      </p:sp>
      <p:sp>
        <p:nvSpPr>
          <p:cNvPr id="74" name="Rectangle 73"/>
          <p:cNvSpPr/>
          <p:nvPr/>
        </p:nvSpPr>
        <p:spPr>
          <a:xfrm>
            <a:off x="5400824" y="5431969"/>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H</a:t>
            </a:r>
            <a:endParaRPr lang="en-US" sz="1200" dirty="0"/>
          </a:p>
        </p:txBody>
      </p:sp>
      <p:cxnSp>
        <p:nvCxnSpPr>
          <p:cNvPr id="75" name="Straight Connector 74"/>
          <p:cNvCxnSpPr/>
          <p:nvPr/>
        </p:nvCxnSpPr>
        <p:spPr>
          <a:xfrm>
            <a:off x="3164840" y="4100537"/>
            <a:ext cx="495183"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cxnSp>
        <p:nvCxnSpPr>
          <p:cNvPr id="76" name="Straight Connector 75"/>
          <p:cNvCxnSpPr/>
          <p:nvPr/>
        </p:nvCxnSpPr>
        <p:spPr>
          <a:xfrm>
            <a:off x="2690375" y="4443437"/>
            <a:ext cx="495183"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cxnSp>
        <p:nvCxnSpPr>
          <p:cNvPr id="77" name="Straight Connector 76"/>
          <p:cNvCxnSpPr/>
          <p:nvPr/>
        </p:nvCxnSpPr>
        <p:spPr>
          <a:xfrm>
            <a:off x="3641344" y="4443437"/>
            <a:ext cx="495183"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189266784"/>
      </p:ext>
    </p:extLst>
  </p:cSld>
  <p:clrMapOvr>
    <a:masterClrMapping/>
  </p:clrMapOvr>
  <p:transition>
    <p:wipe dir="u"/>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Level-by-level tree traversal</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SG" sz="1800"/>
              <a:t>Enqueue the root, H</a:t>
            </a:r>
          </a:p>
          <a:p>
            <a:pPr algn="just">
              <a:lnSpc>
                <a:spcPct val="100000"/>
              </a:lnSpc>
            </a:pPr>
            <a:r>
              <a:rPr lang="en-SG" sz="1800"/>
              <a:t>Dequeue H, and enqueue H’s children</a:t>
            </a:r>
          </a:p>
          <a:p>
            <a:pPr algn="just">
              <a:lnSpc>
                <a:spcPct val="100000"/>
              </a:lnSpc>
            </a:pPr>
            <a:r>
              <a:rPr lang="en-SG" sz="1800"/>
              <a:t>Dequeue E, and enqueue E’s children</a:t>
            </a:r>
          </a:p>
          <a:p>
            <a:pPr algn="just">
              <a:lnSpc>
                <a:spcPct val="100000"/>
              </a:lnSpc>
            </a:pPr>
            <a:endParaRPr lang="en-SG" sz="1800"/>
          </a:p>
          <a:p>
            <a:pPr algn="just">
              <a:lnSpc>
                <a:spcPct val="150000"/>
              </a:lnSpc>
            </a:pPr>
            <a:endParaRPr lang="en-SG" sz="1800"/>
          </a:p>
        </p:txBody>
      </p:sp>
      <p:grpSp>
        <p:nvGrpSpPr>
          <p:cNvPr id="4" name="Group 3"/>
          <p:cNvGrpSpPr/>
          <p:nvPr/>
        </p:nvGrpSpPr>
        <p:grpSpPr>
          <a:xfrm>
            <a:off x="1345474" y="3949599"/>
            <a:ext cx="3757897" cy="1798057"/>
            <a:chOff x="1332411" y="2142973"/>
            <a:chExt cx="6492240" cy="3106371"/>
          </a:xfrm>
        </p:grpSpPr>
        <p:grpSp>
          <p:nvGrpSpPr>
            <p:cNvPr id="5" name="Group 4"/>
            <p:cNvGrpSpPr/>
            <p:nvPr/>
          </p:nvGrpSpPr>
          <p:grpSpPr>
            <a:xfrm>
              <a:off x="3180683" y="2276558"/>
              <a:ext cx="3161973" cy="2885838"/>
              <a:chOff x="4150522" y="1663159"/>
              <a:chExt cx="4150135" cy="3513428"/>
            </a:xfrm>
          </p:grpSpPr>
          <p:sp>
            <p:nvSpPr>
              <p:cNvPr id="12" name="Rectangle 11"/>
              <p:cNvSpPr/>
              <p:nvPr/>
            </p:nvSpPr>
            <p:spPr>
              <a:xfrm>
                <a:off x="6144304" y="1663159"/>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H</a:t>
                </a:r>
              </a:p>
            </p:txBody>
          </p:sp>
          <p:grpSp>
            <p:nvGrpSpPr>
              <p:cNvPr id="13" name="Group 12"/>
              <p:cNvGrpSpPr/>
              <p:nvPr/>
            </p:nvGrpSpPr>
            <p:grpSpPr>
              <a:xfrm>
                <a:off x="4527040" y="2341974"/>
                <a:ext cx="1617264" cy="1152013"/>
                <a:chOff x="4384744" y="3185084"/>
                <a:chExt cx="1873872" cy="1463750"/>
              </a:xfrm>
            </p:grpSpPr>
            <p:sp>
              <p:nvSpPr>
                <p:cNvPr id="36" name="Rectangle 35"/>
                <p:cNvSpPr/>
                <p:nvPr/>
              </p:nvSpPr>
              <p:spPr>
                <a:xfrm>
                  <a:off x="5009368" y="31850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E</a:t>
                  </a:r>
                </a:p>
              </p:txBody>
            </p:sp>
            <p:sp>
              <p:nvSpPr>
                <p:cNvPr id="37" name="Rectangle 36"/>
                <p:cNvSpPr/>
                <p:nvPr/>
              </p:nvSpPr>
              <p:spPr>
                <a:xfrm>
                  <a:off x="4384744" y="41834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B</a:t>
                  </a:r>
                </a:p>
              </p:txBody>
            </p:sp>
            <p:sp>
              <p:nvSpPr>
                <p:cNvPr id="38" name="Rectangle 37"/>
                <p:cNvSpPr/>
                <p:nvPr/>
              </p:nvSpPr>
              <p:spPr>
                <a:xfrm>
                  <a:off x="5633992" y="41834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F</a:t>
                  </a:r>
                </a:p>
              </p:txBody>
            </p:sp>
          </p:grpSp>
          <p:grpSp>
            <p:nvGrpSpPr>
              <p:cNvPr id="14" name="Group 13"/>
              <p:cNvGrpSpPr/>
              <p:nvPr/>
            </p:nvGrpSpPr>
            <p:grpSpPr>
              <a:xfrm>
                <a:off x="6683393" y="2341974"/>
                <a:ext cx="1617264" cy="1157955"/>
                <a:chOff x="6812928" y="3185084"/>
                <a:chExt cx="1873872" cy="1471300"/>
              </a:xfrm>
            </p:grpSpPr>
            <p:sp>
              <p:nvSpPr>
                <p:cNvPr id="33" name="Rectangle 32"/>
                <p:cNvSpPr/>
                <p:nvPr/>
              </p:nvSpPr>
              <p:spPr>
                <a:xfrm>
                  <a:off x="7437552" y="31850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L</a:t>
                  </a:r>
                </a:p>
              </p:txBody>
            </p:sp>
            <p:sp>
              <p:nvSpPr>
                <p:cNvPr id="34" name="Rectangle 33"/>
                <p:cNvSpPr/>
                <p:nvPr/>
              </p:nvSpPr>
              <p:spPr>
                <a:xfrm>
                  <a:off x="6812928" y="419103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J</a:t>
                  </a:r>
                </a:p>
              </p:txBody>
            </p:sp>
            <p:sp>
              <p:nvSpPr>
                <p:cNvPr id="35" name="Rectangle 34"/>
                <p:cNvSpPr/>
                <p:nvPr/>
              </p:nvSpPr>
              <p:spPr>
                <a:xfrm>
                  <a:off x="8062176" y="419103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M</a:t>
                  </a:r>
                </a:p>
              </p:txBody>
            </p:sp>
          </p:grpSp>
          <p:cxnSp>
            <p:nvCxnSpPr>
              <p:cNvPr id="15" name="Straight Arrow Connector 14"/>
              <p:cNvCxnSpPr>
                <a:stCxn id="8" idx="2"/>
                <a:endCxn id="32" idx="0"/>
              </p:cNvCxnSpPr>
              <p:nvPr/>
            </p:nvCxnSpPr>
            <p:spPr>
              <a:xfrm flipH="1">
                <a:off x="5335672"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6" name="Straight Arrow Connector 15"/>
              <p:cNvCxnSpPr>
                <a:stCxn id="8" idx="2"/>
                <a:endCxn id="29" idx="0"/>
              </p:cNvCxnSpPr>
              <p:nvPr/>
            </p:nvCxnSpPr>
            <p:spPr>
              <a:xfrm>
                <a:off x="6413849"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7" name="Straight Arrow Connector 16"/>
              <p:cNvCxnSpPr>
                <a:endCxn id="33" idx="0"/>
              </p:cNvCxnSpPr>
              <p:nvPr/>
            </p:nvCxnSpPr>
            <p:spPr>
              <a:xfrm flipH="1">
                <a:off x="4796584"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8" name="Straight Arrow Connector 17"/>
              <p:cNvCxnSpPr>
                <a:endCxn id="34" idx="0"/>
              </p:cNvCxnSpPr>
              <p:nvPr/>
            </p:nvCxnSpPr>
            <p:spPr>
              <a:xfrm>
                <a:off x="5335672"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9" name="Straight Arrow Connector 18"/>
              <p:cNvCxnSpPr>
                <a:endCxn id="30" idx="0"/>
              </p:cNvCxnSpPr>
              <p:nvPr/>
            </p:nvCxnSpPr>
            <p:spPr>
              <a:xfrm flipH="1">
                <a:off x="6952937"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20" name="Straight Arrow Connector 19"/>
              <p:cNvCxnSpPr>
                <a:endCxn id="31" idx="0"/>
              </p:cNvCxnSpPr>
              <p:nvPr/>
            </p:nvCxnSpPr>
            <p:spPr>
              <a:xfrm>
                <a:off x="7492025"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1" name="Rectangle 20"/>
              <p:cNvSpPr/>
              <p:nvPr/>
            </p:nvSpPr>
            <p:spPr>
              <a:xfrm>
                <a:off x="5605216"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G</a:t>
                </a:r>
              </a:p>
            </p:txBody>
          </p:sp>
          <p:sp>
            <p:nvSpPr>
              <p:cNvPr id="22" name="Rectangle 21"/>
              <p:cNvSpPr/>
              <p:nvPr/>
            </p:nvSpPr>
            <p:spPr>
              <a:xfrm>
                <a:off x="7055397"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K</a:t>
                </a:r>
              </a:p>
            </p:txBody>
          </p:sp>
          <p:cxnSp>
            <p:nvCxnSpPr>
              <p:cNvPr id="23" name="Straight Arrow Connector 22"/>
              <p:cNvCxnSpPr>
                <a:stCxn id="30" idx="2"/>
                <a:endCxn id="18" idx="0"/>
              </p:cNvCxnSpPr>
              <p:nvPr/>
            </p:nvCxnSpPr>
            <p:spPr>
              <a:xfrm>
                <a:off x="6952937" y="3499929"/>
                <a:ext cx="372004"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24" name="Straight Arrow Connector 23"/>
              <p:cNvCxnSpPr>
                <a:stCxn id="34" idx="2"/>
                <a:endCxn id="17" idx="0"/>
              </p:cNvCxnSpPr>
              <p:nvPr/>
            </p:nvCxnSpPr>
            <p:spPr>
              <a:xfrm>
                <a:off x="5874760" y="3493987"/>
                <a:ext cx="0"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5" name="Rectangle 24"/>
              <p:cNvSpPr/>
              <p:nvPr/>
            </p:nvSpPr>
            <p:spPr>
              <a:xfrm>
                <a:off x="6314074"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I</a:t>
                </a:r>
              </a:p>
            </p:txBody>
          </p:sp>
          <p:cxnSp>
            <p:nvCxnSpPr>
              <p:cNvPr id="26" name="Straight Arrow Connector 25"/>
              <p:cNvCxnSpPr>
                <a:stCxn id="30" idx="2"/>
                <a:endCxn id="21" idx="0"/>
              </p:cNvCxnSpPr>
              <p:nvPr/>
            </p:nvCxnSpPr>
            <p:spPr>
              <a:xfrm flipH="1">
                <a:off x="6583618" y="3499929"/>
                <a:ext cx="369319"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7" name="Rectangle 26"/>
              <p:cNvSpPr/>
              <p:nvPr/>
            </p:nvSpPr>
            <p:spPr>
              <a:xfrm>
                <a:off x="4891845"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C</a:t>
                </a:r>
              </a:p>
            </p:txBody>
          </p:sp>
          <p:cxnSp>
            <p:nvCxnSpPr>
              <p:cNvPr id="28" name="Straight Arrow Connector 27"/>
              <p:cNvCxnSpPr>
                <a:stCxn id="33" idx="2"/>
                <a:endCxn id="23" idx="0"/>
              </p:cNvCxnSpPr>
              <p:nvPr/>
            </p:nvCxnSpPr>
            <p:spPr>
              <a:xfrm>
                <a:off x="4796584" y="3493987"/>
                <a:ext cx="364805"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9" name="Rectangle 28"/>
              <p:cNvSpPr/>
              <p:nvPr/>
            </p:nvSpPr>
            <p:spPr>
              <a:xfrm>
                <a:off x="4150522"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A</a:t>
                </a:r>
              </a:p>
            </p:txBody>
          </p:sp>
          <p:cxnSp>
            <p:nvCxnSpPr>
              <p:cNvPr id="30" name="Straight Arrow Connector 29"/>
              <p:cNvCxnSpPr>
                <a:stCxn id="33" idx="2"/>
                <a:endCxn id="25" idx="0"/>
              </p:cNvCxnSpPr>
              <p:nvPr/>
            </p:nvCxnSpPr>
            <p:spPr>
              <a:xfrm flipH="1">
                <a:off x="4420066" y="3493987"/>
                <a:ext cx="376518"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31" name="Rectangle 30"/>
              <p:cNvSpPr/>
              <p:nvPr/>
            </p:nvSpPr>
            <p:spPr>
              <a:xfrm>
                <a:off x="5161389" y="48103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D</a:t>
                </a:r>
              </a:p>
            </p:txBody>
          </p:sp>
          <p:cxnSp>
            <p:nvCxnSpPr>
              <p:cNvPr id="32" name="Straight Arrow Connector 31"/>
              <p:cNvCxnSpPr>
                <a:stCxn id="23" idx="2"/>
                <a:endCxn id="27" idx="0"/>
              </p:cNvCxnSpPr>
              <p:nvPr/>
            </p:nvCxnSpPr>
            <p:spPr>
              <a:xfrm>
                <a:off x="5161389" y="4335287"/>
                <a:ext cx="269544"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grpSp>
        <p:cxnSp>
          <p:nvCxnSpPr>
            <p:cNvPr id="6" name="Straight Connector 5"/>
            <p:cNvCxnSpPr/>
            <p:nvPr/>
          </p:nvCxnSpPr>
          <p:spPr>
            <a:xfrm>
              <a:off x="1332411" y="2682019"/>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7" name="Straight Connector 6"/>
            <p:cNvCxnSpPr/>
            <p:nvPr/>
          </p:nvCxnSpPr>
          <p:spPr>
            <a:xfrm>
              <a:off x="1332411" y="327588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8" name="Straight Connector 7"/>
            <p:cNvCxnSpPr/>
            <p:nvPr/>
          </p:nvCxnSpPr>
          <p:spPr>
            <a:xfrm>
              <a:off x="1332411" y="393370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9" name="Straight Connector 8"/>
            <p:cNvCxnSpPr/>
            <p:nvPr/>
          </p:nvCxnSpPr>
          <p:spPr>
            <a:xfrm>
              <a:off x="1332411" y="459152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10" name="Straight Connector 9"/>
            <p:cNvCxnSpPr/>
            <p:nvPr/>
          </p:nvCxnSpPr>
          <p:spPr>
            <a:xfrm>
              <a:off x="1332411" y="2142973"/>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11" name="Straight Connector 10"/>
            <p:cNvCxnSpPr/>
            <p:nvPr/>
          </p:nvCxnSpPr>
          <p:spPr>
            <a:xfrm>
              <a:off x="1332411" y="5249344"/>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grpSp>
      <p:cxnSp>
        <p:nvCxnSpPr>
          <p:cNvPr id="39" name="Straight Connector 38"/>
          <p:cNvCxnSpPr/>
          <p:nvPr/>
        </p:nvCxnSpPr>
        <p:spPr>
          <a:xfrm>
            <a:off x="5365427" y="4553213"/>
            <a:ext cx="2576789" cy="0"/>
          </a:xfrm>
          <a:prstGeom prst="line">
            <a:avLst/>
          </a:prstGeom>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a:off x="5365427" y="4932959"/>
            <a:ext cx="2576789" cy="0"/>
          </a:xfrm>
          <a:prstGeom prst="line">
            <a:avLst/>
          </a:prstGeom>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41" name="Rectangle 40"/>
          <p:cNvSpPr/>
          <p:nvPr/>
        </p:nvSpPr>
        <p:spPr>
          <a:xfrm>
            <a:off x="5400825" y="4619040"/>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L</a:t>
            </a:r>
            <a:endParaRPr lang="en-US" sz="1200" dirty="0"/>
          </a:p>
        </p:txBody>
      </p:sp>
      <p:sp>
        <p:nvSpPr>
          <p:cNvPr id="43" name="Rectangle 42"/>
          <p:cNvSpPr/>
          <p:nvPr/>
        </p:nvSpPr>
        <p:spPr>
          <a:xfrm>
            <a:off x="1288480" y="3962515"/>
            <a:ext cx="736484" cy="276999"/>
          </a:xfrm>
          <a:prstGeom prst="rect">
            <a:avLst/>
          </a:prstGeom>
        </p:spPr>
        <p:txBody>
          <a:bodyPr wrap="none">
            <a:spAutoFit/>
          </a:bodyPr>
          <a:lstStyle/>
          <a:p>
            <a:r>
              <a:rPr lang="en-US" sz="1200" dirty="0"/>
              <a:t>Level 1</a:t>
            </a:r>
          </a:p>
        </p:txBody>
      </p:sp>
      <p:sp>
        <p:nvSpPr>
          <p:cNvPr id="44" name="Rectangle 43"/>
          <p:cNvSpPr/>
          <p:nvPr/>
        </p:nvSpPr>
        <p:spPr>
          <a:xfrm>
            <a:off x="1283949" y="4309060"/>
            <a:ext cx="736484" cy="276999"/>
          </a:xfrm>
          <a:prstGeom prst="rect">
            <a:avLst/>
          </a:prstGeom>
        </p:spPr>
        <p:txBody>
          <a:bodyPr wrap="none">
            <a:spAutoFit/>
          </a:bodyPr>
          <a:lstStyle/>
          <a:p>
            <a:r>
              <a:rPr lang="en-US" sz="1200" dirty="0"/>
              <a:t>Level 2</a:t>
            </a:r>
          </a:p>
        </p:txBody>
      </p:sp>
      <p:sp>
        <p:nvSpPr>
          <p:cNvPr id="45" name="Rectangle 44"/>
          <p:cNvSpPr/>
          <p:nvPr/>
        </p:nvSpPr>
        <p:spPr>
          <a:xfrm>
            <a:off x="1283949" y="4637986"/>
            <a:ext cx="736484" cy="276999"/>
          </a:xfrm>
          <a:prstGeom prst="rect">
            <a:avLst/>
          </a:prstGeom>
        </p:spPr>
        <p:txBody>
          <a:bodyPr wrap="none">
            <a:spAutoFit/>
          </a:bodyPr>
          <a:lstStyle/>
          <a:p>
            <a:r>
              <a:rPr lang="en-US" sz="1200" dirty="0"/>
              <a:t>Level 3</a:t>
            </a:r>
          </a:p>
        </p:txBody>
      </p:sp>
      <p:sp>
        <p:nvSpPr>
          <p:cNvPr id="46" name="Rectangle 45"/>
          <p:cNvSpPr/>
          <p:nvPr/>
        </p:nvSpPr>
        <p:spPr>
          <a:xfrm>
            <a:off x="1283949" y="5017550"/>
            <a:ext cx="736484" cy="276999"/>
          </a:xfrm>
          <a:prstGeom prst="rect">
            <a:avLst/>
          </a:prstGeom>
        </p:spPr>
        <p:txBody>
          <a:bodyPr wrap="none">
            <a:spAutoFit/>
          </a:bodyPr>
          <a:lstStyle/>
          <a:p>
            <a:r>
              <a:rPr lang="en-US" sz="1200" dirty="0"/>
              <a:t>Level 4</a:t>
            </a:r>
          </a:p>
        </p:txBody>
      </p:sp>
      <p:sp>
        <p:nvSpPr>
          <p:cNvPr id="47" name="Rectangle 46"/>
          <p:cNvSpPr/>
          <p:nvPr/>
        </p:nvSpPr>
        <p:spPr>
          <a:xfrm>
            <a:off x="1283949" y="5395914"/>
            <a:ext cx="736484" cy="276999"/>
          </a:xfrm>
          <a:prstGeom prst="rect">
            <a:avLst/>
          </a:prstGeom>
        </p:spPr>
        <p:txBody>
          <a:bodyPr wrap="none">
            <a:spAutoFit/>
          </a:bodyPr>
          <a:lstStyle/>
          <a:p>
            <a:r>
              <a:rPr lang="en-US" sz="1200" dirty="0"/>
              <a:t>Level 5</a:t>
            </a:r>
          </a:p>
        </p:txBody>
      </p:sp>
      <p:sp>
        <p:nvSpPr>
          <p:cNvPr id="73" name="Rectangle 72"/>
          <p:cNvSpPr/>
          <p:nvPr/>
        </p:nvSpPr>
        <p:spPr>
          <a:xfrm>
            <a:off x="5862226" y="4619040"/>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B</a:t>
            </a:r>
            <a:endParaRPr lang="en-US" sz="1200" dirty="0"/>
          </a:p>
        </p:txBody>
      </p:sp>
      <p:sp>
        <p:nvSpPr>
          <p:cNvPr id="74" name="Rectangle 73"/>
          <p:cNvSpPr/>
          <p:nvPr/>
        </p:nvSpPr>
        <p:spPr>
          <a:xfrm>
            <a:off x="5400824" y="5431969"/>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H</a:t>
            </a:r>
            <a:endParaRPr lang="en-US" sz="1200" dirty="0"/>
          </a:p>
        </p:txBody>
      </p:sp>
      <p:sp>
        <p:nvSpPr>
          <p:cNvPr id="52" name="Rectangle 51"/>
          <p:cNvSpPr/>
          <p:nvPr/>
        </p:nvSpPr>
        <p:spPr>
          <a:xfrm>
            <a:off x="6328034" y="4619040"/>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F</a:t>
            </a:r>
            <a:endParaRPr lang="en-US" sz="1200" dirty="0"/>
          </a:p>
        </p:txBody>
      </p:sp>
      <p:sp>
        <p:nvSpPr>
          <p:cNvPr id="53" name="Rectangle 52"/>
          <p:cNvSpPr/>
          <p:nvPr/>
        </p:nvSpPr>
        <p:spPr>
          <a:xfrm>
            <a:off x="5862226" y="5431969"/>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E</a:t>
            </a:r>
            <a:endParaRPr lang="en-US" sz="1200" dirty="0"/>
          </a:p>
        </p:txBody>
      </p:sp>
      <p:cxnSp>
        <p:nvCxnSpPr>
          <p:cNvPr id="54" name="Straight Connector 53"/>
          <p:cNvCxnSpPr/>
          <p:nvPr/>
        </p:nvCxnSpPr>
        <p:spPr>
          <a:xfrm>
            <a:off x="3164840" y="4100537"/>
            <a:ext cx="495183"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cxnSp>
        <p:nvCxnSpPr>
          <p:cNvPr id="55" name="Straight Connector 54"/>
          <p:cNvCxnSpPr/>
          <p:nvPr/>
        </p:nvCxnSpPr>
        <p:spPr>
          <a:xfrm>
            <a:off x="2690375" y="4443437"/>
            <a:ext cx="495183"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cxnSp>
        <p:nvCxnSpPr>
          <p:cNvPr id="56" name="Straight Connector 55"/>
          <p:cNvCxnSpPr/>
          <p:nvPr/>
        </p:nvCxnSpPr>
        <p:spPr>
          <a:xfrm>
            <a:off x="3641344" y="4443437"/>
            <a:ext cx="495183"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cxnSp>
        <p:nvCxnSpPr>
          <p:cNvPr id="57" name="Straight Connector 56"/>
          <p:cNvCxnSpPr/>
          <p:nvPr/>
        </p:nvCxnSpPr>
        <p:spPr>
          <a:xfrm>
            <a:off x="2452633" y="4809197"/>
            <a:ext cx="960818"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068392030"/>
      </p:ext>
    </p:extLst>
  </p:cSld>
  <p:clrMapOvr>
    <a:masterClrMapping/>
  </p:clrMapOvr>
  <p:transition>
    <p:wipe dir="u"/>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Level-by-level tree traversal</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SG" sz="1800"/>
              <a:t>Enqueue the root, H</a:t>
            </a:r>
          </a:p>
          <a:p>
            <a:pPr algn="just">
              <a:lnSpc>
                <a:spcPct val="100000"/>
              </a:lnSpc>
            </a:pPr>
            <a:r>
              <a:rPr lang="en-SG" sz="1800"/>
              <a:t>Dequeue H, and enqueue H’s children</a:t>
            </a:r>
          </a:p>
          <a:p>
            <a:pPr algn="just">
              <a:lnSpc>
                <a:spcPct val="100000"/>
              </a:lnSpc>
            </a:pPr>
            <a:r>
              <a:rPr lang="en-SG" sz="1800"/>
              <a:t>Dequeue E, and enqueue E’s children</a:t>
            </a:r>
          </a:p>
          <a:p>
            <a:pPr algn="just">
              <a:lnSpc>
                <a:spcPct val="100000"/>
              </a:lnSpc>
            </a:pPr>
            <a:r>
              <a:rPr lang="en-US" sz="1800"/>
              <a:t>Dequeue L, and enqueue L’s children</a:t>
            </a:r>
          </a:p>
          <a:p>
            <a:pPr algn="just">
              <a:lnSpc>
                <a:spcPct val="100000"/>
              </a:lnSpc>
            </a:pPr>
            <a:endParaRPr lang="en-SG" sz="1800"/>
          </a:p>
          <a:p>
            <a:pPr algn="just">
              <a:lnSpc>
                <a:spcPct val="100000"/>
              </a:lnSpc>
            </a:pPr>
            <a:endParaRPr lang="en-SG" sz="1800"/>
          </a:p>
          <a:p>
            <a:pPr algn="just">
              <a:lnSpc>
                <a:spcPct val="150000"/>
              </a:lnSpc>
            </a:pPr>
            <a:endParaRPr lang="en-SG" sz="1800"/>
          </a:p>
        </p:txBody>
      </p:sp>
      <p:grpSp>
        <p:nvGrpSpPr>
          <p:cNvPr id="4" name="Group 3"/>
          <p:cNvGrpSpPr/>
          <p:nvPr/>
        </p:nvGrpSpPr>
        <p:grpSpPr>
          <a:xfrm>
            <a:off x="1345474" y="3949599"/>
            <a:ext cx="3757897" cy="1798057"/>
            <a:chOff x="1332411" y="2142973"/>
            <a:chExt cx="6492240" cy="3106371"/>
          </a:xfrm>
        </p:grpSpPr>
        <p:grpSp>
          <p:nvGrpSpPr>
            <p:cNvPr id="5" name="Group 4"/>
            <p:cNvGrpSpPr/>
            <p:nvPr/>
          </p:nvGrpSpPr>
          <p:grpSpPr>
            <a:xfrm>
              <a:off x="3180683" y="2276558"/>
              <a:ext cx="3161973" cy="2885838"/>
              <a:chOff x="4150522" y="1663159"/>
              <a:chExt cx="4150135" cy="3513428"/>
            </a:xfrm>
          </p:grpSpPr>
          <p:sp>
            <p:nvSpPr>
              <p:cNvPr id="12" name="Rectangle 11"/>
              <p:cNvSpPr/>
              <p:nvPr/>
            </p:nvSpPr>
            <p:spPr>
              <a:xfrm>
                <a:off x="6144304" y="1663159"/>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H</a:t>
                </a:r>
              </a:p>
            </p:txBody>
          </p:sp>
          <p:grpSp>
            <p:nvGrpSpPr>
              <p:cNvPr id="13" name="Group 12"/>
              <p:cNvGrpSpPr/>
              <p:nvPr/>
            </p:nvGrpSpPr>
            <p:grpSpPr>
              <a:xfrm>
                <a:off x="4527040" y="2341974"/>
                <a:ext cx="1617264" cy="1152013"/>
                <a:chOff x="4384744" y="3185084"/>
                <a:chExt cx="1873872" cy="1463750"/>
              </a:xfrm>
            </p:grpSpPr>
            <p:sp>
              <p:nvSpPr>
                <p:cNvPr id="36" name="Rectangle 35"/>
                <p:cNvSpPr/>
                <p:nvPr/>
              </p:nvSpPr>
              <p:spPr>
                <a:xfrm>
                  <a:off x="5009368" y="31850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E</a:t>
                  </a:r>
                </a:p>
              </p:txBody>
            </p:sp>
            <p:sp>
              <p:nvSpPr>
                <p:cNvPr id="37" name="Rectangle 36"/>
                <p:cNvSpPr/>
                <p:nvPr/>
              </p:nvSpPr>
              <p:spPr>
                <a:xfrm>
                  <a:off x="4384744" y="41834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B</a:t>
                  </a:r>
                </a:p>
              </p:txBody>
            </p:sp>
            <p:sp>
              <p:nvSpPr>
                <p:cNvPr id="38" name="Rectangle 37"/>
                <p:cNvSpPr/>
                <p:nvPr/>
              </p:nvSpPr>
              <p:spPr>
                <a:xfrm>
                  <a:off x="5633992" y="41834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F</a:t>
                  </a:r>
                </a:p>
              </p:txBody>
            </p:sp>
          </p:grpSp>
          <p:grpSp>
            <p:nvGrpSpPr>
              <p:cNvPr id="14" name="Group 13"/>
              <p:cNvGrpSpPr/>
              <p:nvPr/>
            </p:nvGrpSpPr>
            <p:grpSpPr>
              <a:xfrm>
                <a:off x="6683393" y="2341974"/>
                <a:ext cx="1617264" cy="1157955"/>
                <a:chOff x="6812928" y="3185084"/>
                <a:chExt cx="1873872" cy="1471300"/>
              </a:xfrm>
            </p:grpSpPr>
            <p:sp>
              <p:nvSpPr>
                <p:cNvPr id="33" name="Rectangle 32"/>
                <p:cNvSpPr/>
                <p:nvPr/>
              </p:nvSpPr>
              <p:spPr>
                <a:xfrm>
                  <a:off x="7437552" y="31850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L</a:t>
                  </a:r>
                </a:p>
              </p:txBody>
            </p:sp>
            <p:sp>
              <p:nvSpPr>
                <p:cNvPr id="34" name="Rectangle 33"/>
                <p:cNvSpPr/>
                <p:nvPr/>
              </p:nvSpPr>
              <p:spPr>
                <a:xfrm>
                  <a:off x="6812928" y="419103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J</a:t>
                  </a:r>
                </a:p>
              </p:txBody>
            </p:sp>
            <p:sp>
              <p:nvSpPr>
                <p:cNvPr id="35" name="Rectangle 34"/>
                <p:cNvSpPr/>
                <p:nvPr/>
              </p:nvSpPr>
              <p:spPr>
                <a:xfrm>
                  <a:off x="8062176" y="419103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M</a:t>
                  </a:r>
                </a:p>
              </p:txBody>
            </p:sp>
          </p:grpSp>
          <p:cxnSp>
            <p:nvCxnSpPr>
              <p:cNvPr id="15" name="Straight Arrow Connector 14"/>
              <p:cNvCxnSpPr>
                <a:stCxn id="8" idx="2"/>
                <a:endCxn id="32" idx="0"/>
              </p:cNvCxnSpPr>
              <p:nvPr/>
            </p:nvCxnSpPr>
            <p:spPr>
              <a:xfrm flipH="1">
                <a:off x="5335672"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6" name="Straight Arrow Connector 15"/>
              <p:cNvCxnSpPr>
                <a:stCxn id="8" idx="2"/>
                <a:endCxn id="29" idx="0"/>
              </p:cNvCxnSpPr>
              <p:nvPr/>
            </p:nvCxnSpPr>
            <p:spPr>
              <a:xfrm>
                <a:off x="6413849"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7" name="Straight Arrow Connector 16"/>
              <p:cNvCxnSpPr>
                <a:endCxn id="33" idx="0"/>
              </p:cNvCxnSpPr>
              <p:nvPr/>
            </p:nvCxnSpPr>
            <p:spPr>
              <a:xfrm flipH="1">
                <a:off x="4796584"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8" name="Straight Arrow Connector 17"/>
              <p:cNvCxnSpPr>
                <a:endCxn id="34" idx="0"/>
              </p:cNvCxnSpPr>
              <p:nvPr/>
            </p:nvCxnSpPr>
            <p:spPr>
              <a:xfrm>
                <a:off x="5335672"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9" name="Straight Arrow Connector 18"/>
              <p:cNvCxnSpPr>
                <a:endCxn id="30" idx="0"/>
              </p:cNvCxnSpPr>
              <p:nvPr/>
            </p:nvCxnSpPr>
            <p:spPr>
              <a:xfrm flipH="1">
                <a:off x="6952937"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20" name="Straight Arrow Connector 19"/>
              <p:cNvCxnSpPr>
                <a:endCxn id="31" idx="0"/>
              </p:cNvCxnSpPr>
              <p:nvPr/>
            </p:nvCxnSpPr>
            <p:spPr>
              <a:xfrm>
                <a:off x="7492025"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1" name="Rectangle 20"/>
              <p:cNvSpPr/>
              <p:nvPr/>
            </p:nvSpPr>
            <p:spPr>
              <a:xfrm>
                <a:off x="5605216"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G</a:t>
                </a:r>
              </a:p>
            </p:txBody>
          </p:sp>
          <p:sp>
            <p:nvSpPr>
              <p:cNvPr id="22" name="Rectangle 21"/>
              <p:cNvSpPr/>
              <p:nvPr/>
            </p:nvSpPr>
            <p:spPr>
              <a:xfrm>
                <a:off x="7055397"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K</a:t>
                </a:r>
              </a:p>
            </p:txBody>
          </p:sp>
          <p:cxnSp>
            <p:nvCxnSpPr>
              <p:cNvPr id="23" name="Straight Arrow Connector 22"/>
              <p:cNvCxnSpPr>
                <a:stCxn id="30" idx="2"/>
                <a:endCxn id="18" idx="0"/>
              </p:cNvCxnSpPr>
              <p:nvPr/>
            </p:nvCxnSpPr>
            <p:spPr>
              <a:xfrm>
                <a:off x="6952937" y="3499929"/>
                <a:ext cx="372004"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24" name="Straight Arrow Connector 23"/>
              <p:cNvCxnSpPr>
                <a:stCxn id="34" idx="2"/>
                <a:endCxn id="17" idx="0"/>
              </p:cNvCxnSpPr>
              <p:nvPr/>
            </p:nvCxnSpPr>
            <p:spPr>
              <a:xfrm>
                <a:off x="5874760" y="3493987"/>
                <a:ext cx="0"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5" name="Rectangle 24"/>
              <p:cNvSpPr/>
              <p:nvPr/>
            </p:nvSpPr>
            <p:spPr>
              <a:xfrm>
                <a:off x="6314074"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I</a:t>
                </a:r>
              </a:p>
            </p:txBody>
          </p:sp>
          <p:cxnSp>
            <p:nvCxnSpPr>
              <p:cNvPr id="26" name="Straight Arrow Connector 25"/>
              <p:cNvCxnSpPr>
                <a:stCxn id="30" idx="2"/>
                <a:endCxn id="21" idx="0"/>
              </p:cNvCxnSpPr>
              <p:nvPr/>
            </p:nvCxnSpPr>
            <p:spPr>
              <a:xfrm flipH="1">
                <a:off x="6583618" y="3499929"/>
                <a:ext cx="369319"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7" name="Rectangle 26"/>
              <p:cNvSpPr/>
              <p:nvPr/>
            </p:nvSpPr>
            <p:spPr>
              <a:xfrm>
                <a:off x="4891845"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C</a:t>
                </a:r>
              </a:p>
            </p:txBody>
          </p:sp>
          <p:cxnSp>
            <p:nvCxnSpPr>
              <p:cNvPr id="28" name="Straight Arrow Connector 27"/>
              <p:cNvCxnSpPr>
                <a:stCxn id="33" idx="2"/>
                <a:endCxn id="23" idx="0"/>
              </p:cNvCxnSpPr>
              <p:nvPr/>
            </p:nvCxnSpPr>
            <p:spPr>
              <a:xfrm>
                <a:off x="4796584" y="3493987"/>
                <a:ext cx="364805"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9" name="Rectangle 28"/>
              <p:cNvSpPr/>
              <p:nvPr/>
            </p:nvSpPr>
            <p:spPr>
              <a:xfrm>
                <a:off x="4150522"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A</a:t>
                </a:r>
              </a:p>
            </p:txBody>
          </p:sp>
          <p:cxnSp>
            <p:nvCxnSpPr>
              <p:cNvPr id="30" name="Straight Arrow Connector 29"/>
              <p:cNvCxnSpPr>
                <a:stCxn id="33" idx="2"/>
                <a:endCxn id="25" idx="0"/>
              </p:cNvCxnSpPr>
              <p:nvPr/>
            </p:nvCxnSpPr>
            <p:spPr>
              <a:xfrm flipH="1">
                <a:off x="4420066" y="3493987"/>
                <a:ext cx="376518"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31" name="Rectangle 30"/>
              <p:cNvSpPr/>
              <p:nvPr/>
            </p:nvSpPr>
            <p:spPr>
              <a:xfrm>
                <a:off x="5161389" y="48103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D</a:t>
                </a:r>
              </a:p>
            </p:txBody>
          </p:sp>
          <p:cxnSp>
            <p:nvCxnSpPr>
              <p:cNvPr id="32" name="Straight Arrow Connector 31"/>
              <p:cNvCxnSpPr>
                <a:stCxn id="23" idx="2"/>
                <a:endCxn id="27" idx="0"/>
              </p:cNvCxnSpPr>
              <p:nvPr/>
            </p:nvCxnSpPr>
            <p:spPr>
              <a:xfrm>
                <a:off x="5161389" y="4335287"/>
                <a:ext cx="269544"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grpSp>
        <p:cxnSp>
          <p:nvCxnSpPr>
            <p:cNvPr id="6" name="Straight Connector 5"/>
            <p:cNvCxnSpPr/>
            <p:nvPr/>
          </p:nvCxnSpPr>
          <p:spPr>
            <a:xfrm>
              <a:off x="1332411" y="2682019"/>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7" name="Straight Connector 6"/>
            <p:cNvCxnSpPr/>
            <p:nvPr/>
          </p:nvCxnSpPr>
          <p:spPr>
            <a:xfrm>
              <a:off x="1332411" y="327588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8" name="Straight Connector 7"/>
            <p:cNvCxnSpPr/>
            <p:nvPr/>
          </p:nvCxnSpPr>
          <p:spPr>
            <a:xfrm>
              <a:off x="1332411" y="393370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9" name="Straight Connector 8"/>
            <p:cNvCxnSpPr/>
            <p:nvPr/>
          </p:nvCxnSpPr>
          <p:spPr>
            <a:xfrm>
              <a:off x="1332411" y="459152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10" name="Straight Connector 9"/>
            <p:cNvCxnSpPr/>
            <p:nvPr/>
          </p:nvCxnSpPr>
          <p:spPr>
            <a:xfrm>
              <a:off x="1332411" y="2142973"/>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11" name="Straight Connector 10"/>
            <p:cNvCxnSpPr/>
            <p:nvPr/>
          </p:nvCxnSpPr>
          <p:spPr>
            <a:xfrm>
              <a:off x="1332411" y="5249344"/>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grpSp>
      <p:cxnSp>
        <p:nvCxnSpPr>
          <p:cNvPr id="39" name="Straight Connector 38"/>
          <p:cNvCxnSpPr/>
          <p:nvPr/>
        </p:nvCxnSpPr>
        <p:spPr>
          <a:xfrm>
            <a:off x="5365427" y="4553213"/>
            <a:ext cx="2576789" cy="0"/>
          </a:xfrm>
          <a:prstGeom prst="line">
            <a:avLst/>
          </a:prstGeom>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a:off x="5365427" y="4932959"/>
            <a:ext cx="2576789" cy="0"/>
          </a:xfrm>
          <a:prstGeom prst="line">
            <a:avLst/>
          </a:prstGeom>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41" name="Rectangle 40"/>
          <p:cNvSpPr/>
          <p:nvPr/>
        </p:nvSpPr>
        <p:spPr>
          <a:xfrm>
            <a:off x="5400825" y="4619040"/>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B</a:t>
            </a:r>
            <a:endParaRPr lang="en-US" sz="1200" dirty="0"/>
          </a:p>
        </p:txBody>
      </p:sp>
      <p:sp>
        <p:nvSpPr>
          <p:cNvPr id="43" name="Rectangle 42"/>
          <p:cNvSpPr/>
          <p:nvPr/>
        </p:nvSpPr>
        <p:spPr>
          <a:xfrm>
            <a:off x="1288480" y="3962515"/>
            <a:ext cx="736484" cy="276999"/>
          </a:xfrm>
          <a:prstGeom prst="rect">
            <a:avLst/>
          </a:prstGeom>
        </p:spPr>
        <p:txBody>
          <a:bodyPr wrap="none">
            <a:spAutoFit/>
          </a:bodyPr>
          <a:lstStyle/>
          <a:p>
            <a:r>
              <a:rPr lang="en-US" sz="1200" dirty="0"/>
              <a:t>Level 1</a:t>
            </a:r>
          </a:p>
        </p:txBody>
      </p:sp>
      <p:sp>
        <p:nvSpPr>
          <p:cNvPr id="44" name="Rectangle 43"/>
          <p:cNvSpPr/>
          <p:nvPr/>
        </p:nvSpPr>
        <p:spPr>
          <a:xfrm>
            <a:off x="1283949" y="4309060"/>
            <a:ext cx="736484" cy="276999"/>
          </a:xfrm>
          <a:prstGeom prst="rect">
            <a:avLst/>
          </a:prstGeom>
        </p:spPr>
        <p:txBody>
          <a:bodyPr wrap="none">
            <a:spAutoFit/>
          </a:bodyPr>
          <a:lstStyle/>
          <a:p>
            <a:r>
              <a:rPr lang="en-US" sz="1200" dirty="0"/>
              <a:t>Level 2</a:t>
            </a:r>
          </a:p>
        </p:txBody>
      </p:sp>
      <p:sp>
        <p:nvSpPr>
          <p:cNvPr id="45" name="Rectangle 44"/>
          <p:cNvSpPr/>
          <p:nvPr/>
        </p:nvSpPr>
        <p:spPr>
          <a:xfrm>
            <a:off x="1283949" y="4637986"/>
            <a:ext cx="736484" cy="276999"/>
          </a:xfrm>
          <a:prstGeom prst="rect">
            <a:avLst/>
          </a:prstGeom>
        </p:spPr>
        <p:txBody>
          <a:bodyPr wrap="none">
            <a:spAutoFit/>
          </a:bodyPr>
          <a:lstStyle/>
          <a:p>
            <a:r>
              <a:rPr lang="en-US" sz="1200" dirty="0"/>
              <a:t>Level 3</a:t>
            </a:r>
          </a:p>
        </p:txBody>
      </p:sp>
      <p:sp>
        <p:nvSpPr>
          <p:cNvPr id="46" name="Rectangle 45"/>
          <p:cNvSpPr/>
          <p:nvPr/>
        </p:nvSpPr>
        <p:spPr>
          <a:xfrm>
            <a:off x="1283949" y="5017550"/>
            <a:ext cx="736484" cy="276999"/>
          </a:xfrm>
          <a:prstGeom prst="rect">
            <a:avLst/>
          </a:prstGeom>
        </p:spPr>
        <p:txBody>
          <a:bodyPr wrap="none">
            <a:spAutoFit/>
          </a:bodyPr>
          <a:lstStyle/>
          <a:p>
            <a:r>
              <a:rPr lang="en-US" sz="1200" dirty="0"/>
              <a:t>Level 4</a:t>
            </a:r>
          </a:p>
        </p:txBody>
      </p:sp>
      <p:sp>
        <p:nvSpPr>
          <p:cNvPr id="47" name="Rectangle 46"/>
          <p:cNvSpPr/>
          <p:nvPr/>
        </p:nvSpPr>
        <p:spPr>
          <a:xfrm>
            <a:off x="1283949" y="5395914"/>
            <a:ext cx="736484" cy="276999"/>
          </a:xfrm>
          <a:prstGeom prst="rect">
            <a:avLst/>
          </a:prstGeom>
        </p:spPr>
        <p:txBody>
          <a:bodyPr wrap="none">
            <a:spAutoFit/>
          </a:bodyPr>
          <a:lstStyle/>
          <a:p>
            <a:r>
              <a:rPr lang="en-US" sz="1200" dirty="0"/>
              <a:t>Level 5</a:t>
            </a:r>
          </a:p>
        </p:txBody>
      </p:sp>
      <p:sp>
        <p:nvSpPr>
          <p:cNvPr id="73" name="Rectangle 72"/>
          <p:cNvSpPr/>
          <p:nvPr/>
        </p:nvSpPr>
        <p:spPr>
          <a:xfrm>
            <a:off x="5862226" y="4619040"/>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F</a:t>
            </a:r>
            <a:endParaRPr lang="en-US" sz="1200" dirty="0"/>
          </a:p>
        </p:txBody>
      </p:sp>
      <p:sp>
        <p:nvSpPr>
          <p:cNvPr id="74" name="Rectangle 73"/>
          <p:cNvSpPr/>
          <p:nvPr/>
        </p:nvSpPr>
        <p:spPr>
          <a:xfrm>
            <a:off x="5400824" y="5431969"/>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H</a:t>
            </a:r>
            <a:endParaRPr lang="en-US" sz="1200" dirty="0"/>
          </a:p>
        </p:txBody>
      </p:sp>
      <p:sp>
        <p:nvSpPr>
          <p:cNvPr id="52" name="Rectangle 51"/>
          <p:cNvSpPr/>
          <p:nvPr/>
        </p:nvSpPr>
        <p:spPr>
          <a:xfrm>
            <a:off x="6328034" y="4619040"/>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J</a:t>
            </a:r>
            <a:endParaRPr lang="en-US" sz="1200" dirty="0"/>
          </a:p>
        </p:txBody>
      </p:sp>
      <p:sp>
        <p:nvSpPr>
          <p:cNvPr id="53" name="Rectangle 52"/>
          <p:cNvSpPr/>
          <p:nvPr/>
        </p:nvSpPr>
        <p:spPr>
          <a:xfrm>
            <a:off x="5862226" y="5431969"/>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E</a:t>
            </a:r>
            <a:endParaRPr lang="en-US" sz="1200" dirty="0"/>
          </a:p>
        </p:txBody>
      </p:sp>
      <p:cxnSp>
        <p:nvCxnSpPr>
          <p:cNvPr id="54" name="Straight Connector 53"/>
          <p:cNvCxnSpPr/>
          <p:nvPr/>
        </p:nvCxnSpPr>
        <p:spPr>
          <a:xfrm>
            <a:off x="3164840" y="4100537"/>
            <a:ext cx="495183"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cxnSp>
        <p:nvCxnSpPr>
          <p:cNvPr id="55" name="Straight Connector 54"/>
          <p:cNvCxnSpPr/>
          <p:nvPr/>
        </p:nvCxnSpPr>
        <p:spPr>
          <a:xfrm>
            <a:off x="2690375" y="4443437"/>
            <a:ext cx="495183"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cxnSp>
        <p:nvCxnSpPr>
          <p:cNvPr id="56" name="Straight Connector 55"/>
          <p:cNvCxnSpPr/>
          <p:nvPr/>
        </p:nvCxnSpPr>
        <p:spPr>
          <a:xfrm>
            <a:off x="3641344" y="4443437"/>
            <a:ext cx="495183"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cxnSp>
        <p:nvCxnSpPr>
          <p:cNvPr id="57" name="Straight Connector 56"/>
          <p:cNvCxnSpPr/>
          <p:nvPr/>
        </p:nvCxnSpPr>
        <p:spPr>
          <a:xfrm>
            <a:off x="2452633" y="4809197"/>
            <a:ext cx="960818"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cxnSp>
        <p:nvCxnSpPr>
          <p:cNvPr id="58" name="Straight Connector 57"/>
          <p:cNvCxnSpPr/>
          <p:nvPr/>
        </p:nvCxnSpPr>
        <p:spPr>
          <a:xfrm>
            <a:off x="3413451" y="4809197"/>
            <a:ext cx="960818"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sp>
        <p:nvSpPr>
          <p:cNvPr id="59" name="Rectangle 58"/>
          <p:cNvSpPr/>
          <p:nvPr/>
        </p:nvSpPr>
        <p:spPr>
          <a:xfrm>
            <a:off x="6793842" y="4619040"/>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M</a:t>
            </a:r>
            <a:endParaRPr lang="en-US" sz="1200" dirty="0"/>
          </a:p>
        </p:txBody>
      </p:sp>
      <p:sp>
        <p:nvSpPr>
          <p:cNvPr id="60" name="Rectangle 59"/>
          <p:cNvSpPr/>
          <p:nvPr/>
        </p:nvSpPr>
        <p:spPr>
          <a:xfrm>
            <a:off x="6328034" y="5436047"/>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L</a:t>
            </a:r>
            <a:endParaRPr lang="en-US" sz="1200" dirty="0"/>
          </a:p>
        </p:txBody>
      </p:sp>
    </p:spTree>
    <p:extLst>
      <p:ext uri="{BB962C8B-B14F-4D97-AF65-F5344CB8AC3E}">
        <p14:creationId xmlns:p14="http://schemas.microsoft.com/office/powerpoint/2010/main" val="3457948342"/>
      </p:ext>
    </p:extLst>
  </p:cSld>
  <p:clrMapOvr>
    <a:masterClrMapping/>
  </p:clrMapOvr>
  <p:transition>
    <p:wipe dir="u"/>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Level-by-level tree traversal</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SG" sz="1800"/>
              <a:t>Enqueue the root, H</a:t>
            </a:r>
          </a:p>
          <a:p>
            <a:pPr algn="just">
              <a:lnSpc>
                <a:spcPct val="100000"/>
              </a:lnSpc>
            </a:pPr>
            <a:r>
              <a:rPr lang="en-SG" sz="1800"/>
              <a:t>Dequeue H, and enqueue H’s children</a:t>
            </a:r>
          </a:p>
          <a:p>
            <a:pPr algn="just">
              <a:lnSpc>
                <a:spcPct val="100000"/>
              </a:lnSpc>
            </a:pPr>
            <a:r>
              <a:rPr lang="en-SG" sz="1800"/>
              <a:t>Dequeue E, and enqueue E’s children</a:t>
            </a:r>
          </a:p>
          <a:p>
            <a:pPr algn="just">
              <a:lnSpc>
                <a:spcPct val="100000"/>
              </a:lnSpc>
            </a:pPr>
            <a:r>
              <a:rPr lang="en-US" sz="1800"/>
              <a:t>Dequeue L, and enqueue L’s children</a:t>
            </a:r>
          </a:p>
          <a:p>
            <a:pPr algn="just">
              <a:lnSpc>
                <a:spcPct val="100000"/>
              </a:lnSpc>
            </a:pPr>
            <a:r>
              <a:rPr lang="en-US" sz="1800"/>
              <a:t>Dequeue B, and enqueue B’s children</a:t>
            </a:r>
          </a:p>
          <a:p>
            <a:pPr algn="just">
              <a:lnSpc>
                <a:spcPct val="100000"/>
              </a:lnSpc>
            </a:pPr>
            <a:endParaRPr lang="en-US" sz="1800"/>
          </a:p>
          <a:p>
            <a:pPr algn="just">
              <a:lnSpc>
                <a:spcPct val="100000"/>
              </a:lnSpc>
            </a:pPr>
            <a:endParaRPr lang="en-SG" sz="1800"/>
          </a:p>
          <a:p>
            <a:pPr algn="just">
              <a:lnSpc>
                <a:spcPct val="100000"/>
              </a:lnSpc>
            </a:pPr>
            <a:endParaRPr lang="en-SG" sz="1800"/>
          </a:p>
          <a:p>
            <a:pPr algn="just">
              <a:lnSpc>
                <a:spcPct val="150000"/>
              </a:lnSpc>
            </a:pPr>
            <a:endParaRPr lang="en-SG" sz="1800"/>
          </a:p>
        </p:txBody>
      </p:sp>
      <p:grpSp>
        <p:nvGrpSpPr>
          <p:cNvPr id="4" name="Group 3"/>
          <p:cNvGrpSpPr/>
          <p:nvPr/>
        </p:nvGrpSpPr>
        <p:grpSpPr>
          <a:xfrm>
            <a:off x="1345474" y="3949599"/>
            <a:ext cx="3757897" cy="1798057"/>
            <a:chOff x="1332411" y="2142973"/>
            <a:chExt cx="6492240" cy="3106371"/>
          </a:xfrm>
        </p:grpSpPr>
        <p:grpSp>
          <p:nvGrpSpPr>
            <p:cNvPr id="5" name="Group 4"/>
            <p:cNvGrpSpPr/>
            <p:nvPr/>
          </p:nvGrpSpPr>
          <p:grpSpPr>
            <a:xfrm>
              <a:off x="3180683" y="2276558"/>
              <a:ext cx="3161973" cy="2885838"/>
              <a:chOff x="4150522" y="1663159"/>
              <a:chExt cx="4150135" cy="3513428"/>
            </a:xfrm>
          </p:grpSpPr>
          <p:sp>
            <p:nvSpPr>
              <p:cNvPr id="12" name="Rectangle 11"/>
              <p:cNvSpPr/>
              <p:nvPr/>
            </p:nvSpPr>
            <p:spPr>
              <a:xfrm>
                <a:off x="6144304" y="1663159"/>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H</a:t>
                </a:r>
              </a:p>
            </p:txBody>
          </p:sp>
          <p:grpSp>
            <p:nvGrpSpPr>
              <p:cNvPr id="13" name="Group 12"/>
              <p:cNvGrpSpPr/>
              <p:nvPr/>
            </p:nvGrpSpPr>
            <p:grpSpPr>
              <a:xfrm>
                <a:off x="4527040" y="2341974"/>
                <a:ext cx="1617264" cy="1152013"/>
                <a:chOff x="4384744" y="3185084"/>
                <a:chExt cx="1873872" cy="1463750"/>
              </a:xfrm>
            </p:grpSpPr>
            <p:sp>
              <p:nvSpPr>
                <p:cNvPr id="36" name="Rectangle 35"/>
                <p:cNvSpPr/>
                <p:nvPr/>
              </p:nvSpPr>
              <p:spPr>
                <a:xfrm>
                  <a:off x="5009368" y="31850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E</a:t>
                  </a:r>
                </a:p>
              </p:txBody>
            </p:sp>
            <p:sp>
              <p:nvSpPr>
                <p:cNvPr id="37" name="Rectangle 36"/>
                <p:cNvSpPr/>
                <p:nvPr/>
              </p:nvSpPr>
              <p:spPr>
                <a:xfrm>
                  <a:off x="4384744" y="41834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B</a:t>
                  </a:r>
                </a:p>
              </p:txBody>
            </p:sp>
            <p:sp>
              <p:nvSpPr>
                <p:cNvPr id="38" name="Rectangle 37"/>
                <p:cNvSpPr/>
                <p:nvPr/>
              </p:nvSpPr>
              <p:spPr>
                <a:xfrm>
                  <a:off x="5633992" y="41834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F</a:t>
                  </a:r>
                </a:p>
              </p:txBody>
            </p:sp>
          </p:grpSp>
          <p:grpSp>
            <p:nvGrpSpPr>
              <p:cNvPr id="14" name="Group 13"/>
              <p:cNvGrpSpPr/>
              <p:nvPr/>
            </p:nvGrpSpPr>
            <p:grpSpPr>
              <a:xfrm>
                <a:off x="6683393" y="2341974"/>
                <a:ext cx="1617264" cy="1157955"/>
                <a:chOff x="6812928" y="3185084"/>
                <a:chExt cx="1873872" cy="1471300"/>
              </a:xfrm>
            </p:grpSpPr>
            <p:sp>
              <p:nvSpPr>
                <p:cNvPr id="33" name="Rectangle 32"/>
                <p:cNvSpPr/>
                <p:nvPr/>
              </p:nvSpPr>
              <p:spPr>
                <a:xfrm>
                  <a:off x="7437552" y="31850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L</a:t>
                  </a:r>
                </a:p>
              </p:txBody>
            </p:sp>
            <p:sp>
              <p:nvSpPr>
                <p:cNvPr id="34" name="Rectangle 33"/>
                <p:cNvSpPr/>
                <p:nvPr/>
              </p:nvSpPr>
              <p:spPr>
                <a:xfrm>
                  <a:off x="6812928" y="419103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J</a:t>
                  </a:r>
                </a:p>
              </p:txBody>
            </p:sp>
            <p:sp>
              <p:nvSpPr>
                <p:cNvPr id="35" name="Rectangle 34"/>
                <p:cNvSpPr/>
                <p:nvPr/>
              </p:nvSpPr>
              <p:spPr>
                <a:xfrm>
                  <a:off x="8062176" y="419103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M</a:t>
                  </a:r>
                </a:p>
              </p:txBody>
            </p:sp>
          </p:grpSp>
          <p:cxnSp>
            <p:nvCxnSpPr>
              <p:cNvPr id="15" name="Straight Arrow Connector 14"/>
              <p:cNvCxnSpPr>
                <a:stCxn id="8" idx="2"/>
                <a:endCxn id="32" idx="0"/>
              </p:cNvCxnSpPr>
              <p:nvPr/>
            </p:nvCxnSpPr>
            <p:spPr>
              <a:xfrm flipH="1">
                <a:off x="5335672"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6" name="Straight Arrow Connector 15"/>
              <p:cNvCxnSpPr>
                <a:stCxn id="8" idx="2"/>
                <a:endCxn id="29" idx="0"/>
              </p:cNvCxnSpPr>
              <p:nvPr/>
            </p:nvCxnSpPr>
            <p:spPr>
              <a:xfrm>
                <a:off x="6413849"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7" name="Straight Arrow Connector 16"/>
              <p:cNvCxnSpPr>
                <a:endCxn id="33" idx="0"/>
              </p:cNvCxnSpPr>
              <p:nvPr/>
            </p:nvCxnSpPr>
            <p:spPr>
              <a:xfrm flipH="1">
                <a:off x="4796584"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8" name="Straight Arrow Connector 17"/>
              <p:cNvCxnSpPr>
                <a:endCxn id="34" idx="0"/>
              </p:cNvCxnSpPr>
              <p:nvPr/>
            </p:nvCxnSpPr>
            <p:spPr>
              <a:xfrm>
                <a:off x="5335672"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9" name="Straight Arrow Connector 18"/>
              <p:cNvCxnSpPr>
                <a:endCxn id="30" idx="0"/>
              </p:cNvCxnSpPr>
              <p:nvPr/>
            </p:nvCxnSpPr>
            <p:spPr>
              <a:xfrm flipH="1">
                <a:off x="6952937"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20" name="Straight Arrow Connector 19"/>
              <p:cNvCxnSpPr>
                <a:endCxn id="31" idx="0"/>
              </p:cNvCxnSpPr>
              <p:nvPr/>
            </p:nvCxnSpPr>
            <p:spPr>
              <a:xfrm>
                <a:off x="7492025"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1" name="Rectangle 20"/>
              <p:cNvSpPr/>
              <p:nvPr/>
            </p:nvSpPr>
            <p:spPr>
              <a:xfrm>
                <a:off x="5605216"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G</a:t>
                </a:r>
              </a:p>
            </p:txBody>
          </p:sp>
          <p:sp>
            <p:nvSpPr>
              <p:cNvPr id="22" name="Rectangle 21"/>
              <p:cNvSpPr/>
              <p:nvPr/>
            </p:nvSpPr>
            <p:spPr>
              <a:xfrm>
                <a:off x="7055397"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K</a:t>
                </a:r>
              </a:p>
            </p:txBody>
          </p:sp>
          <p:cxnSp>
            <p:nvCxnSpPr>
              <p:cNvPr id="23" name="Straight Arrow Connector 22"/>
              <p:cNvCxnSpPr>
                <a:stCxn id="30" idx="2"/>
                <a:endCxn id="18" idx="0"/>
              </p:cNvCxnSpPr>
              <p:nvPr/>
            </p:nvCxnSpPr>
            <p:spPr>
              <a:xfrm>
                <a:off x="6952937" y="3499929"/>
                <a:ext cx="372004"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24" name="Straight Arrow Connector 23"/>
              <p:cNvCxnSpPr>
                <a:stCxn id="34" idx="2"/>
                <a:endCxn id="17" idx="0"/>
              </p:cNvCxnSpPr>
              <p:nvPr/>
            </p:nvCxnSpPr>
            <p:spPr>
              <a:xfrm>
                <a:off x="5874760" y="3493987"/>
                <a:ext cx="0"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5" name="Rectangle 24"/>
              <p:cNvSpPr/>
              <p:nvPr/>
            </p:nvSpPr>
            <p:spPr>
              <a:xfrm>
                <a:off x="6314074"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I</a:t>
                </a:r>
              </a:p>
            </p:txBody>
          </p:sp>
          <p:cxnSp>
            <p:nvCxnSpPr>
              <p:cNvPr id="26" name="Straight Arrow Connector 25"/>
              <p:cNvCxnSpPr>
                <a:stCxn id="30" idx="2"/>
                <a:endCxn id="21" idx="0"/>
              </p:cNvCxnSpPr>
              <p:nvPr/>
            </p:nvCxnSpPr>
            <p:spPr>
              <a:xfrm flipH="1">
                <a:off x="6583618" y="3499929"/>
                <a:ext cx="369319"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7" name="Rectangle 26"/>
              <p:cNvSpPr/>
              <p:nvPr/>
            </p:nvSpPr>
            <p:spPr>
              <a:xfrm>
                <a:off x="4891845"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C</a:t>
                </a:r>
              </a:p>
            </p:txBody>
          </p:sp>
          <p:cxnSp>
            <p:nvCxnSpPr>
              <p:cNvPr id="28" name="Straight Arrow Connector 27"/>
              <p:cNvCxnSpPr>
                <a:stCxn id="33" idx="2"/>
                <a:endCxn id="23" idx="0"/>
              </p:cNvCxnSpPr>
              <p:nvPr/>
            </p:nvCxnSpPr>
            <p:spPr>
              <a:xfrm>
                <a:off x="4796584" y="3493987"/>
                <a:ext cx="364805"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9" name="Rectangle 28"/>
              <p:cNvSpPr/>
              <p:nvPr/>
            </p:nvSpPr>
            <p:spPr>
              <a:xfrm>
                <a:off x="4150522"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A</a:t>
                </a:r>
              </a:p>
            </p:txBody>
          </p:sp>
          <p:cxnSp>
            <p:nvCxnSpPr>
              <p:cNvPr id="30" name="Straight Arrow Connector 29"/>
              <p:cNvCxnSpPr>
                <a:stCxn id="33" idx="2"/>
                <a:endCxn id="25" idx="0"/>
              </p:cNvCxnSpPr>
              <p:nvPr/>
            </p:nvCxnSpPr>
            <p:spPr>
              <a:xfrm flipH="1">
                <a:off x="4420066" y="3493987"/>
                <a:ext cx="376518"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31" name="Rectangle 30"/>
              <p:cNvSpPr/>
              <p:nvPr/>
            </p:nvSpPr>
            <p:spPr>
              <a:xfrm>
                <a:off x="5161389" y="48103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D</a:t>
                </a:r>
              </a:p>
            </p:txBody>
          </p:sp>
          <p:cxnSp>
            <p:nvCxnSpPr>
              <p:cNvPr id="32" name="Straight Arrow Connector 31"/>
              <p:cNvCxnSpPr>
                <a:stCxn id="23" idx="2"/>
                <a:endCxn id="27" idx="0"/>
              </p:cNvCxnSpPr>
              <p:nvPr/>
            </p:nvCxnSpPr>
            <p:spPr>
              <a:xfrm>
                <a:off x="5161389" y="4335287"/>
                <a:ext cx="269544"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grpSp>
        <p:cxnSp>
          <p:nvCxnSpPr>
            <p:cNvPr id="6" name="Straight Connector 5"/>
            <p:cNvCxnSpPr/>
            <p:nvPr/>
          </p:nvCxnSpPr>
          <p:spPr>
            <a:xfrm>
              <a:off x="1332411" y="2682019"/>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7" name="Straight Connector 6"/>
            <p:cNvCxnSpPr/>
            <p:nvPr/>
          </p:nvCxnSpPr>
          <p:spPr>
            <a:xfrm>
              <a:off x="1332411" y="327588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8" name="Straight Connector 7"/>
            <p:cNvCxnSpPr/>
            <p:nvPr/>
          </p:nvCxnSpPr>
          <p:spPr>
            <a:xfrm>
              <a:off x="1332411" y="393370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9" name="Straight Connector 8"/>
            <p:cNvCxnSpPr/>
            <p:nvPr/>
          </p:nvCxnSpPr>
          <p:spPr>
            <a:xfrm>
              <a:off x="1332411" y="459152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10" name="Straight Connector 9"/>
            <p:cNvCxnSpPr/>
            <p:nvPr/>
          </p:nvCxnSpPr>
          <p:spPr>
            <a:xfrm>
              <a:off x="1332411" y="2142973"/>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11" name="Straight Connector 10"/>
            <p:cNvCxnSpPr/>
            <p:nvPr/>
          </p:nvCxnSpPr>
          <p:spPr>
            <a:xfrm>
              <a:off x="1332411" y="5249344"/>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grpSp>
      <p:cxnSp>
        <p:nvCxnSpPr>
          <p:cNvPr id="39" name="Straight Connector 38"/>
          <p:cNvCxnSpPr/>
          <p:nvPr/>
        </p:nvCxnSpPr>
        <p:spPr>
          <a:xfrm>
            <a:off x="5365427" y="4553213"/>
            <a:ext cx="2576789" cy="0"/>
          </a:xfrm>
          <a:prstGeom prst="line">
            <a:avLst/>
          </a:prstGeom>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a:off x="5365427" y="4932959"/>
            <a:ext cx="2576789" cy="0"/>
          </a:xfrm>
          <a:prstGeom prst="line">
            <a:avLst/>
          </a:prstGeom>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41" name="Rectangle 40"/>
          <p:cNvSpPr/>
          <p:nvPr/>
        </p:nvSpPr>
        <p:spPr>
          <a:xfrm>
            <a:off x="5400825" y="4619040"/>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F</a:t>
            </a:r>
            <a:endParaRPr lang="en-US" sz="1200" dirty="0"/>
          </a:p>
        </p:txBody>
      </p:sp>
      <p:sp>
        <p:nvSpPr>
          <p:cNvPr id="43" name="Rectangle 42"/>
          <p:cNvSpPr/>
          <p:nvPr/>
        </p:nvSpPr>
        <p:spPr>
          <a:xfrm>
            <a:off x="1288480" y="3962515"/>
            <a:ext cx="736484" cy="276999"/>
          </a:xfrm>
          <a:prstGeom prst="rect">
            <a:avLst/>
          </a:prstGeom>
        </p:spPr>
        <p:txBody>
          <a:bodyPr wrap="none">
            <a:spAutoFit/>
          </a:bodyPr>
          <a:lstStyle/>
          <a:p>
            <a:r>
              <a:rPr lang="en-US" sz="1200" dirty="0"/>
              <a:t>Level 1</a:t>
            </a:r>
          </a:p>
        </p:txBody>
      </p:sp>
      <p:sp>
        <p:nvSpPr>
          <p:cNvPr id="44" name="Rectangle 43"/>
          <p:cNvSpPr/>
          <p:nvPr/>
        </p:nvSpPr>
        <p:spPr>
          <a:xfrm>
            <a:off x="1283949" y="4309060"/>
            <a:ext cx="736484" cy="276999"/>
          </a:xfrm>
          <a:prstGeom prst="rect">
            <a:avLst/>
          </a:prstGeom>
        </p:spPr>
        <p:txBody>
          <a:bodyPr wrap="none">
            <a:spAutoFit/>
          </a:bodyPr>
          <a:lstStyle/>
          <a:p>
            <a:r>
              <a:rPr lang="en-US" sz="1200" dirty="0"/>
              <a:t>Level 2</a:t>
            </a:r>
          </a:p>
        </p:txBody>
      </p:sp>
      <p:sp>
        <p:nvSpPr>
          <p:cNvPr id="45" name="Rectangle 44"/>
          <p:cNvSpPr/>
          <p:nvPr/>
        </p:nvSpPr>
        <p:spPr>
          <a:xfrm>
            <a:off x="1283949" y="4637986"/>
            <a:ext cx="736484" cy="276999"/>
          </a:xfrm>
          <a:prstGeom prst="rect">
            <a:avLst/>
          </a:prstGeom>
        </p:spPr>
        <p:txBody>
          <a:bodyPr wrap="none">
            <a:spAutoFit/>
          </a:bodyPr>
          <a:lstStyle/>
          <a:p>
            <a:r>
              <a:rPr lang="en-US" sz="1200" dirty="0"/>
              <a:t>Level 3</a:t>
            </a:r>
          </a:p>
        </p:txBody>
      </p:sp>
      <p:sp>
        <p:nvSpPr>
          <p:cNvPr id="46" name="Rectangle 45"/>
          <p:cNvSpPr/>
          <p:nvPr/>
        </p:nvSpPr>
        <p:spPr>
          <a:xfrm>
            <a:off x="1283949" y="5017550"/>
            <a:ext cx="736484" cy="276999"/>
          </a:xfrm>
          <a:prstGeom prst="rect">
            <a:avLst/>
          </a:prstGeom>
        </p:spPr>
        <p:txBody>
          <a:bodyPr wrap="none">
            <a:spAutoFit/>
          </a:bodyPr>
          <a:lstStyle/>
          <a:p>
            <a:r>
              <a:rPr lang="en-US" sz="1200" dirty="0"/>
              <a:t>Level 4</a:t>
            </a:r>
          </a:p>
        </p:txBody>
      </p:sp>
      <p:sp>
        <p:nvSpPr>
          <p:cNvPr id="47" name="Rectangle 46"/>
          <p:cNvSpPr/>
          <p:nvPr/>
        </p:nvSpPr>
        <p:spPr>
          <a:xfrm>
            <a:off x="1283949" y="5395914"/>
            <a:ext cx="736484" cy="276999"/>
          </a:xfrm>
          <a:prstGeom prst="rect">
            <a:avLst/>
          </a:prstGeom>
        </p:spPr>
        <p:txBody>
          <a:bodyPr wrap="none">
            <a:spAutoFit/>
          </a:bodyPr>
          <a:lstStyle/>
          <a:p>
            <a:r>
              <a:rPr lang="en-US" sz="1200" dirty="0"/>
              <a:t>Level 5</a:t>
            </a:r>
          </a:p>
        </p:txBody>
      </p:sp>
      <p:sp>
        <p:nvSpPr>
          <p:cNvPr id="73" name="Rectangle 72"/>
          <p:cNvSpPr/>
          <p:nvPr/>
        </p:nvSpPr>
        <p:spPr>
          <a:xfrm>
            <a:off x="5862226" y="4619040"/>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J</a:t>
            </a:r>
            <a:endParaRPr lang="en-US" sz="1200" dirty="0"/>
          </a:p>
        </p:txBody>
      </p:sp>
      <p:sp>
        <p:nvSpPr>
          <p:cNvPr id="74" name="Rectangle 73"/>
          <p:cNvSpPr/>
          <p:nvPr/>
        </p:nvSpPr>
        <p:spPr>
          <a:xfrm>
            <a:off x="5400824" y="5431969"/>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H</a:t>
            </a:r>
            <a:endParaRPr lang="en-US" sz="1200" dirty="0"/>
          </a:p>
        </p:txBody>
      </p:sp>
      <p:sp>
        <p:nvSpPr>
          <p:cNvPr id="52" name="Rectangle 51"/>
          <p:cNvSpPr/>
          <p:nvPr/>
        </p:nvSpPr>
        <p:spPr>
          <a:xfrm>
            <a:off x="6328034" y="4619040"/>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M</a:t>
            </a:r>
            <a:endParaRPr lang="en-US" sz="1200" dirty="0"/>
          </a:p>
        </p:txBody>
      </p:sp>
      <p:sp>
        <p:nvSpPr>
          <p:cNvPr id="53" name="Rectangle 52"/>
          <p:cNvSpPr/>
          <p:nvPr/>
        </p:nvSpPr>
        <p:spPr>
          <a:xfrm>
            <a:off x="5862226" y="5431969"/>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E</a:t>
            </a:r>
            <a:endParaRPr lang="en-US" sz="1200" dirty="0"/>
          </a:p>
        </p:txBody>
      </p:sp>
      <p:cxnSp>
        <p:nvCxnSpPr>
          <p:cNvPr id="54" name="Straight Connector 53"/>
          <p:cNvCxnSpPr/>
          <p:nvPr/>
        </p:nvCxnSpPr>
        <p:spPr>
          <a:xfrm>
            <a:off x="3164840" y="4100537"/>
            <a:ext cx="495183"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cxnSp>
        <p:nvCxnSpPr>
          <p:cNvPr id="55" name="Straight Connector 54"/>
          <p:cNvCxnSpPr/>
          <p:nvPr/>
        </p:nvCxnSpPr>
        <p:spPr>
          <a:xfrm>
            <a:off x="2690375" y="4443437"/>
            <a:ext cx="495183"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cxnSp>
        <p:nvCxnSpPr>
          <p:cNvPr id="56" name="Straight Connector 55"/>
          <p:cNvCxnSpPr/>
          <p:nvPr/>
        </p:nvCxnSpPr>
        <p:spPr>
          <a:xfrm>
            <a:off x="3641344" y="4443437"/>
            <a:ext cx="495183"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cxnSp>
        <p:nvCxnSpPr>
          <p:cNvPr id="57" name="Straight Connector 56"/>
          <p:cNvCxnSpPr/>
          <p:nvPr/>
        </p:nvCxnSpPr>
        <p:spPr>
          <a:xfrm>
            <a:off x="2452633" y="4809197"/>
            <a:ext cx="960818"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cxnSp>
        <p:nvCxnSpPr>
          <p:cNvPr id="58" name="Straight Connector 57"/>
          <p:cNvCxnSpPr/>
          <p:nvPr/>
        </p:nvCxnSpPr>
        <p:spPr>
          <a:xfrm>
            <a:off x="3413451" y="4809197"/>
            <a:ext cx="960818"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sp>
        <p:nvSpPr>
          <p:cNvPr id="59" name="Rectangle 58"/>
          <p:cNvSpPr/>
          <p:nvPr/>
        </p:nvSpPr>
        <p:spPr>
          <a:xfrm>
            <a:off x="6793842" y="4619040"/>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A</a:t>
            </a:r>
            <a:endParaRPr lang="en-US" sz="1200" dirty="0"/>
          </a:p>
        </p:txBody>
      </p:sp>
      <p:sp>
        <p:nvSpPr>
          <p:cNvPr id="60" name="Rectangle 59"/>
          <p:cNvSpPr/>
          <p:nvPr/>
        </p:nvSpPr>
        <p:spPr>
          <a:xfrm>
            <a:off x="6328034" y="5436047"/>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L</a:t>
            </a:r>
            <a:endParaRPr lang="en-US" sz="1200" dirty="0"/>
          </a:p>
        </p:txBody>
      </p:sp>
      <p:cxnSp>
        <p:nvCxnSpPr>
          <p:cNvPr id="61" name="Straight Connector 60"/>
          <p:cNvCxnSpPr/>
          <p:nvPr/>
        </p:nvCxnSpPr>
        <p:spPr>
          <a:xfrm>
            <a:off x="2286586" y="5216867"/>
            <a:ext cx="738554"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sp>
        <p:nvSpPr>
          <p:cNvPr id="64" name="Rectangle 63"/>
          <p:cNvSpPr/>
          <p:nvPr/>
        </p:nvSpPr>
        <p:spPr>
          <a:xfrm>
            <a:off x="7255243" y="4613066"/>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C</a:t>
            </a:r>
            <a:endParaRPr lang="en-US" sz="1200" dirty="0"/>
          </a:p>
        </p:txBody>
      </p:sp>
      <p:sp>
        <p:nvSpPr>
          <p:cNvPr id="65" name="Rectangle 64"/>
          <p:cNvSpPr/>
          <p:nvPr/>
        </p:nvSpPr>
        <p:spPr>
          <a:xfrm>
            <a:off x="6793842" y="5431969"/>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B</a:t>
            </a:r>
            <a:endParaRPr lang="en-US" sz="1200" dirty="0"/>
          </a:p>
        </p:txBody>
      </p:sp>
    </p:spTree>
    <p:extLst>
      <p:ext uri="{BB962C8B-B14F-4D97-AF65-F5344CB8AC3E}">
        <p14:creationId xmlns:p14="http://schemas.microsoft.com/office/powerpoint/2010/main" val="3746937327"/>
      </p:ext>
    </p:extLst>
  </p:cSld>
  <p:clrMapOvr>
    <a:masterClrMapping/>
  </p:clrMapOvr>
  <p:transition>
    <p:wipe dir="u"/>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r>
              <a:rPr lang="en-US" altLang="en-US" dirty="0">
                <a:cs typeface="Arial" panose="020B0604020202020204" pitchFamily="34" charset="0"/>
              </a:rPr>
              <a:t>Outline</a:t>
            </a:r>
            <a:endParaRPr lang="en-US" altLang="en-US" b="1" dirty="0">
              <a:cs typeface="Arial" panose="020B0604020202020204" pitchFamily="34" charset="0"/>
            </a:endParaRPr>
          </a:p>
        </p:txBody>
      </p:sp>
      <p:sp>
        <p:nvSpPr>
          <p:cNvPr id="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261" y="5754957"/>
            <a:ext cx="3960189" cy="304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1"/>
          <p:cNvSpPr txBox="1">
            <a:spLocks/>
          </p:cNvSpPr>
          <p:nvPr/>
        </p:nvSpPr>
        <p:spPr>
          <a:xfrm>
            <a:off x="957795" y="117876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1600" dirty="0">
                <a:ea typeface="Cambria Math" panose="02040503050406030204" pitchFamily="18" charset="0"/>
                <a:cs typeface="Times New Roman" pitchFamily="18" charset="0"/>
              </a:rPr>
              <a:t>Non-linear data structures</a:t>
            </a:r>
          </a:p>
          <a:p>
            <a:pPr algn="just">
              <a:lnSpc>
                <a:spcPct val="100000"/>
              </a:lnSpc>
            </a:pPr>
            <a:r>
              <a:rPr lang="en-US" sz="1600" dirty="0">
                <a:ea typeface="Cambria Math" panose="02040503050406030204" pitchFamily="18" charset="0"/>
                <a:cs typeface="Times New Roman" pitchFamily="18" charset="0"/>
              </a:rPr>
              <a:t>Tree data structure</a:t>
            </a:r>
          </a:p>
          <a:p>
            <a:pPr lvl="1" algn="just">
              <a:lnSpc>
                <a:spcPct val="100000"/>
              </a:lnSpc>
              <a:buFont typeface=".AppleSystemUIFont" charset="-120"/>
              <a:buChar char="-"/>
            </a:pPr>
            <a:r>
              <a:rPr lang="en-US" sz="1400" dirty="0">
                <a:ea typeface="Cambria Math" panose="02040503050406030204" pitchFamily="18" charset="0"/>
                <a:cs typeface="Times New Roman" pitchFamily="18" charset="0"/>
              </a:rPr>
              <a:t>Binary trees</a:t>
            </a:r>
            <a:endParaRPr lang="en-US" sz="1600" dirty="0">
              <a:ea typeface="Cambria Math" panose="02040503050406030204" pitchFamily="18" charset="0"/>
              <a:cs typeface="Times New Roman" pitchFamily="18" charset="0"/>
            </a:endParaRPr>
          </a:p>
          <a:p>
            <a:pPr algn="just">
              <a:lnSpc>
                <a:spcPct val="100000"/>
              </a:lnSpc>
            </a:pPr>
            <a:r>
              <a:rPr lang="en-US" sz="1600" dirty="0">
                <a:ea typeface="Cambria Math" panose="02040503050406030204" pitchFamily="18" charset="0"/>
                <a:cs typeface="Times New Roman" pitchFamily="18" charset="0"/>
              </a:rPr>
              <a:t>Implement binary tree nodes in C</a:t>
            </a:r>
          </a:p>
          <a:p>
            <a:pPr>
              <a:lnSpc>
                <a:spcPct val="100000"/>
              </a:lnSpc>
            </a:pPr>
            <a:r>
              <a:rPr lang="en-SG" sz="1600" dirty="0"/>
              <a:t>Binary Tree Traversal</a:t>
            </a:r>
          </a:p>
          <a:p>
            <a:pPr>
              <a:lnSpc>
                <a:spcPct val="100000"/>
              </a:lnSpc>
            </a:pPr>
            <a:r>
              <a:rPr lang="en-SG" sz="1600" dirty="0"/>
              <a:t>Tree traversal order</a:t>
            </a:r>
          </a:p>
          <a:p>
            <a:pPr lvl="1">
              <a:lnSpc>
                <a:spcPct val="100000"/>
              </a:lnSpc>
              <a:buFont typeface="Verdana" panose="020B0604030504040204" pitchFamily="34" charset="0"/>
              <a:buChar char="-"/>
            </a:pPr>
            <a:r>
              <a:rPr lang="en-SG" sz="1400" dirty="0"/>
              <a:t>Pre-order</a:t>
            </a:r>
          </a:p>
          <a:p>
            <a:pPr lvl="1">
              <a:lnSpc>
                <a:spcPct val="100000"/>
              </a:lnSpc>
              <a:buFont typeface="Verdana" panose="020B0604030504040204" pitchFamily="34" charset="0"/>
              <a:buChar char="-"/>
            </a:pPr>
            <a:r>
              <a:rPr lang="en-SG" sz="1400" dirty="0"/>
              <a:t>In-order</a:t>
            </a:r>
          </a:p>
          <a:p>
            <a:pPr lvl="1">
              <a:lnSpc>
                <a:spcPct val="100000"/>
              </a:lnSpc>
              <a:buFont typeface="Verdana" panose="020B0604030504040204" pitchFamily="34" charset="0"/>
              <a:buChar char="-"/>
            </a:pPr>
            <a:r>
              <a:rPr lang="en-SG" sz="1400" dirty="0"/>
              <a:t>Post-order</a:t>
            </a:r>
          </a:p>
          <a:p>
            <a:pPr>
              <a:lnSpc>
                <a:spcPct val="100000"/>
              </a:lnSpc>
            </a:pPr>
            <a:r>
              <a:rPr lang="en-SG" sz="1600" dirty="0"/>
              <a:t>Application examples</a:t>
            </a:r>
          </a:p>
          <a:p>
            <a:pPr lvl="1">
              <a:lnSpc>
                <a:spcPct val="100000"/>
              </a:lnSpc>
              <a:buFont typeface="Verdana" panose="020B0604030504040204" pitchFamily="34" charset="0"/>
              <a:buChar char="-"/>
            </a:pPr>
            <a:r>
              <a:rPr lang="en-SG" sz="1400" dirty="0"/>
              <a:t>Count nodes in a binary tree</a:t>
            </a:r>
          </a:p>
          <a:p>
            <a:pPr lvl="1">
              <a:lnSpc>
                <a:spcPct val="100000"/>
              </a:lnSpc>
              <a:buFont typeface="Verdana" panose="020B0604030504040204" pitchFamily="34" charset="0"/>
              <a:buChar char="-"/>
            </a:pPr>
            <a:r>
              <a:rPr lang="en-SG" sz="1400" dirty="0"/>
              <a:t>Find grandchild nodes</a:t>
            </a:r>
          </a:p>
          <a:p>
            <a:pPr lvl="1">
              <a:lnSpc>
                <a:spcPct val="100000"/>
              </a:lnSpc>
              <a:buFont typeface="Verdana" panose="020B0604030504040204" pitchFamily="34" charset="0"/>
              <a:buChar char="-"/>
            </a:pPr>
            <a:r>
              <a:rPr lang="en-SG" sz="1400" dirty="0"/>
              <a:t>Calculate height of every node</a:t>
            </a:r>
          </a:p>
          <a:p>
            <a:pPr>
              <a:lnSpc>
                <a:spcPct val="100000"/>
              </a:lnSpc>
            </a:pPr>
            <a:r>
              <a:rPr lang="en-SG" sz="1600" dirty="0"/>
              <a:t>Level-by-level traversal</a:t>
            </a:r>
          </a:p>
          <a:p>
            <a:pPr>
              <a:lnSpc>
                <a:spcPct val="100000"/>
              </a:lnSpc>
            </a:pPr>
            <a:r>
              <a:rPr lang="en-SG" sz="1600" b="1" dirty="0" err="1"/>
              <a:t>Preorder</a:t>
            </a:r>
            <a:r>
              <a:rPr lang="en-SG" sz="1600" b="1" dirty="0"/>
              <a:t> traversal with a stack</a:t>
            </a:r>
          </a:p>
        </p:txBody>
      </p:sp>
    </p:spTree>
    <p:extLst>
      <p:ext uri="{BB962C8B-B14F-4D97-AF65-F5344CB8AC3E}">
        <p14:creationId xmlns:p14="http://schemas.microsoft.com/office/powerpoint/2010/main" val="2678761711"/>
      </p:ext>
    </p:extLst>
  </p:cSld>
  <p:clrMapOvr>
    <a:masterClrMapping/>
  </p:clrMapOvr>
  <p:transition>
    <p:wipe dir="u"/>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Preorder Traversal with a Stack</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SG" sz="1400"/>
              <a:t>Push the root onto the stack.</a:t>
            </a:r>
          </a:p>
          <a:p>
            <a:pPr marL="0" indent="0" algn="just">
              <a:lnSpc>
                <a:spcPct val="100000"/>
              </a:lnSpc>
              <a:buNone/>
            </a:pPr>
            <a:r>
              <a:rPr lang="en-SG" sz="1400"/>
              <a:t>While the stack is not empty</a:t>
            </a:r>
          </a:p>
          <a:p>
            <a:pPr algn="just">
              <a:lnSpc>
                <a:spcPct val="100000"/>
              </a:lnSpc>
            </a:pPr>
            <a:r>
              <a:rPr lang="en-SG" sz="1400"/>
              <a:t>pop the stack and visit it</a:t>
            </a:r>
          </a:p>
          <a:p>
            <a:pPr algn="just">
              <a:lnSpc>
                <a:spcPct val="100000"/>
              </a:lnSpc>
            </a:pPr>
            <a:r>
              <a:rPr lang="en-SG" sz="1400"/>
              <a:t>push its two children</a:t>
            </a:r>
          </a:p>
          <a:p>
            <a:pPr marL="0" indent="0" algn="just">
              <a:lnSpc>
                <a:spcPct val="150000"/>
              </a:lnSpc>
              <a:buNone/>
            </a:pPr>
            <a:endParaRPr lang="en-SG" sz="1400"/>
          </a:p>
        </p:txBody>
      </p:sp>
      <p:grpSp>
        <p:nvGrpSpPr>
          <p:cNvPr id="3" name="Group 2"/>
          <p:cNvGrpSpPr/>
          <p:nvPr/>
        </p:nvGrpSpPr>
        <p:grpSpPr>
          <a:xfrm>
            <a:off x="1363426" y="1679691"/>
            <a:ext cx="6417149" cy="4238192"/>
            <a:chOff x="762000" y="1271588"/>
            <a:chExt cx="7658101" cy="5057775"/>
          </a:xfrm>
        </p:grpSpPr>
        <p:sp>
          <p:nvSpPr>
            <p:cNvPr id="29" name="Rectangle 4"/>
            <p:cNvSpPr>
              <a:spLocks noChangeArrowheads="1"/>
            </p:cNvSpPr>
            <p:nvPr/>
          </p:nvSpPr>
          <p:spPr bwMode="auto">
            <a:xfrm>
              <a:off x="7658101" y="1271588"/>
              <a:ext cx="762000" cy="1851025"/>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rPr>
                <a:t>14</a:t>
              </a:r>
            </a:p>
            <a:p>
              <a:pPr marL="0" marR="0" lvl="0" indent="0" algn="ctr" defTabSz="914400" eaLnBrk="0" fontAlgn="base" latinLnBrk="0" hangingPunct="0">
                <a:lnSpc>
                  <a:spcPct val="100000"/>
                </a:lnSpc>
                <a:spcBef>
                  <a:spcPct val="0"/>
                </a:spcBef>
                <a:spcAft>
                  <a:spcPts val="600"/>
                </a:spcAft>
                <a:buClrTx/>
                <a:buSzTx/>
                <a:buFontTx/>
                <a:buNone/>
                <a:tabLst/>
                <a:defRPr/>
              </a:pPr>
              <a:endParaRPr kumimoji="0" lang="en-US" altLang="en-US" sz="900" b="1" i="0" u="none" strike="noStrike" kern="0" cap="none" spc="0" normalizeH="0" baseline="0" noProof="0">
                <a:ln>
                  <a:noFill/>
                </a:ln>
                <a:solidFill>
                  <a:srgbClr val="000000"/>
                </a:solidFill>
                <a:effectLst/>
                <a:uLnTx/>
                <a:uFillTx/>
                <a:latin typeface="Courier New" charset="0"/>
              </a:endParaRPr>
            </a:p>
          </p:txBody>
        </p:sp>
        <p:sp>
          <p:nvSpPr>
            <p:cNvPr id="30" name="Oval 10"/>
            <p:cNvSpPr>
              <a:spLocks noChangeArrowheads="1"/>
            </p:cNvSpPr>
            <p:nvPr/>
          </p:nvSpPr>
          <p:spPr bwMode="auto">
            <a:xfrm>
              <a:off x="4237038" y="34274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14</a:t>
              </a:r>
            </a:p>
          </p:txBody>
        </p:sp>
        <p:sp>
          <p:nvSpPr>
            <p:cNvPr id="31" name="Oval 11"/>
            <p:cNvSpPr>
              <a:spLocks noChangeArrowheads="1"/>
            </p:cNvSpPr>
            <p:nvPr/>
          </p:nvSpPr>
          <p:spPr bwMode="auto">
            <a:xfrm>
              <a:off x="2565400" y="415925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84</a:t>
              </a:r>
            </a:p>
          </p:txBody>
        </p:sp>
        <p:sp>
          <p:nvSpPr>
            <p:cNvPr id="32" name="Oval 12"/>
            <p:cNvSpPr>
              <a:spLocks noChangeArrowheads="1"/>
            </p:cNvSpPr>
            <p:nvPr/>
          </p:nvSpPr>
          <p:spPr bwMode="auto">
            <a:xfrm>
              <a:off x="5676900" y="41529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43</a:t>
              </a:r>
            </a:p>
          </p:txBody>
        </p:sp>
        <p:sp>
          <p:nvSpPr>
            <p:cNvPr id="33" name="Oval 13"/>
            <p:cNvSpPr>
              <a:spLocks noChangeArrowheads="1"/>
            </p:cNvSpPr>
            <p:nvPr/>
          </p:nvSpPr>
          <p:spPr bwMode="auto">
            <a:xfrm>
              <a:off x="1603375" y="5078413"/>
              <a:ext cx="411163"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13</a:t>
              </a:r>
            </a:p>
          </p:txBody>
        </p:sp>
        <p:sp>
          <p:nvSpPr>
            <p:cNvPr id="34" name="Oval 14"/>
            <p:cNvSpPr>
              <a:spLocks noChangeArrowheads="1"/>
            </p:cNvSpPr>
            <p:nvPr/>
          </p:nvSpPr>
          <p:spPr bwMode="auto">
            <a:xfrm>
              <a:off x="33829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16</a:t>
              </a:r>
            </a:p>
          </p:txBody>
        </p:sp>
        <p:sp>
          <p:nvSpPr>
            <p:cNvPr id="35" name="Oval 15"/>
            <p:cNvSpPr>
              <a:spLocks noChangeArrowheads="1"/>
            </p:cNvSpPr>
            <p:nvPr/>
          </p:nvSpPr>
          <p:spPr bwMode="auto">
            <a:xfrm>
              <a:off x="4764088"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33</a:t>
              </a:r>
            </a:p>
          </p:txBody>
        </p:sp>
        <p:sp>
          <p:nvSpPr>
            <p:cNvPr id="36" name="Oval 16"/>
            <p:cNvSpPr>
              <a:spLocks noChangeArrowheads="1"/>
            </p:cNvSpPr>
            <p:nvPr/>
          </p:nvSpPr>
          <p:spPr bwMode="auto">
            <a:xfrm>
              <a:off x="66976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97</a:t>
              </a:r>
            </a:p>
          </p:txBody>
        </p:sp>
        <p:sp>
          <p:nvSpPr>
            <p:cNvPr id="37" name="Oval 17"/>
            <p:cNvSpPr>
              <a:spLocks noChangeArrowheads="1"/>
            </p:cNvSpPr>
            <p:nvPr/>
          </p:nvSpPr>
          <p:spPr bwMode="auto">
            <a:xfrm>
              <a:off x="5197475" y="59182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64</a:t>
              </a:r>
            </a:p>
          </p:txBody>
        </p:sp>
        <p:sp>
          <p:nvSpPr>
            <p:cNvPr id="38" name="Oval 18"/>
            <p:cNvSpPr>
              <a:spLocks noChangeArrowheads="1"/>
            </p:cNvSpPr>
            <p:nvPr/>
          </p:nvSpPr>
          <p:spPr bwMode="auto">
            <a:xfrm>
              <a:off x="2840038" y="591026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99</a:t>
              </a:r>
            </a:p>
          </p:txBody>
        </p:sp>
        <p:sp>
          <p:nvSpPr>
            <p:cNvPr id="39" name="Oval 19"/>
            <p:cNvSpPr>
              <a:spLocks noChangeArrowheads="1"/>
            </p:cNvSpPr>
            <p:nvPr/>
          </p:nvSpPr>
          <p:spPr bwMode="auto">
            <a:xfrm>
              <a:off x="3852863" y="5900738"/>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72</a:t>
              </a:r>
            </a:p>
          </p:txBody>
        </p:sp>
        <p:sp>
          <p:nvSpPr>
            <p:cNvPr id="40" name="Oval 20"/>
            <p:cNvSpPr>
              <a:spLocks noChangeArrowheads="1"/>
            </p:cNvSpPr>
            <p:nvPr/>
          </p:nvSpPr>
          <p:spPr bwMode="auto">
            <a:xfrm>
              <a:off x="1993900" y="5908675"/>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53</a:t>
              </a:r>
            </a:p>
          </p:txBody>
        </p:sp>
        <p:cxnSp>
          <p:nvCxnSpPr>
            <p:cNvPr id="41" name="AutoShape 53"/>
            <p:cNvCxnSpPr>
              <a:cxnSpLocks noChangeShapeType="1"/>
              <a:stCxn id="30" idx="2"/>
              <a:endCxn id="31" idx="7"/>
            </p:cNvCxnSpPr>
            <p:nvPr/>
          </p:nvCxnSpPr>
          <p:spPr bwMode="auto">
            <a:xfrm flipH="1">
              <a:off x="2916238" y="3633788"/>
              <a:ext cx="1320800" cy="58578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54"/>
            <p:cNvCxnSpPr>
              <a:cxnSpLocks noChangeShapeType="1"/>
              <a:stCxn id="31" idx="3"/>
              <a:endCxn id="33" idx="7"/>
            </p:cNvCxnSpPr>
            <p:nvPr/>
          </p:nvCxnSpPr>
          <p:spPr bwMode="auto">
            <a:xfrm flipH="1">
              <a:off x="1954213" y="4510088"/>
              <a:ext cx="671512" cy="628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5"/>
            <p:cNvCxnSpPr>
              <a:cxnSpLocks noChangeShapeType="1"/>
              <a:stCxn id="31" idx="5"/>
              <a:endCxn id="34" idx="1"/>
            </p:cNvCxnSpPr>
            <p:nvPr/>
          </p:nvCxnSpPr>
          <p:spPr bwMode="auto">
            <a:xfrm>
              <a:off x="2916238" y="4510088"/>
              <a:ext cx="527050" cy="6159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6"/>
            <p:cNvCxnSpPr>
              <a:cxnSpLocks noChangeShapeType="1"/>
              <a:stCxn id="34" idx="3"/>
              <a:endCxn id="38" idx="0"/>
            </p:cNvCxnSpPr>
            <p:nvPr/>
          </p:nvCxnSpPr>
          <p:spPr bwMode="auto">
            <a:xfrm flipH="1">
              <a:off x="3046413" y="5416550"/>
              <a:ext cx="396875" cy="493713"/>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57"/>
            <p:cNvCxnSpPr>
              <a:cxnSpLocks noChangeShapeType="1"/>
              <a:stCxn id="34" idx="5"/>
              <a:endCxn id="39" idx="0"/>
            </p:cNvCxnSpPr>
            <p:nvPr/>
          </p:nvCxnSpPr>
          <p:spPr bwMode="auto">
            <a:xfrm>
              <a:off x="3733800" y="5416550"/>
              <a:ext cx="325438" cy="484188"/>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58"/>
            <p:cNvCxnSpPr>
              <a:cxnSpLocks noChangeShapeType="1"/>
              <a:stCxn id="33" idx="5"/>
              <a:endCxn id="40" idx="0"/>
            </p:cNvCxnSpPr>
            <p:nvPr/>
          </p:nvCxnSpPr>
          <p:spPr bwMode="auto">
            <a:xfrm>
              <a:off x="1954213" y="5429250"/>
              <a:ext cx="246062" cy="479425"/>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59"/>
            <p:cNvCxnSpPr>
              <a:cxnSpLocks noChangeShapeType="1"/>
              <a:stCxn id="30" idx="6"/>
              <a:endCxn id="32" idx="1"/>
            </p:cNvCxnSpPr>
            <p:nvPr/>
          </p:nvCxnSpPr>
          <p:spPr bwMode="auto">
            <a:xfrm>
              <a:off x="4648200" y="3633788"/>
              <a:ext cx="1089025" cy="57943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60"/>
            <p:cNvCxnSpPr>
              <a:cxnSpLocks noChangeShapeType="1"/>
              <a:stCxn id="36" idx="1"/>
              <a:endCxn id="32" idx="5"/>
            </p:cNvCxnSpPr>
            <p:nvPr/>
          </p:nvCxnSpPr>
          <p:spPr bwMode="auto">
            <a:xfrm flipH="1" flipV="1">
              <a:off x="6027738" y="4503738"/>
              <a:ext cx="73025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62"/>
            <p:cNvCxnSpPr>
              <a:cxnSpLocks noChangeShapeType="1"/>
              <a:stCxn id="32" idx="3"/>
              <a:endCxn id="35" idx="7"/>
            </p:cNvCxnSpPr>
            <p:nvPr/>
          </p:nvCxnSpPr>
          <p:spPr bwMode="auto">
            <a:xfrm flipH="1">
              <a:off x="5114925" y="4503738"/>
              <a:ext cx="62230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63"/>
            <p:cNvCxnSpPr>
              <a:cxnSpLocks noChangeShapeType="1"/>
              <a:stCxn id="35" idx="5"/>
              <a:endCxn id="37" idx="0"/>
            </p:cNvCxnSpPr>
            <p:nvPr/>
          </p:nvCxnSpPr>
          <p:spPr bwMode="auto">
            <a:xfrm>
              <a:off x="5114925" y="5416550"/>
              <a:ext cx="288925" cy="501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Rectangle 68"/>
            <p:cNvSpPr>
              <a:spLocks noChangeArrowheads="1"/>
            </p:cNvSpPr>
            <p:nvPr/>
          </p:nvSpPr>
          <p:spPr bwMode="auto">
            <a:xfrm>
              <a:off x="762000" y="2601188"/>
              <a:ext cx="6038168" cy="51421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91440" rIns="182880" bIns="91440" anchor="ctr">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solidFill>
                    <a:srgbClr val="C0C0C0"/>
                  </a:solidFill>
                  <a:effectLst/>
                  <a:uLnTx/>
                  <a:uFillTx/>
                  <a:latin typeface="Courier New" charset="0"/>
                </a:rPr>
                <a:t>14 84 13 53 06 99 72 43 33 64 97 51 25</a:t>
              </a:r>
              <a:endParaRPr kumimoji="0" lang="en-US" altLang="en-US" sz="1600" b="0" i="0" u="none" strike="noStrike" kern="0" cap="none" spc="0" normalizeH="0" baseline="0" noProof="0">
                <a:ln>
                  <a:noFill/>
                </a:ln>
                <a:solidFill>
                  <a:srgbClr val="C0C0C0"/>
                </a:solidFill>
                <a:effectLst/>
                <a:uLnTx/>
                <a:uFillTx/>
                <a:latin typeface="Courier New" charset="0"/>
              </a:endParaRPr>
            </a:p>
          </p:txBody>
        </p:sp>
        <p:sp>
          <p:nvSpPr>
            <p:cNvPr id="52" name="Rectangle 69"/>
            <p:cNvSpPr>
              <a:spLocks noChangeArrowheads="1"/>
            </p:cNvSpPr>
            <p:nvPr/>
          </p:nvSpPr>
          <p:spPr bwMode="auto">
            <a:xfrm>
              <a:off x="7670405" y="3227388"/>
              <a:ext cx="60593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b="0" i="0" u="none" strike="noStrike" kern="0" cap="none" spc="0" normalizeH="0" baseline="0" noProof="0">
                  <a:ln>
                    <a:noFill/>
                  </a:ln>
                  <a:solidFill>
                    <a:srgbClr val="000000"/>
                  </a:solidFill>
                  <a:effectLst/>
                  <a:uLnTx/>
                  <a:uFillTx/>
                  <a:latin typeface="Comic Sans MS" charset="0"/>
                </a:rPr>
                <a:t>Stack</a:t>
              </a:r>
            </a:p>
          </p:txBody>
        </p:sp>
      </p:grpSp>
    </p:spTree>
    <p:extLst>
      <p:ext uri="{BB962C8B-B14F-4D97-AF65-F5344CB8AC3E}">
        <p14:creationId xmlns:p14="http://schemas.microsoft.com/office/powerpoint/2010/main" val="3338385583"/>
      </p:ext>
    </p:extLst>
  </p:cSld>
  <p:clrMapOvr>
    <a:masterClrMapping/>
  </p:clrMapOvr>
  <p:transition>
    <p:wipe dir="u"/>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Preorder Traversal with a Stack</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SG" sz="1400"/>
              <a:t>Push the root onto the stack.</a:t>
            </a:r>
          </a:p>
          <a:p>
            <a:pPr marL="0" indent="0" algn="just">
              <a:lnSpc>
                <a:spcPct val="100000"/>
              </a:lnSpc>
              <a:buNone/>
            </a:pPr>
            <a:r>
              <a:rPr lang="en-SG" sz="1400"/>
              <a:t>While the stack is not empty</a:t>
            </a:r>
          </a:p>
          <a:p>
            <a:pPr algn="just">
              <a:lnSpc>
                <a:spcPct val="100000"/>
              </a:lnSpc>
            </a:pPr>
            <a:r>
              <a:rPr lang="en-SG" sz="1400"/>
              <a:t>pop the stack and visit it</a:t>
            </a:r>
          </a:p>
          <a:p>
            <a:pPr algn="just">
              <a:lnSpc>
                <a:spcPct val="100000"/>
              </a:lnSpc>
            </a:pPr>
            <a:r>
              <a:rPr lang="en-SG" sz="1400"/>
              <a:t>push its two children</a:t>
            </a:r>
          </a:p>
          <a:p>
            <a:pPr marL="0" indent="0" algn="just">
              <a:lnSpc>
                <a:spcPct val="150000"/>
              </a:lnSpc>
              <a:buNone/>
            </a:pPr>
            <a:endParaRPr lang="en-SG" sz="1400"/>
          </a:p>
        </p:txBody>
      </p:sp>
      <p:grpSp>
        <p:nvGrpSpPr>
          <p:cNvPr id="3" name="Group 2"/>
          <p:cNvGrpSpPr/>
          <p:nvPr/>
        </p:nvGrpSpPr>
        <p:grpSpPr>
          <a:xfrm>
            <a:off x="1363426" y="1679691"/>
            <a:ext cx="6417149" cy="4238192"/>
            <a:chOff x="762000" y="1271588"/>
            <a:chExt cx="7658101" cy="5057775"/>
          </a:xfrm>
        </p:grpSpPr>
        <p:sp>
          <p:nvSpPr>
            <p:cNvPr id="29" name="Rectangle 4"/>
            <p:cNvSpPr>
              <a:spLocks noChangeArrowheads="1"/>
            </p:cNvSpPr>
            <p:nvPr/>
          </p:nvSpPr>
          <p:spPr bwMode="auto">
            <a:xfrm>
              <a:off x="7658101" y="1271588"/>
              <a:ext cx="762000" cy="1851025"/>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rPr>
                <a:t>84</a:t>
              </a:r>
            </a:p>
            <a:p>
              <a:pPr marL="0" marR="0" lvl="0" indent="0" algn="ctr" defTabSz="914400" eaLnBrk="0" fontAlgn="base" latinLnBrk="0" hangingPunct="0">
                <a:lnSpc>
                  <a:spcPct val="100000"/>
                </a:lnSpc>
                <a:spcBef>
                  <a:spcPct val="0"/>
                </a:spcBef>
                <a:buClrTx/>
                <a:buSzTx/>
                <a:buFontTx/>
                <a:buNone/>
                <a:tabLst/>
                <a:defRPr/>
              </a:pPr>
              <a:r>
                <a:rPr kumimoji="0" lang="en-US" altLang="en-US" sz="1400" b="1" kern="0">
                  <a:solidFill>
                    <a:srgbClr val="000000"/>
                  </a:solidFill>
                  <a:latin typeface="Courier New" charset="0"/>
                </a:rPr>
                <a:t>43</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ts val="600"/>
                </a:spcAft>
                <a:buClrTx/>
                <a:buSzTx/>
                <a:buFontTx/>
                <a:buNone/>
                <a:tabLst/>
                <a:defRPr/>
              </a:pPr>
              <a:endParaRPr kumimoji="0" lang="en-US" altLang="en-US" sz="900" b="1" i="0" u="none" strike="noStrike" kern="0" cap="none" spc="0" normalizeH="0" baseline="0" noProof="0">
                <a:ln>
                  <a:noFill/>
                </a:ln>
                <a:solidFill>
                  <a:srgbClr val="000000"/>
                </a:solidFill>
                <a:effectLst/>
                <a:uLnTx/>
                <a:uFillTx/>
                <a:latin typeface="Courier New" charset="0"/>
              </a:endParaRPr>
            </a:p>
          </p:txBody>
        </p:sp>
        <p:sp>
          <p:nvSpPr>
            <p:cNvPr id="30" name="Oval 10"/>
            <p:cNvSpPr>
              <a:spLocks noChangeArrowheads="1"/>
            </p:cNvSpPr>
            <p:nvPr/>
          </p:nvSpPr>
          <p:spPr bwMode="auto">
            <a:xfrm>
              <a:off x="4237038" y="3427413"/>
              <a:ext cx="411162" cy="411162"/>
            </a:xfrm>
            <a:prstGeom prst="ellipse">
              <a:avLst/>
            </a:prstGeom>
            <a:solidFill>
              <a:srgbClr val="0033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chemeClr val="bg1"/>
                  </a:solidFill>
                  <a:effectLst/>
                  <a:uLnTx/>
                  <a:uFillTx/>
                  <a:latin typeface="Courier New" charset="0"/>
                  <a:ea typeface="ＭＳ Ｐゴシック" charset="-128"/>
                </a:rPr>
                <a:t>14</a:t>
              </a:r>
            </a:p>
          </p:txBody>
        </p:sp>
        <p:sp>
          <p:nvSpPr>
            <p:cNvPr id="31" name="Oval 11"/>
            <p:cNvSpPr>
              <a:spLocks noChangeArrowheads="1"/>
            </p:cNvSpPr>
            <p:nvPr/>
          </p:nvSpPr>
          <p:spPr bwMode="auto">
            <a:xfrm>
              <a:off x="2565400" y="415925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84</a:t>
              </a:r>
            </a:p>
          </p:txBody>
        </p:sp>
        <p:sp>
          <p:nvSpPr>
            <p:cNvPr id="32" name="Oval 12"/>
            <p:cNvSpPr>
              <a:spLocks noChangeArrowheads="1"/>
            </p:cNvSpPr>
            <p:nvPr/>
          </p:nvSpPr>
          <p:spPr bwMode="auto">
            <a:xfrm>
              <a:off x="5676900" y="41529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43</a:t>
              </a:r>
            </a:p>
          </p:txBody>
        </p:sp>
        <p:sp>
          <p:nvSpPr>
            <p:cNvPr id="33" name="Oval 13"/>
            <p:cNvSpPr>
              <a:spLocks noChangeArrowheads="1"/>
            </p:cNvSpPr>
            <p:nvPr/>
          </p:nvSpPr>
          <p:spPr bwMode="auto">
            <a:xfrm>
              <a:off x="1603375" y="5078413"/>
              <a:ext cx="411163"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13</a:t>
              </a:r>
            </a:p>
          </p:txBody>
        </p:sp>
        <p:sp>
          <p:nvSpPr>
            <p:cNvPr id="34" name="Oval 14"/>
            <p:cNvSpPr>
              <a:spLocks noChangeArrowheads="1"/>
            </p:cNvSpPr>
            <p:nvPr/>
          </p:nvSpPr>
          <p:spPr bwMode="auto">
            <a:xfrm>
              <a:off x="33829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16</a:t>
              </a:r>
            </a:p>
          </p:txBody>
        </p:sp>
        <p:sp>
          <p:nvSpPr>
            <p:cNvPr id="35" name="Oval 15"/>
            <p:cNvSpPr>
              <a:spLocks noChangeArrowheads="1"/>
            </p:cNvSpPr>
            <p:nvPr/>
          </p:nvSpPr>
          <p:spPr bwMode="auto">
            <a:xfrm>
              <a:off x="4764088"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33</a:t>
              </a:r>
            </a:p>
          </p:txBody>
        </p:sp>
        <p:sp>
          <p:nvSpPr>
            <p:cNvPr id="36" name="Oval 16"/>
            <p:cNvSpPr>
              <a:spLocks noChangeArrowheads="1"/>
            </p:cNvSpPr>
            <p:nvPr/>
          </p:nvSpPr>
          <p:spPr bwMode="auto">
            <a:xfrm>
              <a:off x="66976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97</a:t>
              </a:r>
            </a:p>
          </p:txBody>
        </p:sp>
        <p:sp>
          <p:nvSpPr>
            <p:cNvPr id="37" name="Oval 17"/>
            <p:cNvSpPr>
              <a:spLocks noChangeArrowheads="1"/>
            </p:cNvSpPr>
            <p:nvPr/>
          </p:nvSpPr>
          <p:spPr bwMode="auto">
            <a:xfrm>
              <a:off x="5197475" y="59182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64</a:t>
              </a:r>
            </a:p>
          </p:txBody>
        </p:sp>
        <p:sp>
          <p:nvSpPr>
            <p:cNvPr id="38" name="Oval 18"/>
            <p:cNvSpPr>
              <a:spLocks noChangeArrowheads="1"/>
            </p:cNvSpPr>
            <p:nvPr/>
          </p:nvSpPr>
          <p:spPr bwMode="auto">
            <a:xfrm>
              <a:off x="2840038" y="591026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99</a:t>
              </a:r>
            </a:p>
          </p:txBody>
        </p:sp>
        <p:sp>
          <p:nvSpPr>
            <p:cNvPr id="39" name="Oval 19"/>
            <p:cNvSpPr>
              <a:spLocks noChangeArrowheads="1"/>
            </p:cNvSpPr>
            <p:nvPr/>
          </p:nvSpPr>
          <p:spPr bwMode="auto">
            <a:xfrm>
              <a:off x="3852863" y="5900738"/>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72</a:t>
              </a:r>
            </a:p>
          </p:txBody>
        </p:sp>
        <p:sp>
          <p:nvSpPr>
            <p:cNvPr id="40" name="Oval 20"/>
            <p:cNvSpPr>
              <a:spLocks noChangeArrowheads="1"/>
            </p:cNvSpPr>
            <p:nvPr/>
          </p:nvSpPr>
          <p:spPr bwMode="auto">
            <a:xfrm>
              <a:off x="1993900" y="5908675"/>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53</a:t>
              </a:r>
            </a:p>
          </p:txBody>
        </p:sp>
        <p:cxnSp>
          <p:nvCxnSpPr>
            <p:cNvPr id="41" name="AutoShape 53"/>
            <p:cNvCxnSpPr>
              <a:cxnSpLocks noChangeShapeType="1"/>
              <a:stCxn id="30" idx="2"/>
              <a:endCxn id="31" idx="7"/>
            </p:cNvCxnSpPr>
            <p:nvPr/>
          </p:nvCxnSpPr>
          <p:spPr bwMode="auto">
            <a:xfrm flipH="1">
              <a:off x="2916238" y="3633788"/>
              <a:ext cx="1320800" cy="58578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54"/>
            <p:cNvCxnSpPr>
              <a:cxnSpLocks noChangeShapeType="1"/>
              <a:stCxn id="31" idx="3"/>
              <a:endCxn id="33" idx="7"/>
            </p:cNvCxnSpPr>
            <p:nvPr/>
          </p:nvCxnSpPr>
          <p:spPr bwMode="auto">
            <a:xfrm flipH="1">
              <a:off x="1954213" y="4510088"/>
              <a:ext cx="671512" cy="628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5"/>
            <p:cNvCxnSpPr>
              <a:cxnSpLocks noChangeShapeType="1"/>
              <a:stCxn id="31" idx="5"/>
              <a:endCxn id="34" idx="1"/>
            </p:cNvCxnSpPr>
            <p:nvPr/>
          </p:nvCxnSpPr>
          <p:spPr bwMode="auto">
            <a:xfrm>
              <a:off x="2916238" y="4510088"/>
              <a:ext cx="527050" cy="6159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6"/>
            <p:cNvCxnSpPr>
              <a:cxnSpLocks noChangeShapeType="1"/>
              <a:stCxn id="34" idx="3"/>
              <a:endCxn id="38" idx="0"/>
            </p:cNvCxnSpPr>
            <p:nvPr/>
          </p:nvCxnSpPr>
          <p:spPr bwMode="auto">
            <a:xfrm flipH="1">
              <a:off x="3046413" y="5416550"/>
              <a:ext cx="396875" cy="493713"/>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57"/>
            <p:cNvCxnSpPr>
              <a:cxnSpLocks noChangeShapeType="1"/>
              <a:stCxn id="34" idx="5"/>
              <a:endCxn id="39" idx="0"/>
            </p:cNvCxnSpPr>
            <p:nvPr/>
          </p:nvCxnSpPr>
          <p:spPr bwMode="auto">
            <a:xfrm>
              <a:off x="3733800" y="5416550"/>
              <a:ext cx="325438" cy="484188"/>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58"/>
            <p:cNvCxnSpPr>
              <a:cxnSpLocks noChangeShapeType="1"/>
              <a:stCxn id="33" idx="5"/>
              <a:endCxn id="40" idx="0"/>
            </p:cNvCxnSpPr>
            <p:nvPr/>
          </p:nvCxnSpPr>
          <p:spPr bwMode="auto">
            <a:xfrm>
              <a:off x="1954213" y="5429250"/>
              <a:ext cx="246062" cy="479425"/>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59"/>
            <p:cNvCxnSpPr>
              <a:cxnSpLocks noChangeShapeType="1"/>
              <a:stCxn id="30" idx="6"/>
              <a:endCxn id="32" idx="1"/>
            </p:cNvCxnSpPr>
            <p:nvPr/>
          </p:nvCxnSpPr>
          <p:spPr bwMode="auto">
            <a:xfrm>
              <a:off x="4648200" y="3633788"/>
              <a:ext cx="1089025" cy="57943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60"/>
            <p:cNvCxnSpPr>
              <a:cxnSpLocks noChangeShapeType="1"/>
              <a:stCxn id="36" idx="1"/>
              <a:endCxn id="32" idx="5"/>
            </p:cNvCxnSpPr>
            <p:nvPr/>
          </p:nvCxnSpPr>
          <p:spPr bwMode="auto">
            <a:xfrm flipH="1" flipV="1">
              <a:off x="6027738" y="4503738"/>
              <a:ext cx="73025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62"/>
            <p:cNvCxnSpPr>
              <a:cxnSpLocks noChangeShapeType="1"/>
              <a:stCxn id="32" idx="3"/>
              <a:endCxn id="35" idx="7"/>
            </p:cNvCxnSpPr>
            <p:nvPr/>
          </p:nvCxnSpPr>
          <p:spPr bwMode="auto">
            <a:xfrm flipH="1">
              <a:off x="5114925" y="4503738"/>
              <a:ext cx="62230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63"/>
            <p:cNvCxnSpPr>
              <a:cxnSpLocks noChangeShapeType="1"/>
              <a:stCxn id="35" idx="5"/>
              <a:endCxn id="37" idx="0"/>
            </p:cNvCxnSpPr>
            <p:nvPr/>
          </p:nvCxnSpPr>
          <p:spPr bwMode="auto">
            <a:xfrm>
              <a:off x="5114925" y="5416550"/>
              <a:ext cx="288925" cy="501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Rectangle 68"/>
            <p:cNvSpPr>
              <a:spLocks noChangeArrowheads="1"/>
            </p:cNvSpPr>
            <p:nvPr/>
          </p:nvSpPr>
          <p:spPr bwMode="auto">
            <a:xfrm>
              <a:off x="762000" y="2601188"/>
              <a:ext cx="6038168" cy="51421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91440" rIns="182880" bIns="91440" anchor="ctr">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effectLst/>
                  <a:uLnTx/>
                  <a:uFillTx/>
                  <a:latin typeface="Courier New" charset="0"/>
                </a:rPr>
                <a:t>14</a:t>
              </a:r>
              <a:r>
                <a:rPr kumimoji="0" lang="en-US" altLang="en-US" sz="1600" b="1" i="0" u="none" strike="noStrike" kern="0" cap="none" spc="0" normalizeH="0" baseline="0" noProof="0">
                  <a:ln>
                    <a:noFill/>
                  </a:ln>
                  <a:solidFill>
                    <a:srgbClr val="C0C0C0"/>
                  </a:solidFill>
                  <a:effectLst/>
                  <a:uLnTx/>
                  <a:uFillTx/>
                  <a:latin typeface="Courier New" charset="0"/>
                </a:rPr>
                <a:t> 84 13 53 06 99 72 43 33 64 97 51 25</a:t>
              </a:r>
              <a:endParaRPr kumimoji="0" lang="en-US" altLang="en-US" sz="1600" b="0" i="0" u="none" strike="noStrike" kern="0" cap="none" spc="0" normalizeH="0" baseline="0" noProof="0">
                <a:ln>
                  <a:noFill/>
                </a:ln>
                <a:solidFill>
                  <a:srgbClr val="C0C0C0"/>
                </a:solidFill>
                <a:effectLst/>
                <a:uLnTx/>
                <a:uFillTx/>
                <a:latin typeface="Courier New" charset="0"/>
              </a:endParaRPr>
            </a:p>
          </p:txBody>
        </p:sp>
        <p:sp>
          <p:nvSpPr>
            <p:cNvPr id="52" name="Rectangle 69"/>
            <p:cNvSpPr>
              <a:spLocks noChangeArrowheads="1"/>
            </p:cNvSpPr>
            <p:nvPr/>
          </p:nvSpPr>
          <p:spPr bwMode="auto">
            <a:xfrm>
              <a:off x="7670405" y="3227388"/>
              <a:ext cx="60593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b="0" i="0" u="none" strike="noStrike" kern="0" cap="none" spc="0" normalizeH="0" baseline="0" noProof="0">
                  <a:ln>
                    <a:noFill/>
                  </a:ln>
                  <a:solidFill>
                    <a:srgbClr val="000000"/>
                  </a:solidFill>
                  <a:effectLst/>
                  <a:uLnTx/>
                  <a:uFillTx/>
                  <a:latin typeface="Comic Sans MS" charset="0"/>
                </a:rPr>
                <a:t>Stack</a:t>
              </a:r>
            </a:p>
          </p:txBody>
        </p:sp>
      </p:grpSp>
    </p:spTree>
    <p:extLst>
      <p:ext uri="{BB962C8B-B14F-4D97-AF65-F5344CB8AC3E}">
        <p14:creationId xmlns:p14="http://schemas.microsoft.com/office/powerpoint/2010/main" val="3631598683"/>
      </p:ext>
    </p:extLst>
  </p:cSld>
  <p:clrMapOvr>
    <a:masterClrMapping/>
  </p:clrMapOvr>
  <p:transition>
    <p:wipe dir="u"/>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Preorder Traversal with a Stack</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SG" sz="1400"/>
              <a:t>Push the root onto the stack.</a:t>
            </a:r>
          </a:p>
          <a:p>
            <a:pPr marL="0" indent="0" algn="just">
              <a:lnSpc>
                <a:spcPct val="100000"/>
              </a:lnSpc>
              <a:buNone/>
            </a:pPr>
            <a:r>
              <a:rPr lang="en-SG" sz="1400"/>
              <a:t>While the stack is not empty</a:t>
            </a:r>
          </a:p>
          <a:p>
            <a:pPr algn="just">
              <a:lnSpc>
                <a:spcPct val="100000"/>
              </a:lnSpc>
            </a:pPr>
            <a:r>
              <a:rPr lang="en-SG" sz="1400"/>
              <a:t>pop the stack and visit it</a:t>
            </a:r>
          </a:p>
          <a:p>
            <a:pPr algn="just">
              <a:lnSpc>
                <a:spcPct val="100000"/>
              </a:lnSpc>
            </a:pPr>
            <a:r>
              <a:rPr lang="en-SG" sz="1400"/>
              <a:t>push its two children</a:t>
            </a:r>
          </a:p>
          <a:p>
            <a:pPr marL="0" indent="0" algn="just">
              <a:lnSpc>
                <a:spcPct val="150000"/>
              </a:lnSpc>
              <a:buNone/>
            </a:pPr>
            <a:endParaRPr lang="en-SG" sz="1400"/>
          </a:p>
        </p:txBody>
      </p:sp>
      <p:grpSp>
        <p:nvGrpSpPr>
          <p:cNvPr id="3" name="Group 2"/>
          <p:cNvGrpSpPr/>
          <p:nvPr/>
        </p:nvGrpSpPr>
        <p:grpSpPr>
          <a:xfrm>
            <a:off x="1363426" y="1679691"/>
            <a:ext cx="6417149" cy="4238192"/>
            <a:chOff x="762000" y="1271588"/>
            <a:chExt cx="7658101" cy="5057775"/>
          </a:xfrm>
        </p:grpSpPr>
        <p:sp>
          <p:nvSpPr>
            <p:cNvPr id="29" name="Rectangle 4"/>
            <p:cNvSpPr>
              <a:spLocks noChangeArrowheads="1"/>
            </p:cNvSpPr>
            <p:nvPr/>
          </p:nvSpPr>
          <p:spPr bwMode="auto">
            <a:xfrm>
              <a:off x="7658101" y="1271588"/>
              <a:ext cx="762000" cy="1851025"/>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rPr>
                <a:t>13</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kern="0">
                  <a:solidFill>
                    <a:srgbClr val="000000"/>
                  </a:solidFill>
                  <a:latin typeface="Courier New" charset="0"/>
                </a:rPr>
                <a:t>16</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buClrTx/>
                <a:buSzTx/>
                <a:buFontTx/>
                <a:buNone/>
                <a:tabLst/>
                <a:defRPr/>
              </a:pPr>
              <a:r>
                <a:rPr kumimoji="0" lang="en-US" altLang="en-US" sz="1400" b="1" kern="0">
                  <a:solidFill>
                    <a:srgbClr val="000000"/>
                  </a:solidFill>
                  <a:latin typeface="Courier New" charset="0"/>
                </a:rPr>
                <a:t>43</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ts val="600"/>
                </a:spcAft>
                <a:buClrTx/>
                <a:buSzTx/>
                <a:buFontTx/>
                <a:buNone/>
                <a:tabLst/>
                <a:defRPr/>
              </a:pPr>
              <a:endParaRPr kumimoji="0" lang="en-US" altLang="en-US" sz="900" b="1" i="0" u="none" strike="noStrike" kern="0" cap="none" spc="0" normalizeH="0" baseline="0" noProof="0">
                <a:ln>
                  <a:noFill/>
                </a:ln>
                <a:solidFill>
                  <a:srgbClr val="000000"/>
                </a:solidFill>
                <a:effectLst/>
                <a:uLnTx/>
                <a:uFillTx/>
                <a:latin typeface="Courier New" charset="0"/>
              </a:endParaRPr>
            </a:p>
          </p:txBody>
        </p:sp>
        <p:sp>
          <p:nvSpPr>
            <p:cNvPr id="30" name="Oval 10"/>
            <p:cNvSpPr>
              <a:spLocks noChangeArrowheads="1"/>
            </p:cNvSpPr>
            <p:nvPr/>
          </p:nvSpPr>
          <p:spPr bwMode="auto">
            <a:xfrm>
              <a:off x="4237038" y="34274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14</a:t>
              </a:r>
            </a:p>
          </p:txBody>
        </p:sp>
        <p:sp>
          <p:nvSpPr>
            <p:cNvPr id="31" name="Oval 11"/>
            <p:cNvSpPr>
              <a:spLocks noChangeArrowheads="1"/>
            </p:cNvSpPr>
            <p:nvPr/>
          </p:nvSpPr>
          <p:spPr bwMode="auto">
            <a:xfrm>
              <a:off x="2565400" y="4159250"/>
              <a:ext cx="411163" cy="411163"/>
            </a:xfrm>
            <a:prstGeom prst="ellipse">
              <a:avLst/>
            </a:prstGeom>
            <a:solidFill>
              <a:srgbClr val="0033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chemeClr val="bg1"/>
                  </a:solidFill>
                  <a:effectLst/>
                  <a:uLnTx/>
                  <a:uFillTx/>
                  <a:latin typeface="Courier New" charset="0"/>
                  <a:ea typeface="ＭＳ Ｐゴシック" charset="-128"/>
                </a:rPr>
                <a:t>84</a:t>
              </a:r>
            </a:p>
          </p:txBody>
        </p:sp>
        <p:sp>
          <p:nvSpPr>
            <p:cNvPr id="32" name="Oval 12"/>
            <p:cNvSpPr>
              <a:spLocks noChangeArrowheads="1"/>
            </p:cNvSpPr>
            <p:nvPr/>
          </p:nvSpPr>
          <p:spPr bwMode="auto">
            <a:xfrm>
              <a:off x="5676900" y="41529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43</a:t>
              </a:r>
            </a:p>
          </p:txBody>
        </p:sp>
        <p:sp>
          <p:nvSpPr>
            <p:cNvPr id="33" name="Oval 13"/>
            <p:cNvSpPr>
              <a:spLocks noChangeArrowheads="1"/>
            </p:cNvSpPr>
            <p:nvPr/>
          </p:nvSpPr>
          <p:spPr bwMode="auto">
            <a:xfrm>
              <a:off x="1603375" y="5078413"/>
              <a:ext cx="411163"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13</a:t>
              </a:r>
            </a:p>
          </p:txBody>
        </p:sp>
        <p:sp>
          <p:nvSpPr>
            <p:cNvPr id="34" name="Oval 14"/>
            <p:cNvSpPr>
              <a:spLocks noChangeArrowheads="1"/>
            </p:cNvSpPr>
            <p:nvPr/>
          </p:nvSpPr>
          <p:spPr bwMode="auto">
            <a:xfrm>
              <a:off x="33829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16</a:t>
              </a:r>
            </a:p>
          </p:txBody>
        </p:sp>
        <p:sp>
          <p:nvSpPr>
            <p:cNvPr id="35" name="Oval 15"/>
            <p:cNvSpPr>
              <a:spLocks noChangeArrowheads="1"/>
            </p:cNvSpPr>
            <p:nvPr/>
          </p:nvSpPr>
          <p:spPr bwMode="auto">
            <a:xfrm>
              <a:off x="4764088"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33</a:t>
              </a:r>
            </a:p>
          </p:txBody>
        </p:sp>
        <p:sp>
          <p:nvSpPr>
            <p:cNvPr id="36" name="Oval 16"/>
            <p:cNvSpPr>
              <a:spLocks noChangeArrowheads="1"/>
            </p:cNvSpPr>
            <p:nvPr/>
          </p:nvSpPr>
          <p:spPr bwMode="auto">
            <a:xfrm>
              <a:off x="66976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97</a:t>
              </a:r>
            </a:p>
          </p:txBody>
        </p:sp>
        <p:sp>
          <p:nvSpPr>
            <p:cNvPr id="37" name="Oval 17"/>
            <p:cNvSpPr>
              <a:spLocks noChangeArrowheads="1"/>
            </p:cNvSpPr>
            <p:nvPr/>
          </p:nvSpPr>
          <p:spPr bwMode="auto">
            <a:xfrm>
              <a:off x="5197475" y="59182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64</a:t>
              </a:r>
            </a:p>
          </p:txBody>
        </p:sp>
        <p:sp>
          <p:nvSpPr>
            <p:cNvPr id="38" name="Oval 18"/>
            <p:cNvSpPr>
              <a:spLocks noChangeArrowheads="1"/>
            </p:cNvSpPr>
            <p:nvPr/>
          </p:nvSpPr>
          <p:spPr bwMode="auto">
            <a:xfrm>
              <a:off x="2840038" y="591026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99</a:t>
              </a:r>
            </a:p>
          </p:txBody>
        </p:sp>
        <p:sp>
          <p:nvSpPr>
            <p:cNvPr id="39" name="Oval 19"/>
            <p:cNvSpPr>
              <a:spLocks noChangeArrowheads="1"/>
            </p:cNvSpPr>
            <p:nvPr/>
          </p:nvSpPr>
          <p:spPr bwMode="auto">
            <a:xfrm>
              <a:off x="3852863" y="5900738"/>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72</a:t>
              </a:r>
            </a:p>
          </p:txBody>
        </p:sp>
        <p:sp>
          <p:nvSpPr>
            <p:cNvPr id="40" name="Oval 20"/>
            <p:cNvSpPr>
              <a:spLocks noChangeArrowheads="1"/>
            </p:cNvSpPr>
            <p:nvPr/>
          </p:nvSpPr>
          <p:spPr bwMode="auto">
            <a:xfrm>
              <a:off x="1993900" y="5908675"/>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53</a:t>
              </a:r>
            </a:p>
          </p:txBody>
        </p:sp>
        <p:cxnSp>
          <p:nvCxnSpPr>
            <p:cNvPr id="41" name="AutoShape 53"/>
            <p:cNvCxnSpPr>
              <a:cxnSpLocks noChangeShapeType="1"/>
              <a:stCxn id="30" idx="2"/>
              <a:endCxn id="31" idx="7"/>
            </p:cNvCxnSpPr>
            <p:nvPr/>
          </p:nvCxnSpPr>
          <p:spPr bwMode="auto">
            <a:xfrm flipH="1">
              <a:off x="2916238" y="3633788"/>
              <a:ext cx="1320800" cy="58578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54"/>
            <p:cNvCxnSpPr>
              <a:cxnSpLocks noChangeShapeType="1"/>
              <a:stCxn id="31" idx="3"/>
              <a:endCxn id="33" idx="7"/>
            </p:cNvCxnSpPr>
            <p:nvPr/>
          </p:nvCxnSpPr>
          <p:spPr bwMode="auto">
            <a:xfrm flipH="1">
              <a:off x="1954213" y="4510088"/>
              <a:ext cx="671512" cy="628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5"/>
            <p:cNvCxnSpPr>
              <a:cxnSpLocks noChangeShapeType="1"/>
              <a:stCxn id="31" idx="5"/>
              <a:endCxn id="34" idx="1"/>
            </p:cNvCxnSpPr>
            <p:nvPr/>
          </p:nvCxnSpPr>
          <p:spPr bwMode="auto">
            <a:xfrm>
              <a:off x="2916238" y="4510088"/>
              <a:ext cx="527050" cy="6159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6"/>
            <p:cNvCxnSpPr>
              <a:cxnSpLocks noChangeShapeType="1"/>
              <a:stCxn id="34" idx="3"/>
              <a:endCxn id="38" idx="0"/>
            </p:cNvCxnSpPr>
            <p:nvPr/>
          </p:nvCxnSpPr>
          <p:spPr bwMode="auto">
            <a:xfrm flipH="1">
              <a:off x="3046413" y="5416550"/>
              <a:ext cx="396875" cy="493713"/>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57"/>
            <p:cNvCxnSpPr>
              <a:cxnSpLocks noChangeShapeType="1"/>
              <a:stCxn id="34" idx="5"/>
              <a:endCxn id="39" idx="0"/>
            </p:cNvCxnSpPr>
            <p:nvPr/>
          </p:nvCxnSpPr>
          <p:spPr bwMode="auto">
            <a:xfrm>
              <a:off x="3733800" y="5416550"/>
              <a:ext cx="325438" cy="484188"/>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58"/>
            <p:cNvCxnSpPr>
              <a:cxnSpLocks noChangeShapeType="1"/>
              <a:stCxn id="33" idx="5"/>
              <a:endCxn id="40" idx="0"/>
            </p:cNvCxnSpPr>
            <p:nvPr/>
          </p:nvCxnSpPr>
          <p:spPr bwMode="auto">
            <a:xfrm>
              <a:off x="1954213" y="5429250"/>
              <a:ext cx="246062" cy="479425"/>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59"/>
            <p:cNvCxnSpPr>
              <a:cxnSpLocks noChangeShapeType="1"/>
              <a:stCxn id="30" idx="6"/>
              <a:endCxn id="32" idx="1"/>
            </p:cNvCxnSpPr>
            <p:nvPr/>
          </p:nvCxnSpPr>
          <p:spPr bwMode="auto">
            <a:xfrm>
              <a:off x="4648200" y="3633788"/>
              <a:ext cx="1089025" cy="57943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60"/>
            <p:cNvCxnSpPr>
              <a:cxnSpLocks noChangeShapeType="1"/>
              <a:stCxn id="36" idx="1"/>
              <a:endCxn id="32" idx="5"/>
            </p:cNvCxnSpPr>
            <p:nvPr/>
          </p:nvCxnSpPr>
          <p:spPr bwMode="auto">
            <a:xfrm flipH="1" flipV="1">
              <a:off x="6027738" y="4503738"/>
              <a:ext cx="73025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62"/>
            <p:cNvCxnSpPr>
              <a:cxnSpLocks noChangeShapeType="1"/>
              <a:stCxn id="32" idx="3"/>
              <a:endCxn id="35" idx="7"/>
            </p:cNvCxnSpPr>
            <p:nvPr/>
          </p:nvCxnSpPr>
          <p:spPr bwMode="auto">
            <a:xfrm flipH="1">
              <a:off x="5114925" y="4503738"/>
              <a:ext cx="62230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63"/>
            <p:cNvCxnSpPr>
              <a:cxnSpLocks noChangeShapeType="1"/>
              <a:stCxn id="35" idx="5"/>
              <a:endCxn id="37" idx="0"/>
            </p:cNvCxnSpPr>
            <p:nvPr/>
          </p:nvCxnSpPr>
          <p:spPr bwMode="auto">
            <a:xfrm>
              <a:off x="5114925" y="5416550"/>
              <a:ext cx="288925" cy="501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Rectangle 68"/>
            <p:cNvSpPr>
              <a:spLocks noChangeArrowheads="1"/>
            </p:cNvSpPr>
            <p:nvPr/>
          </p:nvSpPr>
          <p:spPr bwMode="auto">
            <a:xfrm>
              <a:off x="762000" y="2601188"/>
              <a:ext cx="6038168" cy="51421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91440" rIns="182880" bIns="91440" anchor="ctr">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effectLst/>
                  <a:uLnTx/>
                  <a:uFillTx/>
                  <a:latin typeface="Courier New" charset="0"/>
                </a:rPr>
                <a:t>14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84</a:t>
              </a:r>
              <a:r>
                <a:rPr kumimoji="0" lang="en-US" altLang="en-US" sz="1600" b="1" i="0" u="none" strike="noStrike" kern="0" cap="none" spc="0" normalizeH="0" baseline="0" noProof="0">
                  <a:ln>
                    <a:noFill/>
                  </a:ln>
                  <a:solidFill>
                    <a:srgbClr val="C0C0C0"/>
                  </a:solidFill>
                  <a:effectLst/>
                  <a:uLnTx/>
                  <a:uFillTx/>
                  <a:latin typeface="Courier New" charset="0"/>
                </a:rPr>
                <a:t> 13 53 06 99 72 43 33 64 97 51 25</a:t>
              </a:r>
              <a:endParaRPr kumimoji="0" lang="en-US" altLang="en-US" sz="1600" b="0" i="0" u="none" strike="noStrike" kern="0" cap="none" spc="0" normalizeH="0" baseline="0" noProof="0">
                <a:ln>
                  <a:noFill/>
                </a:ln>
                <a:solidFill>
                  <a:srgbClr val="C0C0C0"/>
                </a:solidFill>
                <a:effectLst/>
                <a:uLnTx/>
                <a:uFillTx/>
                <a:latin typeface="Courier New" charset="0"/>
              </a:endParaRPr>
            </a:p>
          </p:txBody>
        </p:sp>
        <p:sp>
          <p:nvSpPr>
            <p:cNvPr id="52" name="Rectangle 69"/>
            <p:cNvSpPr>
              <a:spLocks noChangeArrowheads="1"/>
            </p:cNvSpPr>
            <p:nvPr/>
          </p:nvSpPr>
          <p:spPr bwMode="auto">
            <a:xfrm>
              <a:off x="7670405" y="3227388"/>
              <a:ext cx="60593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b="0" i="0" u="none" strike="noStrike" kern="0" cap="none" spc="0" normalizeH="0" baseline="0" noProof="0">
                  <a:ln>
                    <a:noFill/>
                  </a:ln>
                  <a:solidFill>
                    <a:srgbClr val="000000"/>
                  </a:solidFill>
                  <a:effectLst/>
                  <a:uLnTx/>
                  <a:uFillTx/>
                  <a:latin typeface="Comic Sans MS" charset="0"/>
                </a:rPr>
                <a:t>Stack</a:t>
              </a:r>
            </a:p>
          </p:txBody>
        </p:sp>
      </p:grpSp>
    </p:spTree>
    <p:extLst>
      <p:ext uri="{BB962C8B-B14F-4D97-AF65-F5344CB8AC3E}">
        <p14:creationId xmlns:p14="http://schemas.microsoft.com/office/powerpoint/2010/main" val="786428719"/>
      </p:ext>
    </p:extLst>
  </p:cSld>
  <p:clrMapOvr>
    <a:masterClrMapping/>
  </p:clrMapOvr>
  <p:transition>
    <p:wipe dir="u"/>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Preorder Traversal with a Stack</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SG" sz="1400"/>
              <a:t>Push the root onto the stack.</a:t>
            </a:r>
          </a:p>
          <a:p>
            <a:pPr marL="0" indent="0" algn="just">
              <a:lnSpc>
                <a:spcPct val="100000"/>
              </a:lnSpc>
              <a:buNone/>
            </a:pPr>
            <a:r>
              <a:rPr lang="en-SG" sz="1400"/>
              <a:t>While the stack is not empty</a:t>
            </a:r>
          </a:p>
          <a:p>
            <a:pPr algn="just">
              <a:lnSpc>
                <a:spcPct val="100000"/>
              </a:lnSpc>
            </a:pPr>
            <a:r>
              <a:rPr lang="en-SG" sz="1400"/>
              <a:t>pop the stack and visit it</a:t>
            </a:r>
          </a:p>
          <a:p>
            <a:pPr algn="just">
              <a:lnSpc>
                <a:spcPct val="100000"/>
              </a:lnSpc>
            </a:pPr>
            <a:r>
              <a:rPr lang="en-SG" sz="1400"/>
              <a:t>push its two children</a:t>
            </a:r>
          </a:p>
          <a:p>
            <a:pPr marL="0" indent="0" algn="just">
              <a:lnSpc>
                <a:spcPct val="150000"/>
              </a:lnSpc>
              <a:buNone/>
            </a:pPr>
            <a:endParaRPr lang="en-SG" sz="1400"/>
          </a:p>
        </p:txBody>
      </p:sp>
      <p:grpSp>
        <p:nvGrpSpPr>
          <p:cNvPr id="3" name="Group 2"/>
          <p:cNvGrpSpPr/>
          <p:nvPr/>
        </p:nvGrpSpPr>
        <p:grpSpPr>
          <a:xfrm>
            <a:off x="1363426" y="1679691"/>
            <a:ext cx="6417149" cy="4238192"/>
            <a:chOff x="762000" y="1271588"/>
            <a:chExt cx="7658101" cy="5057775"/>
          </a:xfrm>
        </p:grpSpPr>
        <p:sp>
          <p:nvSpPr>
            <p:cNvPr id="29" name="Rectangle 4"/>
            <p:cNvSpPr>
              <a:spLocks noChangeArrowheads="1"/>
            </p:cNvSpPr>
            <p:nvPr/>
          </p:nvSpPr>
          <p:spPr bwMode="auto">
            <a:xfrm>
              <a:off x="7658101" y="1271588"/>
              <a:ext cx="762000" cy="1851025"/>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kern="0">
                  <a:solidFill>
                    <a:srgbClr val="000000"/>
                  </a:solidFill>
                  <a:latin typeface="Courier New" charset="0"/>
                </a:rPr>
                <a:t>53</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kern="0">
                  <a:solidFill>
                    <a:srgbClr val="000000"/>
                  </a:solidFill>
                  <a:latin typeface="Courier New" charset="0"/>
                </a:rPr>
                <a:t>16</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buClrTx/>
                <a:buSzTx/>
                <a:buFontTx/>
                <a:buNone/>
                <a:tabLst/>
                <a:defRPr/>
              </a:pPr>
              <a:r>
                <a:rPr kumimoji="0" lang="en-US" altLang="en-US" sz="1400" b="1" kern="0">
                  <a:solidFill>
                    <a:srgbClr val="000000"/>
                  </a:solidFill>
                  <a:latin typeface="Courier New" charset="0"/>
                </a:rPr>
                <a:t>43</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ts val="600"/>
                </a:spcAft>
                <a:buClrTx/>
                <a:buSzTx/>
                <a:buFontTx/>
                <a:buNone/>
                <a:tabLst/>
                <a:defRPr/>
              </a:pPr>
              <a:endParaRPr kumimoji="0" lang="en-US" altLang="en-US" sz="900" b="1" i="0" u="none" strike="noStrike" kern="0" cap="none" spc="0" normalizeH="0" baseline="0" noProof="0">
                <a:ln>
                  <a:noFill/>
                </a:ln>
                <a:solidFill>
                  <a:srgbClr val="000000"/>
                </a:solidFill>
                <a:effectLst/>
                <a:uLnTx/>
                <a:uFillTx/>
                <a:latin typeface="Courier New" charset="0"/>
              </a:endParaRPr>
            </a:p>
          </p:txBody>
        </p:sp>
        <p:sp>
          <p:nvSpPr>
            <p:cNvPr id="30" name="Oval 10"/>
            <p:cNvSpPr>
              <a:spLocks noChangeArrowheads="1"/>
            </p:cNvSpPr>
            <p:nvPr/>
          </p:nvSpPr>
          <p:spPr bwMode="auto">
            <a:xfrm>
              <a:off x="4237038" y="34274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14</a:t>
              </a:r>
            </a:p>
          </p:txBody>
        </p:sp>
        <p:sp>
          <p:nvSpPr>
            <p:cNvPr id="31" name="Oval 11"/>
            <p:cNvSpPr>
              <a:spLocks noChangeArrowheads="1"/>
            </p:cNvSpPr>
            <p:nvPr/>
          </p:nvSpPr>
          <p:spPr bwMode="auto">
            <a:xfrm>
              <a:off x="2565400" y="415925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84</a:t>
              </a:r>
            </a:p>
          </p:txBody>
        </p:sp>
        <p:sp>
          <p:nvSpPr>
            <p:cNvPr id="32" name="Oval 12"/>
            <p:cNvSpPr>
              <a:spLocks noChangeArrowheads="1"/>
            </p:cNvSpPr>
            <p:nvPr/>
          </p:nvSpPr>
          <p:spPr bwMode="auto">
            <a:xfrm>
              <a:off x="5676900" y="41529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43</a:t>
              </a:r>
            </a:p>
          </p:txBody>
        </p:sp>
        <p:sp>
          <p:nvSpPr>
            <p:cNvPr id="33" name="Oval 13"/>
            <p:cNvSpPr>
              <a:spLocks noChangeArrowheads="1"/>
            </p:cNvSpPr>
            <p:nvPr/>
          </p:nvSpPr>
          <p:spPr bwMode="auto">
            <a:xfrm>
              <a:off x="1603375" y="5078413"/>
              <a:ext cx="411163" cy="411162"/>
            </a:xfrm>
            <a:prstGeom prst="ellipse">
              <a:avLst/>
            </a:prstGeom>
            <a:solidFill>
              <a:srgbClr val="0033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chemeClr val="bg1"/>
                  </a:solidFill>
                  <a:effectLst/>
                  <a:uLnTx/>
                  <a:uFillTx/>
                  <a:latin typeface="Courier New" charset="0"/>
                  <a:ea typeface="ＭＳ Ｐゴシック" charset="-128"/>
                </a:rPr>
                <a:t>13</a:t>
              </a:r>
            </a:p>
          </p:txBody>
        </p:sp>
        <p:sp>
          <p:nvSpPr>
            <p:cNvPr id="34" name="Oval 14"/>
            <p:cNvSpPr>
              <a:spLocks noChangeArrowheads="1"/>
            </p:cNvSpPr>
            <p:nvPr/>
          </p:nvSpPr>
          <p:spPr bwMode="auto">
            <a:xfrm>
              <a:off x="33829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16</a:t>
              </a:r>
            </a:p>
          </p:txBody>
        </p:sp>
        <p:sp>
          <p:nvSpPr>
            <p:cNvPr id="35" name="Oval 15"/>
            <p:cNvSpPr>
              <a:spLocks noChangeArrowheads="1"/>
            </p:cNvSpPr>
            <p:nvPr/>
          </p:nvSpPr>
          <p:spPr bwMode="auto">
            <a:xfrm>
              <a:off x="4764088"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33</a:t>
              </a:r>
            </a:p>
          </p:txBody>
        </p:sp>
        <p:sp>
          <p:nvSpPr>
            <p:cNvPr id="36" name="Oval 16"/>
            <p:cNvSpPr>
              <a:spLocks noChangeArrowheads="1"/>
            </p:cNvSpPr>
            <p:nvPr/>
          </p:nvSpPr>
          <p:spPr bwMode="auto">
            <a:xfrm>
              <a:off x="66976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97</a:t>
              </a:r>
            </a:p>
          </p:txBody>
        </p:sp>
        <p:sp>
          <p:nvSpPr>
            <p:cNvPr id="37" name="Oval 17"/>
            <p:cNvSpPr>
              <a:spLocks noChangeArrowheads="1"/>
            </p:cNvSpPr>
            <p:nvPr/>
          </p:nvSpPr>
          <p:spPr bwMode="auto">
            <a:xfrm>
              <a:off x="5197475" y="59182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64</a:t>
              </a:r>
            </a:p>
          </p:txBody>
        </p:sp>
        <p:sp>
          <p:nvSpPr>
            <p:cNvPr id="38" name="Oval 18"/>
            <p:cNvSpPr>
              <a:spLocks noChangeArrowheads="1"/>
            </p:cNvSpPr>
            <p:nvPr/>
          </p:nvSpPr>
          <p:spPr bwMode="auto">
            <a:xfrm>
              <a:off x="2840038" y="591026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99</a:t>
              </a:r>
            </a:p>
          </p:txBody>
        </p:sp>
        <p:sp>
          <p:nvSpPr>
            <p:cNvPr id="39" name="Oval 19"/>
            <p:cNvSpPr>
              <a:spLocks noChangeArrowheads="1"/>
            </p:cNvSpPr>
            <p:nvPr/>
          </p:nvSpPr>
          <p:spPr bwMode="auto">
            <a:xfrm>
              <a:off x="3852863" y="5900738"/>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72</a:t>
              </a:r>
            </a:p>
          </p:txBody>
        </p:sp>
        <p:sp>
          <p:nvSpPr>
            <p:cNvPr id="40" name="Oval 20"/>
            <p:cNvSpPr>
              <a:spLocks noChangeArrowheads="1"/>
            </p:cNvSpPr>
            <p:nvPr/>
          </p:nvSpPr>
          <p:spPr bwMode="auto">
            <a:xfrm>
              <a:off x="1993900" y="5908675"/>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53</a:t>
              </a:r>
            </a:p>
          </p:txBody>
        </p:sp>
        <p:cxnSp>
          <p:nvCxnSpPr>
            <p:cNvPr id="41" name="AutoShape 53"/>
            <p:cNvCxnSpPr>
              <a:cxnSpLocks noChangeShapeType="1"/>
              <a:stCxn id="30" idx="2"/>
              <a:endCxn id="31" idx="7"/>
            </p:cNvCxnSpPr>
            <p:nvPr/>
          </p:nvCxnSpPr>
          <p:spPr bwMode="auto">
            <a:xfrm flipH="1">
              <a:off x="2916238" y="3633788"/>
              <a:ext cx="1320800" cy="58578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54"/>
            <p:cNvCxnSpPr>
              <a:cxnSpLocks noChangeShapeType="1"/>
              <a:stCxn id="31" idx="3"/>
              <a:endCxn id="33" idx="7"/>
            </p:cNvCxnSpPr>
            <p:nvPr/>
          </p:nvCxnSpPr>
          <p:spPr bwMode="auto">
            <a:xfrm flipH="1">
              <a:off x="1954213" y="4510088"/>
              <a:ext cx="671512" cy="628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5"/>
            <p:cNvCxnSpPr>
              <a:cxnSpLocks noChangeShapeType="1"/>
              <a:stCxn id="31" idx="5"/>
              <a:endCxn id="34" idx="1"/>
            </p:cNvCxnSpPr>
            <p:nvPr/>
          </p:nvCxnSpPr>
          <p:spPr bwMode="auto">
            <a:xfrm>
              <a:off x="2916238" y="4510088"/>
              <a:ext cx="527050" cy="6159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6"/>
            <p:cNvCxnSpPr>
              <a:cxnSpLocks noChangeShapeType="1"/>
              <a:stCxn id="34" idx="3"/>
              <a:endCxn id="38" idx="0"/>
            </p:cNvCxnSpPr>
            <p:nvPr/>
          </p:nvCxnSpPr>
          <p:spPr bwMode="auto">
            <a:xfrm flipH="1">
              <a:off x="3046413" y="5416550"/>
              <a:ext cx="396875" cy="493713"/>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57"/>
            <p:cNvCxnSpPr>
              <a:cxnSpLocks noChangeShapeType="1"/>
              <a:stCxn id="34" idx="5"/>
              <a:endCxn id="39" idx="0"/>
            </p:cNvCxnSpPr>
            <p:nvPr/>
          </p:nvCxnSpPr>
          <p:spPr bwMode="auto">
            <a:xfrm>
              <a:off x="3733800" y="5416550"/>
              <a:ext cx="325438" cy="484188"/>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58"/>
            <p:cNvCxnSpPr>
              <a:cxnSpLocks noChangeShapeType="1"/>
              <a:stCxn id="33" idx="5"/>
              <a:endCxn id="40" idx="0"/>
            </p:cNvCxnSpPr>
            <p:nvPr/>
          </p:nvCxnSpPr>
          <p:spPr bwMode="auto">
            <a:xfrm>
              <a:off x="1954213" y="5429250"/>
              <a:ext cx="246062" cy="479425"/>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59"/>
            <p:cNvCxnSpPr>
              <a:cxnSpLocks noChangeShapeType="1"/>
              <a:stCxn id="30" idx="6"/>
              <a:endCxn id="32" idx="1"/>
            </p:cNvCxnSpPr>
            <p:nvPr/>
          </p:nvCxnSpPr>
          <p:spPr bwMode="auto">
            <a:xfrm>
              <a:off x="4648200" y="3633788"/>
              <a:ext cx="1089025" cy="57943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60"/>
            <p:cNvCxnSpPr>
              <a:cxnSpLocks noChangeShapeType="1"/>
              <a:stCxn id="36" idx="1"/>
              <a:endCxn id="32" idx="5"/>
            </p:cNvCxnSpPr>
            <p:nvPr/>
          </p:nvCxnSpPr>
          <p:spPr bwMode="auto">
            <a:xfrm flipH="1" flipV="1">
              <a:off x="6027738" y="4503738"/>
              <a:ext cx="73025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62"/>
            <p:cNvCxnSpPr>
              <a:cxnSpLocks noChangeShapeType="1"/>
              <a:stCxn id="32" idx="3"/>
              <a:endCxn id="35" idx="7"/>
            </p:cNvCxnSpPr>
            <p:nvPr/>
          </p:nvCxnSpPr>
          <p:spPr bwMode="auto">
            <a:xfrm flipH="1">
              <a:off x="5114925" y="4503738"/>
              <a:ext cx="62230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63"/>
            <p:cNvCxnSpPr>
              <a:cxnSpLocks noChangeShapeType="1"/>
              <a:stCxn id="35" idx="5"/>
              <a:endCxn id="37" idx="0"/>
            </p:cNvCxnSpPr>
            <p:nvPr/>
          </p:nvCxnSpPr>
          <p:spPr bwMode="auto">
            <a:xfrm>
              <a:off x="5114925" y="5416550"/>
              <a:ext cx="288925" cy="501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Rectangle 68"/>
            <p:cNvSpPr>
              <a:spLocks noChangeArrowheads="1"/>
            </p:cNvSpPr>
            <p:nvPr/>
          </p:nvSpPr>
          <p:spPr bwMode="auto">
            <a:xfrm>
              <a:off x="762000" y="2601188"/>
              <a:ext cx="6038168" cy="51421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91440" rIns="182880" bIns="91440" anchor="ctr">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effectLst/>
                  <a:uLnTx/>
                  <a:uFillTx/>
                  <a:latin typeface="Courier New" charset="0"/>
                </a:rPr>
                <a:t>14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84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13</a:t>
              </a:r>
              <a:r>
                <a:rPr kumimoji="0" lang="en-US" altLang="en-US" sz="1600" b="1" i="0" u="none" strike="noStrike" kern="0" cap="none" spc="0" normalizeH="0" baseline="0" noProof="0">
                  <a:ln>
                    <a:noFill/>
                  </a:ln>
                  <a:solidFill>
                    <a:srgbClr val="C0C0C0"/>
                  </a:solidFill>
                  <a:effectLst/>
                  <a:uLnTx/>
                  <a:uFillTx/>
                  <a:latin typeface="Courier New" charset="0"/>
                </a:rPr>
                <a:t> 53 06 99 72 43 33 64 97 51 25</a:t>
              </a:r>
              <a:endParaRPr kumimoji="0" lang="en-US" altLang="en-US" sz="1600" b="0" i="0" u="none" strike="noStrike" kern="0" cap="none" spc="0" normalizeH="0" baseline="0" noProof="0">
                <a:ln>
                  <a:noFill/>
                </a:ln>
                <a:solidFill>
                  <a:srgbClr val="C0C0C0"/>
                </a:solidFill>
                <a:effectLst/>
                <a:uLnTx/>
                <a:uFillTx/>
                <a:latin typeface="Courier New" charset="0"/>
              </a:endParaRPr>
            </a:p>
          </p:txBody>
        </p:sp>
        <p:sp>
          <p:nvSpPr>
            <p:cNvPr id="52" name="Rectangle 69"/>
            <p:cNvSpPr>
              <a:spLocks noChangeArrowheads="1"/>
            </p:cNvSpPr>
            <p:nvPr/>
          </p:nvSpPr>
          <p:spPr bwMode="auto">
            <a:xfrm>
              <a:off x="7670405" y="3227388"/>
              <a:ext cx="60593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b="0" i="0" u="none" strike="noStrike" kern="0" cap="none" spc="0" normalizeH="0" baseline="0" noProof="0">
                  <a:ln>
                    <a:noFill/>
                  </a:ln>
                  <a:solidFill>
                    <a:srgbClr val="000000"/>
                  </a:solidFill>
                  <a:effectLst/>
                  <a:uLnTx/>
                  <a:uFillTx/>
                  <a:latin typeface="Comic Sans MS" charset="0"/>
                </a:rPr>
                <a:t>Stack</a:t>
              </a:r>
            </a:p>
          </p:txBody>
        </p:sp>
      </p:grpSp>
    </p:spTree>
    <p:extLst>
      <p:ext uri="{BB962C8B-B14F-4D97-AF65-F5344CB8AC3E}">
        <p14:creationId xmlns:p14="http://schemas.microsoft.com/office/powerpoint/2010/main" val="3642895973"/>
      </p:ext>
    </p:extLst>
  </p:cSld>
  <p:clrMapOvr>
    <a:masterClrMapping/>
  </p:clrMapOvr>
  <p:transition>
    <p:wipe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F551-DE37-229F-D44E-3EFA70E771BC}"/>
              </a:ext>
            </a:extLst>
          </p:cNvPr>
          <p:cNvSpPr>
            <a:spLocks noGrp="1"/>
          </p:cNvSpPr>
          <p:nvPr>
            <p:ph type="title"/>
          </p:nvPr>
        </p:nvSpPr>
        <p:spPr/>
        <p:txBody>
          <a:bodyPr/>
          <a:lstStyle/>
          <a:p>
            <a:r>
              <a:rPr lang="en-US" altLang="en-US" dirty="0"/>
              <a:t>Infix </a:t>
            </a:r>
          </a:p>
        </p:txBody>
      </p:sp>
      <p:sp>
        <p:nvSpPr>
          <p:cNvPr id="3" name="Content Placeholder 2">
            <a:extLst>
              <a:ext uri="{FF2B5EF4-FFF2-40B4-BE49-F238E27FC236}">
                <a16:creationId xmlns:a16="http://schemas.microsoft.com/office/drawing/2014/main" id="{73DEF1FB-D3AA-FF5C-E2D7-C463E4038EE5}"/>
              </a:ext>
            </a:extLst>
          </p:cNvPr>
          <p:cNvSpPr>
            <a:spLocks noGrp="1"/>
          </p:cNvSpPr>
          <p:nvPr>
            <p:ph idx="1"/>
          </p:nvPr>
        </p:nvSpPr>
        <p:spPr>
          <a:xfrm>
            <a:off x="299103" y="1170774"/>
            <a:ext cx="7609971" cy="4745943"/>
          </a:xfrm>
        </p:spPr>
        <p:txBody>
          <a:bodyPr>
            <a:normAutofit/>
          </a:bodyPr>
          <a:lstStyle/>
          <a:p>
            <a:pPr eaLnBrk="1" hangingPunct="1">
              <a:lnSpc>
                <a:spcPct val="150000"/>
              </a:lnSpc>
            </a:pPr>
            <a:r>
              <a:rPr lang="en-US" altLang="en-US" sz="1600" dirty="0"/>
              <a:t>While writing an arithmetic expression using </a:t>
            </a:r>
            <a:r>
              <a:rPr lang="en-US" altLang="en-US" sz="1600" b="1" dirty="0">
                <a:solidFill>
                  <a:srgbClr val="FF0000"/>
                </a:solidFill>
              </a:rPr>
              <a:t>Infix </a:t>
            </a:r>
            <a:r>
              <a:rPr lang="en-US" altLang="en-US" sz="1600" dirty="0"/>
              <a:t>notation, the operator is placed between the operands. </a:t>
            </a:r>
          </a:p>
          <a:p>
            <a:pPr lvl="1" eaLnBrk="1" hangingPunct="1">
              <a:lnSpc>
                <a:spcPct val="150000"/>
              </a:lnSpc>
            </a:pPr>
            <a:r>
              <a:rPr lang="en-US" altLang="en-US" sz="1600" dirty="0"/>
              <a:t>For example, </a:t>
            </a:r>
            <a:r>
              <a:rPr lang="en-US" altLang="en-US" sz="1600" i="1" dirty="0">
                <a:solidFill>
                  <a:srgbClr val="FF0000"/>
                </a:solidFill>
              </a:rPr>
              <a:t>A+B</a:t>
            </a:r>
            <a:r>
              <a:rPr lang="en-US" altLang="en-US" sz="1600" i="1" dirty="0"/>
              <a:t>;</a:t>
            </a:r>
            <a:r>
              <a:rPr lang="en-US" altLang="en-US" sz="1600" dirty="0"/>
              <a:t> here, plus operator is placed between the two operands A and B. </a:t>
            </a:r>
          </a:p>
          <a:p>
            <a:pPr>
              <a:lnSpc>
                <a:spcPct val="150000"/>
              </a:lnSpc>
              <a:buFont typeface="Arial" pitchFamily="34" charset="0"/>
              <a:buChar char="•"/>
            </a:pPr>
            <a:r>
              <a:rPr lang="en-US" altLang="zh-CN" sz="1600" b="1" dirty="0">
                <a:solidFill>
                  <a:srgbClr val="FF0000"/>
                </a:solidFill>
              </a:rPr>
              <a:t>A * ( B + C ) / D</a:t>
            </a:r>
            <a:r>
              <a:rPr lang="en-US" altLang="zh-CN" sz="1600" dirty="0"/>
              <a:t> means: "First add B and C together, then multiply the result by A, then divide by D to give the final answer." </a:t>
            </a:r>
            <a:endParaRPr lang="en-US" altLang="en-US" sz="1600" dirty="0"/>
          </a:p>
          <a:p>
            <a:pPr eaLnBrk="1" hangingPunct="1">
              <a:lnSpc>
                <a:spcPct val="150000"/>
              </a:lnSpc>
            </a:pPr>
            <a:r>
              <a:rPr lang="en-US" altLang="en-US" sz="1600" dirty="0"/>
              <a:t>Information is needed about </a:t>
            </a:r>
            <a:r>
              <a:rPr lang="en-US" altLang="en-US" sz="1600" dirty="0">
                <a:solidFill>
                  <a:srgbClr val="0070C0"/>
                </a:solidFill>
              </a:rPr>
              <a:t>operator precedence</a:t>
            </a:r>
            <a:r>
              <a:rPr lang="en-US" altLang="en-US" sz="1600" dirty="0"/>
              <a:t>, </a:t>
            </a:r>
            <a:r>
              <a:rPr lang="en-US" altLang="en-US" sz="1600" dirty="0">
                <a:solidFill>
                  <a:srgbClr val="0070C0"/>
                </a:solidFill>
              </a:rPr>
              <a:t>associativity rules</a:t>
            </a:r>
            <a:r>
              <a:rPr lang="en-US" altLang="en-US" sz="1600" dirty="0"/>
              <a:t>, and </a:t>
            </a:r>
            <a:r>
              <a:rPr lang="en-US" altLang="en-US" sz="1600" dirty="0">
                <a:solidFill>
                  <a:srgbClr val="0070C0"/>
                </a:solidFill>
              </a:rPr>
              <a:t>brackets</a:t>
            </a:r>
            <a:r>
              <a:rPr lang="en-US" altLang="en-US" sz="1600" dirty="0"/>
              <a:t> which overrides these rules. </a:t>
            </a:r>
          </a:p>
          <a:p>
            <a:pPr marL="0" indent="0">
              <a:buNone/>
            </a:pPr>
            <a:endParaRPr lang="en-SG" dirty="0"/>
          </a:p>
        </p:txBody>
      </p:sp>
      <p:graphicFrame>
        <p:nvGraphicFramePr>
          <p:cNvPr id="4" name="Table 4">
            <a:extLst>
              <a:ext uri="{FF2B5EF4-FFF2-40B4-BE49-F238E27FC236}">
                <a16:creationId xmlns:a16="http://schemas.microsoft.com/office/drawing/2014/main" id="{A3A387B0-2F0F-6F00-3EF9-5B8D73EDA0E9}"/>
              </a:ext>
            </a:extLst>
          </p:cNvPr>
          <p:cNvGraphicFramePr>
            <a:graphicFrameLocks noGrp="1"/>
          </p:cNvGraphicFramePr>
          <p:nvPr/>
        </p:nvGraphicFramePr>
        <p:xfrm>
          <a:off x="7298106" y="553554"/>
          <a:ext cx="1845894" cy="1234440"/>
        </p:xfrm>
        <a:graphic>
          <a:graphicData uri="http://schemas.openxmlformats.org/drawingml/2006/table">
            <a:tbl>
              <a:tblPr firstRow="1" bandRow="1">
                <a:tableStyleId>{5C22544A-7EE6-4342-B048-85BDC9FD1C3A}</a:tableStyleId>
              </a:tblPr>
              <a:tblGrid>
                <a:gridCol w="922947">
                  <a:extLst>
                    <a:ext uri="{9D8B030D-6E8A-4147-A177-3AD203B41FA5}">
                      <a16:colId xmlns:a16="http://schemas.microsoft.com/office/drawing/2014/main" val="4023724910"/>
                    </a:ext>
                  </a:extLst>
                </a:gridCol>
                <a:gridCol w="922947">
                  <a:extLst>
                    <a:ext uri="{9D8B030D-6E8A-4147-A177-3AD203B41FA5}">
                      <a16:colId xmlns:a16="http://schemas.microsoft.com/office/drawing/2014/main" val="1545952784"/>
                    </a:ext>
                  </a:extLst>
                </a:gridCol>
              </a:tblGrid>
              <a:tr h="189782">
                <a:tc>
                  <a:txBody>
                    <a:bodyPr/>
                    <a:lstStyle/>
                    <a:p>
                      <a:pPr algn="ctr"/>
                      <a:r>
                        <a:rPr lang="en-SG" sz="900" dirty="0">
                          <a:solidFill>
                            <a:sysClr val="windowText" lastClr="000000"/>
                          </a:solidFill>
                        </a:rPr>
                        <a:t>Operators</a:t>
                      </a:r>
                    </a:p>
                  </a:txBody>
                  <a:tcPr marL="68580" marR="68580"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900" dirty="0">
                          <a:solidFill>
                            <a:sysClr val="windowText" lastClr="000000"/>
                          </a:solidFill>
                        </a:rPr>
                        <a:t>Precedence</a:t>
                      </a:r>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45388187"/>
                  </a:ext>
                </a:extLst>
              </a:tr>
              <a:tr h="189782">
                <a:tc>
                  <a:txBody>
                    <a:bodyPr/>
                    <a:lstStyle/>
                    <a:p>
                      <a:pPr algn="ctr"/>
                      <a:r>
                        <a:rPr lang="en-SG" sz="900" dirty="0">
                          <a:solidFill>
                            <a:sysClr val="windowText" lastClr="000000"/>
                          </a:solidFill>
                        </a:rPr>
                        <a:t>*, /, %</a:t>
                      </a:r>
                    </a:p>
                  </a:txBody>
                  <a:tcPr marL="68580" marR="68580"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SG" sz="900" dirty="0">
                          <a:solidFill>
                            <a:sysClr val="windowText" lastClr="000000"/>
                          </a:solidFill>
                        </a:rPr>
                        <a:t>Highest</a:t>
                      </a:r>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880712751"/>
                  </a:ext>
                </a:extLst>
              </a:tr>
              <a:tr h="189782">
                <a:tc>
                  <a:txBody>
                    <a:bodyPr/>
                    <a:lstStyle/>
                    <a:p>
                      <a:pPr algn="ctr"/>
                      <a:r>
                        <a:rPr lang="en-SG" sz="900" dirty="0">
                          <a:solidFill>
                            <a:sysClr val="windowText" lastClr="000000"/>
                          </a:solidFill>
                        </a:rPr>
                        <a:t>+, -</a:t>
                      </a:r>
                    </a:p>
                  </a:txBody>
                  <a:tcPr marL="68580" marR="68580" marT="34290" marB="34290">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SG" sz="900" dirty="0">
                        <a:solidFill>
                          <a:sysClr val="windowText" lastClr="000000"/>
                        </a:solidFill>
                      </a:endParaRPr>
                    </a:p>
                  </a:txBody>
                  <a:tcPr marL="68580" marR="68580" marT="34290" marB="34290">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736868059"/>
                  </a:ext>
                </a:extLst>
              </a:tr>
              <a:tr h="189782">
                <a:tc>
                  <a:txBody>
                    <a:bodyPr/>
                    <a:lstStyle/>
                    <a:p>
                      <a:pPr algn="ctr"/>
                      <a:r>
                        <a:rPr lang="en-SG" sz="900" dirty="0">
                          <a:solidFill>
                            <a:sysClr val="windowText" lastClr="000000"/>
                          </a:solidFill>
                        </a:rPr>
                        <a:t>&lt;&lt;, &gt;&gt;</a:t>
                      </a:r>
                    </a:p>
                  </a:txBody>
                  <a:tcPr marL="68580" marR="68580" marT="34290" marB="34290">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SG" sz="900" dirty="0">
                        <a:solidFill>
                          <a:sysClr val="windowText" lastClr="000000"/>
                        </a:solidFill>
                      </a:endParaRPr>
                    </a:p>
                  </a:txBody>
                  <a:tcPr marL="68580" marR="68580" marT="34290" marB="34290">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183008566"/>
                  </a:ext>
                </a:extLst>
              </a:tr>
              <a:tr h="189782">
                <a:tc>
                  <a:txBody>
                    <a:bodyPr/>
                    <a:lstStyle/>
                    <a:p>
                      <a:pPr algn="ctr"/>
                      <a:r>
                        <a:rPr lang="en-SG" sz="900" dirty="0">
                          <a:solidFill>
                            <a:sysClr val="windowText" lastClr="000000"/>
                          </a:solidFill>
                        </a:rPr>
                        <a:t>&amp;&amp;</a:t>
                      </a:r>
                    </a:p>
                  </a:txBody>
                  <a:tcPr marL="68580" marR="68580" marT="34290" marB="34290">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SG" sz="900" dirty="0">
                        <a:solidFill>
                          <a:sysClr val="windowText" lastClr="000000"/>
                        </a:solidFill>
                      </a:endParaRPr>
                    </a:p>
                  </a:txBody>
                  <a:tcPr marL="68580" marR="68580" marT="34290" marB="34290">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745072015"/>
                  </a:ext>
                </a:extLst>
              </a:tr>
              <a:tr h="1897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900" dirty="0">
                          <a:solidFill>
                            <a:sysClr val="windowText" lastClr="000000"/>
                          </a:solidFill>
                        </a:rPr>
                        <a:t>=</a:t>
                      </a:r>
                    </a:p>
                  </a:txBody>
                  <a:tcPr marL="68580" marR="68580"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900" dirty="0">
                          <a:solidFill>
                            <a:sysClr val="windowText" lastClr="000000"/>
                          </a:solidFill>
                        </a:rPr>
                        <a:t>Lowest </a:t>
                      </a:r>
                    </a:p>
                  </a:txBody>
                  <a:tcPr marL="68580" marR="68580"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3511008"/>
                  </a:ext>
                </a:extLst>
              </a:tr>
            </a:tbl>
          </a:graphicData>
        </a:graphic>
      </p:graphicFrame>
    </p:spTree>
    <p:extLst>
      <p:ext uri="{BB962C8B-B14F-4D97-AF65-F5344CB8AC3E}">
        <p14:creationId xmlns:p14="http://schemas.microsoft.com/office/powerpoint/2010/main" val="111113013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Preorder Traversal with a Stack</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SG" sz="1400"/>
              <a:t>Push the root onto the stack.</a:t>
            </a:r>
          </a:p>
          <a:p>
            <a:pPr marL="0" indent="0" algn="just">
              <a:lnSpc>
                <a:spcPct val="100000"/>
              </a:lnSpc>
              <a:buNone/>
            </a:pPr>
            <a:r>
              <a:rPr lang="en-SG" sz="1400"/>
              <a:t>While the stack is not empty</a:t>
            </a:r>
          </a:p>
          <a:p>
            <a:pPr algn="just">
              <a:lnSpc>
                <a:spcPct val="100000"/>
              </a:lnSpc>
            </a:pPr>
            <a:r>
              <a:rPr lang="en-SG" sz="1400"/>
              <a:t>pop the stack and visit it</a:t>
            </a:r>
          </a:p>
          <a:p>
            <a:pPr algn="just">
              <a:lnSpc>
                <a:spcPct val="100000"/>
              </a:lnSpc>
            </a:pPr>
            <a:r>
              <a:rPr lang="en-SG" sz="1400"/>
              <a:t>push its two children</a:t>
            </a:r>
          </a:p>
          <a:p>
            <a:pPr marL="0" indent="0" algn="just">
              <a:lnSpc>
                <a:spcPct val="150000"/>
              </a:lnSpc>
              <a:buNone/>
            </a:pPr>
            <a:endParaRPr lang="en-SG" sz="1400"/>
          </a:p>
        </p:txBody>
      </p:sp>
      <p:grpSp>
        <p:nvGrpSpPr>
          <p:cNvPr id="3" name="Group 2"/>
          <p:cNvGrpSpPr/>
          <p:nvPr/>
        </p:nvGrpSpPr>
        <p:grpSpPr>
          <a:xfrm>
            <a:off x="1363426" y="1679691"/>
            <a:ext cx="6417149" cy="4238192"/>
            <a:chOff x="762000" y="1271588"/>
            <a:chExt cx="7658101" cy="5057775"/>
          </a:xfrm>
        </p:grpSpPr>
        <p:sp>
          <p:nvSpPr>
            <p:cNvPr id="29" name="Rectangle 4"/>
            <p:cNvSpPr>
              <a:spLocks noChangeArrowheads="1"/>
            </p:cNvSpPr>
            <p:nvPr/>
          </p:nvSpPr>
          <p:spPr bwMode="auto">
            <a:xfrm>
              <a:off x="7658101" y="1271588"/>
              <a:ext cx="762000" cy="1851025"/>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kern="0">
                  <a:solidFill>
                    <a:srgbClr val="000000"/>
                  </a:solidFill>
                  <a:latin typeface="Courier New" charset="0"/>
                </a:rPr>
                <a:t>16</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buClrTx/>
                <a:buSzTx/>
                <a:buFontTx/>
                <a:buNone/>
                <a:tabLst/>
                <a:defRPr/>
              </a:pPr>
              <a:r>
                <a:rPr kumimoji="0" lang="en-US" altLang="en-US" sz="1400" b="1" kern="0">
                  <a:solidFill>
                    <a:srgbClr val="000000"/>
                  </a:solidFill>
                  <a:latin typeface="Courier New" charset="0"/>
                </a:rPr>
                <a:t>43</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ts val="600"/>
                </a:spcAft>
                <a:buClrTx/>
                <a:buSzTx/>
                <a:buFontTx/>
                <a:buNone/>
                <a:tabLst/>
                <a:defRPr/>
              </a:pPr>
              <a:endParaRPr kumimoji="0" lang="en-US" altLang="en-US" sz="900" b="1" i="0" u="none" strike="noStrike" kern="0" cap="none" spc="0" normalizeH="0" baseline="0" noProof="0">
                <a:ln>
                  <a:noFill/>
                </a:ln>
                <a:solidFill>
                  <a:srgbClr val="000000"/>
                </a:solidFill>
                <a:effectLst/>
                <a:uLnTx/>
                <a:uFillTx/>
                <a:latin typeface="Courier New" charset="0"/>
              </a:endParaRPr>
            </a:p>
          </p:txBody>
        </p:sp>
        <p:sp>
          <p:nvSpPr>
            <p:cNvPr id="30" name="Oval 10"/>
            <p:cNvSpPr>
              <a:spLocks noChangeArrowheads="1"/>
            </p:cNvSpPr>
            <p:nvPr/>
          </p:nvSpPr>
          <p:spPr bwMode="auto">
            <a:xfrm>
              <a:off x="4237038" y="34274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14</a:t>
              </a:r>
            </a:p>
          </p:txBody>
        </p:sp>
        <p:sp>
          <p:nvSpPr>
            <p:cNvPr id="31" name="Oval 11"/>
            <p:cNvSpPr>
              <a:spLocks noChangeArrowheads="1"/>
            </p:cNvSpPr>
            <p:nvPr/>
          </p:nvSpPr>
          <p:spPr bwMode="auto">
            <a:xfrm>
              <a:off x="2565400" y="415925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84</a:t>
              </a:r>
            </a:p>
          </p:txBody>
        </p:sp>
        <p:sp>
          <p:nvSpPr>
            <p:cNvPr id="32" name="Oval 12"/>
            <p:cNvSpPr>
              <a:spLocks noChangeArrowheads="1"/>
            </p:cNvSpPr>
            <p:nvPr/>
          </p:nvSpPr>
          <p:spPr bwMode="auto">
            <a:xfrm>
              <a:off x="5676900" y="41529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43</a:t>
              </a:r>
            </a:p>
          </p:txBody>
        </p:sp>
        <p:sp>
          <p:nvSpPr>
            <p:cNvPr id="33" name="Oval 13"/>
            <p:cNvSpPr>
              <a:spLocks noChangeArrowheads="1"/>
            </p:cNvSpPr>
            <p:nvPr/>
          </p:nvSpPr>
          <p:spPr bwMode="auto">
            <a:xfrm>
              <a:off x="1603375" y="5078413"/>
              <a:ext cx="411163"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13</a:t>
              </a:r>
            </a:p>
          </p:txBody>
        </p:sp>
        <p:sp>
          <p:nvSpPr>
            <p:cNvPr id="34" name="Oval 14"/>
            <p:cNvSpPr>
              <a:spLocks noChangeArrowheads="1"/>
            </p:cNvSpPr>
            <p:nvPr/>
          </p:nvSpPr>
          <p:spPr bwMode="auto">
            <a:xfrm>
              <a:off x="33829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16</a:t>
              </a:r>
            </a:p>
          </p:txBody>
        </p:sp>
        <p:sp>
          <p:nvSpPr>
            <p:cNvPr id="35" name="Oval 15"/>
            <p:cNvSpPr>
              <a:spLocks noChangeArrowheads="1"/>
            </p:cNvSpPr>
            <p:nvPr/>
          </p:nvSpPr>
          <p:spPr bwMode="auto">
            <a:xfrm>
              <a:off x="4764088"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33</a:t>
              </a:r>
            </a:p>
          </p:txBody>
        </p:sp>
        <p:sp>
          <p:nvSpPr>
            <p:cNvPr id="36" name="Oval 16"/>
            <p:cNvSpPr>
              <a:spLocks noChangeArrowheads="1"/>
            </p:cNvSpPr>
            <p:nvPr/>
          </p:nvSpPr>
          <p:spPr bwMode="auto">
            <a:xfrm>
              <a:off x="66976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97</a:t>
              </a:r>
            </a:p>
          </p:txBody>
        </p:sp>
        <p:sp>
          <p:nvSpPr>
            <p:cNvPr id="37" name="Oval 17"/>
            <p:cNvSpPr>
              <a:spLocks noChangeArrowheads="1"/>
            </p:cNvSpPr>
            <p:nvPr/>
          </p:nvSpPr>
          <p:spPr bwMode="auto">
            <a:xfrm>
              <a:off x="5197475" y="59182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64</a:t>
              </a:r>
            </a:p>
          </p:txBody>
        </p:sp>
        <p:sp>
          <p:nvSpPr>
            <p:cNvPr id="38" name="Oval 18"/>
            <p:cNvSpPr>
              <a:spLocks noChangeArrowheads="1"/>
            </p:cNvSpPr>
            <p:nvPr/>
          </p:nvSpPr>
          <p:spPr bwMode="auto">
            <a:xfrm>
              <a:off x="2840038" y="591026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99</a:t>
              </a:r>
            </a:p>
          </p:txBody>
        </p:sp>
        <p:sp>
          <p:nvSpPr>
            <p:cNvPr id="39" name="Oval 19"/>
            <p:cNvSpPr>
              <a:spLocks noChangeArrowheads="1"/>
            </p:cNvSpPr>
            <p:nvPr/>
          </p:nvSpPr>
          <p:spPr bwMode="auto">
            <a:xfrm>
              <a:off x="3852863" y="5900738"/>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72</a:t>
              </a:r>
            </a:p>
          </p:txBody>
        </p:sp>
        <p:sp>
          <p:nvSpPr>
            <p:cNvPr id="40" name="Oval 20"/>
            <p:cNvSpPr>
              <a:spLocks noChangeArrowheads="1"/>
            </p:cNvSpPr>
            <p:nvPr/>
          </p:nvSpPr>
          <p:spPr bwMode="auto">
            <a:xfrm>
              <a:off x="1993900" y="5908675"/>
              <a:ext cx="411163" cy="411163"/>
            </a:xfrm>
            <a:prstGeom prst="ellipse">
              <a:avLst/>
            </a:prstGeom>
            <a:solidFill>
              <a:srgbClr val="0033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chemeClr val="bg1"/>
                  </a:solidFill>
                  <a:effectLst/>
                  <a:uLnTx/>
                  <a:uFillTx/>
                  <a:latin typeface="Courier New" charset="0"/>
                  <a:ea typeface="ＭＳ Ｐゴシック" charset="-128"/>
                </a:rPr>
                <a:t>53</a:t>
              </a:r>
            </a:p>
          </p:txBody>
        </p:sp>
        <p:cxnSp>
          <p:nvCxnSpPr>
            <p:cNvPr id="41" name="AutoShape 53"/>
            <p:cNvCxnSpPr>
              <a:cxnSpLocks noChangeShapeType="1"/>
              <a:stCxn id="30" idx="2"/>
              <a:endCxn id="31" idx="7"/>
            </p:cNvCxnSpPr>
            <p:nvPr/>
          </p:nvCxnSpPr>
          <p:spPr bwMode="auto">
            <a:xfrm flipH="1">
              <a:off x="2916238" y="3633788"/>
              <a:ext cx="1320800" cy="58578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54"/>
            <p:cNvCxnSpPr>
              <a:cxnSpLocks noChangeShapeType="1"/>
              <a:stCxn id="31" idx="3"/>
              <a:endCxn id="33" idx="7"/>
            </p:cNvCxnSpPr>
            <p:nvPr/>
          </p:nvCxnSpPr>
          <p:spPr bwMode="auto">
            <a:xfrm flipH="1">
              <a:off x="1954213" y="4510088"/>
              <a:ext cx="671512" cy="628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5"/>
            <p:cNvCxnSpPr>
              <a:cxnSpLocks noChangeShapeType="1"/>
              <a:stCxn id="31" idx="5"/>
              <a:endCxn id="34" idx="1"/>
            </p:cNvCxnSpPr>
            <p:nvPr/>
          </p:nvCxnSpPr>
          <p:spPr bwMode="auto">
            <a:xfrm>
              <a:off x="2916238" y="4510088"/>
              <a:ext cx="527050" cy="6159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6"/>
            <p:cNvCxnSpPr>
              <a:cxnSpLocks noChangeShapeType="1"/>
              <a:stCxn id="34" idx="3"/>
              <a:endCxn id="38" idx="0"/>
            </p:cNvCxnSpPr>
            <p:nvPr/>
          </p:nvCxnSpPr>
          <p:spPr bwMode="auto">
            <a:xfrm flipH="1">
              <a:off x="3046413" y="5416550"/>
              <a:ext cx="396875" cy="493713"/>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57"/>
            <p:cNvCxnSpPr>
              <a:cxnSpLocks noChangeShapeType="1"/>
              <a:stCxn id="34" idx="5"/>
              <a:endCxn id="39" idx="0"/>
            </p:cNvCxnSpPr>
            <p:nvPr/>
          </p:nvCxnSpPr>
          <p:spPr bwMode="auto">
            <a:xfrm>
              <a:off x="3733800" y="5416550"/>
              <a:ext cx="325438" cy="484188"/>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58"/>
            <p:cNvCxnSpPr>
              <a:cxnSpLocks noChangeShapeType="1"/>
              <a:stCxn id="33" idx="5"/>
              <a:endCxn id="40" idx="0"/>
            </p:cNvCxnSpPr>
            <p:nvPr/>
          </p:nvCxnSpPr>
          <p:spPr bwMode="auto">
            <a:xfrm>
              <a:off x="1954213" y="5429250"/>
              <a:ext cx="246062" cy="479425"/>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59"/>
            <p:cNvCxnSpPr>
              <a:cxnSpLocks noChangeShapeType="1"/>
              <a:stCxn id="30" idx="6"/>
              <a:endCxn id="32" idx="1"/>
            </p:cNvCxnSpPr>
            <p:nvPr/>
          </p:nvCxnSpPr>
          <p:spPr bwMode="auto">
            <a:xfrm>
              <a:off x="4648200" y="3633788"/>
              <a:ext cx="1089025" cy="57943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60"/>
            <p:cNvCxnSpPr>
              <a:cxnSpLocks noChangeShapeType="1"/>
              <a:stCxn id="36" idx="1"/>
              <a:endCxn id="32" idx="5"/>
            </p:cNvCxnSpPr>
            <p:nvPr/>
          </p:nvCxnSpPr>
          <p:spPr bwMode="auto">
            <a:xfrm flipH="1" flipV="1">
              <a:off x="6027738" y="4503738"/>
              <a:ext cx="73025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62"/>
            <p:cNvCxnSpPr>
              <a:cxnSpLocks noChangeShapeType="1"/>
              <a:stCxn id="32" idx="3"/>
              <a:endCxn id="35" idx="7"/>
            </p:cNvCxnSpPr>
            <p:nvPr/>
          </p:nvCxnSpPr>
          <p:spPr bwMode="auto">
            <a:xfrm flipH="1">
              <a:off x="5114925" y="4503738"/>
              <a:ext cx="62230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63"/>
            <p:cNvCxnSpPr>
              <a:cxnSpLocks noChangeShapeType="1"/>
              <a:stCxn id="35" idx="5"/>
              <a:endCxn id="37" idx="0"/>
            </p:cNvCxnSpPr>
            <p:nvPr/>
          </p:nvCxnSpPr>
          <p:spPr bwMode="auto">
            <a:xfrm>
              <a:off x="5114925" y="5416550"/>
              <a:ext cx="288925" cy="501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Rectangle 68"/>
            <p:cNvSpPr>
              <a:spLocks noChangeArrowheads="1"/>
            </p:cNvSpPr>
            <p:nvPr/>
          </p:nvSpPr>
          <p:spPr bwMode="auto">
            <a:xfrm>
              <a:off x="762000" y="2601188"/>
              <a:ext cx="6038168" cy="51421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91440" rIns="182880" bIns="91440" anchor="ctr">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effectLst/>
                  <a:uLnTx/>
                  <a:uFillTx/>
                  <a:latin typeface="Courier New" charset="0"/>
                </a:rPr>
                <a:t>14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84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13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53</a:t>
              </a:r>
              <a:r>
                <a:rPr kumimoji="0" lang="en-US" altLang="en-US" sz="1600" b="1" i="0" u="none" strike="noStrike" kern="0" cap="none" spc="0" normalizeH="0" baseline="0" noProof="0">
                  <a:ln>
                    <a:noFill/>
                  </a:ln>
                  <a:solidFill>
                    <a:srgbClr val="C0C0C0"/>
                  </a:solidFill>
                  <a:effectLst/>
                  <a:uLnTx/>
                  <a:uFillTx/>
                  <a:latin typeface="Courier New" charset="0"/>
                </a:rPr>
                <a:t> 06 99 72 43 33 64 97 51 25</a:t>
              </a:r>
              <a:endParaRPr kumimoji="0" lang="en-US" altLang="en-US" sz="1600" b="0" i="0" u="none" strike="noStrike" kern="0" cap="none" spc="0" normalizeH="0" baseline="0" noProof="0">
                <a:ln>
                  <a:noFill/>
                </a:ln>
                <a:solidFill>
                  <a:srgbClr val="C0C0C0"/>
                </a:solidFill>
                <a:effectLst/>
                <a:uLnTx/>
                <a:uFillTx/>
                <a:latin typeface="Courier New" charset="0"/>
              </a:endParaRPr>
            </a:p>
          </p:txBody>
        </p:sp>
        <p:sp>
          <p:nvSpPr>
            <p:cNvPr id="52" name="Rectangle 69"/>
            <p:cNvSpPr>
              <a:spLocks noChangeArrowheads="1"/>
            </p:cNvSpPr>
            <p:nvPr/>
          </p:nvSpPr>
          <p:spPr bwMode="auto">
            <a:xfrm>
              <a:off x="7670405" y="3227388"/>
              <a:ext cx="60593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b="0" i="0" u="none" strike="noStrike" kern="0" cap="none" spc="0" normalizeH="0" baseline="0" noProof="0">
                  <a:ln>
                    <a:noFill/>
                  </a:ln>
                  <a:solidFill>
                    <a:srgbClr val="000000"/>
                  </a:solidFill>
                  <a:effectLst/>
                  <a:uLnTx/>
                  <a:uFillTx/>
                  <a:latin typeface="Comic Sans MS" charset="0"/>
                </a:rPr>
                <a:t>Stack</a:t>
              </a:r>
            </a:p>
          </p:txBody>
        </p:sp>
      </p:grpSp>
    </p:spTree>
    <p:extLst>
      <p:ext uri="{BB962C8B-B14F-4D97-AF65-F5344CB8AC3E}">
        <p14:creationId xmlns:p14="http://schemas.microsoft.com/office/powerpoint/2010/main" val="3341825706"/>
      </p:ext>
    </p:extLst>
  </p:cSld>
  <p:clrMapOvr>
    <a:masterClrMapping/>
  </p:clrMapOvr>
  <p:transition>
    <p:wipe dir="u"/>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Preorder Traversal with a Stack</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SG" sz="1400"/>
              <a:t>Push the root onto the stack.</a:t>
            </a:r>
          </a:p>
          <a:p>
            <a:pPr marL="0" indent="0" algn="just">
              <a:lnSpc>
                <a:spcPct val="100000"/>
              </a:lnSpc>
              <a:buNone/>
            </a:pPr>
            <a:r>
              <a:rPr lang="en-SG" sz="1400"/>
              <a:t>While the stack is not empty</a:t>
            </a:r>
          </a:p>
          <a:p>
            <a:pPr algn="just">
              <a:lnSpc>
                <a:spcPct val="100000"/>
              </a:lnSpc>
            </a:pPr>
            <a:r>
              <a:rPr lang="en-SG" sz="1400"/>
              <a:t>pop the stack and visit it</a:t>
            </a:r>
          </a:p>
          <a:p>
            <a:pPr algn="just">
              <a:lnSpc>
                <a:spcPct val="100000"/>
              </a:lnSpc>
            </a:pPr>
            <a:r>
              <a:rPr lang="en-SG" sz="1400"/>
              <a:t>push its two children</a:t>
            </a:r>
          </a:p>
          <a:p>
            <a:pPr marL="0" indent="0" algn="just">
              <a:lnSpc>
                <a:spcPct val="150000"/>
              </a:lnSpc>
              <a:buNone/>
            </a:pPr>
            <a:endParaRPr lang="en-SG" sz="1400"/>
          </a:p>
        </p:txBody>
      </p:sp>
      <p:grpSp>
        <p:nvGrpSpPr>
          <p:cNvPr id="3" name="Group 2"/>
          <p:cNvGrpSpPr/>
          <p:nvPr/>
        </p:nvGrpSpPr>
        <p:grpSpPr>
          <a:xfrm>
            <a:off x="1363426" y="1679691"/>
            <a:ext cx="6417149" cy="4238192"/>
            <a:chOff x="762000" y="1271588"/>
            <a:chExt cx="7658101" cy="5057775"/>
          </a:xfrm>
        </p:grpSpPr>
        <p:sp>
          <p:nvSpPr>
            <p:cNvPr id="29" name="Rectangle 4"/>
            <p:cNvSpPr>
              <a:spLocks noChangeArrowheads="1"/>
            </p:cNvSpPr>
            <p:nvPr/>
          </p:nvSpPr>
          <p:spPr bwMode="auto">
            <a:xfrm>
              <a:off x="7658101" y="1271588"/>
              <a:ext cx="762000" cy="1851025"/>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rPr>
                <a:t>99</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kern="0" noProof="0">
                  <a:solidFill>
                    <a:srgbClr val="000000"/>
                  </a:solidFill>
                  <a:latin typeface="Courier New" charset="0"/>
                </a:rPr>
                <a:t>72</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buClrTx/>
                <a:buSzTx/>
                <a:buFontTx/>
                <a:buNone/>
                <a:tabLst/>
                <a:defRPr/>
              </a:pPr>
              <a:r>
                <a:rPr kumimoji="0" lang="en-US" altLang="en-US" sz="1400" b="1" kern="0">
                  <a:solidFill>
                    <a:srgbClr val="000000"/>
                  </a:solidFill>
                  <a:latin typeface="Courier New" charset="0"/>
                </a:rPr>
                <a:t>43</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ts val="600"/>
                </a:spcAft>
                <a:buClrTx/>
                <a:buSzTx/>
                <a:buFontTx/>
                <a:buNone/>
                <a:tabLst/>
                <a:defRPr/>
              </a:pPr>
              <a:endParaRPr kumimoji="0" lang="en-US" altLang="en-US" sz="900" b="1" i="0" u="none" strike="noStrike" kern="0" cap="none" spc="0" normalizeH="0" baseline="0" noProof="0">
                <a:ln>
                  <a:noFill/>
                </a:ln>
                <a:solidFill>
                  <a:srgbClr val="000000"/>
                </a:solidFill>
                <a:effectLst/>
                <a:uLnTx/>
                <a:uFillTx/>
                <a:latin typeface="Courier New" charset="0"/>
              </a:endParaRPr>
            </a:p>
          </p:txBody>
        </p:sp>
        <p:sp>
          <p:nvSpPr>
            <p:cNvPr id="30" name="Oval 10"/>
            <p:cNvSpPr>
              <a:spLocks noChangeArrowheads="1"/>
            </p:cNvSpPr>
            <p:nvPr/>
          </p:nvSpPr>
          <p:spPr bwMode="auto">
            <a:xfrm>
              <a:off x="4237038" y="34274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14</a:t>
              </a:r>
            </a:p>
          </p:txBody>
        </p:sp>
        <p:sp>
          <p:nvSpPr>
            <p:cNvPr id="31" name="Oval 11"/>
            <p:cNvSpPr>
              <a:spLocks noChangeArrowheads="1"/>
            </p:cNvSpPr>
            <p:nvPr/>
          </p:nvSpPr>
          <p:spPr bwMode="auto">
            <a:xfrm>
              <a:off x="2565400" y="415925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84</a:t>
              </a:r>
            </a:p>
          </p:txBody>
        </p:sp>
        <p:sp>
          <p:nvSpPr>
            <p:cNvPr id="32" name="Oval 12"/>
            <p:cNvSpPr>
              <a:spLocks noChangeArrowheads="1"/>
            </p:cNvSpPr>
            <p:nvPr/>
          </p:nvSpPr>
          <p:spPr bwMode="auto">
            <a:xfrm>
              <a:off x="5676900" y="41529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43</a:t>
              </a:r>
            </a:p>
          </p:txBody>
        </p:sp>
        <p:sp>
          <p:nvSpPr>
            <p:cNvPr id="33" name="Oval 13"/>
            <p:cNvSpPr>
              <a:spLocks noChangeArrowheads="1"/>
            </p:cNvSpPr>
            <p:nvPr/>
          </p:nvSpPr>
          <p:spPr bwMode="auto">
            <a:xfrm>
              <a:off x="1603375" y="5078413"/>
              <a:ext cx="411163"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13</a:t>
              </a:r>
            </a:p>
          </p:txBody>
        </p:sp>
        <p:sp>
          <p:nvSpPr>
            <p:cNvPr id="34" name="Oval 14"/>
            <p:cNvSpPr>
              <a:spLocks noChangeArrowheads="1"/>
            </p:cNvSpPr>
            <p:nvPr/>
          </p:nvSpPr>
          <p:spPr bwMode="auto">
            <a:xfrm>
              <a:off x="3382963" y="5065713"/>
              <a:ext cx="411162" cy="411162"/>
            </a:xfrm>
            <a:prstGeom prst="ellipse">
              <a:avLst/>
            </a:prstGeom>
            <a:solidFill>
              <a:srgbClr val="0033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chemeClr val="bg1"/>
                  </a:solidFill>
                  <a:effectLst/>
                  <a:uLnTx/>
                  <a:uFillTx/>
                  <a:latin typeface="Courier New" charset="0"/>
                  <a:ea typeface="ＭＳ Ｐゴシック" charset="-128"/>
                </a:rPr>
                <a:t>16</a:t>
              </a:r>
            </a:p>
          </p:txBody>
        </p:sp>
        <p:sp>
          <p:nvSpPr>
            <p:cNvPr id="35" name="Oval 15"/>
            <p:cNvSpPr>
              <a:spLocks noChangeArrowheads="1"/>
            </p:cNvSpPr>
            <p:nvPr/>
          </p:nvSpPr>
          <p:spPr bwMode="auto">
            <a:xfrm>
              <a:off x="4764088"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33</a:t>
              </a:r>
            </a:p>
          </p:txBody>
        </p:sp>
        <p:sp>
          <p:nvSpPr>
            <p:cNvPr id="36" name="Oval 16"/>
            <p:cNvSpPr>
              <a:spLocks noChangeArrowheads="1"/>
            </p:cNvSpPr>
            <p:nvPr/>
          </p:nvSpPr>
          <p:spPr bwMode="auto">
            <a:xfrm>
              <a:off x="66976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97</a:t>
              </a:r>
            </a:p>
          </p:txBody>
        </p:sp>
        <p:sp>
          <p:nvSpPr>
            <p:cNvPr id="37" name="Oval 17"/>
            <p:cNvSpPr>
              <a:spLocks noChangeArrowheads="1"/>
            </p:cNvSpPr>
            <p:nvPr/>
          </p:nvSpPr>
          <p:spPr bwMode="auto">
            <a:xfrm>
              <a:off x="5197475" y="59182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64</a:t>
              </a:r>
            </a:p>
          </p:txBody>
        </p:sp>
        <p:sp>
          <p:nvSpPr>
            <p:cNvPr id="38" name="Oval 18"/>
            <p:cNvSpPr>
              <a:spLocks noChangeArrowheads="1"/>
            </p:cNvSpPr>
            <p:nvPr/>
          </p:nvSpPr>
          <p:spPr bwMode="auto">
            <a:xfrm>
              <a:off x="2840038" y="591026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99</a:t>
              </a:r>
            </a:p>
          </p:txBody>
        </p:sp>
        <p:sp>
          <p:nvSpPr>
            <p:cNvPr id="39" name="Oval 19"/>
            <p:cNvSpPr>
              <a:spLocks noChangeArrowheads="1"/>
            </p:cNvSpPr>
            <p:nvPr/>
          </p:nvSpPr>
          <p:spPr bwMode="auto">
            <a:xfrm>
              <a:off x="3852863" y="5900738"/>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72</a:t>
              </a:r>
            </a:p>
          </p:txBody>
        </p:sp>
        <p:sp>
          <p:nvSpPr>
            <p:cNvPr id="40" name="Oval 20"/>
            <p:cNvSpPr>
              <a:spLocks noChangeArrowheads="1"/>
            </p:cNvSpPr>
            <p:nvPr/>
          </p:nvSpPr>
          <p:spPr bwMode="auto">
            <a:xfrm>
              <a:off x="1993900" y="5908675"/>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53</a:t>
              </a:r>
            </a:p>
          </p:txBody>
        </p:sp>
        <p:cxnSp>
          <p:nvCxnSpPr>
            <p:cNvPr id="41" name="AutoShape 53"/>
            <p:cNvCxnSpPr>
              <a:cxnSpLocks noChangeShapeType="1"/>
              <a:stCxn id="30" idx="2"/>
              <a:endCxn id="31" idx="7"/>
            </p:cNvCxnSpPr>
            <p:nvPr/>
          </p:nvCxnSpPr>
          <p:spPr bwMode="auto">
            <a:xfrm flipH="1">
              <a:off x="2916238" y="3633788"/>
              <a:ext cx="1320800" cy="58578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54"/>
            <p:cNvCxnSpPr>
              <a:cxnSpLocks noChangeShapeType="1"/>
              <a:stCxn id="31" idx="3"/>
              <a:endCxn id="33" idx="7"/>
            </p:cNvCxnSpPr>
            <p:nvPr/>
          </p:nvCxnSpPr>
          <p:spPr bwMode="auto">
            <a:xfrm flipH="1">
              <a:off x="1954213" y="4510088"/>
              <a:ext cx="671512" cy="628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5"/>
            <p:cNvCxnSpPr>
              <a:cxnSpLocks noChangeShapeType="1"/>
              <a:stCxn id="31" idx="5"/>
              <a:endCxn id="34" idx="1"/>
            </p:cNvCxnSpPr>
            <p:nvPr/>
          </p:nvCxnSpPr>
          <p:spPr bwMode="auto">
            <a:xfrm>
              <a:off x="2916238" y="4510088"/>
              <a:ext cx="527050" cy="6159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6"/>
            <p:cNvCxnSpPr>
              <a:cxnSpLocks noChangeShapeType="1"/>
              <a:stCxn id="34" idx="3"/>
              <a:endCxn id="38" idx="0"/>
            </p:cNvCxnSpPr>
            <p:nvPr/>
          </p:nvCxnSpPr>
          <p:spPr bwMode="auto">
            <a:xfrm flipH="1">
              <a:off x="3046413" y="5416550"/>
              <a:ext cx="396875" cy="493713"/>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57"/>
            <p:cNvCxnSpPr>
              <a:cxnSpLocks noChangeShapeType="1"/>
              <a:stCxn id="34" idx="5"/>
              <a:endCxn id="39" idx="0"/>
            </p:cNvCxnSpPr>
            <p:nvPr/>
          </p:nvCxnSpPr>
          <p:spPr bwMode="auto">
            <a:xfrm>
              <a:off x="3733800" y="5416550"/>
              <a:ext cx="325438" cy="484188"/>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58"/>
            <p:cNvCxnSpPr>
              <a:cxnSpLocks noChangeShapeType="1"/>
              <a:stCxn id="33" idx="5"/>
              <a:endCxn id="40" idx="0"/>
            </p:cNvCxnSpPr>
            <p:nvPr/>
          </p:nvCxnSpPr>
          <p:spPr bwMode="auto">
            <a:xfrm>
              <a:off x="1954213" y="5429250"/>
              <a:ext cx="246062" cy="479425"/>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59"/>
            <p:cNvCxnSpPr>
              <a:cxnSpLocks noChangeShapeType="1"/>
              <a:stCxn id="30" idx="6"/>
              <a:endCxn id="32" idx="1"/>
            </p:cNvCxnSpPr>
            <p:nvPr/>
          </p:nvCxnSpPr>
          <p:spPr bwMode="auto">
            <a:xfrm>
              <a:off x="4648200" y="3633788"/>
              <a:ext cx="1089025" cy="57943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60"/>
            <p:cNvCxnSpPr>
              <a:cxnSpLocks noChangeShapeType="1"/>
              <a:stCxn id="36" idx="1"/>
              <a:endCxn id="32" idx="5"/>
            </p:cNvCxnSpPr>
            <p:nvPr/>
          </p:nvCxnSpPr>
          <p:spPr bwMode="auto">
            <a:xfrm flipH="1" flipV="1">
              <a:off x="6027738" y="4503738"/>
              <a:ext cx="73025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62"/>
            <p:cNvCxnSpPr>
              <a:cxnSpLocks noChangeShapeType="1"/>
              <a:stCxn id="32" idx="3"/>
              <a:endCxn id="35" idx="7"/>
            </p:cNvCxnSpPr>
            <p:nvPr/>
          </p:nvCxnSpPr>
          <p:spPr bwMode="auto">
            <a:xfrm flipH="1">
              <a:off x="5114925" y="4503738"/>
              <a:ext cx="62230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63"/>
            <p:cNvCxnSpPr>
              <a:cxnSpLocks noChangeShapeType="1"/>
              <a:stCxn id="35" idx="5"/>
              <a:endCxn id="37" idx="0"/>
            </p:cNvCxnSpPr>
            <p:nvPr/>
          </p:nvCxnSpPr>
          <p:spPr bwMode="auto">
            <a:xfrm>
              <a:off x="5114925" y="5416550"/>
              <a:ext cx="288925" cy="501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Rectangle 68"/>
            <p:cNvSpPr>
              <a:spLocks noChangeArrowheads="1"/>
            </p:cNvSpPr>
            <p:nvPr/>
          </p:nvSpPr>
          <p:spPr bwMode="auto">
            <a:xfrm>
              <a:off x="762000" y="2601188"/>
              <a:ext cx="6038168" cy="51421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91440" rIns="182880" bIns="91440" anchor="ctr">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effectLst/>
                  <a:uLnTx/>
                  <a:uFillTx/>
                  <a:latin typeface="Courier New" charset="0"/>
                </a:rPr>
                <a:t>14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84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13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53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kern="0">
                  <a:latin typeface="Courier New" charset="0"/>
                </a:rPr>
                <a:t>1</a:t>
              </a:r>
              <a:r>
                <a:rPr kumimoji="0" lang="en-US" altLang="en-US" sz="1600" b="1" i="0" u="none" strike="noStrike" kern="0" cap="none" spc="0" normalizeH="0" baseline="0" noProof="0">
                  <a:ln>
                    <a:noFill/>
                  </a:ln>
                  <a:effectLst/>
                  <a:uLnTx/>
                  <a:uFillTx/>
                  <a:latin typeface="Courier New" charset="0"/>
                </a:rPr>
                <a:t>6</a:t>
              </a:r>
              <a:r>
                <a:rPr kumimoji="0" lang="en-US" altLang="en-US" sz="1600" b="1" i="0" u="none" strike="noStrike" kern="0" cap="none" spc="0" normalizeH="0" baseline="0" noProof="0">
                  <a:ln>
                    <a:noFill/>
                  </a:ln>
                  <a:solidFill>
                    <a:srgbClr val="C0C0C0"/>
                  </a:solidFill>
                  <a:effectLst/>
                  <a:uLnTx/>
                  <a:uFillTx/>
                  <a:latin typeface="Courier New" charset="0"/>
                </a:rPr>
                <a:t> 99 72 43 33 64 97 51 25</a:t>
              </a:r>
              <a:endParaRPr kumimoji="0" lang="en-US" altLang="en-US" sz="1600" b="0" i="0" u="none" strike="noStrike" kern="0" cap="none" spc="0" normalizeH="0" baseline="0" noProof="0">
                <a:ln>
                  <a:noFill/>
                </a:ln>
                <a:solidFill>
                  <a:srgbClr val="C0C0C0"/>
                </a:solidFill>
                <a:effectLst/>
                <a:uLnTx/>
                <a:uFillTx/>
                <a:latin typeface="Courier New" charset="0"/>
              </a:endParaRPr>
            </a:p>
          </p:txBody>
        </p:sp>
        <p:sp>
          <p:nvSpPr>
            <p:cNvPr id="52" name="Rectangle 69"/>
            <p:cNvSpPr>
              <a:spLocks noChangeArrowheads="1"/>
            </p:cNvSpPr>
            <p:nvPr/>
          </p:nvSpPr>
          <p:spPr bwMode="auto">
            <a:xfrm>
              <a:off x="7670405" y="3227388"/>
              <a:ext cx="60593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b="0" i="0" u="none" strike="noStrike" kern="0" cap="none" spc="0" normalizeH="0" baseline="0" noProof="0">
                  <a:ln>
                    <a:noFill/>
                  </a:ln>
                  <a:solidFill>
                    <a:srgbClr val="000000"/>
                  </a:solidFill>
                  <a:effectLst/>
                  <a:uLnTx/>
                  <a:uFillTx/>
                  <a:latin typeface="Comic Sans MS" charset="0"/>
                </a:rPr>
                <a:t>Stack</a:t>
              </a:r>
            </a:p>
          </p:txBody>
        </p:sp>
      </p:grpSp>
    </p:spTree>
    <p:extLst>
      <p:ext uri="{BB962C8B-B14F-4D97-AF65-F5344CB8AC3E}">
        <p14:creationId xmlns:p14="http://schemas.microsoft.com/office/powerpoint/2010/main" val="3669924450"/>
      </p:ext>
    </p:extLst>
  </p:cSld>
  <p:clrMapOvr>
    <a:masterClrMapping/>
  </p:clrMapOvr>
  <p:transition>
    <p:wipe dir="u"/>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Preorder Traversal with a Stack</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SG" sz="1400"/>
              <a:t>Push the root onto the stack.</a:t>
            </a:r>
          </a:p>
          <a:p>
            <a:pPr marL="0" indent="0" algn="just">
              <a:lnSpc>
                <a:spcPct val="100000"/>
              </a:lnSpc>
              <a:buNone/>
            </a:pPr>
            <a:r>
              <a:rPr lang="en-SG" sz="1400"/>
              <a:t>While the stack is not empty</a:t>
            </a:r>
          </a:p>
          <a:p>
            <a:pPr algn="just">
              <a:lnSpc>
                <a:spcPct val="100000"/>
              </a:lnSpc>
            </a:pPr>
            <a:r>
              <a:rPr lang="en-SG" sz="1400"/>
              <a:t>pop the stack and visit it</a:t>
            </a:r>
          </a:p>
          <a:p>
            <a:pPr algn="just">
              <a:lnSpc>
                <a:spcPct val="100000"/>
              </a:lnSpc>
            </a:pPr>
            <a:r>
              <a:rPr lang="en-SG" sz="1400"/>
              <a:t>push its two children</a:t>
            </a:r>
          </a:p>
          <a:p>
            <a:pPr marL="0" indent="0" algn="just">
              <a:lnSpc>
                <a:spcPct val="150000"/>
              </a:lnSpc>
              <a:buNone/>
            </a:pPr>
            <a:endParaRPr lang="en-SG" sz="1400"/>
          </a:p>
        </p:txBody>
      </p:sp>
      <p:grpSp>
        <p:nvGrpSpPr>
          <p:cNvPr id="3" name="Group 2"/>
          <p:cNvGrpSpPr/>
          <p:nvPr/>
        </p:nvGrpSpPr>
        <p:grpSpPr>
          <a:xfrm>
            <a:off x="1363426" y="1679691"/>
            <a:ext cx="6417149" cy="4238192"/>
            <a:chOff x="762000" y="1271588"/>
            <a:chExt cx="7658101" cy="5057775"/>
          </a:xfrm>
        </p:grpSpPr>
        <p:sp>
          <p:nvSpPr>
            <p:cNvPr id="29" name="Rectangle 4"/>
            <p:cNvSpPr>
              <a:spLocks noChangeArrowheads="1"/>
            </p:cNvSpPr>
            <p:nvPr/>
          </p:nvSpPr>
          <p:spPr bwMode="auto">
            <a:xfrm>
              <a:off x="7658101" y="1271588"/>
              <a:ext cx="762000" cy="1851025"/>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kern="0" noProof="0">
                  <a:solidFill>
                    <a:srgbClr val="000000"/>
                  </a:solidFill>
                  <a:latin typeface="Courier New" charset="0"/>
                </a:rPr>
                <a:t>72</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buClrTx/>
                <a:buSzTx/>
                <a:buFontTx/>
                <a:buNone/>
                <a:tabLst/>
                <a:defRPr/>
              </a:pPr>
              <a:r>
                <a:rPr kumimoji="0" lang="en-US" altLang="en-US" sz="1400" b="1" kern="0">
                  <a:solidFill>
                    <a:srgbClr val="000000"/>
                  </a:solidFill>
                  <a:latin typeface="Courier New" charset="0"/>
                </a:rPr>
                <a:t>43</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ts val="600"/>
                </a:spcAft>
                <a:buClrTx/>
                <a:buSzTx/>
                <a:buFontTx/>
                <a:buNone/>
                <a:tabLst/>
                <a:defRPr/>
              </a:pPr>
              <a:endParaRPr kumimoji="0" lang="en-US" altLang="en-US" sz="900" b="1" i="0" u="none" strike="noStrike" kern="0" cap="none" spc="0" normalizeH="0" baseline="0" noProof="0">
                <a:ln>
                  <a:noFill/>
                </a:ln>
                <a:solidFill>
                  <a:srgbClr val="000000"/>
                </a:solidFill>
                <a:effectLst/>
                <a:uLnTx/>
                <a:uFillTx/>
                <a:latin typeface="Courier New" charset="0"/>
              </a:endParaRPr>
            </a:p>
          </p:txBody>
        </p:sp>
        <p:sp>
          <p:nvSpPr>
            <p:cNvPr id="30" name="Oval 10"/>
            <p:cNvSpPr>
              <a:spLocks noChangeArrowheads="1"/>
            </p:cNvSpPr>
            <p:nvPr/>
          </p:nvSpPr>
          <p:spPr bwMode="auto">
            <a:xfrm>
              <a:off x="4237038" y="34274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14</a:t>
              </a:r>
            </a:p>
          </p:txBody>
        </p:sp>
        <p:sp>
          <p:nvSpPr>
            <p:cNvPr id="31" name="Oval 11"/>
            <p:cNvSpPr>
              <a:spLocks noChangeArrowheads="1"/>
            </p:cNvSpPr>
            <p:nvPr/>
          </p:nvSpPr>
          <p:spPr bwMode="auto">
            <a:xfrm>
              <a:off x="2565400" y="415925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84</a:t>
              </a:r>
            </a:p>
          </p:txBody>
        </p:sp>
        <p:sp>
          <p:nvSpPr>
            <p:cNvPr id="32" name="Oval 12"/>
            <p:cNvSpPr>
              <a:spLocks noChangeArrowheads="1"/>
            </p:cNvSpPr>
            <p:nvPr/>
          </p:nvSpPr>
          <p:spPr bwMode="auto">
            <a:xfrm>
              <a:off x="5676900" y="41529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43</a:t>
              </a:r>
            </a:p>
          </p:txBody>
        </p:sp>
        <p:sp>
          <p:nvSpPr>
            <p:cNvPr id="33" name="Oval 13"/>
            <p:cNvSpPr>
              <a:spLocks noChangeArrowheads="1"/>
            </p:cNvSpPr>
            <p:nvPr/>
          </p:nvSpPr>
          <p:spPr bwMode="auto">
            <a:xfrm>
              <a:off x="1603375" y="5078413"/>
              <a:ext cx="411163"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13</a:t>
              </a:r>
            </a:p>
          </p:txBody>
        </p:sp>
        <p:sp>
          <p:nvSpPr>
            <p:cNvPr id="34" name="Oval 14"/>
            <p:cNvSpPr>
              <a:spLocks noChangeArrowheads="1"/>
            </p:cNvSpPr>
            <p:nvPr/>
          </p:nvSpPr>
          <p:spPr bwMode="auto">
            <a:xfrm>
              <a:off x="33829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16</a:t>
              </a:r>
            </a:p>
          </p:txBody>
        </p:sp>
        <p:sp>
          <p:nvSpPr>
            <p:cNvPr id="35" name="Oval 15"/>
            <p:cNvSpPr>
              <a:spLocks noChangeArrowheads="1"/>
            </p:cNvSpPr>
            <p:nvPr/>
          </p:nvSpPr>
          <p:spPr bwMode="auto">
            <a:xfrm>
              <a:off x="4764088"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33</a:t>
              </a:r>
            </a:p>
          </p:txBody>
        </p:sp>
        <p:sp>
          <p:nvSpPr>
            <p:cNvPr id="36" name="Oval 16"/>
            <p:cNvSpPr>
              <a:spLocks noChangeArrowheads="1"/>
            </p:cNvSpPr>
            <p:nvPr/>
          </p:nvSpPr>
          <p:spPr bwMode="auto">
            <a:xfrm>
              <a:off x="66976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97</a:t>
              </a:r>
            </a:p>
          </p:txBody>
        </p:sp>
        <p:sp>
          <p:nvSpPr>
            <p:cNvPr id="37" name="Oval 17"/>
            <p:cNvSpPr>
              <a:spLocks noChangeArrowheads="1"/>
            </p:cNvSpPr>
            <p:nvPr/>
          </p:nvSpPr>
          <p:spPr bwMode="auto">
            <a:xfrm>
              <a:off x="5197475" y="59182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64</a:t>
              </a:r>
            </a:p>
          </p:txBody>
        </p:sp>
        <p:sp>
          <p:nvSpPr>
            <p:cNvPr id="38" name="Oval 18"/>
            <p:cNvSpPr>
              <a:spLocks noChangeArrowheads="1"/>
            </p:cNvSpPr>
            <p:nvPr/>
          </p:nvSpPr>
          <p:spPr bwMode="auto">
            <a:xfrm>
              <a:off x="2840038" y="5910263"/>
              <a:ext cx="411162" cy="411162"/>
            </a:xfrm>
            <a:prstGeom prst="ellipse">
              <a:avLst/>
            </a:prstGeom>
            <a:solidFill>
              <a:srgbClr val="0033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chemeClr val="bg1"/>
                  </a:solidFill>
                  <a:effectLst/>
                  <a:uLnTx/>
                  <a:uFillTx/>
                  <a:latin typeface="Courier New" charset="0"/>
                  <a:ea typeface="ＭＳ Ｐゴシック" charset="-128"/>
                </a:rPr>
                <a:t>99</a:t>
              </a:r>
            </a:p>
          </p:txBody>
        </p:sp>
        <p:sp>
          <p:nvSpPr>
            <p:cNvPr id="39" name="Oval 19"/>
            <p:cNvSpPr>
              <a:spLocks noChangeArrowheads="1"/>
            </p:cNvSpPr>
            <p:nvPr/>
          </p:nvSpPr>
          <p:spPr bwMode="auto">
            <a:xfrm>
              <a:off x="3852863" y="5900738"/>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72</a:t>
              </a:r>
            </a:p>
          </p:txBody>
        </p:sp>
        <p:sp>
          <p:nvSpPr>
            <p:cNvPr id="40" name="Oval 20"/>
            <p:cNvSpPr>
              <a:spLocks noChangeArrowheads="1"/>
            </p:cNvSpPr>
            <p:nvPr/>
          </p:nvSpPr>
          <p:spPr bwMode="auto">
            <a:xfrm>
              <a:off x="1993900" y="5908675"/>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53</a:t>
              </a:r>
            </a:p>
          </p:txBody>
        </p:sp>
        <p:cxnSp>
          <p:nvCxnSpPr>
            <p:cNvPr id="41" name="AutoShape 53"/>
            <p:cNvCxnSpPr>
              <a:cxnSpLocks noChangeShapeType="1"/>
              <a:stCxn id="30" idx="2"/>
              <a:endCxn id="31" idx="7"/>
            </p:cNvCxnSpPr>
            <p:nvPr/>
          </p:nvCxnSpPr>
          <p:spPr bwMode="auto">
            <a:xfrm flipH="1">
              <a:off x="2916238" y="3633788"/>
              <a:ext cx="1320800" cy="58578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54"/>
            <p:cNvCxnSpPr>
              <a:cxnSpLocks noChangeShapeType="1"/>
              <a:stCxn id="31" idx="3"/>
              <a:endCxn id="33" idx="7"/>
            </p:cNvCxnSpPr>
            <p:nvPr/>
          </p:nvCxnSpPr>
          <p:spPr bwMode="auto">
            <a:xfrm flipH="1">
              <a:off x="1954213" y="4510088"/>
              <a:ext cx="671512" cy="628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5"/>
            <p:cNvCxnSpPr>
              <a:cxnSpLocks noChangeShapeType="1"/>
              <a:stCxn id="31" idx="5"/>
              <a:endCxn id="34" idx="1"/>
            </p:cNvCxnSpPr>
            <p:nvPr/>
          </p:nvCxnSpPr>
          <p:spPr bwMode="auto">
            <a:xfrm>
              <a:off x="2916238" y="4510088"/>
              <a:ext cx="527050" cy="6159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6"/>
            <p:cNvCxnSpPr>
              <a:cxnSpLocks noChangeShapeType="1"/>
              <a:stCxn id="34" idx="3"/>
              <a:endCxn id="38" idx="0"/>
            </p:cNvCxnSpPr>
            <p:nvPr/>
          </p:nvCxnSpPr>
          <p:spPr bwMode="auto">
            <a:xfrm flipH="1">
              <a:off x="3046413" y="5416550"/>
              <a:ext cx="396875" cy="493713"/>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57"/>
            <p:cNvCxnSpPr>
              <a:cxnSpLocks noChangeShapeType="1"/>
              <a:stCxn id="34" idx="5"/>
              <a:endCxn id="39" idx="0"/>
            </p:cNvCxnSpPr>
            <p:nvPr/>
          </p:nvCxnSpPr>
          <p:spPr bwMode="auto">
            <a:xfrm>
              <a:off x="3733800" y="5416550"/>
              <a:ext cx="325438" cy="484188"/>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58"/>
            <p:cNvCxnSpPr>
              <a:cxnSpLocks noChangeShapeType="1"/>
              <a:stCxn id="33" idx="5"/>
              <a:endCxn id="40" idx="0"/>
            </p:cNvCxnSpPr>
            <p:nvPr/>
          </p:nvCxnSpPr>
          <p:spPr bwMode="auto">
            <a:xfrm>
              <a:off x="1954213" y="5429250"/>
              <a:ext cx="246062" cy="479425"/>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59"/>
            <p:cNvCxnSpPr>
              <a:cxnSpLocks noChangeShapeType="1"/>
              <a:stCxn id="30" idx="6"/>
              <a:endCxn id="32" idx="1"/>
            </p:cNvCxnSpPr>
            <p:nvPr/>
          </p:nvCxnSpPr>
          <p:spPr bwMode="auto">
            <a:xfrm>
              <a:off x="4648200" y="3633788"/>
              <a:ext cx="1089025" cy="57943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60"/>
            <p:cNvCxnSpPr>
              <a:cxnSpLocks noChangeShapeType="1"/>
              <a:stCxn id="36" idx="1"/>
              <a:endCxn id="32" idx="5"/>
            </p:cNvCxnSpPr>
            <p:nvPr/>
          </p:nvCxnSpPr>
          <p:spPr bwMode="auto">
            <a:xfrm flipH="1" flipV="1">
              <a:off x="6027738" y="4503738"/>
              <a:ext cx="73025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62"/>
            <p:cNvCxnSpPr>
              <a:cxnSpLocks noChangeShapeType="1"/>
              <a:stCxn id="32" idx="3"/>
              <a:endCxn id="35" idx="7"/>
            </p:cNvCxnSpPr>
            <p:nvPr/>
          </p:nvCxnSpPr>
          <p:spPr bwMode="auto">
            <a:xfrm flipH="1">
              <a:off x="5114925" y="4503738"/>
              <a:ext cx="62230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63"/>
            <p:cNvCxnSpPr>
              <a:cxnSpLocks noChangeShapeType="1"/>
              <a:stCxn id="35" idx="5"/>
              <a:endCxn id="37" idx="0"/>
            </p:cNvCxnSpPr>
            <p:nvPr/>
          </p:nvCxnSpPr>
          <p:spPr bwMode="auto">
            <a:xfrm>
              <a:off x="5114925" y="5416550"/>
              <a:ext cx="288925" cy="501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Rectangle 68"/>
            <p:cNvSpPr>
              <a:spLocks noChangeArrowheads="1"/>
            </p:cNvSpPr>
            <p:nvPr/>
          </p:nvSpPr>
          <p:spPr bwMode="auto">
            <a:xfrm>
              <a:off x="762000" y="2601188"/>
              <a:ext cx="6038168" cy="51421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91440" rIns="182880" bIns="91440" anchor="ctr">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effectLst/>
                  <a:uLnTx/>
                  <a:uFillTx/>
                  <a:latin typeface="Courier New" charset="0"/>
                </a:rPr>
                <a:t>14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84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13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53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kern="0">
                  <a:latin typeface="Courier New" charset="0"/>
                </a:rPr>
                <a:t>1</a:t>
              </a:r>
              <a:r>
                <a:rPr kumimoji="0" lang="en-US" altLang="en-US" sz="1600" b="1" i="0" u="none" strike="noStrike" kern="0" cap="none" spc="0" normalizeH="0" baseline="0" noProof="0">
                  <a:ln>
                    <a:noFill/>
                  </a:ln>
                  <a:effectLst/>
                  <a:uLnTx/>
                  <a:uFillTx/>
                  <a:latin typeface="Courier New" charset="0"/>
                </a:rPr>
                <a:t>6</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99</a:t>
              </a:r>
              <a:r>
                <a:rPr kumimoji="0" lang="en-US" altLang="en-US" sz="1600" b="1" i="0" u="none" strike="noStrike" kern="0" cap="none" spc="0" normalizeH="0" baseline="0" noProof="0">
                  <a:ln>
                    <a:noFill/>
                  </a:ln>
                  <a:solidFill>
                    <a:srgbClr val="C0C0C0"/>
                  </a:solidFill>
                  <a:effectLst/>
                  <a:uLnTx/>
                  <a:uFillTx/>
                  <a:latin typeface="Courier New" charset="0"/>
                </a:rPr>
                <a:t> 72 43 33 64 97 51 25</a:t>
              </a:r>
              <a:endParaRPr kumimoji="0" lang="en-US" altLang="en-US" sz="1600" b="0" i="0" u="none" strike="noStrike" kern="0" cap="none" spc="0" normalizeH="0" baseline="0" noProof="0">
                <a:ln>
                  <a:noFill/>
                </a:ln>
                <a:solidFill>
                  <a:srgbClr val="C0C0C0"/>
                </a:solidFill>
                <a:effectLst/>
                <a:uLnTx/>
                <a:uFillTx/>
                <a:latin typeface="Courier New" charset="0"/>
              </a:endParaRPr>
            </a:p>
          </p:txBody>
        </p:sp>
        <p:sp>
          <p:nvSpPr>
            <p:cNvPr id="52" name="Rectangle 69"/>
            <p:cNvSpPr>
              <a:spLocks noChangeArrowheads="1"/>
            </p:cNvSpPr>
            <p:nvPr/>
          </p:nvSpPr>
          <p:spPr bwMode="auto">
            <a:xfrm>
              <a:off x="7670405" y="3227388"/>
              <a:ext cx="60593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b="0" i="0" u="none" strike="noStrike" kern="0" cap="none" spc="0" normalizeH="0" baseline="0" noProof="0">
                  <a:ln>
                    <a:noFill/>
                  </a:ln>
                  <a:solidFill>
                    <a:srgbClr val="000000"/>
                  </a:solidFill>
                  <a:effectLst/>
                  <a:uLnTx/>
                  <a:uFillTx/>
                  <a:latin typeface="Comic Sans MS" charset="0"/>
                </a:rPr>
                <a:t>Stack</a:t>
              </a:r>
            </a:p>
          </p:txBody>
        </p:sp>
      </p:grpSp>
    </p:spTree>
    <p:extLst>
      <p:ext uri="{BB962C8B-B14F-4D97-AF65-F5344CB8AC3E}">
        <p14:creationId xmlns:p14="http://schemas.microsoft.com/office/powerpoint/2010/main" val="1381556210"/>
      </p:ext>
    </p:extLst>
  </p:cSld>
  <p:clrMapOvr>
    <a:masterClrMapping/>
  </p:clrMapOvr>
  <p:transition>
    <p:wipe dir="u"/>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Preorder Traversal with a Stack</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SG" sz="1400"/>
              <a:t>Push the root onto the stack.</a:t>
            </a:r>
          </a:p>
          <a:p>
            <a:pPr marL="0" indent="0" algn="just">
              <a:lnSpc>
                <a:spcPct val="100000"/>
              </a:lnSpc>
              <a:buNone/>
            </a:pPr>
            <a:r>
              <a:rPr lang="en-SG" sz="1400"/>
              <a:t>While the stack is not empty</a:t>
            </a:r>
          </a:p>
          <a:p>
            <a:pPr algn="just">
              <a:lnSpc>
                <a:spcPct val="100000"/>
              </a:lnSpc>
            </a:pPr>
            <a:r>
              <a:rPr lang="en-SG" sz="1400"/>
              <a:t>pop the stack and visit it</a:t>
            </a:r>
          </a:p>
          <a:p>
            <a:pPr algn="just">
              <a:lnSpc>
                <a:spcPct val="100000"/>
              </a:lnSpc>
            </a:pPr>
            <a:r>
              <a:rPr lang="en-SG" sz="1400"/>
              <a:t>push its two children</a:t>
            </a:r>
          </a:p>
          <a:p>
            <a:pPr marL="0" indent="0" algn="just">
              <a:lnSpc>
                <a:spcPct val="150000"/>
              </a:lnSpc>
              <a:buNone/>
            </a:pPr>
            <a:endParaRPr lang="en-SG" sz="1400"/>
          </a:p>
        </p:txBody>
      </p:sp>
      <p:grpSp>
        <p:nvGrpSpPr>
          <p:cNvPr id="3" name="Group 2"/>
          <p:cNvGrpSpPr/>
          <p:nvPr/>
        </p:nvGrpSpPr>
        <p:grpSpPr>
          <a:xfrm>
            <a:off x="1363426" y="1679691"/>
            <a:ext cx="6417149" cy="4238192"/>
            <a:chOff x="762000" y="1271588"/>
            <a:chExt cx="7658101" cy="5057775"/>
          </a:xfrm>
        </p:grpSpPr>
        <p:sp>
          <p:nvSpPr>
            <p:cNvPr id="29" name="Rectangle 4"/>
            <p:cNvSpPr>
              <a:spLocks noChangeArrowheads="1"/>
            </p:cNvSpPr>
            <p:nvPr/>
          </p:nvSpPr>
          <p:spPr bwMode="auto">
            <a:xfrm>
              <a:off x="7658101" y="1271588"/>
              <a:ext cx="762000" cy="1851025"/>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buClrTx/>
                <a:buSzTx/>
                <a:buFontTx/>
                <a:buNone/>
                <a:tabLst/>
                <a:defRPr/>
              </a:pPr>
              <a:r>
                <a:rPr kumimoji="0" lang="en-US" altLang="en-US" sz="1400" b="1" kern="0">
                  <a:solidFill>
                    <a:srgbClr val="000000"/>
                  </a:solidFill>
                  <a:latin typeface="Courier New" charset="0"/>
                </a:rPr>
                <a:t>43</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ts val="600"/>
                </a:spcAft>
                <a:buClrTx/>
                <a:buSzTx/>
                <a:buFontTx/>
                <a:buNone/>
                <a:tabLst/>
                <a:defRPr/>
              </a:pPr>
              <a:endParaRPr kumimoji="0" lang="en-US" altLang="en-US" sz="900" b="1" i="0" u="none" strike="noStrike" kern="0" cap="none" spc="0" normalizeH="0" baseline="0" noProof="0">
                <a:ln>
                  <a:noFill/>
                </a:ln>
                <a:solidFill>
                  <a:srgbClr val="000000"/>
                </a:solidFill>
                <a:effectLst/>
                <a:uLnTx/>
                <a:uFillTx/>
                <a:latin typeface="Courier New" charset="0"/>
              </a:endParaRPr>
            </a:p>
          </p:txBody>
        </p:sp>
        <p:sp>
          <p:nvSpPr>
            <p:cNvPr id="30" name="Oval 10"/>
            <p:cNvSpPr>
              <a:spLocks noChangeArrowheads="1"/>
            </p:cNvSpPr>
            <p:nvPr/>
          </p:nvSpPr>
          <p:spPr bwMode="auto">
            <a:xfrm>
              <a:off x="4237038" y="34274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14</a:t>
              </a:r>
            </a:p>
          </p:txBody>
        </p:sp>
        <p:sp>
          <p:nvSpPr>
            <p:cNvPr id="31" name="Oval 11"/>
            <p:cNvSpPr>
              <a:spLocks noChangeArrowheads="1"/>
            </p:cNvSpPr>
            <p:nvPr/>
          </p:nvSpPr>
          <p:spPr bwMode="auto">
            <a:xfrm>
              <a:off x="2565400" y="415925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84</a:t>
              </a:r>
            </a:p>
          </p:txBody>
        </p:sp>
        <p:sp>
          <p:nvSpPr>
            <p:cNvPr id="32" name="Oval 12"/>
            <p:cNvSpPr>
              <a:spLocks noChangeArrowheads="1"/>
            </p:cNvSpPr>
            <p:nvPr/>
          </p:nvSpPr>
          <p:spPr bwMode="auto">
            <a:xfrm>
              <a:off x="5676900" y="41529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43</a:t>
              </a:r>
            </a:p>
          </p:txBody>
        </p:sp>
        <p:sp>
          <p:nvSpPr>
            <p:cNvPr id="33" name="Oval 13"/>
            <p:cNvSpPr>
              <a:spLocks noChangeArrowheads="1"/>
            </p:cNvSpPr>
            <p:nvPr/>
          </p:nvSpPr>
          <p:spPr bwMode="auto">
            <a:xfrm>
              <a:off x="1603375" y="5078413"/>
              <a:ext cx="411163"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13</a:t>
              </a:r>
            </a:p>
          </p:txBody>
        </p:sp>
        <p:sp>
          <p:nvSpPr>
            <p:cNvPr id="34" name="Oval 14"/>
            <p:cNvSpPr>
              <a:spLocks noChangeArrowheads="1"/>
            </p:cNvSpPr>
            <p:nvPr/>
          </p:nvSpPr>
          <p:spPr bwMode="auto">
            <a:xfrm>
              <a:off x="33829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16</a:t>
              </a:r>
            </a:p>
          </p:txBody>
        </p:sp>
        <p:sp>
          <p:nvSpPr>
            <p:cNvPr id="35" name="Oval 15"/>
            <p:cNvSpPr>
              <a:spLocks noChangeArrowheads="1"/>
            </p:cNvSpPr>
            <p:nvPr/>
          </p:nvSpPr>
          <p:spPr bwMode="auto">
            <a:xfrm>
              <a:off x="4764088"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33</a:t>
              </a:r>
            </a:p>
          </p:txBody>
        </p:sp>
        <p:sp>
          <p:nvSpPr>
            <p:cNvPr id="36" name="Oval 16"/>
            <p:cNvSpPr>
              <a:spLocks noChangeArrowheads="1"/>
            </p:cNvSpPr>
            <p:nvPr/>
          </p:nvSpPr>
          <p:spPr bwMode="auto">
            <a:xfrm>
              <a:off x="66976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97</a:t>
              </a:r>
            </a:p>
          </p:txBody>
        </p:sp>
        <p:sp>
          <p:nvSpPr>
            <p:cNvPr id="37" name="Oval 17"/>
            <p:cNvSpPr>
              <a:spLocks noChangeArrowheads="1"/>
            </p:cNvSpPr>
            <p:nvPr/>
          </p:nvSpPr>
          <p:spPr bwMode="auto">
            <a:xfrm>
              <a:off x="5197475" y="59182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64</a:t>
              </a:r>
            </a:p>
          </p:txBody>
        </p:sp>
        <p:sp>
          <p:nvSpPr>
            <p:cNvPr id="38" name="Oval 18"/>
            <p:cNvSpPr>
              <a:spLocks noChangeArrowheads="1"/>
            </p:cNvSpPr>
            <p:nvPr/>
          </p:nvSpPr>
          <p:spPr bwMode="auto">
            <a:xfrm>
              <a:off x="2840038" y="591026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99</a:t>
              </a:r>
            </a:p>
          </p:txBody>
        </p:sp>
        <p:sp>
          <p:nvSpPr>
            <p:cNvPr id="39" name="Oval 19"/>
            <p:cNvSpPr>
              <a:spLocks noChangeArrowheads="1"/>
            </p:cNvSpPr>
            <p:nvPr/>
          </p:nvSpPr>
          <p:spPr bwMode="auto">
            <a:xfrm>
              <a:off x="3852863" y="5900738"/>
              <a:ext cx="411162" cy="411162"/>
            </a:xfrm>
            <a:prstGeom prst="ellipse">
              <a:avLst/>
            </a:prstGeom>
            <a:solidFill>
              <a:srgbClr val="0033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chemeClr val="bg1"/>
                  </a:solidFill>
                  <a:effectLst/>
                  <a:uLnTx/>
                  <a:uFillTx/>
                  <a:latin typeface="Courier New" charset="0"/>
                  <a:ea typeface="ＭＳ Ｐゴシック" charset="-128"/>
                </a:rPr>
                <a:t>72</a:t>
              </a:r>
            </a:p>
          </p:txBody>
        </p:sp>
        <p:sp>
          <p:nvSpPr>
            <p:cNvPr id="40" name="Oval 20"/>
            <p:cNvSpPr>
              <a:spLocks noChangeArrowheads="1"/>
            </p:cNvSpPr>
            <p:nvPr/>
          </p:nvSpPr>
          <p:spPr bwMode="auto">
            <a:xfrm>
              <a:off x="1993900" y="5908675"/>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53</a:t>
              </a:r>
            </a:p>
          </p:txBody>
        </p:sp>
        <p:cxnSp>
          <p:nvCxnSpPr>
            <p:cNvPr id="41" name="AutoShape 53"/>
            <p:cNvCxnSpPr>
              <a:cxnSpLocks noChangeShapeType="1"/>
              <a:stCxn id="30" idx="2"/>
              <a:endCxn id="31" idx="7"/>
            </p:cNvCxnSpPr>
            <p:nvPr/>
          </p:nvCxnSpPr>
          <p:spPr bwMode="auto">
            <a:xfrm flipH="1">
              <a:off x="2916238" y="3633788"/>
              <a:ext cx="1320800" cy="58578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54"/>
            <p:cNvCxnSpPr>
              <a:cxnSpLocks noChangeShapeType="1"/>
              <a:stCxn id="31" idx="3"/>
              <a:endCxn id="33" idx="7"/>
            </p:cNvCxnSpPr>
            <p:nvPr/>
          </p:nvCxnSpPr>
          <p:spPr bwMode="auto">
            <a:xfrm flipH="1">
              <a:off x="1954213" y="4510088"/>
              <a:ext cx="671512" cy="628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5"/>
            <p:cNvCxnSpPr>
              <a:cxnSpLocks noChangeShapeType="1"/>
              <a:stCxn id="31" idx="5"/>
              <a:endCxn id="34" idx="1"/>
            </p:cNvCxnSpPr>
            <p:nvPr/>
          </p:nvCxnSpPr>
          <p:spPr bwMode="auto">
            <a:xfrm>
              <a:off x="2916238" y="4510088"/>
              <a:ext cx="527050" cy="6159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6"/>
            <p:cNvCxnSpPr>
              <a:cxnSpLocks noChangeShapeType="1"/>
              <a:stCxn id="34" idx="3"/>
              <a:endCxn id="38" idx="0"/>
            </p:cNvCxnSpPr>
            <p:nvPr/>
          </p:nvCxnSpPr>
          <p:spPr bwMode="auto">
            <a:xfrm flipH="1">
              <a:off x="3046413" y="5416550"/>
              <a:ext cx="396875" cy="493713"/>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57"/>
            <p:cNvCxnSpPr>
              <a:cxnSpLocks noChangeShapeType="1"/>
              <a:stCxn id="34" idx="5"/>
              <a:endCxn id="39" idx="0"/>
            </p:cNvCxnSpPr>
            <p:nvPr/>
          </p:nvCxnSpPr>
          <p:spPr bwMode="auto">
            <a:xfrm>
              <a:off x="3733800" y="5416550"/>
              <a:ext cx="325438" cy="484188"/>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58"/>
            <p:cNvCxnSpPr>
              <a:cxnSpLocks noChangeShapeType="1"/>
              <a:stCxn id="33" idx="5"/>
              <a:endCxn id="40" idx="0"/>
            </p:cNvCxnSpPr>
            <p:nvPr/>
          </p:nvCxnSpPr>
          <p:spPr bwMode="auto">
            <a:xfrm>
              <a:off x="1954213" y="5429250"/>
              <a:ext cx="246062" cy="479425"/>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59"/>
            <p:cNvCxnSpPr>
              <a:cxnSpLocks noChangeShapeType="1"/>
              <a:stCxn id="30" idx="6"/>
              <a:endCxn id="32" idx="1"/>
            </p:cNvCxnSpPr>
            <p:nvPr/>
          </p:nvCxnSpPr>
          <p:spPr bwMode="auto">
            <a:xfrm>
              <a:off x="4648200" y="3633788"/>
              <a:ext cx="1089025" cy="57943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60"/>
            <p:cNvCxnSpPr>
              <a:cxnSpLocks noChangeShapeType="1"/>
              <a:stCxn id="36" idx="1"/>
              <a:endCxn id="32" idx="5"/>
            </p:cNvCxnSpPr>
            <p:nvPr/>
          </p:nvCxnSpPr>
          <p:spPr bwMode="auto">
            <a:xfrm flipH="1" flipV="1">
              <a:off x="6027738" y="4503738"/>
              <a:ext cx="73025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62"/>
            <p:cNvCxnSpPr>
              <a:cxnSpLocks noChangeShapeType="1"/>
              <a:stCxn id="32" idx="3"/>
              <a:endCxn id="35" idx="7"/>
            </p:cNvCxnSpPr>
            <p:nvPr/>
          </p:nvCxnSpPr>
          <p:spPr bwMode="auto">
            <a:xfrm flipH="1">
              <a:off x="5114925" y="4503738"/>
              <a:ext cx="62230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63"/>
            <p:cNvCxnSpPr>
              <a:cxnSpLocks noChangeShapeType="1"/>
              <a:stCxn id="35" idx="5"/>
              <a:endCxn id="37" idx="0"/>
            </p:cNvCxnSpPr>
            <p:nvPr/>
          </p:nvCxnSpPr>
          <p:spPr bwMode="auto">
            <a:xfrm>
              <a:off x="5114925" y="5416550"/>
              <a:ext cx="288925" cy="501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Rectangle 68"/>
            <p:cNvSpPr>
              <a:spLocks noChangeArrowheads="1"/>
            </p:cNvSpPr>
            <p:nvPr/>
          </p:nvSpPr>
          <p:spPr bwMode="auto">
            <a:xfrm>
              <a:off x="762000" y="2601188"/>
              <a:ext cx="6038168" cy="51421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91440" rIns="182880" bIns="91440" anchor="ctr">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effectLst/>
                  <a:uLnTx/>
                  <a:uFillTx/>
                  <a:latin typeface="Courier New" charset="0"/>
                </a:rPr>
                <a:t>14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84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13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53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kern="0">
                  <a:latin typeface="Courier New" charset="0"/>
                </a:rPr>
                <a:t>1</a:t>
              </a:r>
              <a:r>
                <a:rPr kumimoji="0" lang="en-US" altLang="en-US" sz="1600" b="1" i="0" u="none" strike="noStrike" kern="0" cap="none" spc="0" normalizeH="0" baseline="0" noProof="0">
                  <a:ln>
                    <a:noFill/>
                  </a:ln>
                  <a:effectLst/>
                  <a:uLnTx/>
                  <a:uFillTx/>
                  <a:latin typeface="Courier New" charset="0"/>
                </a:rPr>
                <a:t>6</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99</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72</a:t>
              </a:r>
              <a:r>
                <a:rPr kumimoji="0" lang="en-US" altLang="en-US" sz="1600" b="1" i="0" u="none" strike="noStrike" kern="0" cap="none" spc="0" normalizeH="0" baseline="0" noProof="0">
                  <a:ln>
                    <a:noFill/>
                  </a:ln>
                  <a:solidFill>
                    <a:srgbClr val="C0C0C0"/>
                  </a:solidFill>
                  <a:effectLst/>
                  <a:uLnTx/>
                  <a:uFillTx/>
                  <a:latin typeface="Courier New" charset="0"/>
                </a:rPr>
                <a:t> 43 33 64 97 51 25</a:t>
              </a:r>
              <a:endParaRPr kumimoji="0" lang="en-US" altLang="en-US" sz="1600" b="0" i="0" u="none" strike="noStrike" kern="0" cap="none" spc="0" normalizeH="0" baseline="0" noProof="0">
                <a:ln>
                  <a:noFill/>
                </a:ln>
                <a:solidFill>
                  <a:srgbClr val="C0C0C0"/>
                </a:solidFill>
                <a:effectLst/>
                <a:uLnTx/>
                <a:uFillTx/>
                <a:latin typeface="Courier New" charset="0"/>
              </a:endParaRPr>
            </a:p>
          </p:txBody>
        </p:sp>
        <p:sp>
          <p:nvSpPr>
            <p:cNvPr id="52" name="Rectangle 69"/>
            <p:cNvSpPr>
              <a:spLocks noChangeArrowheads="1"/>
            </p:cNvSpPr>
            <p:nvPr/>
          </p:nvSpPr>
          <p:spPr bwMode="auto">
            <a:xfrm>
              <a:off x="7670405" y="3227388"/>
              <a:ext cx="60593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b="0" i="0" u="none" strike="noStrike" kern="0" cap="none" spc="0" normalizeH="0" baseline="0" noProof="0">
                  <a:ln>
                    <a:noFill/>
                  </a:ln>
                  <a:solidFill>
                    <a:srgbClr val="000000"/>
                  </a:solidFill>
                  <a:effectLst/>
                  <a:uLnTx/>
                  <a:uFillTx/>
                  <a:latin typeface="Comic Sans MS" charset="0"/>
                </a:rPr>
                <a:t>Stack</a:t>
              </a:r>
            </a:p>
          </p:txBody>
        </p:sp>
      </p:grpSp>
    </p:spTree>
    <p:extLst>
      <p:ext uri="{BB962C8B-B14F-4D97-AF65-F5344CB8AC3E}">
        <p14:creationId xmlns:p14="http://schemas.microsoft.com/office/powerpoint/2010/main" val="2728269936"/>
      </p:ext>
    </p:extLst>
  </p:cSld>
  <p:clrMapOvr>
    <a:masterClrMapping/>
  </p:clrMapOvr>
  <p:transition>
    <p:wipe dir="u"/>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Preorder Traversal with a Stack</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SG" sz="1400"/>
              <a:t>Push the root onto the stack.</a:t>
            </a:r>
          </a:p>
          <a:p>
            <a:pPr marL="0" indent="0" algn="just">
              <a:lnSpc>
                <a:spcPct val="100000"/>
              </a:lnSpc>
              <a:buNone/>
            </a:pPr>
            <a:r>
              <a:rPr lang="en-SG" sz="1400"/>
              <a:t>While the stack is not empty</a:t>
            </a:r>
          </a:p>
          <a:p>
            <a:pPr algn="just">
              <a:lnSpc>
                <a:spcPct val="100000"/>
              </a:lnSpc>
            </a:pPr>
            <a:r>
              <a:rPr lang="en-SG" sz="1400"/>
              <a:t>pop the stack and visit it</a:t>
            </a:r>
          </a:p>
          <a:p>
            <a:pPr algn="just">
              <a:lnSpc>
                <a:spcPct val="100000"/>
              </a:lnSpc>
            </a:pPr>
            <a:r>
              <a:rPr lang="en-SG" sz="1400"/>
              <a:t>push its two children</a:t>
            </a:r>
          </a:p>
          <a:p>
            <a:pPr marL="0" indent="0" algn="just">
              <a:lnSpc>
                <a:spcPct val="150000"/>
              </a:lnSpc>
              <a:buNone/>
            </a:pPr>
            <a:endParaRPr lang="en-SG" sz="1400"/>
          </a:p>
        </p:txBody>
      </p:sp>
      <p:grpSp>
        <p:nvGrpSpPr>
          <p:cNvPr id="3" name="Group 2"/>
          <p:cNvGrpSpPr/>
          <p:nvPr/>
        </p:nvGrpSpPr>
        <p:grpSpPr>
          <a:xfrm>
            <a:off x="1363426" y="1679691"/>
            <a:ext cx="6417149" cy="4238192"/>
            <a:chOff x="762000" y="1271588"/>
            <a:chExt cx="7658101" cy="5057775"/>
          </a:xfrm>
        </p:grpSpPr>
        <p:sp>
          <p:nvSpPr>
            <p:cNvPr id="29" name="Rectangle 4"/>
            <p:cNvSpPr>
              <a:spLocks noChangeArrowheads="1"/>
            </p:cNvSpPr>
            <p:nvPr/>
          </p:nvSpPr>
          <p:spPr bwMode="auto">
            <a:xfrm>
              <a:off x="7658101" y="1271588"/>
              <a:ext cx="762000" cy="1851025"/>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rPr>
                <a:t>33</a:t>
              </a:r>
            </a:p>
            <a:p>
              <a:pPr marL="0" marR="0" lvl="0" indent="0" algn="ctr" defTabSz="914400" eaLnBrk="0" fontAlgn="base" latinLnBrk="0" hangingPunct="0">
                <a:lnSpc>
                  <a:spcPct val="100000"/>
                </a:lnSpc>
                <a:spcBef>
                  <a:spcPct val="0"/>
                </a:spcBef>
                <a:buClrTx/>
                <a:buSzTx/>
                <a:buFontTx/>
                <a:buNone/>
                <a:tabLst/>
                <a:defRPr/>
              </a:pPr>
              <a:r>
                <a:rPr kumimoji="0" lang="en-US" altLang="en-US" sz="1400" b="1" kern="0" noProof="0">
                  <a:solidFill>
                    <a:srgbClr val="000000"/>
                  </a:solidFill>
                  <a:latin typeface="Courier New" charset="0"/>
                </a:rPr>
                <a:t>97</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ts val="600"/>
                </a:spcAft>
                <a:buClrTx/>
                <a:buSzTx/>
                <a:buFontTx/>
                <a:buNone/>
                <a:tabLst/>
                <a:defRPr/>
              </a:pPr>
              <a:endParaRPr kumimoji="0" lang="en-US" altLang="en-US" sz="900" b="1" i="0" u="none" strike="noStrike" kern="0" cap="none" spc="0" normalizeH="0" baseline="0" noProof="0">
                <a:ln>
                  <a:noFill/>
                </a:ln>
                <a:solidFill>
                  <a:srgbClr val="000000"/>
                </a:solidFill>
                <a:effectLst/>
                <a:uLnTx/>
                <a:uFillTx/>
                <a:latin typeface="Courier New" charset="0"/>
              </a:endParaRPr>
            </a:p>
          </p:txBody>
        </p:sp>
        <p:sp>
          <p:nvSpPr>
            <p:cNvPr id="30" name="Oval 10"/>
            <p:cNvSpPr>
              <a:spLocks noChangeArrowheads="1"/>
            </p:cNvSpPr>
            <p:nvPr/>
          </p:nvSpPr>
          <p:spPr bwMode="auto">
            <a:xfrm>
              <a:off x="4237038" y="34274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14</a:t>
              </a:r>
            </a:p>
          </p:txBody>
        </p:sp>
        <p:sp>
          <p:nvSpPr>
            <p:cNvPr id="31" name="Oval 11"/>
            <p:cNvSpPr>
              <a:spLocks noChangeArrowheads="1"/>
            </p:cNvSpPr>
            <p:nvPr/>
          </p:nvSpPr>
          <p:spPr bwMode="auto">
            <a:xfrm>
              <a:off x="2565400" y="415925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84</a:t>
              </a:r>
            </a:p>
          </p:txBody>
        </p:sp>
        <p:sp>
          <p:nvSpPr>
            <p:cNvPr id="32" name="Oval 12"/>
            <p:cNvSpPr>
              <a:spLocks noChangeArrowheads="1"/>
            </p:cNvSpPr>
            <p:nvPr/>
          </p:nvSpPr>
          <p:spPr bwMode="auto">
            <a:xfrm>
              <a:off x="5676900" y="4152900"/>
              <a:ext cx="411163" cy="411163"/>
            </a:xfrm>
            <a:prstGeom prst="ellipse">
              <a:avLst/>
            </a:prstGeom>
            <a:solidFill>
              <a:srgbClr val="0033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chemeClr val="bg1"/>
                  </a:solidFill>
                  <a:effectLst/>
                  <a:uLnTx/>
                  <a:uFillTx/>
                  <a:latin typeface="Courier New" charset="0"/>
                  <a:ea typeface="ＭＳ Ｐゴシック" charset="-128"/>
                </a:rPr>
                <a:t>43</a:t>
              </a:r>
            </a:p>
          </p:txBody>
        </p:sp>
        <p:sp>
          <p:nvSpPr>
            <p:cNvPr id="33" name="Oval 13"/>
            <p:cNvSpPr>
              <a:spLocks noChangeArrowheads="1"/>
            </p:cNvSpPr>
            <p:nvPr/>
          </p:nvSpPr>
          <p:spPr bwMode="auto">
            <a:xfrm>
              <a:off x="1603375" y="5078413"/>
              <a:ext cx="411163"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13</a:t>
              </a:r>
            </a:p>
          </p:txBody>
        </p:sp>
        <p:sp>
          <p:nvSpPr>
            <p:cNvPr id="34" name="Oval 14"/>
            <p:cNvSpPr>
              <a:spLocks noChangeArrowheads="1"/>
            </p:cNvSpPr>
            <p:nvPr/>
          </p:nvSpPr>
          <p:spPr bwMode="auto">
            <a:xfrm>
              <a:off x="33829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16</a:t>
              </a:r>
            </a:p>
          </p:txBody>
        </p:sp>
        <p:sp>
          <p:nvSpPr>
            <p:cNvPr id="35" name="Oval 15"/>
            <p:cNvSpPr>
              <a:spLocks noChangeArrowheads="1"/>
            </p:cNvSpPr>
            <p:nvPr/>
          </p:nvSpPr>
          <p:spPr bwMode="auto">
            <a:xfrm>
              <a:off x="4764088"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33</a:t>
              </a:r>
            </a:p>
          </p:txBody>
        </p:sp>
        <p:sp>
          <p:nvSpPr>
            <p:cNvPr id="36" name="Oval 16"/>
            <p:cNvSpPr>
              <a:spLocks noChangeArrowheads="1"/>
            </p:cNvSpPr>
            <p:nvPr/>
          </p:nvSpPr>
          <p:spPr bwMode="auto">
            <a:xfrm>
              <a:off x="66976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97</a:t>
              </a:r>
            </a:p>
          </p:txBody>
        </p:sp>
        <p:sp>
          <p:nvSpPr>
            <p:cNvPr id="37" name="Oval 17"/>
            <p:cNvSpPr>
              <a:spLocks noChangeArrowheads="1"/>
            </p:cNvSpPr>
            <p:nvPr/>
          </p:nvSpPr>
          <p:spPr bwMode="auto">
            <a:xfrm>
              <a:off x="5197475" y="59182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64</a:t>
              </a:r>
            </a:p>
          </p:txBody>
        </p:sp>
        <p:sp>
          <p:nvSpPr>
            <p:cNvPr id="38" name="Oval 18"/>
            <p:cNvSpPr>
              <a:spLocks noChangeArrowheads="1"/>
            </p:cNvSpPr>
            <p:nvPr/>
          </p:nvSpPr>
          <p:spPr bwMode="auto">
            <a:xfrm>
              <a:off x="2840038" y="591026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99</a:t>
              </a:r>
            </a:p>
          </p:txBody>
        </p:sp>
        <p:sp>
          <p:nvSpPr>
            <p:cNvPr id="39" name="Oval 19"/>
            <p:cNvSpPr>
              <a:spLocks noChangeArrowheads="1"/>
            </p:cNvSpPr>
            <p:nvPr/>
          </p:nvSpPr>
          <p:spPr bwMode="auto">
            <a:xfrm>
              <a:off x="3852863" y="5900738"/>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72</a:t>
              </a:r>
            </a:p>
          </p:txBody>
        </p:sp>
        <p:sp>
          <p:nvSpPr>
            <p:cNvPr id="40" name="Oval 20"/>
            <p:cNvSpPr>
              <a:spLocks noChangeArrowheads="1"/>
            </p:cNvSpPr>
            <p:nvPr/>
          </p:nvSpPr>
          <p:spPr bwMode="auto">
            <a:xfrm>
              <a:off x="1993900" y="5908675"/>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53</a:t>
              </a:r>
            </a:p>
          </p:txBody>
        </p:sp>
        <p:cxnSp>
          <p:nvCxnSpPr>
            <p:cNvPr id="41" name="AutoShape 53"/>
            <p:cNvCxnSpPr>
              <a:cxnSpLocks noChangeShapeType="1"/>
              <a:stCxn id="30" idx="2"/>
              <a:endCxn id="31" idx="7"/>
            </p:cNvCxnSpPr>
            <p:nvPr/>
          </p:nvCxnSpPr>
          <p:spPr bwMode="auto">
            <a:xfrm flipH="1">
              <a:off x="2916238" y="3633788"/>
              <a:ext cx="1320800" cy="58578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54"/>
            <p:cNvCxnSpPr>
              <a:cxnSpLocks noChangeShapeType="1"/>
              <a:stCxn id="31" idx="3"/>
              <a:endCxn id="33" idx="7"/>
            </p:cNvCxnSpPr>
            <p:nvPr/>
          </p:nvCxnSpPr>
          <p:spPr bwMode="auto">
            <a:xfrm flipH="1">
              <a:off x="1954213" y="4510088"/>
              <a:ext cx="671512" cy="628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5"/>
            <p:cNvCxnSpPr>
              <a:cxnSpLocks noChangeShapeType="1"/>
              <a:stCxn id="31" idx="5"/>
              <a:endCxn id="34" idx="1"/>
            </p:cNvCxnSpPr>
            <p:nvPr/>
          </p:nvCxnSpPr>
          <p:spPr bwMode="auto">
            <a:xfrm>
              <a:off x="2916238" y="4510088"/>
              <a:ext cx="527050" cy="6159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6"/>
            <p:cNvCxnSpPr>
              <a:cxnSpLocks noChangeShapeType="1"/>
              <a:stCxn id="34" idx="3"/>
              <a:endCxn id="38" idx="0"/>
            </p:cNvCxnSpPr>
            <p:nvPr/>
          </p:nvCxnSpPr>
          <p:spPr bwMode="auto">
            <a:xfrm flipH="1">
              <a:off x="3046413" y="5416550"/>
              <a:ext cx="396875" cy="493713"/>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57"/>
            <p:cNvCxnSpPr>
              <a:cxnSpLocks noChangeShapeType="1"/>
              <a:stCxn id="34" idx="5"/>
              <a:endCxn id="39" idx="0"/>
            </p:cNvCxnSpPr>
            <p:nvPr/>
          </p:nvCxnSpPr>
          <p:spPr bwMode="auto">
            <a:xfrm>
              <a:off x="3733800" y="5416550"/>
              <a:ext cx="325438" cy="484188"/>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58"/>
            <p:cNvCxnSpPr>
              <a:cxnSpLocks noChangeShapeType="1"/>
              <a:stCxn id="33" idx="5"/>
              <a:endCxn id="40" idx="0"/>
            </p:cNvCxnSpPr>
            <p:nvPr/>
          </p:nvCxnSpPr>
          <p:spPr bwMode="auto">
            <a:xfrm>
              <a:off x="1954213" y="5429250"/>
              <a:ext cx="246062" cy="479425"/>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59"/>
            <p:cNvCxnSpPr>
              <a:cxnSpLocks noChangeShapeType="1"/>
              <a:stCxn id="30" idx="6"/>
              <a:endCxn id="32" idx="1"/>
            </p:cNvCxnSpPr>
            <p:nvPr/>
          </p:nvCxnSpPr>
          <p:spPr bwMode="auto">
            <a:xfrm>
              <a:off x="4648200" y="3633788"/>
              <a:ext cx="1089025" cy="57943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60"/>
            <p:cNvCxnSpPr>
              <a:cxnSpLocks noChangeShapeType="1"/>
              <a:stCxn id="36" idx="1"/>
              <a:endCxn id="32" idx="5"/>
            </p:cNvCxnSpPr>
            <p:nvPr/>
          </p:nvCxnSpPr>
          <p:spPr bwMode="auto">
            <a:xfrm flipH="1" flipV="1">
              <a:off x="6027738" y="4503738"/>
              <a:ext cx="73025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62"/>
            <p:cNvCxnSpPr>
              <a:cxnSpLocks noChangeShapeType="1"/>
              <a:stCxn id="32" idx="3"/>
              <a:endCxn id="35" idx="7"/>
            </p:cNvCxnSpPr>
            <p:nvPr/>
          </p:nvCxnSpPr>
          <p:spPr bwMode="auto">
            <a:xfrm flipH="1">
              <a:off x="5114925" y="4503738"/>
              <a:ext cx="62230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63"/>
            <p:cNvCxnSpPr>
              <a:cxnSpLocks noChangeShapeType="1"/>
              <a:stCxn id="35" idx="5"/>
              <a:endCxn id="37" idx="0"/>
            </p:cNvCxnSpPr>
            <p:nvPr/>
          </p:nvCxnSpPr>
          <p:spPr bwMode="auto">
            <a:xfrm>
              <a:off x="5114925" y="5416550"/>
              <a:ext cx="288925" cy="501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Rectangle 68"/>
            <p:cNvSpPr>
              <a:spLocks noChangeArrowheads="1"/>
            </p:cNvSpPr>
            <p:nvPr/>
          </p:nvSpPr>
          <p:spPr bwMode="auto">
            <a:xfrm>
              <a:off x="762000" y="2601188"/>
              <a:ext cx="6038168" cy="51421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91440" rIns="182880" bIns="91440" anchor="ctr">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effectLst/>
                  <a:uLnTx/>
                  <a:uFillTx/>
                  <a:latin typeface="Courier New" charset="0"/>
                </a:rPr>
                <a:t>14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84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13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53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kern="0">
                  <a:latin typeface="Courier New" charset="0"/>
                </a:rPr>
                <a:t>1</a:t>
              </a:r>
              <a:r>
                <a:rPr kumimoji="0" lang="en-US" altLang="en-US" sz="1600" b="1" i="0" u="none" strike="noStrike" kern="0" cap="none" spc="0" normalizeH="0" baseline="0" noProof="0">
                  <a:ln>
                    <a:noFill/>
                  </a:ln>
                  <a:effectLst/>
                  <a:uLnTx/>
                  <a:uFillTx/>
                  <a:latin typeface="Courier New" charset="0"/>
                </a:rPr>
                <a:t>6</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99</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72</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43</a:t>
              </a:r>
              <a:r>
                <a:rPr kumimoji="0" lang="en-US" altLang="en-US" sz="1600" b="1" i="0" u="none" strike="noStrike" kern="0" cap="none" spc="0" normalizeH="0" baseline="0" noProof="0">
                  <a:ln>
                    <a:noFill/>
                  </a:ln>
                  <a:solidFill>
                    <a:srgbClr val="C0C0C0"/>
                  </a:solidFill>
                  <a:effectLst/>
                  <a:uLnTx/>
                  <a:uFillTx/>
                  <a:latin typeface="Courier New" charset="0"/>
                </a:rPr>
                <a:t> 33 64 97 51 25</a:t>
              </a:r>
              <a:endParaRPr kumimoji="0" lang="en-US" altLang="en-US" sz="1600" b="0" i="0" u="none" strike="noStrike" kern="0" cap="none" spc="0" normalizeH="0" baseline="0" noProof="0">
                <a:ln>
                  <a:noFill/>
                </a:ln>
                <a:solidFill>
                  <a:srgbClr val="C0C0C0"/>
                </a:solidFill>
                <a:effectLst/>
                <a:uLnTx/>
                <a:uFillTx/>
                <a:latin typeface="Courier New" charset="0"/>
              </a:endParaRPr>
            </a:p>
          </p:txBody>
        </p:sp>
        <p:sp>
          <p:nvSpPr>
            <p:cNvPr id="52" name="Rectangle 69"/>
            <p:cNvSpPr>
              <a:spLocks noChangeArrowheads="1"/>
            </p:cNvSpPr>
            <p:nvPr/>
          </p:nvSpPr>
          <p:spPr bwMode="auto">
            <a:xfrm>
              <a:off x="7670405" y="3227388"/>
              <a:ext cx="60593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b="0" i="0" u="none" strike="noStrike" kern="0" cap="none" spc="0" normalizeH="0" baseline="0" noProof="0">
                  <a:ln>
                    <a:noFill/>
                  </a:ln>
                  <a:solidFill>
                    <a:srgbClr val="000000"/>
                  </a:solidFill>
                  <a:effectLst/>
                  <a:uLnTx/>
                  <a:uFillTx/>
                  <a:latin typeface="Comic Sans MS" charset="0"/>
                </a:rPr>
                <a:t>Stack</a:t>
              </a:r>
            </a:p>
          </p:txBody>
        </p:sp>
      </p:grpSp>
    </p:spTree>
    <p:extLst>
      <p:ext uri="{BB962C8B-B14F-4D97-AF65-F5344CB8AC3E}">
        <p14:creationId xmlns:p14="http://schemas.microsoft.com/office/powerpoint/2010/main" val="648729101"/>
      </p:ext>
    </p:extLst>
  </p:cSld>
  <p:clrMapOvr>
    <a:masterClrMapping/>
  </p:clrMapOvr>
  <p:transition>
    <p:wipe dir="u"/>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Preorder Traversal with a Stack</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SG" sz="1400"/>
              <a:t>Push the root onto the stack.</a:t>
            </a:r>
          </a:p>
          <a:p>
            <a:pPr marL="0" indent="0" algn="just">
              <a:lnSpc>
                <a:spcPct val="100000"/>
              </a:lnSpc>
              <a:buNone/>
            </a:pPr>
            <a:r>
              <a:rPr lang="en-SG" sz="1400"/>
              <a:t>While the stack is not empty</a:t>
            </a:r>
          </a:p>
          <a:p>
            <a:pPr algn="just">
              <a:lnSpc>
                <a:spcPct val="100000"/>
              </a:lnSpc>
            </a:pPr>
            <a:r>
              <a:rPr lang="en-SG" sz="1400"/>
              <a:t>pop the stack and visit it</a:t>
            </a:r>
          </a:p>
          <a:p>
            <a:pPr algn="just">
              <a:lnSpc>
                <a:spcPct val="100000"/>
              </a:lnSpc>
            </a:pPr>
            <a:r>
              <a:rPr lang="en-SG" sz="1400"/>
              <a:t>push its two children</a:t>
            </a:r>
          </a:p>
          <a:p>
            <a:pPr marL="0" indent="0" algn="just">
              <a:lnSpc>
                <a:spcPct val="150000"/>
              </a:lnSpc>
              <a:buNone/>
            </a:pPr>
            <a:endParaRPr lang="en-SG" sz="1400"/>
          </a:p>
        </p:txBody>
      </p:sp>
      <p:grpSp>
        <p:nvGrpSpPr>
          <p:cNvPr id="3" name="Group 2"/>
          <p:cNvGrpSpPr/>
          <p:nvPr/>
        </p:nvGrpSpPr>
        <p:grpSpPr>
          <a:xfrm>
            <a:off x="1363426" y="1679691"/>
            <a:ext cx="6417149" cy="4238192"/>
            <a:chOff x="762000" y="1271588"/>
            <a:chExt cx="7658101" cy="5057775"/>
          </a:xfrm>
        </p:grpSpPr>
        <p:sp>
          <p:nvSpPr>
            <p:cNvPr id="29" name="Rectangle 4"/>
            <p:cNvSpPr>
              <a:spLocks noChangeArrowheads="1"/>
            </p:cNvSpPr>
            <p:nvPr/>
          </p:nvSpPr>
          <p:spPr bwMode="auto">
            <a:xfrm>
              <a:off x="7658101" y="1271588"/>
              <a:ext cx="762000" cy="1851025"/>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kern="0">
                  <a:solidFill>
                    <a:srgbClr val="000000"/>
                  </a:solidFill>
                  <a:latin typeface="Courier New" charset="0"/>
                </a:rPr>
                <a:t>64</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buClrTx/>
                <a:buSzTx/>
                <a:buFontTx/>
                <a:buNone/>
                <a:tabLst/>
                <a:defRPr/>
              </a:pPr>
              <a:r>
                <a:rPr kumimoji="0" lang="en-US" altLang="en-US" sz="1400" b="1" kern="0" noProof="0">
                  <a:solidFill>
                    <a:srgbClr val="000000"/>
                  </a:solidFill>
                  <a:latin typeface="Courier New" charset="0"/>
                </a:rPr>
                <a:t>97</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ts val="600"/>
                </a:spcAft>
                <a:buClrTx/>
                <a:buSzTx/>
                <a:buFontTx/>
                <a:buNone/>
                <a:tabLst/>
                <a:defRPr/>
              </a:pPr>
              <a:endParaRPr kumimoji="0" lang="en-US" altLang="en-US" sz="900" b="1" i="0" u="none" strike="noStrike" kern="0" cap="none" spc="0" normalizeH="0" baseline="0" noProof="0">
                <a:ln>
                  <a:noFill/>
                </a:ln>
                <a:solidFill>
                  <a:srgbClr val="000000"/>
                </a:solidFill>
                <a:effectLst/>
                <a:uLnTx/>
                <a:uFillTx/>
                <a:latin typeface="Courier New" charset="0"/>
              </a:endParaRPr>
            </a:p>
          </p:txBody>
        </p:sp>
        <p:sp>
          <p:nvSpPr>
            <p:cNvPr id="30" name="Oval 10"/>
            <p:cNvSpPr>
              <a:spLocks noChangeArrowheads="1"/>
            </p:cNvSpPr>
            <p:nvPr/>
          </p:nvSpPr>
          <p:spPr bwMode="auto">
            <a:xfrm>
              <a:off x="4237038" y="34274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14</a:t>
              </a:r>
            </a:p>
          </p:txBody>
        </p:sp>
        <p:sp>
          <p:nvSpPr>
            <p:cNvPr id="31" name="Oval 11"/>
            <p:cNvSpPr>
              <a:spLocks noChangeArrowheads="1"/>
            </p:cNvSpPr>
            <p:nvPr/>
          </p:nvSpPr>
          <p:spPr bwMode="auto">
            <a:xfrm>
              <a:off x="2565400" y="415925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84</a:t>
              </a:r>
            </a:p>
          </p:txBody>
        </p:sp>
        <p:sp>
          <p:nvSpPr>
            <p:cNvPr id="32" name="Oval 12"/>
            <p:cNvSpPr>
              <a:spLocks noChangeArrowheads="1"/>
            </p:cNvSpPr>
            <p:nvPr/>
          </p:nvSpPr>
          <p:spPr bwMode="auto">
            <a:xfrm>
              <a:off x="5676900" y="41529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43</a:t>
              </a:r>
            </a:p>
          </p:txBody>
        </p:sp>
        <p:sp>
          <p:nvSpPr>
            <p:cNvPr id="33" name="Oval 13"/>
            <p:cNvSpPr>
              <a:spLocks noChangeArrowheads="1"/>
            </p:cNvSpPr>
            <p:nvPr/>
          </p:nvSpPr>
          <p:spPr bwMode="auto">
            <a:xfrm>
              <a:off x="1603375" y="5078413"/>
              <a:ext cx="411163"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13</a:t>
              </a:r>
            </a:p>
          </p:txBody>
        </p:sp>
        <p:sp>
          <p:nvSpPr>
            <p:cNvPr id="34" name="Oval 14"/>
            <p:cNvSpPr>
              <a:spLocks noChangeArrowheads="1"/>
            </p:cNvSpPr>
            <p:nvPr/>
          </p:nvSpPr>
          <p:spPr bwMode="auto">
            <a:xfrm>
              <a:off x="33829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16</a:t>
              </a:r>
            </a:p>
          </p:txBody>
        </p:sp>
        <p:sp>
          <p:nvSpPr>
            <p:cNvPr id="35" name="Oval 15"/>
            <p:cNvSpPr>
              <a:spLocks noChangeArrowheads="1"/>
            </p:cNvSpPr>
            <p:nvPr/>
          </p:nvSpPr>
          <p:spPr bwMode="auto">
            <a:xfrm>
              <a:off x="4764088" y="5065713"/>
              <a:ext cx="411162" cy="411162"/>
            </a:xfrm>
            <a:prstGeom prst="ellipse">
              <a:avLst/>
            </a:prstGeom>
            <a:solidFill>
              <a:srgbClr val="0033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chemeClr val="bg1"/>
                  </a:solidFill>
                  <a:effectLst/>
                  <a:uLnTx/>
                  <a:uFillTx/>
                  <a:latin typeface="Courier New" charset="0"/>
                  <a:ea typeface="ＭＳ Ｐゴシック" charset="-128"/>
                </a:rPr>
                <a:t>33</a:t>
              </a:r>
            </a:p>
          </p:txBody>
        </p:sp>
        <p:sp>
          <p:nvSpPr>
            <p:cNvPr id="36" name="Oval 16"/>
            <p:cNvSpPr>
              <a:spLocks noChangeArrowheads="1"/>
            </p:cNvSpPr>
            <p:nvPr/>
          </p:nvSpPr>
          <p:spPr bwMode="auto">
            <a:xfrm>
              <a:off x="66976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97</a:t>
              </a:r>
            </a:p>
          </p:txBody>
        </p:sp>
        <p:sp>
          <p:nvSpPr>
            <p:cNvPr id="37" name="Oval 17"/>
            <p:cNvSpPr>
              <a:spLocks noChangeArrowheads="1"/>
            </p:cNvSpPr>
            <p:nvPr/>
          </p:nvSpPr>
          <p:spPr bwMode="auto">
            <a:xfrm>
              <a:off x="5197475" y="59182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64</a:t>
              </a:r>
            </a:p>
          </p:txBody>
        </p:sp>
        <p:sp>
          <p:nvSpPr>
            <p:cNvPr id="38" name="Oval 18"/>
            <p:cNvSpPr>
              <a:spLocks noChangeArrowheads="1"/>
            </p:cNvSpPr>
            <p:nvPr/>
          </p:nvSpPr>
          <p:spPr bwMode="auto">
            <a:xfrm>
              <a:off x="2840038" y="591026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99</a:t>
              </a:r>
            </a:p>
          </p:txBody>
        </p:sp>
        <p:sp>
          <p:nvSpPr>
            <p:cNvPr id="39" name="Oval 19"/>
            <p:cNvSpPr>
              <a:spLocks noChangeArrowheads="1"/>
            </p:cNvSpPr>
            <p:nvPr/>
          </p:nvSpPr>
          <p:spPr bwMode="auto">
            <a:xfrm>
              <a:off x="3852863" y="5900738"/>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72</a:t>
              </a:r>
            </a:p>
          </p:txBody>
        </p:sp>
        <p:sp>
          <p:nvSpPr>
            <p:cNvPr id="40" name="Oval 20"/>
            <p:cNvSpPr>
              <a:spLocks noChangeArrowheads="1"/>
            </p:cNvSpPr>
            <p:nvPr/>
          </p:nvSpPr>
          <p:spPr bwMode="auto">
            <a:xfrm>
              <a:off x="1993900" y="5908675"/>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53</a:t>
              </a:r>
            </a:p>
          </p:txBody>
        </p:sp>
        <p:cxnSp>
          <p:nvCxnSpPr>
            <p:cNvPr id="41" name="AutoShape 53"/>
            <p:cNvCxnSpPr>
              <a:cxnSpLocks noChangeShapeType="1"/>
              <a:stCxn id="30" idx="2"/>
              <a:endCxn id="31" idx="7"/>
            </p:cNvCxnSpPr>
            <p:nvPr/>
          </p:nvCxnSpPr>
          <p:spPr bwMode="auto">
            <a:xfrm flipH="1">
              <a:off x="2916238" y="3633788"/>
              <a:ext cx="1320800" cy="58578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54"/>
            <p:cNvCxnSpPr>
              <a:cxnSpLocks noChangeShapeType="1"/>
              <a:stCxn id="31" idx="3"/>
              <a:endCxn id="33" idx="7"/>
            </p:cNvCxnSpPr>
            <p:nvPr/>
          </p:nvCxnSpPr>
          <p:spPr bwMode="auto">
            <a:xfrm flipH="1">
              <a:off x="1954213" y="4510088"/>
              <a:ext cx="671512" cy="628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5"/>
            <p:cNvCxnSpPr>
              <a:cxnSpLocks noChangeShapeType="1"/>
              <a:stCxn id="31" idx="5"/>
              <a:endCxn id="34" idx="1"/>
            </p:cNvCxnSpPr>
            <p:nvPr/>
          </p:nvCxnSpPr>
          <p:spPr bwMode="auto">
            <a:xfrm>
              <a:off x="2916238" y="4510088"/>
              <a:ext cx="527050" cy="6159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6"/>
            <p:cNvCxnSpPr>
              <a:cxnSpLocks noChangeShapeType="1"/>
              <a:stCxn id="34" idx="3"/>
              <a:endCxn id="38" idx="0"/>
            </p:cNvCxnSpPr>
            <p:nvPr/>
          </p:nvCxnSpPr>
          <p:spPr bwMode="auto">
            <a:xfrm flipH="1">
              <a:off x="3046413" y="5416550"/>
              <a:ext cx="396875" cy="493713"/>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57"/>
            <p:cNvCxnSpPr>
              <a:cxnSpLocks noChangeShapeType="1"/>
              <a:stCxn id="34" idx="5"/>
              <a:endCxn id="39" idx="0"/>
            </p:cNvCxnSpPr>
            <p:nvPr/>
          </p:nvCxnSpPr>
          <p:spPr bwMode="auto">
            <a:xfrm>
              <a:off x="3733800" y="5416550"/>
              <a:ext cx="325438" cy="484188"/>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58"/>
            <p:cNvCxnSpPr>
              <a:cxnSpLocks noChangeShapeType="1"/>
              <a:stCxn id="33" idx="5"/>
              <a:endCxn id="40" idx="0"/>
            </p:cNvCxnSpPr>
            <p:nvPr/>
          </p:nvCxnSpPr>
          <p:spPr bwMode="auto">
            <a:xfrm>
              <a:off x="1954213" y="5429250"/>
              <a:ext cx="246062" cy="479425"/>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59"/>
            <p:cNvCxnSpPr>
              <a:cxnSpLocks noChangeShapeType="1"/>
              <a:stCxn id="30" idx="6"/>
              <a:endCxn id="32" idx="1"/>
            </p:cNvCxnSpPr>
            <p:nvPr/>
          </p:nvCxnSpPr>
          <p:spPr bwMode="auto">
            <a:xfrm>
              <a:off x="4648200" y="3633788"/>
              <a:ext cx="1089025" cy="57943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60"/>
            <p:cNvCxnSpPr>
              <a:cxnSpLocks noChangeShapeType="1"/>
              <a:stCxn id="36" idx="1"/>
              <a:endCxn id="32" idx="5"/>
            </p:cNvCxnSpPr>
            <p:nvPr/>
          </p:nvCxnSpPr>
          <p:spPr bwMode="auto">
            <a:xfrm flipH="1" flipV="1">
              <a:off x="6027738" y="4503738"/>
              <a:ext cx="73025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62"/>
            <p:cNvCxnSpPr>
              <a:cxnSpLocks noChangeShapeType="1"/>
              <a:stCxn id="32" idx="3"/>
              <a:endCxn id="35" idx="7"/>
            </p:cNvCxnSpPr>
            <p:nvPr/>
          </p:nvCxnSpPr>
          <p:spPr bwMode="auto">
            <a:xfrm flipH="1">
              <a:off x="5114925" y="4503738"/>
              <a:ext cx="62230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63"/>
            <p:cNvCxnSpPr>
              <a:cxnSpLocks noChangeShapeType="1"/>
              <a:stCxn id="35" idx="5"/>
              <a:endCxn id="37" idx="0"/>
            </p:cNvCxnSpPr>
            <p:nvPr/>
          </p:nvCxnSpPr>
          <p:spPr bwMode="auto">
            <a:xfrm>
              <a:off x="5114925" y="5416550"/>
              <a:ext cx="288925" cy="501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Rectangle 68"/>
            <p:cNvSpPr>
              <a:spLocks noChangeArrowheads="1"/>
            </p:cNvSpPr>
            <p:nvPr/>
          </p:nvSpPr>
          <p:spPr bwMode="auto">
            <a:xfrm>
              <a:off x="762000" y="2601188"/>
              <a:ext cx="6038168" cy="51421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91440" rIns="182880" bIns="91440" anchor="ctr">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effectLst/>
                  <a:uLnTx/>
                  <a:uFillTx/>
                  <a:latin typeface="Courier New" charset="0"/>
                </a:rPr>
                <a:t>14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84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13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53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kern="0">
                  <a:latin typeface="Courier New" charset="0"/>
                </a:rPr>
                <a:t>1</a:t>
              </a:r>
              <a:r>
                <a:rPr kumimoji="0" lang="en-US" altLang="en-US" sz="1600" b="1" i="0" u="none" strike="noStrike" kern="0" cap="none" spc="0" normalizeH="0" baseline="0" noProof="0">
                  <a:ln>
                    <a:noFill/>
                  </a:ln>
                  <a:effectLst/>
                  <a:uLnTx/>
                  <a:uFillTx/>
                  <a:latin typeface="Courier New" charset="0"/>
                </a:rPr>
                <a:t>6</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99</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72</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43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33</a:t>
              </a:r>
              <a:r>
                <a:rPr kumimoji="0" lang="en-US" altLang="en-US" sz="1600" b="1" i="0" u="none" strike="noStrike" kern="0" cap="none" spc="0" normalizeH="0" baseline="0" noProof="0">
                  <a:ln>
                    <a:noFill/>
                  </a:ln>
                  <a:solidFill>
                    <a:srgbClr val="C0C0C0"/>
                  </a:solidFill>
                  <a:effectLst/>
                  <a:uLnTx/>
                  <a:uFillTx/>
                  <a:latin typeface="Courier New" charset="0"/>
                </a:rPr>
                <a:t> 64 97 51 25</a:t>
              </a:r>
              <a:endParaRPr kumimoji="0" lang="en-US" altLang="en-US" sz="1600" b="0" i="0" u="none" strike="noStrike" kern="0" cap="none" spc="0" normalizeH="0" baseline="0" noProof="0">
                <a:ln>
                  <a:noFill/>
                </a:ln>
                <a:solidFill>
                  <a:srgbClr val="C0C0C0"/>
                </a:solidFill>
                <a:effectLst/>
                <a:uLnTx/>
                <a:uFillTx/>
                <a:latin typeface="Courier New" charset="0"/>
              </a:endParaRPr>
            </a:p>
          </p:txBody>
        </p:sp>
        <p:sp>
          <p:nvSpPr>
            <p:cNvPr id="52" name="Rectangle 69"/>
            <p:cNvSpPr>
              <a:spLocks noChangeArrowheads="1"/>
            </p:cNvSpPr>
            <p:nvPr/>
          </p:nvSpPr>
          <p:spPr bwMode="auto">
            <a:xfrm>
              <a:off x="7670405" y="3227388"/>
              <a:ext cx="60593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b="0" i="0" u="none" strike="noStrike" kern="0" cap="none" spc="0" normalizeH="0" baseline="0" noProof="0">
                  <a:ln>
                    <a:noFill/>
                  </a:ln>
                  <a:solidFill>
                    <a:srgbClr val="000000"/>
                  </a:solidFill>
                  <a:effectLst/>
                  <a:uLnTx/>
                  <a:uFillTx/>
                  <a:latin typeface="Comic Sans MS" charset="0"/>
                </a:rPr>
                <a:t>Stack</a:t>
              </a:r>
            </a:p>
          </p:txBody>
        </p:sp>
      </p:grpSp>
    </p:spTree>
    <p:extLst>
      <p:ext uri="{BB962C8B-B14F-4D97-AF65-F5344CB8AC3E}">
        <p14:creationId xmlns:p14="http://schemas.microsoft.com/office/powerpoint/2010/main" val="1687148529"/>
      </p:ext>
    </p:extLst>
  </p:cSld>
  <p:clrMapOvr>
    <a:masterClrMapping/>
  </p:clrMapOvr>
  <p:transition>
    <p:wipe dir="u"/>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Preorder Traversal with a Stack</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SG" sz="1400"/>
              <a:t>Push the root onto the stack.</a:t>
            </a:r>
          </a:p>
          <a:p>
            <a:pPr marL="0" indent="0" algn="just">
              <a:lnSpc>
                <a:spcPct val="100000"/>
              </a:lnSpc>
              <a:buNone/>
            </a:pPr>
            <a:r>
              <a:rPr lang="en-SG" sz="1400"/>
              <a:t>While the stack is not empty</a:t>
            </a:r>
          </a:p>
          <a:p>
            <a:pPr algn="just">
              <a:lnSpc>
                <a:spcPct val="100000"/>
              </a:lnSpc>
            </a:pPr>
            <a:r>
              <a:rPr lang="en-SG" sz="1400"/>
              <a:t>pop the stack and visit it</a:t>
            </a:r>
          </a:p>
          <a:p>
            <a:pPr algn="just">
              <a:lnSpc>
                <a:spcPct val="100000"/>
              </a:lnSpc>
            </a:pPr>
            <a:r>
              <a:rPr lang="en-SG" sz="1400"/>
              <a:t>push its two children</a:t>
            </a:r>
          </a:p>
          <a:p>
            <a:pPr marL="0" indent="0" algn="just">
              <a:lnSpc>
                <a:spcPct val="150000"/>
              </a:lnSpc>
              <a:buNone/>
            </a:pPr>
            <a:endParaRPr lang="en-SG" sz="1400"/>
          </a:p>
        </p:txBody>
      </p:sp>
      <p:grpSp>
        <p:nvGrpSpPr>
          <p:cNvPr id="3" name="Group 2"/>
          <p:cNvGrpSpPr/>
          <p:nvPr/>
        </p:nvGrpSpPr>
        <p:grpSpPr>
          <a:xfrm>
            <a:off x="1363426" y="1679691"/>
            <a:ext cx="6417149" cy="4238192"/>
            <a:chOff x="762000" y="1271588"/>
            <a:chExt cx="7658101" cy="5057775"/>
          </a:xfrm>
        </p:grpSpPr>
        <p:sp>
          <p:nvSpPr>
            <p:cNvPr id="29" name="Rectangle 4"/>
            <p:cNvSpPr>
              <a:spLocks noChangeArrowheads="1"/>
            </p:cNvSpPr>
            <p:nvPr/>
          </p:nvSpPr>
          <p:spPr bwMode="auto">
            <a:xfrm>
              <a:off x="7658101" y="1271588"/>
              <a:ext cx="762000" cy="1851025"/>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buClrTx/>
                <a:buSzTx/>
                <a:buFontTx/>
                <a:buNone/>
                <a:tabLst/>
                <a:defRPr/>
              </a:pPr>
              <a:r>
                <a:rPr kumimoji="0" lang="en-US" altLang="en-US" sz="1400" b="1" kern="0" noProof="0">
                  <a:solidFill>
                    <a:srgbClr val="000000"/>
                  </a:solidFill>
                  <a:latin typeface="Courier New" charset="0"/>
                </a:rPr>
                <a:t>97</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ts val="600"/>
                </a:spcAft>
                <a:buClrTx/>
                <a:buSzTx/>
                <a:buFontTx/>
                <a:buNone/>
                <a:tabLst/>
                <a:defRPr/>
              </a:pPr>
              <a:endParaRPr kumimoji="0" lang="en-US" altLang="en-US" sz="900" b="1" i="0" u="none" strike="noStrike" kern="0" cap="none" spc="0" normalizeH="0" baseline="0" noProof="0">
                <a:ln>
                  <a:noFill/>
                </a:ln>
                <a:solidFill>
                  <a:srgbClr val="000000"/>
                </a:solidFill>
                <a:effectLst/>
                <a:uLnTx/>
                <a:uFillTx/>
                <a:latin typeface="Courier New" charset="0"/>
              </a:endParaRPr>
            </a:p>
          </p:txBody>
        </p:sp>
        <p:sp>
          <p:nvSpPr>
            <p:cNvPr id="30" name="Oval 10"/>
            <p:cNvSpPr>
              <a:spLocks noChangeArrowheads="1"/>
            </p:cNvSpPr>
            <p:nvPr/>
          </p:nvSpPr>
          <p:spPr bwMode="auto">
            <a:xfrm>
              <a:off x="4237038" y="34274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14</a:t>
              </a:r>
            </a:p>
          </p:txBody>
        </p:sp>
        <p:sp>
          <p:nvSpPr>
            <p:cNvPr id="31" name="Oval 11"/>
            <p:cNvSpPr>
              <a:spLocks noChangeArrowheads="1"/>
            </p:cNvSpPr>
            <p:nvPr/>
          </p:nvSpPr>
          <p:spPr bwMode="auto">
            <a:xfrm>
              <a:off x="2565400" y="415925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84</a:t>
              </a:r>
            </a:p>
          </p:txBody>
        </p:sp>
        <p:sp>
          <p:nvSpPr>
            <p:cNvPr id="32" name="Oval 12"/>
            <p:cNvSpPr>
              <a:spLocks noChangeArrowheads="1"/>
            </p:cNvSpPr>
            <p:nvPr/>
          </p:nvSpPr>
          <p:spPr bwMode="auto">
            <a:xfrm>
              <a:off x="5676900" y="41529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43</a:t>
              </a:r>
            </a:p>
          </p:txBody>
        </p:sp>
        <p:sp>
          <p:nvSpPr>
            <p:cNvPr id="33" name="Oval 13"/>
            <p:cNvSpPr>
              <a:spLocks noChangeArrowheads="1"/>
            </p:cNvSpPr>
            <p:nvPr/>
          </p:nvSpPr>
          <p:spPr bwMode="auto">
            <a:xfrm>
              <a:off x="1603375" y="5078413"/>
              <a:ext cx="411163"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13</a:t>
              </a:r>
            </a:p>
          </p:txBody>
        </p:sp>
        <p:sp>
          <p:nvSpPr>
            <p:cNvPr id="34" name="Oval 14"/>
            <p:cNvSpPr>
              <a:spLocks noChangeArrowheads="1"/>
            </p:cNvSpPr>
            <p:nvPr/>
          </p:nvSpPr>
          <p:spPr bwMode="auto">
            <a:xfrm>
              <a:off x="33829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16</a:t>
              </a:r>
            </a:p>
          </p:txBody>
        </p:sp>
        <p:sp>
          <p:nvSpPr>
            <p:cNvPr id="35" name="Oval 15"/>
            <p:cNvSpPr>
              <a:spLocks noChangeArrowheads="1"/>
            </p:cNvSpPr>
            <p:nvPr/>
          </p:nvSpPr>
          <p:spPr bwMode="auto">
            <a:xfrm>
              <a:off x="4764088"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33</a:t>
              </a:r>
            </a:p>
          </p:txBody>
        </p:sp>
        <p:sp>
          <p:nvSpPr>
            <p:cNvPr id="36" name="Oval 16"/>
            <p:cNvSpPr>
              <a:spLocks noChangeArrowheads="1"/>
            </p:cNvSpPr>
            <p:nvPr/>
          </p:nvSpPr>
          <p:spPr bwMode="auto">
            <a:xfrm>
              <a:off x="66976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97</a:t>
              </a:r>
            </a:p>
          </p:txBody>
        </p:sp>
        <p:sp>
          <p:nvSpPr>
            <p:cNvPr id="37" name="Oval 17"/>
            <p:cNvSpPr>
              <a:spLocks noChangeArrowheads="1"/>
            </p:cNvSpPr>
            <p:nvPr/>
          </p:nvSpPr>
          <p:spPr bwMode="auto">
            <a:xfrm>
              <a:off x="5197475" y="5918200"/>
              <a:ext cx="411163" cy="411163"/>
            </a:xfrm>
            <a:prstGeom prst="ellipse">
              <a:avLst/>
            </a:prstGeom>
            <a:solidFill>
              <a:srgbClr val="0033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chemeClr val="bg1"/>
                  </a:solidFill>
                  <a:effectLst/>
                  <a:uLnTx/>
                  <a:uFillTx/>
                  <a:latin typeface="Courier New" charset="0"/>
                  <a:ea typeface="ＭＳ Ｐゴシック" charset="-128"/>
                </a:rPr>
                <a:t>64</a:t>
              </a:r>
            </a:p>
          </p:txBody>
        </p:sp>
        <p:sp>
          <p:nvSpPr>
            <p:cNvPr id="38" name="Oval 18"/>
            <p:cNvSpPr>
              <a:spLocks noChangeArrowheads="1"/>
            </p:cNvSpPr>
            <p:nvPr/>
          </p:nvSpPr>
          <p:spPr bwMode="auto">
            <a:xfrm>
              <a:off x="2840038" y="591026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99</a:t>
              </a:r>
            </a:p>
          </p:txBody>
        </p:sp>
        <p:sp>
          <p:nvSpPr>
            <p:cNvPr id="39" name="Oval 19"/>
            <p:cNvSpPr>
              <a:spLocks noChangeArrowheads="1"/>
            </p:cNvSpPr>
            <p:nvPr/>
          </p:nvSpPr>
          <p:spPr bwMode="auto">
            <a:xfrm>
              <a:off x="3852863" y="5900738"/>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72</a:t>
              </a:r>
            </a:p>
          </p:txBody>
        </p:sp>
        <p:sp>
          <p:nvSpPr>
            <p:cNvPr id="40" name="Oval 20"/>
            <p:cNvSpPr>
              <a:spLocks noChangeArrowheads="1"/>
            </p:cNvSpPr>
            <p:nvPr/>
          </p:nvSpPr>
          <p:spPr bwMode="auto">
            <a:xfrm>
              <a:off x="1993900" y="5908675"/>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53</a:t>
              </a:r>
            </a:p>
          </p:txBody>
        </p:sp>
        <p:cxnSp>
          <p:nvCxnSpPr>
            <p:cNvPr id="41" name="AutoShape 53"/>
            <p:cNvCxnSpPr>
              <a:cxnSpLocks noChangeShapeType="1"/>
              <a:stCxn id="30" idx="2"/>
              <a:endCxn id="31" idx="7"/>
            </p:cNvCxnSpPr>
            <p:nvPr/>
          </p:nvCxnSpPr>
          <p:spPr bwMode="auto">
            <a:xfrm flipH="1">
              <a:off x="2916238" y="3633788"/>
              <a:ext cx="1320800" cy="58578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54"/>
            <p:cNvCxnSpPr>
              <a:cxnSpLocks noChangeShapeType="1"/>
              <a:stCxn id="31" idx="3"/>
              <a:endCxn id="33" idx="7"/>
            </p:cNvCxnSpPr>
            <p:nvPr/>
          </p:nvCxnSpPr>
          <p:spPr bwMode="auto">
            <a:xfrm flipH="1">
              <a:off x="1954213" y="4510088"/>
              <a:ext cx="671512" cy="628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5"/>
            <p:cNvCxnSpPr>
              <a:cxnSpLocks noChangeShapeType="1"/>
              <a:stCxn id="31" idx="5"/>
              <a:endCxn id="34" idx="1"/>
            </p:cNvCxnSpPr>
            <p:nvPr/>
          </p:nvCxnSpPr>
          <p:spPr bwMode="auto">
            <a:xfrm>
              <a:off x="2916238" y="4510088"/>
              <a:ext cx="527050" cy="6159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6"/>
            <p:cNvCxnSpPr>
              <a:cxnSpLocks noChangeShapeType="1"/>
              <a:stCxn id="34" idx="3"/>
              <a:endCxn id="38" idx="0"/>
            </p:cNvCxnSpPr>
            <p:nvPr/>
          </p:nvCxnSpPr>
          <p:spPr bwMode="auto">
            <a:xfrm flipH="1">
              <a:off x="3046413" y="5416550"/>
              <a:ext cx="396875" cy="493713"/>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57"/>
            <p:cNvCxnSpPr>
              <a:cxnSpLocks noChangeShapeType="1"/>
              <a:stCxn id="34" idx="5"/>
              <a:endCxn id="39" idx="0"/>
            </p:cNvCxnSpPr>
            <p:nvPr/>
          </p:nvCxnSpPr>
          <p:spPr bwMode="auto">
            <a:xfrm>
              <a:off x="3733800" y="5416550"/>
              <a:ext cx="325438" cy="484188"/>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58"/>
            <p:cNvCxnSpPr>
              <a:cxnSpLocks noChangeShapeType="1"/>
              <a:stCxn id="33" idx="5"/>
              <a:endCxn id="40" idx="0"/>
            </p:cNvCxnSpPr>
            <p:nvPr/>
          </p:nvCxnSpPr>
          <p:spPr bwMode="auto">
            <a:xfrm>
              <a:off x="1954213" y="5429250"/>
              <a:ext cx="246062" cy="479425"/>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59"/>
            <p:cNvCxnSpPr>
              <a:cxnSpLocks noChangeShapeType="1"/>
              <a:stCxn id="30" idx="6"/>
              <a:endCxn id="32" idx="1"/>
            </p:cNvCxnSpPr>
            <p:nvPr/>
          </p:nvCxnSpPr>
          <p:spPr bwMode="auto">
            <a:xfrm>
              <a:off x="4648200" y="3633788"/>
              <a:ext cx="1089025" cy="57943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60"/>
            <p:cNvCxnSpPr>
              <a:cxnSpLocks noChangeShapeType="1"/>
              <a:stCxn id="36" idx="1"/>
              <a:endCxn id="32" idx="5"/>
            </p:cNvCxnSpPr>
            <p:nvPr/>
          </p:nvCxnSpPr>
          <p:spPr bwMode="auto">
            <a:xfrm flipH="1" flipV="1">
              <a:off x="6027738" y="4503738"/>
              <a:ext cx="73025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62"/>
            <p:cNvCxnSpPr>
              <a:cxnSpLocks noChangeShapeType="1"/>
              <a:stCxn id="32" idx="3"/>
              <a:endCxn id="35" idx="7"/>
            </p:cNvCxnSpPr>
            <p:nvPr/>
          </p:nvCxnSpPr>
          <p:spPr bwMode="auto">
            <a:xfrm flipH="1">
              <a:off x="5114925" y="4503738"/>
              <a:ext cx="62230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63"/>
            <p:cNvCxnSpPr>
              <a:cxnSpLocks noChangeShapeType="1"/>
              <a:stCxn id="35" idx="5"/>
              <a:endCxn id="37" idx="0"/>
            </p:cNvCxnSpPr>
            <p:nvPr/>
          </p:nvCxnSpPr>
          <p:spPr bwMode="auto">
            <a:xfrm>
              <a:off x="5114925" y="5416550"/>
              <a:ext cx="288925" cy="501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Rectangle 68"/>
            <p:cNvSpPr>
              <a:spLocks noChangeArrowheads="1"/>
            </p:cNvSpPr>
            <p:nvPr/>
          </p:nvSpPr>
          <p:spPr bwMode="auto">
            <a:xfrm>
              <a:off x="762000" y="2601188"/>
              <a:ext cx="6038168" cy="51421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91440" rIns="182880" bIns="91440" anchor="ctr">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effectLst/>
                  <a:uLnTx/>
                  <a:uFillTx/>
                  <a:latin typeface="Courier New" charset="0"/>
                </a:rPr>
                <a:t>14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84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13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53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kern="0">
                  <a:latin typeface="Courier New" charset="0"/>
                </a:rPr>
                <a:t>1</a:t>
              </a:r>
              <a:r>
                <a:rPr kumimoji="0" lang="en-US" altLang="en-US" sz="1600" b="1" i="0" u="none" strike="noStrike" kern="0" cap="none" spc="0" normalizeH="0" baseline="0" noProof="0">
                  <a:ln>
                    <a:noFill/>
                  </a:ln>
                  <a:effectLst/>
                  <a:uLnTx/>
                  <a:uFillTx/>
                  <a:latin typeface="Courier New" charset="0"/>
                </a:rPr>
                <a:t>6</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99</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72</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43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33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64</a:t>
              </a:r>
              <a:r>
                <a:rPr kumimoji="0" lang="en-US" altLang="en-US" sz="1600" b="1" i="0" u="none" strike="noStrike" kern="0" cap="none" spc="0" normalizeH="0" baseline="0" noProof="0">
                  <a:ln>
                    <a:noFill/>
                  </a:ln>
                  <a:solidFill>
                    <a:srgbClr val="C0C0C0"/>
                  </a:solidFill>
                  <a:effectLst/>
                  <a:uLnTx/>
                  <a:uFillTx/>
                  <a:latin typeface="Courier New" charset="0"/>
                </a:rPr>
                <a:t> 97 51 25</a:t>
              </a:r>
              <a:endParaRPr kumimoji="0" lang="en-US" altLang="en-US" sz="1600" b="0" i="0" u="none" strike="noStrike" kern="0" cap="none" spc="0" normalizeH="0" baseline="0" noProof="0">
                <a:ln>
                  <a:noFill/>
                </a:ln>
                <a:solidFill>
                  <a:srgbClr val="C0C0C0"/>
                </a:solidFill>
                <a:effectLst/>
                <a:uLnTx/>
                <a:uFillTx/>
                <a:latin typeface="Courier New" charset="0"/>
              </a:endParaRPr>
            </a:p>
          </p:txBody>
        </p:sp>
        <p:sp>
          <p:nvSpPr>
            <p:cNvPr id="52" name="Rectangle 69"/>
            <p:cNvSpPr>
              <a:spLocks noChangeArrowheads="1"/>
            </p:cNvSpPr>
            <p:nvPr/>
          </p:nvSpPr>
          <p:spPr bwMode="auto">
            <a:xfrm>
              <a:off x="7670405" y="3227388"/>
              <a:ext cx="60593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b="0" i="0" u="none" strike="noStrike" kern="0" cap="none" spc="0" normalizeH="0" baseline="0" noProof="0">
                  <a:ln>
                    <a:noFill/>
                  </a:ln>
                  <a:solidFill>
                    <a:srgbClr val="000000"/>
                  </a:solidFill>
                  <a:effectLst/>
                  <a:uLnTx/>
                  <a:uFillTx/>
                  <a:latin typeface="Comic Sans MS" charset="0"/>
                </a:rPr>
                <a:t>Stack</a:t>
              </a:r>
            </a:p>
          </p:txBody>
        </p:sp>
      </p:grpSp>
    </p:spTree>
    <p:extLst>
      <p:ext uri="{BB962C8B-B14F-4D97-AF65-F5344CB8AC3E}">
        <p14:creationId xmlns:p14="http://schemas.microsoft.com/office/powerpoint/2010/main" val="3547587183"/>
      </p:ext>
    </p:extLst>
  </p:cSld>
  <p:clrMapOvr>
    <a:masterClrMapping/>
  </p:clrMapOvr>
  <p:transition>
    <p:wipe dir="u"/>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Preorder Traversal with a Stack</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SG" sz="1400"/>
              <a:t>Push the root onto the stack.</a:t>
            </a:r>
          </a:p>
          <a:p>
            <a:pPr marL="0" indent="0" algn="just">
              <a:lnSpc>
                <a:spcPct val="100000"/>
              </a:lnSpc>
              <a:buNone/>
            </a:pPr>
            <a:r>
              <a:rPr lang="en-SG" sz="1400"/>
              <a:t>While the stack is not empty</a:t>
            </a:r>
          </a:p>
          <a:p>
            <a:pPr algn="just">
              <a:lnSpc>
                <a:spcPct val="100000"/>
              </a:lnSpc>
            </a:pPr>
            <a:r>
              <a:rPr lang="en-SG" sz="1400"/>
              <a:t>pop the stack and visit it</a:t>
            </a:r>
          </a:p>
          <a:p>
            <a:pPr algn="just">
              <a:lnSpc>
                <a:spcPct val="100000"/>
              </a:lnSpc>
            </a:pPr>
            <a:r>
              <a:rPr lang="en-SG" sz="1400"/>
              <a:t>push its two children</a:t>
            </a:r>
          </a:p>
          <a:p>
            <a:pPr marL="0" indent="0" algn="just">
              <a:lnSpc>
                <a:spcPct val="150000"/>
              </a:lnSpc>
              <a:buNone/>
            </a:pPr>
            <a:endParaRPr lang="en-SG" sz="1400"/>
          </a:p>
        </p:txBody>
      </p:sp>
      <p:grpSp>
        <p:nvGrpSpPr>
          <p:cNvPr id="3" name="Group 2"/>
          <p:cNvGrpSpPr/>
          <p:nvPr/>
        </p:nvGrpSpPr>
        <p:grpSpPr>
          <a:xfrm>
            <a:off x="1363426" y="1679691"/>
            <a:ext cx="6417149" cy="4238192"/>
            <a:chOff x="762000" y="1271588"/>
            <a:chExt cx="7658101" cy="5057775"/>
          </a:xfrm>
        </p:grpSpPr>
        <p:sp>
          <p:nvSpPr>
            <p:cNvPr id="29" name="Rectangle 4"/>
            <p:cNvSpPr>
              <a:spLocks noChangeArrowheads="1"/>
            </p:cNvSpPr>
            <p:nvPr/>
          </p:nvSpPr>
          <p:spPr bwMode="auto">
            <a:xfrm>
              <a:off x="7658101" y="1271588"/>
              <a:ext cx="762000" cy="1851025"/>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ts val="600"/>
                </a:spcAft>
                <a:buClrTx/>
                <a:buSzTx/>
                <a:buFontTx/>
                <a:buNone/>
                <a:tabLst/>
                <a:defRPr/>
              </a:pPr>
              <a:endParaRPr kumimoji="0" lang="en-US" altLang="en-US" sz="900" b="1" i="0" u="none" strike="noStrike" kern="0" cap="none" spc="0" normalizeH="0" baseline="0" noProof="0">
                <a:ln>
                  <a:noFill/>
                </a:ln>
                <a:solidFill>
                  <a:srgbClr val="000000"/>
                </a:solidFill>
                <a:effectLst/>
                <a:uLnTx/>
                <a:uFillTx/>
                <a:latin typeface="Courier New" charset="0"/>
              </a:endParaRPr>
            </a:p>
          </p:txBody>
        </p:sp>
        <p:sp>
          <p:nvSpPr>
            <p:cNvPr id="30" name="Oval 10"/>
            <p:cNvSpPr>
              <a:spLocks noChangeArrowheads="1"/>
            </p:cNvSpPr>
            <p:nvPr/>
          </p:nvSpPr>
          <p:spPr bwMode="auto">
            <a:xfrm>
              <a:off x="4237038" y="34274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14</a:t>
              </a:r>
            </a:p>
          </p:txBody>
        </p:sp>
        <p:sp>
          <p:nvSpPr>
            <p:cNvPr id="31" name="Oval 11"/>
            <p:cNvSpPr>
              <a:spLocks noChangeArrowheads="1"/>
            </p:cNvSpPr>
            <p:nvPr/>
          </p:nvSpPr>
          <p:spPr bwMode="auto">
            <a:xfrm>
              <a:off x="2565400" y="415925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84</a:t>
              </a:r>
            </a:p>
          </p:txBody>
        </p:sp>
        <p:sp>
          <p:nvSpPr>
            <p:cNvPr id="32" name="Oval 12"/>
            <p:cNvSpPr>
              <a:spLocks noChangeArrowheads="1"/>
            </p:cNvSpPr>
            <p:nvPr/>
          </p:nvSpPr>
          <p:spPr bwMode="auto">
            <a:xfrm>
              <a:off x="5676900" y="41529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43</a:t>
              </a:r>
            </a:p>
          </p:txBody>
        </p:sp>
        <p:sp>
          <p:nvSpPr>
            <p:cNvPr id="33" name="Oval 13"/>
            <p:cNvSpPr>
              <a:spLocks noChangeArrowheads="1"/>
            </p:cNvSpPr>
            <p:nvPr/>
          </p:nvSpPr>
          <p:spPr bwMode="auto">
            <a:xfrm>
              <a:off x="1603375" y="5078413"/>
              <a:ext cx="411163"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13</a:t>
              </a:r>
            </a:p>
          </p:txBody>
        </p:sp>
        <p:sp>
          <p:nvSpPr>
            <p:cNvPr id="34" name="Oval 14"/>
            <p:cNvSpPr>
              <a:spLocks noChangeArrowheads="1"/>
            </p:cNvSpPr>
            <p:nvPr/>
          </p:nvSpPr>
          <p:spPr bwMode="auto">
            <a:xfrm>
              <a:off x="33829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16</a:t>
              </a:r>
            </a:p>
          </p:txBody>
        </p:sp>
        <p:sp>
          <p:nvSpPr>
            <p:cNvPr id="35" name="Oval 15"/>
            <p:cNvSpPr>
              <a:spLocks noChangeArrowheads="1"/>
            </p:cNvSpPr>
            <p:nvPr/>
          </p:nvSpPr>
          <p:spPr bwMode="auto">
            <a:xfrm>
              <a:off x="4764088"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33</a:t>
              </a:r>
            </a:p>
          </p:txBody>
        </p:sp>
        <p:sp>
          <p:nvSpPr>
            <p:cNvPr id="36" name="Oval 16"/>
            <p:cNvSpPr>
              <a:spLocks noChangeArrowheads="1"/>
            </p:cNvSpPr>
            <p:nvPr/>
          </p:nvSpPr>
          <p:spPr bwMode="auto">
            <a:xfrm>
              <a:off x="6697663" y="5065713"/>
              <a:ext cx="411162" cy="411162"/>
            </a:xfrm>
            <a:prstGeom prst="ellipse">
              <a:avLst/>
            </a:prstGeom>
            <a:solidFill>
              <a:srgbClr val="0033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chemeClr val="bg1"/>
                  </a:solidFill>
                  <a:effectLst/>
                  <a:uLnTx/>
                  <a:uFillTx/>
                  <a:latin typeface="Courier New" charset="0"/>
                  <a:ea typeface="ＭＳ Ｐゴシック" charset="-128"/>
                </a:rPr>
                <a:t>97</a:t>
              </a:r>
            </a:p>
          </p:txBody>
        </p:sp>
        <p:sp>
          <p:nvSpPr>
            <p:cNvPr id="37" name="Oval 17"/>
            <p:cNvSpPr>
              <a:spLocks noChangeArrowheads="1"/>
            </p:cNvSpPr>
            <p:nvPr/>
          </p:nvSpPr>
          <p:spPr bwMode="auto">
            <a:xfrm>
              <a:off x="5197475" y="59182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64</a:t>
              </a:r>
            </a:p>
          </p:txBody>
        </p:sp>
        <p:sp>
          <p:nvSpPr>
            <p:cNvPr id="38" name="Oval 18"/>
            <p:cNvSpPr>
              <a:spLocks noChangeArrowheads="1"/>
            </p:cNvSpPr>
            <p:nvPr/>
          </p:nvSpPr>
          <p:spPr bwMode="auto">
            <a:xfrm>
              <a:off x="2840038" y="591026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99</a:t>
              </a:r>
            </a:p>
          </p:txBody>
        </p:sp>
        <p:sp>
          <p:nvSpPr>
            <p:cNvPr id="39" name="Oval 19"/>
            <p:cNvSpPr>
              <a:spLocks noChangeArrowheads="1"/>
            </p:cNvSpPr>
            <p:nvPr/>
          </p:nvSpPr>
          <p:spPr bwMode="auto">
            <a:xfrm>
              <a:off x="3852863" y="5900738"/>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72</a:t>
              </a:r>
            </a:p>
          </p:txBody>
        </p:sp>
        <p:sp>
          <p:nvSpPr>
            <p:cNvPr id="40" name="Oval 20"/>
            <p:cNvSpPr>
              <a:spLocks noChangeArrowheads="1"/>
            </p:cNvSpPr>
            <p:nvPr/>
          </p:nvSpPr>
          <p:spPr bwMode="auto">
            <a:xfrm>
              <a:off x="1993900" y="5908675"/>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53</a:t>
              </a:r>
            </a:p>
          </p:txBody>
        </p:sp>
        <p:cxnSp>
          <p:nvCxnSpPr>
            <p:cNvPr id="41" name="AutoShape 53"/>
            <p:cNvCxnSpPr>
              <a:cxnSpLocks noChangeShapeType="1"/>
              <a:stCxn id="30" idx="2"/>
              <a:endCxn id="31" idx="7"/>
            </p:cNvCxnSpPr>
            <p:nvPr/>
          </p:nvCxnSpPr>
          <p:spPr bwMode="auto">
            <a:xfrm flipH="1">
              <a:off x="2916238" y="3633788"/>
              <a:ext cx="1320800" cy="58578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54"/>
            <p:cNvCxnSpPr>
              <a:cxnSpLocks noChangeShapeType="1"/>
              <a:stCxn id="31" idx="3"/>
              <a:endCxn id="33" idx="7"/>
            </p:cNvCxnSpPr>
            <p:nvPr/>
          </p:nvCxnSpPr>
          <p:spPr bwMode="auto">
            <a:xfrm flipH="1">
              <a:off x="1954213" y="4510088"/>
              <a:ext cx="671512" cy="628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5"/>
            <p:cNvCxnSpPr>
              <a:cxnSpLocks noChangeShapeType="1"/>
              <a:stCxn id="31" idx="5"/>
              <a:endCxn id="34" idx="1"/>
            </p:cNvCxnSpPr>
            <p:nvPr/>
          </p:nvCxnSpPr>
          <p:spPr bwMode="auto">
            <a:xfrm>
              <a:off x="2916238" y="4510088"/>
              <a:ext cx="527050" cy="6159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6"/>
            <p:cNvCxnSpPr>
              <a:cxnSpLocks noChangeShapeType="1"/>
              <a:stCxn id="34" idx="3"/>
              <a:endCxn id="38" idx="0"/>
            </p:cNvCxnSpPr>
            <p:nvPr/>
          </p:nvCxnSpPr>
          <p:spPr bwMode="auto">
            <a:xfrm flipH="1">
              <a:off x="3046413" y="5416550"/>
              <a:ext cx="396875" cy="493713"/>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57"/>
            <p:cNvCxnSpPr>
              <a:cxnSpLocks noChangeShapeType="1"/>
              <a:stCxn id="34" idx="5"/>
              <a:endCxn id="39" idx="0"/>
            </p:cNvCxnSpPr>
            <p:nvPr/>
          </p:nvCxnSpPr>
          <p:spPr bwMode="auto">
            <a:xfrm>
              <a:off x="3733800" y="5416550"/>
              <a:ext cx="325438" cy="484188"/>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58"/>
            <p:cNvCxnSpPr>
              <a:cxnSpLocks noChangeShapeType="1"/>
              <a:stCxn id="33" idx="5"/>
              <a:endCxn id="40" idx="0"/>
            </p:cNvCxnSpPr>
            <p:nvPr/>
          </p:nvCxnSpPr>
          <p:spPr bwMode="auto">
            <a:xfrm>
              <a:off x="1954213" y="5429250"/>
              <a:ext cx="246062" cy="479425"/>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59"/>
            <p:cNvCxnSpPr>
              <a:cxnSpLocks noChangeShapeType="1"/>
              <a:stCxn id="30" idx="6"/>
              <a:endCxn id="32" idx="1"/>
            </p:cNvCxnSpPr>
            <p:nvPr/>
          </p:nvCxnSpPr>
          <p:spPr bwMode="auto">
            <a:xfrm>
              <a:off x="4648200" y="3633788"/>
              <a:ext cx="1089025" cy="57943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60"/>
            <p:cNvCxnSpPr>
              <a:cxnSpLocks noChangeShapeType="1"/>
              <a:stCxn id="36" idx="1"/>
              <a:endCxn id="32" idx="5"/>
            </p:cNvCxnSpPr>
            <p:nvPr/>
          </p:nvCxnSpPr>
          <p:spPr bwMode="auto">
            <a:xfrm flipH="1" flipV="1">
              <a:off x="6027738" y="4503738"/>
              <a:ext cx="73025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62"/>
            <p:cNvCxnSpPr>
              <a:cxnSpLocks noChangeShapeType="1"/>
              <a:stCxn id="32" idx="3"/>
              <a:endCxn id="35" idx="7"/>
            </p:cNvCxnSpPr>
            <p:nvPr/>
          </p:nvCxnSpPr>
          <p:spPr bwMode="auto">
            <a:xfrm flipH="1">
              <a:off x="5114925" y="4503738"/>
              <a:ext cx="62230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63"/>
            <p:cNvCxnSpPr>
              <a:cxnSpLocks noChangeShapeType="1"/>
              <a:stCxn id="35" idx="5"/>
              <a:endCxn id="37" idx="0"/>
            </p:cNvCxnSpPr>
            <p:nvPr/>
          </p:nvCxnSpPr>
          <p:spPr bwMode="auto">
            <a:xfrm>
              <a:off x="5114925" y="5416550"/>
              <a:ext cx="288925" cy="501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Rectangle 68"/>
            <p:cNvSpPr>
              <a:spLocks noChangeArrowheads="1"/>
            </p:cNvSpPr>
            <p:nvPr/>
          </p:nvSpPr>
          <p:spPr bwMode="auto">
            <a:xfrm>
              <a:off x="762000" y="2601188"/>
              <a:ext cx="6038168" cy="51421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91440" rIns="182880" bIns="91440" anchor="ctr">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effectLst/>
                  <a:uLnTx/>
                  <a:uFillTx/>
                  <a:latin typeface="Courier New" charset="0"/>
                </a:rPr>
                <a:t>14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84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13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53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kern="0">
                  <a:latin typeface="Courier New" charset="0"/>
                </a:rPr>
                <a:t>1</a:t>
              </a:r>
              <a:r>
                <a:rPr kumimoji="0" lang="en-US" altLang="en-US" sz="1600" b="1" i="0" u="none" strike="noStrike" kern="0" cap="none" spc="0" normalizeH="0" baseline="0" noProof="0">
                  <a:ln>
                    <a:noFill/>
                  </a:ln>
                  <a:effectLst/>
                  <a:uLnTx/>
                  <a:uFillTx/>
                  <a:latin typeface="Courier New" charset="0"/>
                </a:rPr>
                <a:t>6</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99</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72</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43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33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64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97</a:t>
              </a:r>
              <a:r>
                <a:rPr kumimoji="0" lang="en-US" altLang="en-US" sz="1600" b="1" i="0" u="none" strike="noStrike" kern="0" cap="none" spc="0" normalizeH="0" baseline="0" noProof="0">
                  <a:ln>
                    <a:noFill/>
                  </a:ln>
                  <a:solidFill>
                    <a:srgbClr val="C0C0C0"/>
                  </a:solidFill>
                  <a:effectLst/>
                  <a:uLnTx/>
                  <a:uFillTx/>
                  <a:latin typeface="Courier New" charset="0"/>
                </a:rPr>
                <a:t> 51 25</a:t>
              </a:r>
              <a:endParaRPr kumimoji="0" lang="en-US" altLang="en-US" sz="1600" b="0" i="0" u="none" strike="noStrike" kern="0" cap="none" spc="0" normalizeH="0" baseline="0" noProof="0">
                <a:ln>
                  <a:noFill/>
                </a:ln>
                <a:solidFill>
                  <a:srgbClr val="C0C0C0"/>
                </a:solidFill>
                <a:effectLst/>
                <a:uLnTx/>
                <a:uFillTx/>
                <a:latin typeface="Courier New" charset="0"/>
              </a:endParaRPr>
            </a:p>
          </p:txBody>
        </p:sp>
        <p:sp>
          <p:nvSpPr>
            <p:cNvPr id="52" name="Rectangle 69"/>
            <p:cNvSpPr>
              <a:spLocks noChangeArrowheads="1"/>
            </p:cNvSpPr>
            <p:nvPr/>
          </p:nvSpPr>
          <p:spPr bwMode="auto">
            <a:xfrm>
              <a:off x="7670405" y="3227388"/>
              <a:ext cx="60593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b="0" i="0" u="none" strike="noStrike" kern="0" cap="none" spc="0" normalizeH="0" baseline="0" noProof="0">
                  <a:ln>
                    <a:noFill/>
                  </a:ln>
                  <a:solidFill>
                    <a:srgbClr val="000000"/>
                  </a:solidFill>
                  <a:effectLst/>
                  <a:uLnTx/>
                  <a:uFillTx/>
                  <a:latin typeface="Comic Sans MS" charset="0"/>
                </a:rPr>
                <a:t>Stack</a:t>
              </a:r>
            </a:p>
          </p:txBody>
        </p:sp>
      </p:grpSp>
    </p:spTree>
    <p:extLst>
      <p:ext uri="{BB962C8B-B14F-4D97-AF65-F5344CB8AC3E}">
        <p14:creationId xmlns:p14="http://schemas.microsoft.com/office/powerpoint/2010/main" val="3225770396"/>
      </p:ext>
    </p:extLst>
  </p:cSld>
  <p:clrMapOvr>
    <a:masterClrMapping/>
  </p:clrMapOvr>
  <p:transition>
    <p:wipe dir="u"/>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Preorder Traversal with a Stack</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SG" sz="1400"/>
              <a:t>Push the root onto the stack.</a:t>
            </a:r>
          </a:p>
          <a:p>
            <a:pPr marL="0" indent="0" algn="just">
              <a:lnSpc>
                <a:spcPct val="100000"/>
              </a:lnSpc>
              <a:buNone/>
            </a:pPr>
            <a:r>
              <a:rPr lang="en-SG" sz="1400"/>
              <a:t>While the stack is not empty</a:t>
            </a:r>
          </a:p>
          <a:p>
            <a:pPr algn="just">
              <a:lnSpc>
                <a:spcPct val="100000"/>
              </a:lnSpc>
            </a:pPr>
            <a:r>
              <a:rPr lang="en-SG" sz="1400"/>
              <a:t>pop the stack and visit it</a:t>
            </a:r>
          </a:p>
          <a:p>
            <a:pPr algn="just">
              <a:lnSpc>
                <a:spcPct val="100000"/>
              </a:lnSpc>
            </a:pPr>
            <a:r>
              <a:rPr lang="en-SG" sz="1400"/>
              <a:t>push its two children</a:t>
            </a:r>
          </a:p>
          <a:p>
            <a:pPr marL="0" indent="0" algn="just">
              <a:lnSpc>
                <a:spcPct val="150000"/>
              </a:lnSpc>
              <a:buNone/>
            </a:pPr>
            <a:endParaRPr lang="en-SG" sz="1400"/>
          </a:p>
        </p:txBody>
      </p:sp>
      <p:grpSp>
        <p:nvGrpSpPr>
          <p:cNvPr id="3" name="Group 2"/>
          <p:cNvGrpSpPr/>
          <p:nvPr/>
        </p:nvGrpSpPr>
        <p:grpSpPr>
          <a:xfrm>
            <a:off x="1363426" y="1679691"/>
            <a:ext cx="6417149" cy="4238192"/>
            <a:chOff x="762000" y="1271588"/>
            <a:chExt cx="7658101" cy="5057775"/>
          </a:xfrm>
        </p:grpSpPr>
        <p:sp>
          <p:nvSpPr>
            <p:cNvPr id="29" name="Rectangle 4"/>
            <p:cNvSpPr>
              <a:spLocks noChangeArrowheads="1"/>
            </p:cNvSpPr>
            <p:nvPr/>
          </p:nvSpPr>
          <p:spPr bwMode="auto">
            <a:xfrm>
              <a:off x="7658101" y="1271588"/>
              <a:ext cx="762000" cy="1851025"/>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ts val="600"/>
                </a:spcAft>
                <a:buClrTx/>
                <a:buSzTx/>
                <a:buFontTx/>
                <a:buNone/>
                <a:tabLst/>
                <a:defRPr/>
              </a:pPr>
              <a:endParaRPr kumimoji="0" lang="en-US" altLang="en-US" sz="900" b="1" i="0" u="none" strike="noStrike" kern="0" cap="none" spc="0" normalizeH="0" baseline="0" noProof="0">
                <a:ln>
                  <a:noFill/>
                </a:ln>
                <a:solidFill>
                  <a:srgbClr val="000000"/>
                </a:solidFill>
                <a:effectLst/>
                <a:uLnTx/>
                <a:uFillTx/>
                <a:latin typeface="Courier New" charset="0"/>
              </a:endParaRPr>
            </a:p>
          </p:txBody>
        </p:sp>
        <p:sp>
          <p:nvSpPr>
            <p:cNvPr id="30" name="Oval 10"/>
            <p:cNvSpPr>
              <a:spLocks noChangeArrowheads="1"/>
            </p:cNvSpPr>
            <p:nvPr/>
          </p:nvSpPr>
          <p:spPr bwMode="auto">
            <a:xfrm>
              <a:off x="4237038" y="34274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14</a:t>
              </a:r>
            </a:p>
          </p:txBody>
        </p:sp>
        <p:sp>
          <p:nvSpPr>
            <p:cNvPr id="31" name="Oval 11"/>
            <p:cNvSpPr>
              <a:spLocks noChangeArrowheads="1"/>
            </p:cNvSpPr>
            <p:nvPr/>
          </p:nvSpPr>
          <p:spPr bwMode="auto">
            <a:xfrm>
              <a:off x="2565400" y="415925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84</a:t>
              </a:r>
            </a:p>
          </p:txBody>
        </p:sp>
        <p:sp>
          <p:nvSpPr>
            <p:cNvPr id="32" name="Oval 12"/>
            <p:cNvSpPr>
              <a:spLocks noChangeArrowheads="1"/>
            </p:cNvSpPr>
            <p:nvPr/>
          </p:nvSpPr>
          <p:spPr bwMode="auto">
            <a:xfrm>
              <a:off x="5676900" y="41529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43</a:t>
              </a:r>
            </a:p>
          </p:txBody>
        </p:sp>
        <p:sp>
          <p:nvSpPr>
            <p:cNvPr id="33" name="Oval 13"/>
            <p:cNvSpPr>
              <a:spLocks noChangeArrowheads="1"/>
            </p:cNvSpPr>
            <p:nvPr/>
          </p:nvSpPr>
          <p:spPr bwMode="auto">
            <a:xfrm>
              <a:off x="1603375" y="5078413"/>
              <a:ext cx="411163"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13</a:t>
              </a:r>
            </a:p>
          </p:txBody>
        </p:sp>
        <p:sp>
          <p:nvSpPr>
            <p:cNvPr id="34" name="Oval 14"/>
            <p:cNvSpPr>
              <a:spLocks noChangeArrowheads="1"/>
            </p:cNvSpPr>
            <p:nvPr/>
          </p:nvSpPr>
          <p:spPr bwMode="auto">
            <a:xfrm>
              <a:off x="33829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16</a:t>
              </a:r>
            </a:p>
          </p:txBody>
        </p:sp>
        <p:sp>
          <p:nvSpPr>
            <p:cNvPr id="35" name="Oval 15"/>
            <p:cNvSpPr>
              <a:spLocks noChangeArrowheads="1"/>
            </p:cNvSpPr>
            <p:nvPr/>
          </p:nvSpPr>
          <p:spPr bwMode="auto">
            <a:xfrm>
              <a:off x="4764088"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33</a:t>
              </a:r>
            </a:p>
          </p:txBody>
        </p:sp>
        <p:sp>
          <p:nvSpPr>
            <p:cNvPr id="36" name="Oval 16"/>
            <p:cNvSpPr>
              <a:spLocks noChangeArrowheads="1"/>
            </p:cNvSpPr>
            <p:nvPr/>
          </p:nvSpPr>
          <p:spPr bwMode="auto">
            <a:xfrm>
              <a:off x="66976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97</a:t>
              </a:r>
            </a:p>
          </p:txBody>
        </p:sp>
        <p:sp>
          <p:nvSpPr>
            <p:cNvPr id="37" name="Oval 17"/>
            <p:cNvSpPr>
              <a:spLocks noChangeArrowheads="1"/>
            </p:cNvSpPr>
            <p:nvPr/>
          </p:nvSpPr>
          <p:spPr bwMode="auto">
            <a:xfrm>
              <a:off x="5197475" y="59182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64</a:t>
              </a:r>
            </a:p>
          </p:txBody>
        </p:sp>
        <p:sp>
          <p:nvSpPr>
            <p:cNvPr id="38" name="Oval 18"/>
            <p:cNvSpPr>
              <a:spLocks noChangeArrowheads="1"/>
            </p:cNvSpPr>
            <p:nvPr/>
          </p:nvSpPr>
          <p:spPr bwMode="auto">
            <a:xfrm>
              <a:off x="2840038" y="591026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99</a:t>
              </a:r>
            </a:p>
          </p:txBody>
        </p:sp>
        <p:sp>
          <p:nvSpPr>
            <p:cNvPr id="39" name="Oval 19"/>
            <p:cNvSpPr>
              <a:spLocks noChangeArrowheads="1"/>
            </p:cNvSpPr>
            <p:nvPr/>
          </p:nvSpPr>
          <p:spPr bwMode="auto">
            <a:xfrm>
              <a:off x="3852863" y="5900738"/>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72</a:t>
              </a:r>
            </a:p>
          </p:txBody>
        </p:sp>
        <p:sp>
          <p:nvSpPr>
            <p:cNvPr id="40" name="Oval 20"/>
            <p:cNvSpPr>
              <a:spLocks noChangeArrowheads="1"/>
            </p:cNvSpPr>
            <p:nvPr/>
          </p:nvSpPr>
          <p:spPr bwMode="auto">
            <a:xfrm>
              <a:off x="1993900" y="5908675"/>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53</a:t>
              </a:r>
            </a:p>
          </p:txBody>
        </p:sp>
        <p:cxnSp>
          <p:nvCxnSpPr>
            <p:cNvPr id="41" name="AutoShape 53"/>
            <p:cNvCxnSpPr>
              <a:cxnSpLocks noChangeShapeType="1"/>
              <a:stCxn id="30" idx="2"/>
              <a:endCxn id="31" idx="7"/>
            </p:cNvCxnSpPr>
            <p:nvPr/>
          </p:nvCxnSpPr>
          <p:spPr bwMode="auto">
            <a:xfrm flipH="1">
              <a:off x="2916238" y="3633788"/>
              <a:ext cx="1320800" cy="58578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54"/>
            <p:cNvCxnSpPr>
              <a:cxnSpLocks noChangeShapeType="1"/>
              <a:stCxn id="31" idx="3"/>
              <a:endCxn id="33" idx="7"/>
            </p:cNvCxnSpPr>
            <p:nvPr/>
          </p:nvCxnSpPr>
          <p:spPr bwMode="auto">
            <a:xfrm flipH="1">
              <a:off x="1954213" y="4510088"/>
              <a:ext cx="671512" cy="628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5"/>
            <p:cNvCxnSpPr>
              <a:cxnSpLocks noChangeShapeType="1"/>
              <a:stCxn id="31" idx="5"/>
              <a:endCxn id="34" idx="1"/>
            </p:cNvCxnSpPr>
            <p:nvPr/>
          </p:nvCxnSpPr>
          <p:spPr bwMode="auto">
            <a:xfrm>
              <a:off x="2916238" y="4510088"/>
              <a:ext cx="527050" cy="6159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6"/>
            <p:cNvCxnSpPr>
              <a:cxnSpLocks noChangeShapeType="1"/>
              <a:stCxn id="34" idx="3"/>
              <a:endCxn id="38" idx="0"/>
            </p:cNvCxnSpPr>
            <p:nvPr/>
          </p:nvCxnSpPr>
          <p:spPr bwMode="auto">
            <a:xfrm flipH="1">
              <a:off x="3046413" y="5416550"/>
              <a:ext cx="396875" cy="493713"/>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57"/>
            <p:cNvCxnSpPr>
              <a:cxnSpLocks noChangeShapeType="1"/>
              <a:stCxn id="34" idx="5"/>
              <a:endCxn id="39" idx="0"/>
            </p:cNvCxnSpPr>
            <p:nvPr/>
          </p:nvCxnSpPr>
          <p:spPr bwMode="auto">
            <a:xfrm>
              <a:off x="3733800" y="5416550"/>
              <a:ext cx="325438" cy="484188"/>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58"/>
            <p:cNvCxnSpPr>
              <a:cxnSpLocks noChangeShapeType="1"/>
              <a:stCxn id="33" idx="5"/>
              <a:endCxn id="40" idx="0"/>
            </p:cNvCxnSpPr>
            <p:nvPr/>
          </p:nvCxnSpPr>
          <p:spPr bwMode="auto">
            <a:xfrm>
              <a:off x="1954213" y="5429250"/>
              <a:ext cx="246062" cy="479425"/>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59"/>
            <p:cNvCxnSpPr>
              <a:cxnSpLocks noChangeShapeType="1"/>
              <a:stCxn id="30" idx="6"/>
              <a:endCxn id="32" idx="1"/>
            </p:cNvCxnSpPr>
            <p:nvPr/>
          </p:nvCxnSpPr>
          <p:spPr bwMode="auto">
            <a:xfrm>
              <a:off x="4648200" y="3633788"/>
              <a:ext cx="1089025" cy="57943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60"/>
            <p:cNvCxnSpPr>
              <a:cxnSpLocks noChangeShapeType="1"/>
              <a:stCxn id="36" idx="1"/>
              <a:endCxn id="32" idx="5"/>
            </p:cNvCxnSpPr>
            <p:nvPr/>
          </p:nvCxnSpPr>
          <p:spPr bwMode="auto">
            <a:xfrm flipH="1" flipV="1">
              <a:off x="6027738" y="4503738"/>
              <a:ext cx="73025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62"/>
            <p:cNvCxnSpPr>
              <a:cxnSpLocks noChangeShapeType="1"/>
              <a:stCxn id="32" idx="3"/>
              <a:endCxn id="35" idx="7"/>
            </p:cNvCxnSpPr>
            <p:nvPr/>
          </p:nvCxnSpPr>
          <p:spPr bwMode="auto">
            <a:xfrm flipH="1">
              <a:off x="5114925" y="4503738"/>
              <a:ext cx="62230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63"/>
            <p:cNvCxnSpPr>
              <a:cxnSpLocks noChangeShapeType="1"/>
              <a:stCxn id="35" idx="5"/>
              <a:endCxn id="37" idx="0"/>
            </p:cNvCxnSpPr>
            <p:nvPr/>
          </p:nvCxnSpPr>
          <p:spPr bwMode="auto">
            <a:xfrm>
              <a:off x="5114925" y="5416550"/>
              <a:ext cx="288925" cy="501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Rectangle 68"/>
            <p:cNvSpPr>
              <a:spLocks noChangeArrowheads="1"/>
            </p:cNvSpPr>
            <p:nvPr/>
          </p:nvSpPr>
          <p:spPr bwMode="auto">
            <a:xfrm>
              <a:off x="762000" y="2601188"/>
              <a:ext cx="6038168" cy="51421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91440" rIns="182880" bIns="91440" anchor="ctr">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effectLst/>
                  <a:uLnTx/>
                  <a:uFillTx/>
                  <a:latin typeface="Courier New" charset="0"/>
                </a:rPr>
                <a:t>14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84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13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53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kern="0">
                  <a:latin typeface="Courier New" charset="0"/>
                </a:rPr>
                <a:t>1</a:t>
              </a:r>
              <a:r>
                <a:rPr kumimoji="0" lang="en-US" altLang="en-US" sz="1600" b="1" i="0" u="none" strike="noStrike" kern="0" cap="none" spc="0" normalizeH="0" baseline="0" noProof="0">
                  <a:ln>
                    <a:noFill/>
                  </a:ln>
                  <a:effectLst/>
                  <a:uLnTx/>
                  <a:uFillTx/>
                  <a:latin typeface="Courier New" charset="0"/>
                </a:rPr>
                <a:t>6</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99</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72</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43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33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64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97</a:t>
              </a:r>
              <a:r>
                <a:rPr kumimoji="0" lang="en-US" altLang="en-US" sz="1600" b="1" i="0" u="none" strike="noStrike" kern="0" cap="none" spc="0" normalizeH="0" baseline="0" noProof="0">
                  <a:ln>
                    <a:noFill/>
                  </a:ln>
                  <a:solidFill>
                    <a:srgbClr val="C0C0C0"/>
                  </a:solidFill>
                  <a:effectLst/>
                  <a:uLnTx/>
                  <a:uFillTx/>
                  <a:latin typeface="Courier New" charset="0"/>
                </a:rPr>
                <a:t> 51 25</a:t>
              </a:r>
              <a:endParaRPr kumimoji="0" lang="en-US" altLang="en-US" sz="1600" b="0" i="0" u="none" strike="noStrike" kern="0" cap="none" spc="0" normalizeH="0" baseline="0" noProof="0">
                <a:ln>
                  <a:noFill/>
                </a:ln>
                <a:solidFill>
                  <a:srgbClr val="C0C0C0"/>
                </a:solidFill>
                <a:effectLst/>
                <a:uLnTx/>
                <a:uFillTx/>
                <a:latin typeface="Courier New" charset="0"/>
              </a:endParaRPr>
            </a:p>
          </p:txBody>
        </p:sp>
        <p:sp>
          <p:nvSpPr>
            <p:cNvPr id="52" name="Rectangle 69"/>
            <p:cNvSpPr>
              <a:spLocks noChangeArrowheads="1"/>
            </p:cNvSpPr>
            <p:nvPr/>
          </p:nvSpPr>
          <p:spPr bwMode="auto">
            <a:xfrm>
              <a:off x="7670405" y="3227388"/>
              <a:ext cx="60593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b="0" i="0" u="none" strike="noStrike" kern="0" cap="none" spc="0" normalizeH="0" baseline="0" noProof="0">
                  <a:ln>
                    <a:noFill/>
                  </a:ln>
                  <a:solidFill>
                    <a:srgbClr val="000000"/>
                  </a:solidFill>
                  <a:effectLst/>
                  <a:uLnTx/>
                  <a:uFillTx/>
                  <a:latin typeface="Comic Sans MS" charset="0"/>
                </a:rPr>
                <a:t>Stack</a:t>
              </a:r>
            </a:p>
          </p:txBody>
        </p:sp>
      </p:grpSp>
    </p:spTree>
    <p:extLst>
      <p:ext uri="{BB962C8B-B14F-4D97-AF65-F5344CB8AC3E}">
        <p14:creationId xmlns:p14="http://schemas.microsoft.com/office/powerpoint/2010/main" val="1690703564"/>
      </p:ext>
    </p:extLst>
  </p:cSld>
  <p:clrMapOvr>
    <a:masterClrMapping/>
  </p:clrMapOvr>
  <p:transition>
    <p:wipe dir="u"/>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You should be able to</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Binary tree Traverse:</a:t>
            </a:r>
          </a:p>
          <a:p>
            <a:pPr lvl="1" algn="just">
              <a:lnSpc>
                <a:spcPct val="150000"/>
              </a:lnSpc>
              <a:buFont typeface="Verdana" panose="020B0604030504040204" pitchFamily="34" charset="0"/>
              <a:buChar char="-"/>
            </a:pPr>
            <a:r>
              <a:rPr lang="en-SG" sz="1600"/>
              <a:t>Pre-order</a:t>
            </a:r>
          </a:p>
          <a:p>
            <a:pPr lvl="1" algn="just">
              <a:lnSpc>
                <a:spcPct val="150000"/>
              </a:lnSpc>
              <a:buFont typeface="Verdana" panose="020B0604030504040204" pitchFamily="34" charset="0"/>
              <a:buChar char="-"/>
            </a:pPr>
            <a:r>
              <a:rPr lang="en-SG" sz="1600"/>
              <a:t>In-order</a:t>
            </a:r>
          </a:p>
          <a:p>
            <a:pPr lvl="1" algn="just">
              <a:lnSpc>
                <a:spcPct val="150000"/>
              </a:lnSpc>
              <a:buFont typeface="Verdana" panose="020B0604030504040204" pitchFamily="34" charset="0"/>
              <a:buChar char="-"/>
            </a:pPr>
            <a:r>
              <a:rPr lang="en-SG" sz="1600"/>
              <a:t>Post-order</a:t>
            </a:r>
            <a:endParaRPr lang="en-SG" sz="1800"/>
          </a:p>
          <a:p>
            <a:pPr algn="just">
              <a:lnSpc>
                <a:spcPct val="150000"/>
              </a:lnSpc>
            </a:pPr>
            <a:r>
              <a:rPr lang="en-SG" sz="1800"/>
              <a:t>Write recursive binary tree functions using the TreeTraversal template as a starting point </a:t>
            </a:r>
          </a:p>
          <a:p>
            <a:pPr algn="just">
              <a:lnSpc>
                <a:spcPct val="150000"/>
              </a:lnSpc>
            </a:pPr>
            <a:r>
              <a:rPr lang="en-SG" sz="1800"/>
              <a:t>Based on the traversal of the binary tree, do a lot of things: print, count numbers, count height/depth, find grandchildren,…, etc. </a:t>
            </a:r>
          </a:p>
        </p:txBody>
      </p:sp>
    </p:spTree>
    <p:extLst>
      <p:ext uri="{BB962C8B-B14F-4D97-AF65-F5344CB8AC3E}">
        <p14:creationId xmlns:p14="http://schemas.microsoft.com/office/powerpoint/2010/main" val="3812303557"/>
      </p:ext>
    </p:extLst>
  </p:cSld>
  <p:clrMapOvr>
    <a:masterClrMapping/>
  </p:clrMapOvr>
  <p:transition>
    <p:wipe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F551-DE37-229F-D44E-3EFA70E771BC}"/>
              </a:ext>
            </a:extLst>
          </p:cNvPr>
          <p:cNvSpPr>
            <a:spLocks noGrp="1"/>
          </p:cNvSpPr>
          <p:nvPr>
            <p:ph type="title"/>
          </p:nvPr>
        </p:nvSpPr>
        <p:spPr/>
        <p:txBody>
          <a:bodyPr/>
          <a:lstStyle/>
          <a:p>
            <a:r>
              <a:rPr lang="en-US" altLang="en-US" dirty="0"/>
              <a:t>Infix </a:t>
            </a:r>
          </a:p>
        </p:txBody>
      </p:sp>
      <p:sp>
        <p:nvSpPr>
          <p:cNvPr id="3" name="Content Placeholder 2">
            <a:extLst>
              <a:ext uri="{FF2B5EF4-FFF2-40B4-BE49-F238E27FC236}">
                <a16:creationId xmlns:a16="http://schemas.microsoft.com/office/drawing/2014/main" id="{73DEF1FB-D3AA-FF5C-E2D7-C463E4038EE5}"/>
              </a:ext>
            </a:extLst>
          </p:cNvPr>
          <p:cNvSpPr>
            <a:spLocks noGrp="1"/>
          </p:cNvSpPr>
          <p:nvPr>
            <p:ph idx="1"/>
          </p:nvPr>
        </p:nvSpPr>
        <p:spPr>
          <a:xfrm>
            <a:off x="299103" y="1170774"/>
            <a:ext cx="7609971" cy="4745943"/>
          </a:xfrm>
        </p:spPr>
        <p:txBody>
          <a:bodyPr>
            <a:normAutofit/>
          </a:bodyPr>
          <a:lstStyle/>
          <a:p>
            <a:pPr eaLnBrk="1" hangingPunct="1">
              <a:lnSpc>
                <a:spcPct val="150000"/>
              </a:lnSpc>
            </a:pPr>
            <a:r>
              <a:rPr lang="en-US" altLang="en-US" sz="1600" dirty="0"/>
              <a:t>While writing an arithmetic expression using </a:t>
            </a:r>
            <a:r>
              <a:rPr lang="en-US" altLang="en-US" sz="1600" b="1" dirty="0">
                <a:solidFill>
                  <a:srgbClr val="FF0000"/>
                </a:solidFill>
              </a:rPr>
              <a:t>Infix </a:t>
            </a:r>
            <a:r>
              <a:rPr lang="en-US" altLang="en-US" sz="1600" dirty="0"/>
              <a:t>notation, the operator is placed between the operands. </a:t>
            </a:r>
          </a:p>
          <a:p>
            <a:pPr lvl="1" eaLnBrk="1" hangingPunct="1">
              <a:lnSpc>
                <a:spcPct val="150000"/>
              </a:lnSpc>
            </a:pPr>
            <a:r>
              <a:rPr lang="en-US" altLang="en-US" sz="1600" dirty="0"/>
              <a:t>For example, </a:t>
            </a:r>
            <a:r>
              <a:rPr lang="en-US" altLang="en-US" sz="1600" i="1" dirty="0">
                <a:solidFill>
                  <a:srgbClr val="FF0000"/>
                </a:solidFill>
              </a:rPr>
              <a:t>A+B</a:t>
            </a:r>
            <a:r>
              <a:rPr lang="en-US" altLang="en-US" sz="1600" i="1" dirty="0"/>
              <a:t>;</a:t>
            </a:r>
            <a:r>
              <a:rPr lang="en-US" altLang="en-US" sz="1600" dirty="0"/>
              <a:t> here, plus operator is placed between the two operands A and B. </a:t>
            </a:r>
          </a:p>
          <a:p>
            <a:pPr>
              <a:lnSpc>
                <a:spcPct val="150000"/>
              </a:lnSpc>
              <a:buFont typeface="Arial" pitchFamily="34" charset="0"/>
              <a:buChar char="•"/>
            </a:pPr>
            <a:r>
              <a:rPr lang="en-US" altLang="zh-CN" sz="1600" b="1" dirty="0">
                <a:solidFill>
                  <a:srgbClr val="FF0000"/>
                </a:solidFill>
              </a:rPr>
              <a:t>A * ( B + C ) / D</a:t>
            </a:r>
            <a:r>
              <a:rPr lang="en-US" altLang="zh-CN" sz="1600" dirty="0"/>
              <a:t> means: "First add B and C together, then multiply the result by A, then divide by D to give the final answer." </a:t>
            </a:r>
            <a:endParaRPr lang="en-US" altLang="en-US" sz="1600" dirty="0"/>
          </a:p>
          <a:p>
            <a:pPr eaLnBrk="1" hangingPunct="1">
              <a:lnSpc>
                <a:spcPct val="150000"/>
              </a:lnSpc>
            </a:pPr>
            <a:r>
              <a:rPr lang="en-US" altLang="en-US" sz="1600" dirty="0"/>
              <a:t>Information is needed about </a:t>
            </a:r>
            <a:r>
              <a:rPr lang="en-US" altLang="en-US" sz="1600" dirty="0">
                <a:solidFill>
                  <a:srgbClr val="0070C0"/>
                </a:solidFill>
              </a:rPr>
              <a:t>operator precedence</a:t>
            </a:r>
            <a:r>
              <a:rPr lang="en-US" altLang="en-US" sz="1600" dirty="0"/>
              <a:t>, </a:t>
            </a:r>
            <a:r>
              <a:rPr lang="en-US" altLang="en-US" sz="1600" dirty="0">
                <a:solidFill>
                  <a:srgbClr val="0070C0"/>
                </a:solidFill>
              </a:rPr>
              <a:t>associativity rules</a:t>
            </a:r>
            <a:r>
              <a:rPr lang="en-US" altLang="en-US" sz="1600" dirty="0"/>
              <a:t>, and </a:t>
            </a:r>
            <a:r>
              <a:rPr lang="en-US" altLang="en-US" sz="1600" dirty="0">
                <a:solidFill>
                  <a:srgbClr val="0070C0"/>
                </a:solidFill>
              </a:rPr>
              <a:t>brackets</a:t>
            </a:r>
            <a:r>
              <a:rPr lang="en-US" altLang="en-US" sz="1600" dirty="0"/>
              <a:t> which overrides these rules. </a:t>
            </a:r>
          </a:p>
          <a:p>
            <a:pPr eaLnBrk="1" hangingPunct="1">
              <a:lnSpc>
                <a:spcPct val="150000"/>
              </a:lnSpc>
            </a:pPr>
            <a:r>
              <a:rPr lang="en-US" altLang="en-US" sz="1600" dirty="0"/>
              <a:t>Although it is easy to write expressions using infix notation, </a:t>
            </a:r>
            <a:r>
              <a:rPr lang="en-US" altLang="en-US" sz="1600" dirty="0">
                <a:solidFill>
                  <a:srgbClr val="FF0000"/>
                </a:solidFill>
              </a:rPr>
              <a:t>computers find it difficult</a:t>
            </a:r>
            <a:r>
              <a:rPr lang="en-US" altLang="en-US" sz="1600" dirty="0"/>
              <a:t> to parse as they need a lot of information to evaluate the expression. </a:t>
            </a:r>
          </a:p>
          <a:p>
            <a:pPr eaLnBrk="1" hangingPunct="1">
              <a:lnSpc>
                <a:spcPct val="150000"/>
              </a:lnSpc>
            </a:pPr>
            <a:endParaRPr lang="en-US" altLang="en-US" sz="1350" dirty="0"/>
          </a:p>
          <a:p>
            <a:pPr marL="0" indent="0">
              <a:buNone/>
            </a:pPr>
            <a:endParaRPr lang="en-SG" dirty="0"/>
          </a:p>
        </p:txBody>
      </p:sp>
      <p:graphicFrame>
        <p:nvGraphicFramePr>
          <p:cNvPr id="4" name="Table 4">
            <a:extLst>
              <a:ext uri="{FF2B5EF4-FFF2-40B4-BE49-F238E27FC236}">
                <a16:creationId xmlns:a16="http://schemas.microsoft.com/office/drawing/2014/main" id="{A3A387B0-2F0F-6F00-3EF9-5B8D73EDA0E9}"/>
              </a:ext>
            </a:extLst>
          </p:cNvPr>
          <p:cNvGraphicFramePr>
            <a:graphicFrameLocks noGrp="1"/>
          </p:cNvGraphicFramePr>
          <p:nvPr/>
        </p:nvGraphicFramePr>
        <p:xfrm>
          <a:off x="7543800" y="537708"/>
          <a:ext cx="1600200" cy="137160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4023724910"/>
                    </a:ext>
                  </a:extLst>
                </a:gridCol>
                <a:gridCol w="800100">
                  <a:extLst>
                    <a:ext uri="{9D8B030D-6E8A-4147-A177-3AD203B41FA5}">
                      <a16:colId xmlns:a16="http://schemas.microsoft.com/office/drawing/2014/main" val="1545952784"/>
                    </a:ext>
                  </a:extLst>
                </a:gridCol>
              </a:tblGrid>
              <a:tr h="189782">
                <a:tc>
                  <a:txBody>
                    <a:bodyPr/>
                    <a:lstStyle/>
                    <a:p>
                      <a:pPr algn="ctr"/>
                      <a:r>
                        <a:rPr lang="en-SG" sz="900" dirty="0">
                          <a:solidFill>
                            <a:sysClr val="windowText" lastClr="000000"/>
                          </a:solidFill>
                        </a:rPr>
                        <a:t>Operators</a:t>
                      </a:r>
                    </a:p>
                  </a:txBody>
                  <a:tcPr marL="68580" marR="68580"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900" dirty="0">
                          <a:solidFill>
                            <a:sysClr val="windowText" lastClr="000000"/>
                          </a:solidFill>
                        </a:rPr>
                        <a:t>Precedence</a:t>
                      </a:r>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45388187"/>
                  </a:ext>
                </a:extLst>
              </a:tr>
              <a:tr h="189782">
                <a:tc>
                  <a:txBody>
                    <a:bodyPr/>
                    <a:lstStyle/>
                    <a:p>
                      <a:pPr algn="ctr"/>
                      <a:r>
                        <a:rPr lang="en-SG" sz="900" dirty="0">
                          <a:solidFill>
                            <a:sysClr val="windowText" lastClr="000000"/>
                          </a:solidFill>
                        </a:rPr>
                        <a:t>*, /, %</a:t>
                      </a:r>
                    </a:p>
                  </a:txBody>
                  <a:tcPr marL="68580" marR="68580"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SG" sz="900" dirty="0">
                          <a:solidFill>
                            <a:sysClr val="windowText" lastClr="000000"/>
                          </a:solidFill>
                        </a:rPr>
                        <a:t>Highest</a:t>
                      </a:r>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880712751"/>
                  </a:ext>
                </a:extLst>
              </a:tr>
              <a:tr h="189782">
                <a:tc>
                  <a:txBody>
                    <a:bodyPr/>
                    <a:lstStyle/>
                    <a:p>
                      <a:pPr algn="ctr"/>
                      <a:r>
                        <a:rPr lang="en-SG" sz="900" dirty="0">
                          <a:solidFill>
                            <a:sysClr val="windowText" lastClr="000000"/>
                          </a:solidFill>
                        </a:rPr>
                        <a:t>+, -</a:t>
                      </a:r>
                    </a:p>
                  </a:txBody>
                  <a:tcPr marL="68580" marR="68580" marT="34290" marB="34290">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SG" sz="900" dirty="0">
                        <a:solidFill>
                          <a:sysClr val="windowText" lastClr="000000"/>
                        </a:solidFill>
                      </a:endParaRPr>
                    </a:p>
                  </a:txBody>
                  <a:tcPr marL="68580" marR="68580" marT="34290" marB="34290">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736868059"/>
                  </a:ext>
                </a:extLst>
              </a:tr>
              <a:tr h="189782">
                <a:tc>
                  <a:txBody>
                    <a:bodyPr/>
                    <a:lstStyle/>
                    <a:p>
                      <a:pPr algn="ctr"/>
                      <a:r>
                        <a:rPr lang="en-SG" sz="900" dirty="0">
                          <a:solidFill>
                            <a:sysClr val="windowText" lastClr="000000"/>
                          </a:solidFill>
                        </a:rPr>
                        <a:t>&lt;&lt;, &gt;&gt;</a:t>
                      </a:r>
                    </a:p>
                  </a:txBody>
                  <a:tcPr marL="68580" marR="68580" marT="34290" marB="34290">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SG" sz="900" dirty="0">
                        <a:solidFill>
                          <a:sysClr val="windowText" lastClr="000000"/>
                        </a:solidFill>
                      </a:endParaRPr>
                    </a:p>
                  </a:txBody>
                  <a:tcPr marL="68580" marR="68580" marT="34290" marB="34290">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183008566"/>
                  </a:ext>
                </a:extLst>
              </a:tr>
              <a:tr h="189782">
                <a:tc>
                  <a:txBody>
                    <a:bodyPr/>
                    <a:lstStyle/>
                    <a:p>
                      <a:pPr algn="ctr"/>
                      <a:r>
                        <a:rPr lang="en-SG" sz="900" dirty="0">
                          <a:solidFill>
                            <a:sysClr val="windowText" lastClr="000000"/>
                          </a:solidFill>
                        </a:rPr>
                        <a:t>&amp;&amp;</a:t>
                      </a:r>
                    </a:p>
                  </a:txBody>
                  <a:tcPr marL="68580" marR="68580" marT="34290" marB="34290">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SG" sz="900" dirty="0">
                        <a:solidFill>
                          <a:sysClr val="windowText" lastClr="000000"/>
                        </a:solidFill>
                      </a:endParaRPr>
                    </a:p>
                  </a:txBody>
                  <a:tcPr marL="68580" marR="68580" marT="34290" marB="34290">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745072015"/>
                  </a:ext>
                </a:extLst>
              </a:tr>
              <a:tr h="1897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900" dirty="0">
                          <a:solidFill>
                            <a:sysClr val="windowText" lastClr="000000"/>
                          </a:solidFill>
                        </a:rPr>
                        <a:t>=</a:t>
                      </a:r>
                    </a:p>
                  </a:txBody>
                  <a:tcPr marL="68580" marR="68580"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900" dirty="0">
                          <a:solidFill>
                            <a:sysClr val="windowText" lastClr="000000"/>
                          </a:solidFill>
                        </a:rPr>
                        <a:t>Lowest </a:t>
                      </a:r>
                    </a:p>
                  </a:txBody>
                  <a:tcPr marL="68580" marR="68580"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3511008"/>
                  </a:ext>
                </a:extLst>
              </a:tr>
            </a:tbl>
          </a:graphicData>
        </a:graphic>
      </p:graphicFrame>
    </p:spTree>
    <p:extLst>
      <p:ext uri="{BB962C8B-B14F-4D97-AF65-F5344CB8AC3E}">
        <p14:creationId xmlns:p14="http://schemas.microsoft.com/office/powerpoint/2010/main" val="2535262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F551-DE37-229F-D44E-3EFA70E771BC}"/>
              </a:ext>
            </a:extLst>
          </p:cNvPr>
          <p:cNvSpPr>
            <a:spLocks noGrp="1"/>
          </p:cNvSpPr>
          <p:nvPr>
            <p:ph type="title"/>
          </p:nvPr>
        </p:nvSpPr>
        <p:spPr/>
        <p:txBody>
          <a:bodyPr/>
          <a:lstStyle/>
          <a:p>
            <a:r>
              <a:rPr lang="en-US" altLang="en-US" dirty="0"/>
              <a:t>Postfix Notation</a:t>
            </a:r>
          </a:p>
        </p:txBody>
      </p:sp>
      <p:sp>
        <p:nvSpPr>
          <p:cNvPr id="3" name="Content Placeholder 2">
            <a:extLst>
              <a:ext uri="{FF2B5EF4-FFF2-40B4-BE49-F238E27FC236}">
                <a16:creationId xmlns:a16="http://schemas.microsoft.com/office/drawing/2014/main" id="{73DEF1FB-D3AA-FF5C-E2D7-C463E4038EE5}"/>
              </a:ext>
            </a:extLst>
          </p:cNvPr>
          <p:cNvSpPr>
            <a:spLocks noGrp="1"/>
          </p:cNvSpPr>
          <p:nvPr>
            <p:ph idx="1"/>
          </p:nvPr>
        </p:nvSpPr>
        <p:spPr/>
        <p:txBody>
          <a:bodyPr>
            <a:normAutofit/>
          </a:bodyPr>
          <a:lstStyle/>
          <a:p>
            <a:pPr eaLnBrk="1" hangingPunct="1">
              <a:lnSpc>
                <a:spcPct val="150000"/>
              </a:lnSpc>
            </a:pPr>
            <a:r>
              <a:rPr lang="en-US" altLang="en-US" sz="1600" dirty="0">
                <a:solidFill>
                  <a:srgbClr val="FF0000"/>
                </a:solidFill>
              </a:rPr>
              <a:t>Postfix notation</a:t>
            </a:r>
            <a:r>
              <a:rPr lang="en-US" altLang="en-US" sz="1600" dirty="0"/>
              <a:t> which is better known as </a:t>
            </a:r>
            <a:r>
              <a:rPr lang="en-US" altLang="en-US" sz="1600" dirty="0">
                <a:solidFill>
                  <a:srgbClr val="FF0000"/>
                </a:solidFill>
              </a:rPr>
              <a:t>Reverse Polish Notation or RPN.</a:t>
            </a:r>
          </a:p>
          <a:p>
            <a:pPr eaLnBrk="1" hangingPunct="1">
              <a:lnSpc>
                <a:spcPct val="150000"/>
              </a:lnSpc>
            </a:pPr>
            <a:r>
              <a:rPr lang="en-US" altLang="en-US" sz="1600" dirty="0"/>
              <a:t>In </a:t>
            </a:r>
            <a:r>
              <a:rPr lang="en-US" altLang="en-US" sz="1600" dirty="0">
                <a:solidFill>
                  <a:srgbClr val="FF0000"/>
                </a:solidFill>
              </a:rPr>
              <a:t>Postfix</a:t>
            </a:r>
            <a:r>
              <a:rPr lang="en-US" altLang="en-US" sz="1600" dirty="0"/>
              <a:t> notation, the operator is placed after the operands. For example, if an expression is written as </a:t>
            </a:r>
            <a:r>
              <a:rPr lang="en-US" altLang="en-US" sz="1600" i="1" dirty="0">
                <a:solidFill>
                  <a:srgbClr val="FF0000"/>
                </a:solidFill>
              </a:rPr>
              <a:t>A+B</a:t>
            </a:r>
            <a:r>
              <a:rPr lang="en-US" altLang="en-US" sz="1600" dirty="0"/>
              <a:t> in </a:t>
            </a:r>
            <a:r>
              <a:rPr lang="en-US" altLang="en-US" sz="1600" b="1" dirty="0">
                <a:solidFill>
                  <a:srgbClr val="FF0000"/>
                </a:solidFill>
              </a:rPr>
              <a:t>Infix</a:t>
            </a:r>
            <a:r>
              <a:rPr lang="en-US" altLang="en-US" sz="1600" dirty="0"/>
              <a:t> notation, the same expression can be written as </a:t>
            </a:r>
            <a:r>
              <a:rPr lang="en-US" altLang="en-US" sz="1600" i="1" dirty="0">
                <a:solidFill>
                  <a:srgbClr val="FF0000"/>
                </a:solidFill>
              </a:rPr>
              <a:t>AB+</a:t>
            </a:r>
            <a:r>
              <a:rPr lang="en-US" altLang="en-US" sz="1600" dirty="0"/>
              <a:t> in </a:t>
            </a:r>
            <a:r>
              <a:rPr lang="en-US" altLang="en-US" sz="1600" b="1" dirty="0">
                <a:solidFill>
                  <a:srgbClr val="FF0000"/>
                </a:solidFill>
              </a:rPr>
              <a:t>Postfix</a:t>
            </a:r>
            <a:r>
              <a:rPr lang="en-US" altLang="en-US" sz="1600" dirty="0"/>
              <a:t> notation. </a:t>
            </a:r>
            <a:endParaRPr lang="en-SG" altLang="en-US" sz="1600" dirty="0"/>
          </a:p>
          <a:p>
            <a:pPr eaLnBrk="1" hangingPunct="1">
              <a:lnSpc>
                <a:spcPct val="150000"/>
              </a:lnSpc>
            </a:pPr>
            <a:endParaRPr lang="en-US" altLang="en-US" sz="1600" dirty="0"/>
          </a:p>
          <a:p>
            <a:pPr marL="0" indent="0">
              <a:buNone/>
            </a:pPr>
            <a:endParaRPr lang="en-SG" dirty="0"/>
          </a:p>
        </p:txBody>
      </p:sp>
    </p:spTree>
    <p:extLst>
      <p:ext uri="{BB962C8B-B14F-4D97-AF65-F5344CB8AC3E}">
        <p14:creationId xmlns:p14="http://schemas.microsoft.com/office/powerpoint/2010/main" val="2233787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F551-DE37-229F-D44E-3EFA70E771BC}"/>
              </a:ext>
            </a:extLst>
          </p:cNvPr>
          <p:cNvSpPr>
            <a:spLocks noGrp="1"/>
          </p:cNvSpPr>
          <p:nvPr>
            <p:ph type="title"/>
          </p:nvPr>
        </p:nvSpPr>
        <p:spPr/>
        <p:txBody>
          <a:bodyPr/>
          <a:lstStyle/>
          <a:p>
            <a:r>
              <a:rPr lang="en-US" altLang="en-US" dirty="0"/>
              <a:t>Postfix Notation</a:t>
            </a:r>
          </a:p>
        </p:txBody>
      </p:sp>
      <p:sp>
        <p:nvSpPr>
          <p:cNvPr id="3" name="Content Placeholder 2">
            <a:extLst>
              <a:ext uri="{FF2B5EF4-FFF2-40B4-BE49-F238E27FC236}">
                <a16:creationId xmlns:a16="http://schemas.microsoft.com/office/drawing/2014/main" id="{73DEF1FB-D3AA-FF5C-E2D7-C463E4038EE5}"/>
              </a:ext>
            </a:extLst>
          </p:cNvPr>
          <p:cNvSpPr>
            <a:spLocks noGrp="1"/>
          </p:cNvSpPr>
          <p:nvPr>
            <p:ph idx="1"/>
          </p:nvPr>
        </p:nvSpPr>
        <p:spPr/>
        <p:txBody>
          <a:bodyPr>
            <a:normAutofit/>
          </a:bodyPr>
          <a:lstStyle/>
          <a:p>
            <a:pPr eaLnBrk="1" hangingPunct="1">
              <a:lnSpc>
                <a:spcPct val="150000"/>
              </a:lnSpc>
            </a:pPr>
            <a:r>
              <a:rPr lang="en-US" altLang="en-US" sz="1600" dirty="0">
                <a:solidFill>
                  <a:srgbClr val="FF0000"/>
                </a:solidFill>
              </a:rPr>
              <a:t>Postfix notation</a:t>
            </a:r>
            <a:r>
              <a:rPr lang="en-US" altLang="en-US" sz="1600" dirty="0"/>
              <a:t> which is better known as </a:t>
            </a:r>
            <a:r>
              <a:rPr lang="en-US" altLang="en-US" sz="1600" dirty="0">
                <a:solidFill>
                  <a:srgbClr val="FF0000"/>
                </a:solidFill>
              </a:rPr>
              <a:t>Reverse Polish Notation or RPN.</a:t>
            </a:r>
          </a:p>
          <a:p>
            <a:pPr eaLnBrk="1" hangingPunct="1">
              <a:lnSpc>
                <a:spcPct val="150000"/>
              </a:lnSpc>
            </a:pPr>
            <a:r>
              <a:rPr lang="en-US" altLang="en-US" sz="1600" dirty="0"/>
              <a:t>In </a:t>
            </a:r>
            <a:r>
              <a:rPr lang="en-US" altLang="en-US" sz="1600" dirty="0">
                <a:solidFill>
                  <a:srgbClr val="FF0000"/>
                </a:solidFill>
              </a:rPr>
              <a:t>Postfix</a:t>
            </a:r>
            <a:r>
              <a:rPr lang="en-US" altLang="en-US" sz="1600" dirty="0"/>
              <a:t> notation, the operator is placed after the operands. For example, if an expression is written as </a:t>
            </a:r>
            <a:r>
              <a:rPr lang="en-US" altLang="en-US" sz="1600" i="1" dirty="0">
                <a:solidFill>
                  <a:srgbClr val="FF0000"/>
                </a:solidFill>
              </a:rPr>
              <a:t>A+B</a:t>
            </a:r>
            <a:r>
              <a:rPr lang="en-US" altLang="en-US" sz="1600" dirty="0"/>
              <a:t> in </a:t>
            </a:r>
            <a:r>
              <a:rPr lang="en-US" altLang="en-US" sz="1600" b="1" dirty="0">
                <a:solidFill>
                  <a:srgbClr val="FF0000"/>
                </a:solidFill>
              </a:rPr>
              <a:t>Infix</a:t>
            </a:r>
            <a:r>
              <a:rPr lang="en-US" altLang="en-US" sz="1600" dirty="0"/>
              <a:t> notation, the same expression can be written as </a:t>
            </a:r>
            <a:r>
              <a:rPr lang="en-US" altLang="en-US" sz="1600" i="1" dirty="0">
                <a:solidFill>
                  <a:srgbClr val="FF0000"/>
                </a:solidFill>
              </a:rPr>
              <a:t>AB+</a:t>
            </a:r>
            <a:r>
              <a:rPr lang="en-US" altLang="en-US" sz="1600" dirty="0"/>
              <a:t> in </a:t>
            </a:r>
            <a:r>
              <a:rPr lang="en-US" altLang="en-US" sz="1600" b="1" dirty="0">
                <a:solidFill>
                  <a:srgbClr val="FF0000"/>
                </a:solidFill>
              </a:rPr>
              <a:t>Postfix</a:t>
            </a:r>
            <a:r>
              <a:rPr lang="en-US" altLang="en-US" sz="1600" dirty="0"/>
              <a:t> notation. </a:t>
            </a:r>
            <a:endParaRPr lang="en-SG" altLang="en-US" sz="1600" dirty="0"/>
          </a:p>
          <a:p>
            <a:pPr eaLnBrk="1" hangingPunct="1">
              <a:lnSpc>
                <a:spcPct val="150000"/>
              </a:lnSpc>
            </a:pPr>
            <a:r>
              <a:rPr lang="en-US" altLang="en-US" sz="1600" dirty="0"/>
              <a:t>A </a:t>
            </a:r>
            <a:r>
              <a:rPr lang="en-US" altLang="en-US" sz="1600" dirty="0">
                <a:solidFill>
                  <a:srgbClr val="FF0000"/>
                </a:solidFill>
              </a:rPr>
              <a:t>postfix operation </a:t>
            </a:r>
            <a:r>
              <a:rPr lang="en-US" altLang="en-US" sz="1600" dirty="0"/>
              <a:t>does not follow the rules of </a:t>
            </a:r>
            <a:r>
              <a:rPr lang="en-US" altLang="en-US" sz="1600" b="1" dirty="0">
                <a:solidFill>
                  <a:srgbClr val="FF0000"/>
                </a:solidFill>
              </a:rPr>
              <a:t>operator precedence</a:t>
            </a:r>
            <a:r>
              <a:rPr lang="en-US" altLang="en-US" sz="1600" dirty="0"/>
              <a:t>. The operator which occurs first in the expression is operated first on the operands.</a:t>
            </a:r>
          </a:p>
          <a:p>
            <a:pPr eaLnBrk="1" hangingPunct="1">
              <a:lnSpc>
                <a:spcPct val="150000"/>
              </a:lnSpc>
            </a:pPr>
            <a:r>
              <a:rPr lang="en-US" altLang="en-US" sz="1600" dirty="0"/>
              <a:t>For example, given a postfix notation </a:t>
            </a:r>
            <a:r>
              <a:rPr lang="en-US" altLang="en-US" sz="1600" b="1" dirty="0">
                <a:solidFill>
                  <a:srgbClr val="FF0000"/>
                </a:solidFill>
              </a:rPr>
              <a:t>AB+C*</a:t>
            </a:r>
            <a:r>
              <a:rPr lang="en-US" altLang="en-US" sz="1600" dirty="0"/>
              <a:t>. While evaluation, addition will be performed prior to multiplication. </a:t>
            </a:r>
          </a:p>
          <a:p>
            <a:pPr marL="0" indent="0" eaLnBrk="1" hangingPunct="1">
              <a:lnSpc>
                <a:spcPct val="150000"/>
              </a:lnSpc>
              <a:buNone/>
            </a:pPr>
            <a:endParaRPr lang="en-US" altLang="en-US" sz="1600" dirty="0"/>
          </a:p>
          <a:p>
            <a:pPr marL="0" indent="0">
              <a:buNone/>
            </a:pPr>
            <a:endParaRPr lang="en-SG" dirty="0"/>
          </a:p>
        </p:txBody>
      </p:sp>
    </p:spTree>
    <p:extLst>
      <p:ext uri="{BB962C8B-B14F-4D97-AF65-F5344CB8AC3E}">
        <p14:creationId xmlns:p14="http://schemas.microsoft.com/office/powerpoint/2010/main" val="2195900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F551-DE37-229F-D44E-3EFA70E771BC}"/>
              </a:ext>
            </a:extLst>
          </p:cNvPr>
          <p:cNvSpPr>
            <a:spLocks noGrp="1"/>
          </p:cNvSpPr>
          <p:nvPr>
            <p:ph type="title"/>
          </p:nvPr>
        </p:nvSpPr>
        <p:spPr/>
        <p:txBody>
          <a:bodyPr/>
          <a:lstStyle/>
          <a:p>
            <a:r>
              <a:rPr lang="en-US" altLang="en-US" dirty="0"/>
              <a:t>Postfix Notation</a:t>
            </a:r>
          </a:p>
        </p:txBody>
      </p:sp>
      <p:sp>
        <p:nvSpPr>
          <p:cNvPr id="3" name="Content Placeholder 2">
            <a:extLst>
              <a:ext uri="{FF2B5EF4-FFF2-40B4-BE49-F238E27FC236}">
                <a16:creationId xmlns:a16="http://schemas.microsoft.com/office/drawing/2014/main" id="{73DEF1FB-D3AA-FF5C-E2D7-C463E4038EE5}"/>
              </a:ext>
            </a:extLst>
          </p:cNvPr>
          <p:cNvSpPr>
            <a:spLocks noGrp="1"/>
          </p:cNvSpPr>
          <p:nvPr>
            <p:ph idx="1"/>
          </p:nvPr>
        </p:nvSpPr>
        <p:spPr/>
        <p:txBody>
          <a:bodyPr>
            <a:normAutofit lnSpcReduction="10000"/>
          </a:bodyPr>
          <a:lstStyle/>
          <a:p>
            <a:pPr eaLnBrk="1" hangingPunct="1">
              <a:lnSpc>
                <a:spcPct val="150000"/>
              </a:lnSpc>
            </a:pPr>
            <a:r>
              <a:rPr lang="en-US" altLang="en-US" sz="1600" dirty="0">
                <a:solidFill>
                  <a:srgbClr val="FF0000"/>
                </a:solidFill>
              </a:rPr>
              <a:t>Postfix notation</a:t>
            </a:r>
            <a:r>
              <a:rPr lang="en-US" altLang="en-US" sz="1600" dirty="0"/>
              <a:t> which is better known as </a:t>
            </a:r>
            <a:r>
              <a:rPr lang="en-US" altLang="en-US" sz="1600" dirty="0">
                <a:solidFill>
                  <a:srgbClr val="FF0000"/>
                </a:solidFill>
              </a:rPr>
              <a:t>Reverse Polish Notation or RPN.</a:t>
            </a:r>
          </a:p>
          <a:p>
            <a:pPr eaLnBrk="1" hangingPunct="1">
              <a:lnSpc>
                <a:spcPct val="150000"/>
              </a:lnSpc>
            </a:pPr>
            <a:r>
              <a:rPr lang="en-US" altLang="en-US" sz="1600" dirty="0"/>
              <a:t>In </a:t>
            </a:r>
            <a:r>
              <a:rPr lang="en-US" altLang="en-US" sz="1600" dirty="0">
                <a:solidFill>
                  <a:srgbClr val="FF0000"/>
                </a:solidFill>
              </a:rPr>
              <a:t>Postfix</a:t>
            </a:r>
            <a:r>
              <a:rPr lang="en-US" altLang="en-US" sz="1600" dirty="0"/>
              <a:t> notation, the operator is placed after the operands. For example, if an expression is written as </a:t>
            </a:r>
            <a:r>
              <a:rPr lang="en-US" altLang="en-US" sz="1600" i="1" dirty="0">
                <a:solidFill>
                  <a:srgbClr val="FF0000"/>
                </a:solidFill>
              </a:rPr>
              <a:t>A+B</a:t>
            </a:r>
            <a:r>
              <a:rPr lang="en-US" altLang="en-US" sz="1600" dirty="0"/>
              <a:t> in </a:t>
            </a:r>
            <a:r>
              <a:rPr lang="en-US" altLang="en-US" sz="1600" b="1" dirty="0">
                <a:solidFill>
                  <a:srgbClr val="FF0000"/>
                </a:solidFill>
              </a:rPr>
              <a:t>Infix</a:t>
            </a:r>
            <a:r>
              <a:rPr lang="en-US" altLang="en-US" sz="1600" dirty="0"/>
              <a:t> notation, the same expression can be written as </a:t>
            </a:r>
            <a:r>
              <a:rPr lang="en-US" altLang="en-US" sz="1600" i="1" dirty="0">
                <a:solidFill>
                  <a:srgbClr val="FF0000"/>
                </a:solidFill>
              </a:rPr>
              <a:t>AB+</a:t>
            </a:r>
            <a:r>
              <a:rPr lang="en-US" altLang="en-US" sz="1600" dirty="0"/>
              <a:t> in </a:t>
            </a:r>
            <a:r>
              <a:rPr lang="en-US" altLang="en-US" sz="1600" b="1" dirty="0">
                <a:solidFill>
                  <a:srgbClr val="FF0000"/>
                </a:solidFill>
              </a:rPr>
              <a:t>Postfix</a:t>
            </a:r>
            <a:r>
              <a:rPr lang="en-US" altLang="en-US" sz="1600" dirty="0"/>
              <a:t> notation. </a:t>
            </a:r>
            <a:endParaRPr lang="en-SG" altLang="en-US" sz="1600" dirty="0"/>
          </a:p>
          <a:p>
            <a:pPr eaLnBrk="1" hangingPunct="1">
              <a:lnSpc>
                <a:spcPct val="150000"/>
              </a:lnSpc>
            </a:pPr>
            <a:r>
              <a:rPr lang="en-US" altLang="en-US" sz="1600" dirty="0"/>
              <a:t>A </a:t>
            </a:r>
            <a:r>
              <a:rPr lang="en-US" altLang="en-US" sz="1600" dirty="0">
                <a:solidFill>
                  <a:srgbClr val="FF0000"/>
                </a:solidFill>
              </a:rPr>
              <a:t>postfix operation </a:t>
            </a:r>
            <a:r>
              <a:rPr lang="en-US" altLang="en-US" sz="1600" dirty="0"/>
              <a:t>does not follow the rules of </a:t>
            </a:r>
            <a:r>
              <a:rPr lang="en-US" altLang="en-US" sz="1600" b="1" dirty="0">
                <a:solidFill>
                  <a:srgbClr val="FF0000"/>
                </a:solidFill>
              </a:rPr>
              <a:t>operator precedence</a:t>
            </a:r>
            <a:r>
              <a:rPr lang="en-US" altLang="en-US" sz="1600" dirty="0"/>
              <a:t>. The operator which occurs first in the expression is operated first on the operands.</a:t>
            </a:r>
          </a:p>
          <a:p>
            <a:pPr eaLnBrk="1" hangingPunct="1">
              <a:lnSpc>
                <a:spcPct val="150000"/>
              </a:lnSpc>
            </a:pPr>
            <a:r>
              <a:rPr lang="en-US" altLang="en-US" sz="1600" dirty="0"/>
              <a:t>For example, given a postfix notation </a:t>
            </a:r>
            <a:r>
              <a:rPr lang="en-US" altLang="en-US" sz="1600" b="1" dirty="0">
                <a:solidFill>
                  <a:srgbClr val="FF0000"/>
                </a:solidFill>
              </a:rPr>
              <a:t>AB+C*</a:t>
            </a:r>
            <a:r>
              <a:rPr lang="en-US" altLang="en-US" sz="1600" dirty="0"/>
              <a:t>. While evaluation, addition will be performed prior to multiplication. </a:t>
            </a:r>
          </a:p>
          <a:p>
            <a:pPr eaLnBrk="1" hangingPunct="1">
              <a:lnSpc>
                <a:spcPct val="150000"/>
              </a:lnSpc>
            </a:pPr>
            <a:r>
              <a:rPr lang="en-US" altLang="en-US" sz="1600" dirty="0"/>
              <a:t>The </a:t>
            </a:r>
            <a:r>
              <a:rPr lang="en-US" altLang="en-US" sz="1600" dirty="0">
                <a:solidFill>
                  <a:srgbClr val="0070C0"/>
                </a:solidFill>
              </a:rPr>
              <a:t>order of evaluation </a:t>
            </a:r>
            <a:r>
              <a:rPr lang="en-US" altLang="en-US" sz="1600" dirty="0"/>
              <a:t>of a </a:t>
            </a:r>
            <a:r>
              <a:rPr lang="en-US" altLang="en-US" sz="1600" dirty="0">
                <a:solidFill>
                  <a:srgbClr val="0070C0"/>
                </a:solidFill>
              </a:rPr>
              <a:t>postfix expression </a:t>
            </a:r>
            <a:r>
              <a:rPr lang="en-US" altLang="en-US" sz="1600" dirty="0"/>
              <a:t>is always from </a:t>
            </a:r>
            <a:r>
              <a:rPr lang="en-US" altLang="en-US" sz="1600" dirty="0">
                <a:solidFill>
                  <a:srgbClr val="FF0000"/>
                </a:solidFill>
              </a:rPr>
              <a:t>left to right</a:t>
            </a:r>
            <a:r>
              <a:rPr lang="en-US" altLang="en-US" sz="1600" dirty="0"/>
              <a:t>. </a:t>
            </a:r>
          </a:p>
          <a:p>
            <a:pPr eaLnBrk="1" hangingPunct="1">
              <a:lnSpc>
                <a:spcPct val="150000"/>
              </a:lnSpc>
            </a:pPr>
            <a:endParaRPr lang="en-US" altLang="en-US" sz="1600" dirty="0"/>
          </a:p>
          <a:p>
            <a:pPr marL="0" indent="0">
              <a:buNone/>
            </a:pPr>
            <a:endParaRPr lang="en-SG" dirty="0"/>
          </a:p>
        </p:txBody>
      </p:sp>
    </p:spTree>
    <p:extLst>
      <p:ext uri="{BB962C8B-B14F-4D97-AF65-F5344CB8AC3E}">
        <p14:creationId xmlns:p14="http://schemas.microsoft.com/office/powerpoint/2010/main" val="2652887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F551-DE37-229F-D44E-3EFA70E771BC}"/>
              </a:ext>
            </a:extLst>
          </p:cNvPr>
          <p:cNvSpPr>
            <a:spLocks noGrp="1"/>
          </p:cNvSpPr>
          <p:nvPr>
            <p:ph type="title"/>
          </p:nvPr>
        </p:nvSpPr>
        <p:spPr/>
        <p:txBody>
          <a:bodyPr/>
          <a:lstStyle/>
          <a:p>
            <a:r>
              <a:rPr lang="en-US" altLang="en-US" dirty="0"/>
              <a:t>Prefix Notation</a:t>
            </a:r>
          </a:p>
        </p:txBody>
      </p:sp>
      <p:sp>
        <p:nvSpPr>
          <p:cNvPr id="3" name="Content Placeholder 2">
            <a:extLst>
              <a:ext uri="{FF2B5EF4-FFF2-40B4-BE49-F238E27FC236}">
                <a16:creationId xmlns:a16="http://schemas.microsoft.com/office/drawing/2014/main" id="{73DEF1FB-D3AA-FF5C-E2D7-C463E4038EE5}"/>
              </a:ext>
            </a:extLst>
          </p:cNvPr>
          <p:cNvSpPr>
            <a:spLocks noGrp="1"/>
          </p:cNvSpPr>
          <p:nvPr>
            <p:ph idx="1"/>
          </p:nvPr>
        </p:nvSpPr>
        <p:spPr>
          <a:xfrm>
            <a:off x="628650" y="920554"/>
            <a:ext cx="7886700" cy="5557158"/>
          </a:xfrm>
        </p:spPr>
        <p:txBody>
          <a:bodyPr>
            <a:normAutofit/>
          </a:bodyPr>
          <a:lstStyle/>
          <a:p>
            <a:pPr eaLnBrk="1" hangingPunct="1">
              <a:lnSpc>
                <a:spcPct val="150000"/>
              </a:lnSpc>
              <a:buFontTx/>
              <a:buChar char="•"/>
            </a:pPr>
            <a:r>
              <a:rPr lang="en-SG" altLang="en-US" sz="1600" b="1" dirty="0">
                <a:solidFill>
                  <a:srgbClr val="FF0000"/>
                </a:solidFill>
              </a:rPr>
              <a:t>Prefix notation </a:t>
            </a:r>
            <a:r>
              <a:rPr lang="en-SG" altLang="en-US" sz="1600" dirty="0"/>
              <a:t>is also known as </a:t>
            </a:r>
            <a:r>
              <a:rPr lang="en-SG" altLang="en-US" sz="1600" dirty="0">
                <a:solidFill>
                  <a:srgbClr val="FF0000"/>
                </a:solidFill>
              </a:rPr>
              <a:t>Polish notation.</a:t>
            </a:r>
            <a:endParaRPr lang="en-US" altLang="en-US" sz="1600" dirty="0">
              <a:solidFill>
                <a:srgbClr val="FF0000"/>
              </a:solidFill>
            </a:endParaRPr>
          </a:p>
          <a:p>
            <a:pPr eaLnBrk="1" hangingPunct="1">
              <a:lnSpc>
                <a:spcPct val="150000"/>
              </a:lnSpc>
              <a:buFontTx/>
              <a:buChar char="•"/>
            </a:pPr>
            <a:r>
              <a:rPr lang="en-US" altLang="en-US" sz="1600" dirty="0"/>
              <a:t>In a </a:t>
            </a:r>
            <a:r>
              <a:rPr lang="en-US" altLang="en-US" sz="1600" b="1" dirty="0">
                <a:solidFill>
                  <a:srgbClr val="FF0000"/>
                </a:solidFill>
              </a:rPr>
              <a:t>Prefix notation</a:t>
            </a:r>
            <a:r>
              <a:rPr lang="en-US" altLang="en-US" sz="1600" dirty="0"/>
              <a:t>, the operator is placed before the operands.</a:t>
            </a:r>
          </a:p>
          <a:p>
            <a:pPr eaLnBrk="1" hangingPunct="1">
              <a:lnSpc>
                <a:spcPct val="150000"/>
              </a:lnSpc>
              <a:buFontTx/>
              <a:buChar char="•"/>
            </a:pPr>
            <a:r>
              <a:rPr lang="en-US" altLang="en-US" sz="1600" dirty="0"/>
              <a:t>For example, if </a:t>
            </a:r>
            <a:r>
              <a:rPr lang="en-US" altLang="en-US" sz="1600" dirty="0">
                <a:solidFill>
                  <a:srgbClr val="FF0000"/>
                </a:solidFill>
              </a:rPr>
              <a:t>A+B</a:t>
            </a:r>
            <a:r>
              <a:rPr lang="en-US" altLang="en-US" sz="1600" dirty="0"/>
              <a:t> is an expression in </a:t>
            </a:r>
            <a:r>
              <a:rPr lang="en-US" altLang="en-US" sz="1600" b="1" dirty="0">
                <a:solidFill>
                  <a:srgbClr val="FF0000"/>
                </a:solidFill>
              </a:rPr>
              <a:t>Infix notation</a:t>
            </a:r>
            <a:r>
              <a:rPr lang="en-US" altLang="en-US" sz="1600" dirty="0"/>
              <a:t>, then the corresponding expression in prefix notation is given by </a:t>
            </a:r>
            <a:r>
              <a:rPr lang="en-US" altLang="en-US" sz="1600" dirty="0">
                <a:solidFill>
                  <a:srgbClr val="FF0000"/>
                </a:solidFill>
              </a:rPr>
              <a:t>+AB</a:t>
            </a:r>
            <a:r>
              <a:rPr lang="en-US" altLang="en-US" sz="1600" dirty="0"/>
              <a:t>. </a:t>
            </a:r>
          </a:p>
          <a:p>
            <a:pPr marL="0" indent="0" eaLnBrk="1" hangingPunct="1">
              <a:lnSpc>
                <a:spcPct val="150000"/>
              </a:lnSpc>
              <a:spcBef>
                <a:spcPct val="0"/>
              </a:spcBef>
              <a:buNone/>
            </a:pPr>
            <a:endParaRPr lang="en-SG" dirty="0"/>
          </a:p>
        </p:txBody>
      </p:sp>
    </p:spTree>
    <p:extLst>
      <p:ext uri="{BB962C8B-B14F-4D97-AF65-F5344CB8AC3E}">
        <p14:creationId xmlns:p14="http://schemas.microsoft.com/office/powerpoint/2010/main" val="1434053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F551-DE37-229F-D44E-3EFA70E771BC}"/>
              </a:ext>
            </a:extLst>
          </p:cNvPr>
          <p:cNvSpPr>
            <a:spLocks noGrp="1"/>
          </p:cNvSpPr>
          <p:nvPr>
            <p:ph type="title"/>
          </p:nvPr>
        </p:nvSpPr>
        <p:spPr/>
        <p:txBody>
          <a:bodyPr/>
          <a:lstStyle/>
          <a:p>
            <a:r>
              <a:rPr lang="en-US" altLang="en-US" dirty="0"/>
              <a:t>Prefix Notation</a:t>
            </a:r>
          </a:p>
        </p:txBody>
      </p:sp>
      <p:sp>
        <p:nvSpPr>
          <p:cNvPr id="3" name="Content Placeholder 2">
            <a:extLst>
              <a:ext uri="{FF2B5EF4-FFF2-40B4-BE49-F238E27FC236}">
                <a16:creationId xmlns:a16="http://schemas.microsoft.com/office/drawing/2014/main" id="{73DEF1FB-D3AA-FF5C-E2D7-C463E4038EE5}"/>
              </a:ext>
            </a:extLst>
          </p:cNvPr>
          <p:cNvSpPr>
            <a:spLocks noGrp="1"/>
          </p:cNvSpPr>
          <p:nvPr>
            <p:ph idx="1"/>
          </p:nvPr>
        </p:nvSpPr>
        <p:spPr>
          <a:xfrm>
            <a:off x="628650" y="920554"/>
            <a:ext cx="7886700" cy="5557158"/>
          </a:xfrm>
        </p:spPr>
        <p:txBody>
          <a:bodyPr>
            <a:normAutofit/>
          </a:bodyPr>
          <a:lstStyle/>
          <a:p>
            <a:pPr eaLnBrk="1" hangingPunct="1">
              <a:lnSpc>
                <a:spcPct val="150000"/>
              </a:lnSpc>
              <a:buFontTx/>
              <a:buChar char="•"/>
            </a:pPr>
            <a:r>
              <a:rPr lang="en-SG" altLang="en-US" sz="1600" b="1" dirty="0">
                <a:solidFill>
                  <a:srgbClr val="FF0000"/>
                </a:solidFill>
              </a:rPr>
              <a:t>Prefix notation </a:t>
            </a:r>
            <a:r>
              <a:rPr lang="en-SG" altLang="en-US" sz="1600" dirty="0"/>
              <a:t>is also known as </a:t>
            </a:r>
            <a:r>
              <a:rPr lang="en-SG" altLang="en-US" sz="1600" dirty="0">
                <a:solidFill>
                  <a:srgbClr val="FF0000"/>
                </a:solidFill>
              </a:rPr>
              <a:t>Polish notation.</a:t>
            </a:r>
            <a:endParaRPr lang="en-US" altLang="en-US" sz="1600" dirty="0">
              <a:solidFill>
                <a:srgbClr val="FF0000"/>
              </a:solidFill>
            </a:endParaRPr>
          </a:p>
          <a:p>
            <a:pPr eaLnBrk="1" hangingPunct="1">
              <a:lnSpc>
                <a:spcPct val="150000"/>
              </a:lnSpc>
              <a:buFontTx/>
              <a:buChar char="•"/>
            </a:pPr>
            <a:r>
              <a:rPr lang="en-US" altLang="en-US" sz="1600" dirty="0"/>
              <a:t>In a </a:t>
            </a:r>
            <a:r>
              <a:rPr lang="en-US" altLang="en-US" sz="1600" b="1" dirty="0">
                <a:solidFill>
                  <a:srgbClr val="FF0000"/>
                </a:solidFill>
              </a:rPr>
              <a:t>Prefix notation</a:t>
            </a:r>
            <a:r>
              <a:rPr lang="en-US" altLang="en-US" sz="1600" dirty="0"/>
              <a:t>, the operator is placed before the operands.</a:t>
            </a:r>
          </a:p>
          <a:p>
            <a:pPr eaLnBrk="1" hangingPunct="1">
              <a:lnSpc>
                <a:spcPct val="150000"/>
              </a:lnSpc>
              <a:buFontTx/>
              <a:buChar char="•"/>
            </a:pPr>
            <a:r>
              <a:rPr lang="en-US" altLang="en-US" sz="1600" dirty="0"/>
              <a:t>For example, if </a:t>
            </a:r>
            <a:r>
              <a:rPr lang="en-US" altLang="en-US" sz="1600" dirty="0">
                <a:solidFill>
                  <a:srgbClr val="FF0000"/>
                </a:solidFill>
              </a:rPr>
              <a:t>A+B</a:t>
            </a:r>
            <a:r>
              <a:rPr lang="en-US" altLang="en-US" sz="1600" dirty="0"/>
              <a:t> is an expression in </a:t>
            </a:r>
            <a:r>
              <a:rPr lang="en-US" altLang="en-US" sz="1600" b="1" dirty="0">
                <a:solidFill>
                  <a:srgbClr val="FF0000"/>
                </a:solidFill>
              </a:rPr>
              <a:t>Infix notation</a:t>
            </a:r>
            <a:r>
              <a:rPr lang="en-US" altLang="en-US" sz="1600" dirty="0"/>
              <a:t>, then the corresponding expression in prefix notation is given by </a:t>
            </a:r>
            <a:r>
              <a:rPr lang="en-US" altLang="en-US" sz="1600" dirty="0">
                <a:solidFill>
                  <a:srgbClr val="FF0000"/>
                </a:solidFill>
              </a:rPr>
              <a:t>+AB</a:t>
            </a:r>
            <a:r>
              <a:rPr lang="en-US" altLang="en-US" sz="1600" dirty="0"/>
              <a:t>. </a:t>
            </a:r>
          </a:p>
          <a:p>
            <a:pPr eaLnBrk="1" hangingPunct="1">
              <a:lnSpc>
                <a:spcPct val="150000"/>
              </a:lnSpc>
              <a:buFontTx/>
              <a:buChar char="•"/>
            </a:pPr>
            <a:r>
              <a:rPr lang="en-US" altLang="en-US" sz="1600" dirty="0"/>
              <a:t>While evaluating a prefix expression, the operators are applied to the operands that are present immediately on the right of the operator. </a:t>
            </a:r>
          </a:p>
          <a:p>
            <a:pPr eaLnBrk="1" hangingPunct="1">
              <a:lnSpc>
                <a:spcPct val="150000"/>
              </a:lnSpc>
              <a:buFontTx/>
              <a:buChar char="•"/>
            </a:pPr>
            <a:r>
              <a:rPr lang="en-US" altLang="en-US" sz="1600" dirty="0"/>
              <a:t>Prefix expressions also </a:t>
            </a:r>
            <a:r>
              <a:rPr lang="en-US" altLang="en-US" sz="1600" dirty="0">
                <a:solidFill>
                  <a:srgbClr val="FF0000"/>
                </a:solidFill>
              </a:rPr>
              <a:t>do not </a:t>
            </a:r>
            <a:r>
              <a:rPr lang="en-US" altLang="en-US" sz="1600" dirty="0"/>
              <a:t>follow the rules of operator precedence and associativity. </a:t>
            </a:r>
          </a:p>
          <a:p>
            <a:pPr marL="0" indent="0" eaLnBrk="1" hangingPunct="1">
              <a:lnSpc>
                <a:spcPct val="150000"/>
              </a:lnSpc>
              <a:spcBef>
                <a:spcPct val="0"/>
              </a:spcBef>
              <a:buNone/>
            </a:pPr>
            <a:endParaRPr lang="en-SG" dirty="0"/>
          </a:p>
        </p:txBody>
      </p:sp>
    </p:spTree>
    <p:extLst>
      <p:ext uri="{BB962C8B-B14F-4D97-AF65-F5344CB8AC3E}">
        <p14:creationId xmlns:p14="http://schemas.microsoft.com/office/powerpoint/2010/main" val="964335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F551-DE37-229F-D44E-3EFA70E771BC}"/>
              </a:ext>
            </a:extLst>
          </p:cNvPr>
          <p:cNvSpPr>
            <a:spLocks noGrp="1"/>
          </p:cNvSpPr>
          <p:nvPr>
            <p:ph type="title"/>
          </p:nvPr>
        </p:nvSpPr>
        <p:spPr/>
        <p:txBody>
          <a:bodyPr/>
          <a:lstStyle/>
          <a:p>
            <a:r>
              <a:rPr lang="en-US" altLang="en-US" dirty="0"/>
              <a:t>Prefix Notation</a:t>
            </a:r>
          </a:p>
        </p:txBody>
      </p:sp>
      <p:sp>
        <p:nvSpPr>
          <p:cNvPr id="3" name="Content Placeholder 2">
            <a:extLst>
              <a:ext uri="{FF2B5EF4-FFF2-40B4-BE49-F238E27FC236}">
                <a16:creationId xmlns:a16="http://schemas.microsoft.com/office/drawing/2014/main" id="{73DEF1FB-D3AA-FF5C-E2D7-C463E4038EE5}"/>
              </a:ext>
            </a:extLst>
          </p:cNvPr>
          <p:cNvSpPr>
            <a:spLocks noGrp="1"/>
          </p:cNvSpPr>
          <p:nvPr>
            <p:ph idx="1"/>
          </p:nvPr>
        </p:nvSpPr>
        <p:spPr>
          <a:xfrm>
            <a:off x="628650" y="920554"/>
            <a:ext cx="7886700" cy="5557158"/>
          </a:xfrm>
        </p:spPr>
        <p:txBody>
          <a:bodyPr>
            <a:normAutofit/>
          </a:bodyPr>
          <a:lstStyle/>
          <a:p>
            <a:pPr eaLnBrk="1" hangingPunct="1">
              <a:lnSpc>
                <a:spcPct val="150000"/>
              </a:lnSpc>
              <a:buFontTx/>
              <a:buChar char="•"/>
            </a:pPr>
            <a:r>
              <a:rPr lang="en-SG" altLang="en-US" sz="1600" b="1" dirty="0">
                <a:solidFill>
                  <a:srgbClr val="FF0000"/>
                </a:solidFill>
              </a:rPr>
              <a:t>Prefix notation </a:t>
            </a:r>
            <a:r>
              <a:rPr lang="en-SG" altLang="en-US" sz="1600" dirty="0"/>
              <a:t>is also known as </a:t>
            </a:r>
            <a:r>
              <a:rPr lang="en-SG" altLang="en-US" sz="1600" dirty="0">
                <a:solidFill>
                  <a:srgbClr val="FF0000"/>
                </a:solidFill>
              </a:rPr>
              <a:t>Polish notation.</a:t>
            </a:r>
            <a:endParaRPr lang="en-US" altLang="en-US" sz="1600" dirty="0">
              <a:solidFill>
                <a:srgbClr val="FF0000"/>
              </a:solidFill>
            </a:endParaRPr>
          </a:p>
          <a:p>
            <a:pPr eaLnBrk="1" hangingPunct="1">
              <a:lnSpc>
                <a:spcPct val="150000"/>
              </a:lnSpc>
              <a:buFontTx/>
              <a:buChar char="•"/>
            </a:pPr>
            <a:r>
              <a:rPr lang="en-US" altLang="en-US" sz="1600" dirty="0"/>
              <a:t>In a </a:t>
            </a:r>
            <a:r>
              <a:rPr lang="en-US" altLang="en-US" sz="1600" b="1" dirty="0">
                <a:solidFill>
                  <a:srgbClr val="FF0000"/>
                </a:solidFill>
              </a:rPr>
              <a:t>Prefix notation</a:t>
            </a:r>
            <a:r>
              <a:rPr lang="en-US" altLang="en-US" sz="1600" dirty="0"/>
              <a:t>, the operator is placed before the operands.</a:t>
            </a:r>
          </a:p>
          <a:p>
            <a:pPr eaLnBrk="1" hangingPunct="1">
              <a:lnSpc>
                <a:spcPct val="150000"/>
              </a:lnSpc>
              <a:buFontTx/>
              <a:buChar char="•"/>
            </a:pPr>
            <a:r>
              <a:rPr lang="en-US" altLang="en-US" sz="1600" dirty="0"/>
              <a:t>For example, if </a:t>
            </a:r>
            <a:r>
              <a:rPr lang="en-US" altLang="en-US" sz="1600" dirty="0">
                <a:solidFill>
                  <a:srgbClr val="FF0000"/>
                </a:solidFill>
              </a:rPr>
              <a:t>A+B</a:t>
            </a:r>
            <a:r>
              <a:rPr lang="en-US" altLang="en-US" sz="1600" dirty="0"/>
              <a:t> is an expression in </a:t>
            </a:r>
            <a:r>
              <a:rPr lang="en-US" altLang="en-US" sz="1600" b="1" dirty="0">
                <a:solidFill>
                  <a:srgbClr val="FF0000"/>
                </a:solidFill>
              </a:rPr>
              <a:t>Infix notation</a:t>
            </a:r>
            <a:r>
              <a:rPr lang="en-US" altLang="en-US" sz="1600" dirty="0"/>
              <a:t>, then the corresponding expression in prefix notation is given by </a:t>
            </a:r>
            <a:r>
              <a:rPr lang="en-US" altLang="en-US" sz="1600" dirty="0">
                <a:solidFill>
                  <a:srgbClr val="FF0000"/>
                </a:solidFill>
              </a:rPr>
              <a:t>+AB</a:t>
            </a:r>
            <a:r>
              <a:rPr lang="en-US" altLang="en-US" sz="1600" dirty="0"/>
              <a:t>. </a:t>
            </a:r>
          </a:p>
          <a:p>
            <a:pPr eaLnBrk="1" hangingPunct="1">
              <a:lnSpc>
                <a:spcPct val="150000"/>
              </a:lnSpc>
              <a:buFontTx/>
              <a:buChar char="•"/>
            </a:pPr>
            <a:r>
              <a:rPr lang="en-US" altLang="en-US" sz="1600" dirty="0"/>
              <a:t>While evaluating a prefix expression, the operators are applied to the operands that are present immediately on the right of the operator. </a:t>
            </a:r>
          </a:p>
          <a:p>
            <a:pPr eaLnBrk="1" hangingPunct="1">
              <a:lnSpc>
                <a:spcPct val="150000"/>
              </a:lnSpc>
              <a:buFontTx/>
              <a:buChar char="•"/>
            </a:pPr>
            <a:r>
              <a:rPr lang="en-US" altLang="en-US" sz="1600" dirty="0"/>
              <a:t>Prefix expressions also do not follow the rules of operator precedence and associativity. </a:t>
            </a:r>
          </a:p>
          <a:p>
            <a:pPr eaLnBrk="1" hangingPunct="1">
              <a:lnSpc>
                <a:spcPct val="150000"/>
              </a:lnSpc>
              <a:spcBef>
                <a:spcPct val="0"/>
              </a:spcBef>
              <a:buFontTx/>
              <a:buChar char="•"/>
            </a:pPr>
            <a:r>
              <a:rPr lang="en-US" altLang="en-US" sz="1600" dirty="0"/>
              <a:t>  The expression </a:t>
            </a:r>
            <a:r>
              <a:rPr lang="en-US" altLang="en-US" sz="1600" dirty="0">
                <a:solidFill>
                  <a:srgbClr val="FF0000"/>
                </a:solidFill>
              </a:rPr>
              <a:t>(A + B) * C </a:t>
            </a:r>
            <a:r>
              <a:rPr lang="en-US" altLang="en-US" sz="1600" dirty="0"/>
              <a:t>is written as: </a:t>
            </a:r>
            <a:r>
              <a:rPr lang="en-US" altLang="en-US" sz="1600" dirty="0">
                <a:solidFill>
                  <a:srgbClr val="FF0000"/>
                </a:solidFill>
              </a:rPr>
              <a:t>*+ABC </a:t>
            </a:r>
            <a:r>
              <a:rPr lang="en-US" altLang="en-US" sz="1600" dirty="0"/>
              <a:t>in the prefix notation</a:t>
            </a:r>
          </a:p>
          <a:p>
            <a:pPr eaLnBrk="1" hangingPunct="1">
              <a:lnSpc>
                <a:spcPct val="150000"/>
              </a:lnSpc>
            </a:pPr>
            <a:r>
              <a:rPr lang="en-US" altLang="en-US" sz="1600" dirty="0"/>
              <a:t>The </a:t>
            </a:r>
            <a:r>
              <a:rPr lang="en-US" altLang="en-US" sz="1600" dirty="0">
                <a:solidFill>
                  <a:srgbClr val="0070C0"/>
                </a:solidFill>
              </a:rPr>
              <a:t>order of evaluation </a:t>
            </a:r>
            <a:r>
              <a:rPr lang="en-US" altLang="en-US" sz="1600" dirty="0"/>
              <a:t>of a </a:t>
            </a:r>
            <a:r>
              <a:rPr lang="en-US" altLang="en-US" sz="1600" dirty="0">
                <a:solidFill>
                  <a:srgbClr val="0070C0"/>
                </a:solidFill>
              </a:rPr>
              <a:t>prefix expression </a:t>
            </a:r>
            <a:r>
              <a:rPr lang="en-US" altLang="en-US" sz="1600" dirty="0"/>
              <a:t>is always from </a:t>
            </a:r>
            <a:r>
              <a:rPr lang="en-US" altLang="en-US" sz="1600" dirty="0">
                <a:solidFill>
                  <a:srgbClr val="FF0000"/>
                </a:solidFill>
              </a:rPr>
              <a:t>right to left</a:t>
            </a:r>
            <a:r>
              <a:rPr lang="en-US" altLang="en-US" sz="1600" dirty="0"/>
              <a:t>. </a:t>
            </a:r>
          </a:p>
          <a:p>
            <a:pPr eaLnBrk="1" hangingPunct="1">
              <a:lnSpc>
                <a:spcPct val="150000"/>
              </a:lnSpc>
              <a:spcBef>
                <a:spcPct val="0"/>
              </a:spcBef>
              <a:buFontTx/>
              <a:buChar char="•"/>
            </a:pPr>
            <a:endParaRPr lang="en-SG" dirty="0"/>
          </a:p>
        </p:txBody>
      </p:sp>
    </p:spTree>
    <p:extLst>
      <p:ext uri="{BB962C8B-B14F-4D97-AF65-F5344CB8AC3E}">
        <p14:creationId xmlns:p14="http://schemas.microsoft.com/office/powerpoint/2010/main" val="1354818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F551-DE37-229F-D44E-3EFA70E771BC}"/>
              </a:ext>
            </a:extLst>
          </p:cNvPr>
          <p:cNvSpPr>
            <a:spLocks noGrp="1"/>
          </p:cNvSpPr>
          <p:nvPr>
            <p:ph type="title"/>
          </p:nvPr>
        </p:nvSpPr>
        <p:spPr/>
        <p:txBody>
          <a:bodyPr/>
          <a:lstStyle/>
          <a:p>
            <a:r>
              <a:rPr lang="en-US" altLang="en-US" dirty="0"/>
              <a:t>INFIX, Postfix and Prefix</a:t>
            </a:r>
          </a:p>
        </p:txBody>
      </p:sp>
      <p:sp>
        <p:nvSpPr>
          <p:cNvPr id="4" name="TextBox 3">
            <a:extLst>
              <a:ext uri="{FF2B5EF4-FFF2-40B4-BE49-F238E27FC236}">
                <a16:creationId xmlns:a16="http://schemas.microsoft.com/office/drawing/2014/main" id="{3BDAA79E-C53A-E0F9-3F2F-6168831BC7BD}"/>
              </a:ext>
            </a:extLst>
          </p:cNvPr>
          <p:cNvSpPr txBox="1"/>
          <p:nvPr/>
        </p:nvSpPr>
        <p:spPr>
          <a:xfrm>
            <a:off x="1392964" y="1726250"/>
            <a:ext cx="6366617" cy="2062103"/>
          </a:xfrm>
          <a:prstGeom prst="rect">
            <a:avLst/>
          </a:prstGeom>
          <a:noFill/>
        </p:spPr>
        <p:txBody>
          <a:bodyPr wrap="square" rtlCol="0">
            <a:spAutoFit/>
          </a:bodyPr>
          <a:lstStyle/>
          <a:p>
            <a:r>
              <a:rPr lang="en-SG" sz="3200" dirty="0"/>
              <a:t>Computers work more efficiently with expressions written using </a:t>
            </a:r>
            <a:r>
              <a:rPr lang="en-SG" sz="3200" dirty="0">
                <a:solidFill>
                  <a:srgbClr val="FF0000"/>
                </a:solidFill>
              </a:rPr>
              <a:t>Prefix</a:t>
            </a:r>
            <a:r>
              <a:rPr lang="en-SG" sz="3200" dirty="0"/>
              <a:t> and </a:t>
            </a:r>
            <a:r>
              <a:rPr lang="en-SG" sz="3200" dirty="0">
                <a:solidFill>
                  <a:srgbClr val="FF0000"/>
                </a:solidFill>
              </a:rPr>
              <a:t>Postfix</a:t>
            </a:r>
            <a:r>
              <a:rPr lang="en-SG" sz="3200" dirty="0"/>
              <a:t> notations</a:t>
            </a:r>
          </a:p>
        </p:txBody>
      </p:sp>
    </p:spTree>
    <p:extLst>
      <p:ext uri="{BB962C8B-B14F-4D97-AF65-F5344CB8AC3E}">
        <p14:creationId xmlns:p14="http://schemas.microsoft.com/office/powerpoint/2010/main" val="3944582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934DB-135C-596C-1B6D-0344B00D821F}"/>
              </a:ext>
            </a:extLst>
          </p:cNvPr>
          <p:cNvSpPr>
            <a:spLocks noGrp="1"/>
          </p:cNvSpPr>
          <p:nvPr>
            <p:ph type="title"/>
          </p:nvPr>
        </p:nvSpPr>
        <p:spPr/>
        <p:txBody>
          <a:bodyPr/>
          <a:lstStyle/>
          <a:p>
            <a:r>
              <a:rPr lang="en-SG" dirty="0"/>
              <a:t>Lab Test 1 (05/03/2023 – 06/03/2024)</a:t>
            </a:r>
          </a:p>
        </p:txBody>
      </p:sp>
      <p:sp>
        <p:nvSpPr>
          <p:cNvPr id="6" name="TextBox 5">
            <a:extLst>
              <a:ext uri="{FF2B5EF4-FFF2-40B4-BE49-F238E27FC236}">
                <a16:creationId xmlns:a16="http://schemas.microsoft.com/office/drawing/2014/main" id="{6F9D5BBE-379F-D37A-B97E-4047BEE4AB9F}"/>
              </a:ext>
            </a:extLst>
          </p:cNvPr>
          <p:cNvSpPr txBox="1"/>
          <p:nvPr/>
        </p:nvSpPr>
        <p:spPr>
          <a:xfrm>
            <a:off x="512748" y="897308"/>
            <a:ext cx="8152688" cy="6288581"/>
          </a:xfrm>
          <a:prstGeom prst="rect">
            <a:avLst/>
          </a:prstGeom>
          <a:noFill/>
        </p:spPr>
        <p:txBody>
          <a:bodyPr wrap="square" rtlCol="0">
            <a:spAutoFit/>
          </a:bodyPr>
          <a:lstStyle/>
          <a:p>
            <a:pPr marL="342900" lvl="0" indent="-342900">
              <a:lnSpc>
                <a:spcPct val="107000"/>
              </a:lnSpc>
              <a:spcAft>
                <a:spcPts val="1200"/>
              </a:spcAft>
              <a:buFont typeface="+mj-lt"/>
              <a:buAutoNum type="arabicPeriod"/>
              <a:tabLst>
                <a:tab pos="457200" algn="l"/>
              </a:tabLst>
            </a:pPr>
            <a:r>
              <a:rPr lang="en-SG" sz="1400" kern="100" dirty="0">
                <a:effectLst/>
                <a:latin typeface="Calibri" panose="020F0502020204030204" pitchFamily="34" charset="0"/>
                <a:ea typeface="DengXian" panose="02010600030101010101" pitchFamily="2" charset="-122"/>
                <a:cs typeface="Times New Roman" panose="02020603050405020304" pitchFamily="18" charset="0"/>
              </a:rPr>
              <a:t>The test consists of </a:t>
            </a:r>
            <a:r>
              <a:rPr lang="en-SG" sz="1400" b="1" kern="1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five (5) questions</a:t>
            </a:r>
            <a:r>
              <a:rPr lang="en-SG" sz="1400" kern="100" dirty="0">
                <a:effectLst/>
                <a:latin typeface="Calibri" panose="020F0502020204030204" pitchFamily="34" charset="0"/>
                <a:ea typeface="DengXian" panose="02010600030101010101" pitchFamily="2" charset="-122"/>
                <a:cs typeface="Times New Roman" panose="02020603050405020304" pitchFamily="18" charset="0"/>
              </a:rPr>
              <a:t>, each worth </a:t>
            </a:r>
            <a:r>
              <a:rPr lang="en-SG" sz="1400" b="1" kern="1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20 marks</a:t>
            </a:r>
            <a:r>
              <a:rPr lang="en-SG" sz="1400" kern="100" dirty="0">
                <a:effectLst/>
                <a:latin typeface="Calibri" panose="020F0502020204030204" pitchFamily="34" charset="0"/>
                <a:ea typeface="DengXian" panose="02010600030101010101" pitchFamily="2" charset="-122"/>
                <a:cs typeface="Times New Roman" panose="02020603050405020304" pitchFamily="18" charset="0"/>
              </a:rPr>
              <a:t>.</a:t>
            </a:r>
          </a:p>
          <a:p>
            <a:pPr marL="342900" lvl="0" indent="-342900">
              <a:lnSpc>
                <a:spcPct val="107000"/>
              </a:lnSpc>
              <a:spcAft>
                <a:spcPts val="1200"/>
              </a:spcAft>
              <a:buFont typeface="+mj-lt"/>
              <a:buAutoNum type="arabicPeriod"/>
              <a:tabLst>
                <a:tab pos="457200" algn="l"/>
              </a:tabLst>
            </a:pPr>
            <a:r>
              <a:rPr lang="en-SG" sz="1400" kern="100" dirty="0">
                <a:effectLst/>
                <a:latin typeface="Calibri" panose="020F0502020204030204" pitchFamily="34" charset="0"/>
                <a:ea typeface="DengXian" panose="02010600030101010101" pitchFamily="2" charset="-122"/>
                <a:cs typeface="Times New Roman" panose="02020603050405020304" pitchFamily="18" charset="0"/>
              </a:rPr>
              <a:t>Questions may cover topics such as </a:t>
            </a:r>
            <a:r>
              <a:rPr lang="en-SG" sz="1400" b="1" kern="1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Linked Lists, Stacks &amp; Queues, Binary Trees, and Binary Search Trees</a:t>
            </a:r>
            <a:r>
              <a:rPr lang="en-SG" sz="1400" kern="100" dirty="0">
                <a:effectLst/>
                <a:latin typeface="Calibri" panose="020F0502020204030204" pitchFamily="34" charset="0"/>
                <a:ea typeface="DengXian" panose="02010600030101010101" pitchFamily="2" charset="-122"/>
                <a:cs typeface="Times New Roman" panose="02020603050405020304" pitchFamily="18" charset="0"/>
              </a:rPr>
              <a:t>.</a:t>
            </a:r>
          </a:p>
          <a:p>
            <a:pPr marL="342900" lvl="0" indent="-342900">
              <a:lnSpc>
                <a:spcPct val="107000"/>
              </a:lnSpc>
              <a:spcAft>
                <a:spcPts val="1200"/>
              </a:spcAft>
              <a:buFont typeface="+mj-lt"/>
              <a:buAutoNum type="arabicPeriod"/>
              <a:tabLst>
                <a:tab pos="457200" algn="l"/>
              </a:tabLst>
            </a:pPr>
            <a:r>
              <a:rPr lang="en-SG" sz="1400" kern="100" dirty="0">
                <a:effectLst/>
                <a:latin typeface="Calibri" panose="020F0502020204030204" pitchFamily="34" charset="0"/>
                <a:ea typeface="DengXian" panose="02010600030101010101" pitchFamily="2" charset="-122"/>
                <a:cs typeface="Times New Roman" panose="02020603050405020304" pitchFamily="18" charset="0"/>
              </a:rPr>
              <a:t>You are required to attempt all </a:t>
            </a:r>
            <a:r>
              <a:rPr lang="en-SG" sz="1400" b="1" kern="100" dirty="0">
                <a:effectLst/>
                <a:latin typeface="Calibri" panose="020F0502020204030204" pitchFamily="34" charset="0"/>
                <a:ea typeface="DengXian" panose="02010600030101010101" pitchFamily="2" charset="-122"/>
                <a:cs typeface="Times New Roman" panose="02020603050405020304" pitchFamily="18" charset="0"/>
              </a:rPr>
              <a:t>five questions</a:t>
            </a:r>
            <a:r>
              <a:rPr lang="en-SG" sz="1400" kern="100" dirty="0">
                <a:effectLst/>
                <a:latin typeface="Calibri" panose="020F0502020204030204" pitchFamily="34" charset="0"/>
                <a:ea typeface="DengXian" panose="02010600030101010101" pitchFamily="2" charset="-122"/>
                <a:cs typeface="Times New Roman" panose="02020603050405020304" pitchFamily="18" charset="0"/>
              </a:rPr>
              <a:t>.</a:t>
            </a:r>
          </a:p>
          <a:p>
            <a:pPr marL="342900" lvl="0" indent="-342900">
              <a:lnSpc>
                <a:spcPct val="107000"/>
              </a:lnSpc>
              <a:spcAft>
                <a:spcPts val="1200"/>
              </a:spcAft>
              <a:buFont typeface="+mj-lt"/>
              <a:buAutoNum type="arabicPeriod"/>
              <a:tabLst>
                <a:tab pos="457200" algn="l"/>
              </a:tabLst>
            </a:pPr>
            <a:r>
              <a:rPr lang="en-SG" sz="1400" kern="100" dirty="0">
                <a:effectLst/>
                <a:latin typeface="Calibri" panose="020F0502020204030204" pitchFamily="34" charset="0"/>
                <a:ea typeface="DengXian" panose="02010600030101010101" pitchFamily="2" charset="-122"/>
                <a:cs typeface="Times New Roman" panose="02020603050405020304" pitchFamily="18" charset="0"/>
              </a:rPr>
              <a:t>The duration of the test is </a:t>
            </a:r>
            <a:r>
              <a:rPr lang="en-SG" sz="1400" b="1" kern="1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120 minutes</a:t>
            </a:r>
            <a:r>
              <a:rPr lang="en-SG" sz="1400" kern="100" dirty="0">
                <a:effectLst/>
                <a:latin typeface="Calibri" panose="020F0502020204030204" pitchFamily="34" charset="0"/>
                <a:ea typeface="DengXian" panose="02010600030101010101" pitchFamily="2" charset="-122"/>
                <a:cs typeface="Times New Roman" panose="02020603050405020304" pitchFamily="18" charset="0"/>
              </a:rPr>
              <a:t>.</a:t>
            </a:r>
          </a:p>
          <a:p>
            <a:pPr marL="342900" lvl="0" indent="-342900">
              <a:lnSpc>
                <a:spcPct val="107000"/>
              </a:lnSpc>
              <a:spcAft>
                <a:spcPts val="1200"/>
              </a:spcAft>
              <a:buFont typeface="+mj-lt"/>
              <a:buAutoNum type="arabicPeriod"/>
              <a:tabLst>
                <a:tab pos="457200" algn="l"/>
              </a:tabLst>
            </a:pPr>
            <a:r>
              <a:rPr lang="en-SG" sz="1400" kern="100" dirty="0">
                <a:effectLst/>
                <a:latin typeface="Calibri" panose="020F0502020204030204" pitchFamily="34" charset="0"/>
                <a:ea typeface="DengXian" panose="02010600030101010101" pitchFamily="2" charset="-122"/>
                <a:cs typeface="Times New Roman" panose="02020603050405020304" pitchFamily="18" charset="0"/>
              </a:rPr>
              <a:t>The test platform is available at </a:t>
            </a:r>
            <a:r>
              <a:rPr lang="en-SG" sz="1400" b="1" kern="100" dirty="0" err="1">
                <a:effectLst/>
                <a:latin typeface="Calibri" panose="020F0502020204030204" pitchFamily="34" charset="0"/>
                <a:ea typeface="DengXian" panose="02010600030101010101" pitchFamily="2" charset="-122"/>
                <a:cs typeface="Times New Roman" panose="02020603050405020304" pitchFamily="18" charset="0"/>
              </a:rPr>
              <a:t>HackerEarth</a:t>
            </a:r>
            <a:r>
              <a:rPr lang="en-SG" sz="1400" kern="100" dirty="0">
                <a:effectLst/>
                <a:latin typeface="Calibri" panose="020F0502020204030204" pitchFamily="34" charset="0"/>
                <a:ea typeface="DengXian" panose="02010600030101010101" pitchFamily="2" charset="-122"/>
                <a:cs typeface="Times New Roman" panose="02020603050405020304" pitchFamily="18" charset="0"/>
              </a:rPr>
              <a:t>.</a:t>
            </a:r>
          </a:p>
          <a:p>
            <a:pPr marL="342900" lvl="0" indent="-342900">
              <a:lnSpc>
                <a:spcPct val="107000"/>
              </a:lnSpc>
              <a:spcAft>
                <a:spcPts val="1200"/>
              </a:spcAft>
              <a:buFont typeface="+mj-lt"/>
              <a:buAutoNum type="arabicPeriod"/>
              <a:tabLst>
                <a:tab pos="457200" algn="l"/>
              </a:tabLst>
            </a:pPr>
            <a:r>
              <a:rPr lang="en-SG" sz="1400" kern="100" dirty="0">
                <a:effectLst/>
                <a:latin typeface="Calibri" panose="020F0502020204030204" pitchFamily="34" charset="0"/>
                <a:ea typeface="DengXian" panose="02010600030101010101" pitchFamily="2" charset="-122"/>
                <a:cs typeface="Times New Roman" panose="02020603050405020304" pitchFamily="18" charset="0"/>
              </a:rPr>
              <a:t>You are permitted to use </a:t>
            </a:r>
            <a:r>
              <a:rPr lang="en-SG" sz="1400" b="1" kern="100" dirty="0" err="1">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Code:Blocks</a:t>
            </a:r>
            <a:r>
              <a:rPr lang="en-SG" sz="1400" b="1" kern="1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 </a:t>
            </a:r>
            <a:r>
              <a:rPr lang="en-SG" sz="1400" kern="100" dirty="0">
                <a:effectLst/>
                <a:latin typeface="Calibri" panose="020F0502020204030204" pitchFamily="34" charset="0"/>
                <a:ea typeface="DengXian" panose="02010600030101010101" pitchFamily="2" charset="-122"/>
                <a:cs typeface="Times New Roman" panose="02020603050405020304" pitchFamily="18" charset="0"/>
              </a:rPr>
              <a:t>for coding.</a:t>
            </a:r>
          </a:p>
          <a:p>
            <a:pPr marL="342900" lvl="0" indent="-342900">
              <a:lnSpc>
                <a:spcPct val="107000"/>
              </a:lnSpc>
              <a:spcAft>
                <a:spcPts val="1200"/>
              </a:spcAft>
              <a:buFont typeface="+mj-lt"/>
              <a:buAutoNum type="arabicPeriod"/>
              <a:tabLst>
                <a:tab pos="457200" algn="l"/>
              </a:tabLst>
            </a:pPr>
            <a:r>
              <a:rPr lang="en-SG" sz="1400" kern="100" dirty="0">
                <a:effectLst/>
                <a:latin typeface="Calibri" panose="020F0502020204030204" pitchFamily="34" charset="0"/>
                <a:ea typeface="DengXian" panose="02010600030101010101" pitchFamily="2" charset="-122"/>
                <a:cs typeface="Times New Roman" panose="02020603050405020304" pitchFamily="18" charset="0"/>
              </a:rPr>
              <a:t>This is a closed-book examination. Apart from the computer used for the test, no other materials, notes, or electronic devices are allowed. </a:t>
            </a:r>
            <a:r>
              <a:rPr lang="en-SG" sz="1400" b="1" kern="1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Access is limited to </a:t>
            </a:r>
            <a:r>
              <a:rPr lang="en-SG" sz="1400" b="1" kern="100" dirty="0" err="1">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HackerEarth</a:t>
            </a:r>
            <a:r>
              <a:rPr lang="en-SG" sz="1400" b="1" kern="1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 and Code::Blocks</a:t>
            </a:r>
            <a:r>
              <a:rPr lang="en-SG" sz="1400" kern="100" dirty="0">
                <a:effectLst/>
                <a:latin typeface="Calibri" panose="020F0502020204030204" pitchFamily="34" charset="0"/>
                <a:ea typeface="DengXian" panose="02010600030101010101" pitchFamily="2" charset="-122"/>
                <a:cs typeface="Times New Roman" panose="02020603050405020304" pitchFamily="18" charset="0"/>
              </a:rPr>
              <a:t>.</a:t>
            </a:r>
          </a:p>
          <a:p>
            <a:pPr marL="342900" lvl="0" indent="-342900">
              <a:lnSpc>
                <a:spcPct val="107000"/>
              </a:lnSpc>
              <a:spcAft>
                <a:spcPts val="1200"/>
              </a:spcAft>
              <a:buFont typeface="+mj-lt"/>
              <a:buAutoNum type="arabicPeriod"/>
              <a:tabLst>
                <a:tab pos="457200" algn="l"/>
              </a:tabLst>
            </a:pPr>
            <a:r>
              <a:rPr lang="en-SG" sz="1400" kern="100" dirty="0">
                <a:effectLst/>
                <a:latin typeface="Calibri" panose="020F0502020204030204" pitchFamily="34" charset="0"/>
                <a:ea typeface="DengXian" panose="02010600030101010101" pitchFamily="2" charset="-122"/>
                <a:cs typeface="Times New Roman" panose="02020603050405020304" pitchFamily="18" charset="0"/>
              </a:rPr>
              <a:t>Communicating with others during the test is strictly prohibited.</a:t>
            </a:r>
          </a:p>
          <a:p>
            <a:pPr marL="342900" lvl="0" indent="-342900">
              <a:lnSpc>
                <a:spcPct val="107000"/>
              </a:lnSpc>
              <a:spcAft>
                <a:spcPts val="1200"/>
              </a:spcAft>
              <a:buFont typeface="+mj-lt"/>
              <a:buAutoNum type="arabicPeriod"/>
              <a:tabLst>
                <a:tab pos="457200" algn="l"/>
              </a:tabLst>
            </a:pPr>
            <a:r>
              <a:rPr lang="en-SG" sz="1400" kern="100" dirty="0">
                <a:effectLst/>
                <a:latin typeface="Calibri" panose="020F0502020204030204" pitchFamily="34" charset="0"/>
                <a:ea typeface="DengXian" panose="02010600030101010101" pitchFamily="2" charset="-122"/>
                <a:cs typeface="Times New Roman" panose="02020603050405020304" pitchFamily="18" charset="0"/>
              </a:rPr>
              <a:t>You are not allowed to leave your seat once the test has commenced until it concludes.</a:t>
            </a:r>
          </a:p>
          <a:p>
            <a:pPr marL="342900" lvl="0" indent="-342900">
              <a:lnSpc>
                <a:spcPct val="107000"/>
              </a:lnSpc>
              <a:spcAft>
                <a:spcPts val="1200"/>
              </a:spcAft>
              <a:buFont typeface="+mj-lt"/>
              <a:buAutoNum type="arabicPeriod"/>
              <a:tabLst>
                <a:tab pos="457200" algn="l"/>
              </a:tabLst>
            </a:pPr>
            <a:r>
              <a:rPr lang="en-SG" sz="1400" kern="100" dirty="0">
                <a:effectLst/>
                <a:latin typeface="Calibri" panose="020F0502020204030204" pitchFamily="34" charset="0"/>
                <a:ea typeface="DengXian" panose="02010600030101010101" pitchFamily="2" charset="-122"/>
                <a:cs typeface="Times New Roman" panose="02020603050405020304" pitchFamily="18" charset="0"/>
              </a:rPr>
              <a:t>Programming templates will be provided for the lab questions.</a:t>
            </a:r>
          </a:p>
          <a:p>
            <a:pPr marL="342900" lvl="0" indent="-342900">
              <a:lnSpc>
                <a:spcPct val="107000"/>
              </a:lnSpc>
              <a:spcAft>
                <a:spcPts val="1200"/>
              </a:spcAft>
              <a:buFont typeface="+mj-lt"/>
              <a:buAutoNum type="arabicPeriod"/>
              <a:tabLst>
                <a:tab pos="457200" algn="l"/>
              </a:tabLst>
            </a:pPr>
            <a:r>
              <a:rPr lang="en-SG" sz="1400" kern="100" dirty="0">
                <a:effectLst/>
                <a:latin typeface="Calibri" panose="020F0502020204030204" pitchFamily="34" charset="0"/>
                <a:ea typeface="DengXian" panose="02010600030101010101" pitchFamily="2" charset="-122"/>
                <a:cs typeface="Times New Roman" panose="02020603050405020304" pitchFamily="18" charset="0"/>
              </a:rPr>
              <a:t>Participation in this e-assessment signifies your commitment to the University's Honour Code, which can be found at NTU Honour Code ((</a:t>
            </a:r>
            <a:r>
              <a:rPr lang="en-SG" sz="1400" u="sng" kern="100" dirty="0">
                <a:solidFill>
                  <a:srgbClr val="0563C1"/>
                </a:solidFill>
                <a:effectLst/>
                <a:latin typeface="Calibri" panose="020F0502020204030204" pitchFamily="34" charset="0"/>
                <a:ea typeface="DengXian" panose="02010600030101010101" pitchFamily="2" charset="-122"/>
                <a:cs typeface="Times New Roman" panose="02020603050405020304" pitchFamily="18" charset="0"/>
                <a:hlinkClick r:id="rId2"/>
              </a:rPr>
              <a:t>https://www.ntu.edu.sg/sao/pages/honourcode.aspx</a:t>
            </a:r>
            <a:r>
              <a:rPr lang="en-SG" sz="1400" kern="100" dirty="0">
                <a:effectLst/>
                <a:latin typeface="Calibri" panose="020F0502020204030204" pitchFamily="34" charset="0"/>
                <a:ea typeface="DengXian" panose="02010600030101010101" pitchFamily="2" charset="-122"/>
                <a:cs typeface="Times New Roman" panose="02020603050405020304" pitchFamily="18" charset="0"/>
              </a:rPr>
              <a:t>).</a:t>
            </a:r>
          </a:p>
          <a:p>
            <a:pPr marL="342900" lvl="0" indent="-342900">
              <a:lnSpc>
                <a:spcPct val="107000"/>
              </a:lnSpc>
              <a:spcAft>
                <a:spcPts val="1200"/>
              </a:spcAft>
              <a:buFont typeface="+mj-lt"/>
              <a:buAutoNum type="arabicPeriod"/>
              <a:tabLst>
                <a:tab pos="457200" algn="l"/>
              </a:tabLst>
            </a:pPr>
            <a:r>
              <a:rPr lang="en-SG" sz="1400" kern="100" dirty="0">
                <a:effectLst/>
                <a:latin typeface="Calibri" panose="020F0502020204030204" pitchFamily="34" charset="0"/>
                <a:ea typeface="DengXian" panose="02010600030101010101" pitchFamily="2" charset="-122"/>
                <a:cs typeface="Times New Roman" panose="02020603050405020304" pitchFamily="18" charset="0"/>
              </a:rPr>
              <a:t>In case of absence, </a:t>
            </a:r>
            <a:r>
              <a:rPr lang="en-SG" sz="1400" b="1" kern="100" dirty="0">
                <a:effectLst/>
                <a:latin typeface="Calibri" panose="020F0502020204030204" pitchFamily="34" charset="0"/>
                <a:ea typeface="DengXian" panose="02010600030101010101" pitchFamily="2" charset="-122"/>
                <a:cs typeface="Times New Roman" panose="02020603050405020304" pitchFamily="18" charset="0"/>
              </a:rPr>
              <a:t>you must submit valid documentation (e.g., Medical Certificate) </a:t>
            </a:r>
            <a:r>
              <a:rPr lang="en-SG" sz="1400" kern="100" dirty="0">
                <a:effectLst/>
                <a:latin typeface="Calibri" panose="020F0502020204030204" pitchFamily="34" charset="0"/>
                <a:ea typeface="DengXian" panose="02010600030101010101" pitchFamily="2" charset="-122"/>
                <a:cs typeface="Times New Roman" panose="02020603050405020304" pitchFamily="18" charset="0"/>
              </a:rPr>
              <a:t>to justify your absence by </a:t>
            </a:r>
            <a:r>
              <a:rPr lang="en-SG" sz="1400" b="1" kern="1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4:59 PM on March 6, 2024</a:t>
            </a:r>
            <a:r>
              <a:rPr lang="en-SG" sz="1400" kern="100" dirty="0">
                <a:effectLst/>
                <a:latin typeface="Calibri" panose="020F0502020204030204" pitchFamily="34" charset="0"/>
                <a:ea typeface="DengXian" panose="02010600030101010101" pitchFamily="2" charset="-122"/>
                <a:cs typeface="Times New Roman" panose="02020603050405020304" pitchFamily="18" charset="0"/>
              </a:rPr>
              <a:t>, to </a:t>
            </a:r>
            <a:r>
              <a:rPr lang="en-SG" sz="1400" b="1" kern="100" dirty="0">
                <a:effectLst/>
                <a:latin typeface="Calibri" panose="020F0502020204030204" pitchFamily="34" charset="0"/>
                <a:ea typeface="DengXian" panose="02010600030101010101" pitchFamily="2" charset="-122"/>
                <a:cs typeface="Times New Roman" panose="02020603050405020304" pitchFamily="18" charset="0"/>
              </a:rPr>
              <a:t>ofernando@ntu.edu.sg</a:t>
            </a:r>
            <a:r>
              <a:rPr lang="en-SG" sz="14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SG" sz="1400" b="1" kern="1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Failure to provide documentation will result in a zero mark for the test.</a:t>
            </a:r>
          </a:p>
          <a:p>
            <a:pPr marL="457200">
              <a:lnSpc>
                <a:spcPct val="107000"/>
              </a:lnSpc>
              <a:spcAft>
                <a:spcPts val="1200"/>
              </a:spcAft>
            </a:pPr>
            <a:r>
              <a:rPr lang="en-SG" sz="1400" kern="100" dirty="0">
                <a:effectLst/>
                <a:latin typeface="Calibri" panose="020F0502020204030204" pitchFamily="34" charset="0"/>
                <a:ea typeface="DengXian" panose="02010600030101010101" pitchFamily="2" charset="-122"/>
                <a:cs typeface="Times New Roman" panose="02020603050405020304" pitchFamily="18" charset="0"/>
              </a:rPr>
              <a:t> </a:t>
            </a:r>
          </a:p>
          <a:p>
            <a:endParaRPr lang="en-SG" dirty="0"/>
          </a:p>
        </p:txBody>
      </p:sp>
    </p:spTree>
    <p:extLst>
      <p:ext uri="{BB962C8B-B14F-4D97-AF65-F5344CB8AC3E}">
        <p14:creationId xmlns:p14="http://schemas.microsoft.com/office/powerpoint/2010/main" val="3292769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62F1-5BAE-489A-8198-3F3F40494176}"/>
              </a:ext>
            </a:extLst>
          </p:cNvPr>
          <p:cNvSpPr>
            <a:spLocks noGrp="1"/>
          </p:cNvSpPr>
          <p:nvPr>
            <p:ph type="title"/>
          </p:nvPr>
        </p:nvSpPr>
        <p:spPr/>
        <p:txBody>
          <a:bodyPr/>
          <a:lstStyle/>
          <a:p>
            <a:r>
              <a:rPr lang="en-SG" dirty="0"/>
              <a:t>Infix to postfix</a:t>
            </a:r>
          </a:p>
        </p:txBody>
      </p:sp>
      <p:sp>
        <p:nvSpPr>
          <p:cNvPr id="3" name="Content Placeholder 2">
            <a:extLst>
              <a:ext uri="{FF2B5EF4-FFF2-40B4-BE49-F238E27FC236}">
                <a16:creationId xmlns:a16="http://schemas.microsoft.com/office/drawing/2014/main" id="{2EA3DB9A-AE63-4591-B8D5-D106DE166FC3}"/>
              </a:ext>
            </a:extLst>
          </p:cNvPr>
          <p:cNvSpPr>
            <a:spLocks noGrp="1"/>
          </p:cNvSpPr>
          <p:nvPr>
            <p:ph idx="1"/>
          </p:nvPr>
        </p:nvSpPr>
        <p:spPr>
          <a:xfrm>
            <a:off x="1128409" y="1439694"/>
            <a:ext cx="6926094" cy="4580105"/>
          </a:xfrm>
        </p:spPr>
        <p:txBody>
          <a:bodyPr>
            <a:normAutofit/>
          </a:bodyPr>
          <a:lstStyle/>
          <a:p>
            <a:pPr marL="0" indent="0">
              <a:lnSpc>
                <a:spcPct val="100000"/>
              </a:lnSpc>
              <a:buNone/>
            </a:pPr>
            <a:r>
              <a:rPr lang="en-US" sz="1900" b="1" dirty="0">
                <a:latin typeface="Arial" panose="020B0604020202020204" pitchFamily="34" charset="0"/>
                <a:cs typeface="Arial" panose="020B0604020202020204" pitchFamily="34" charset="0"/>
              </a:rPr>
              <a:t>Do:</a:t>
            </a:r>
          </a:p>
          <a:p>
            <a:pPr lvl="1">
              <a:lnSpc>
                <a:spcPct val="100000"/>
              </a:lnSpc>
            </a:pPr>
            <a:r>
              <a:rPr lang="en-US" sz="1600" dirty="0">
                <a:latin typeface="Arial" panose="020B0604020202020204" pitchFamily="34" charset="0"/>
                <a:cs typeface="Arial" panose="020B0604020202020204" pitchFamily="34" charset="0"/>
              </a:rPr>
              <a:t>Find the operator with the highest precedence (If same precedence, process from left to right)</a:t>
            </a:r>
          </a:p>
          <a:p>
            <a:pPr lvl="1">
              <a:lnSpc>
                <a:spcPct val="100000"/>
              </a:lnSpc>
            </a:pPr>
            <a:r>
              <a:rPr lang="en-US" sz="1600" dirty="0">
                <a:latin typeface="Arial" panose="020B0604020202020204" pitchFamily="34" charset="0"/>
                <a:cs typeface="Arial" panose="020B0604020202020204" pitchFamily="34" charset="0"/>
              </a:rPr>
              <a:t>Convert associated operands and operator to the target expression</a:t>
            </a:r>
          </a:p>
          <a:p>
            <a:pPr marL="0" indent="0">
              <a:lnSpc>
                <a:spcPct val="100000"/>
              </a:lnSpc>
              <a:buNone/>
            </a:pPr>
            <a:r>
              <a:rPr lang="en-US" sz="1900" b="1" dirty="0">
                <a:latin typeface="Arial" panose="020B0604020202020204" pitchFamily="34" charset="0"/>
                <a:cs typeface="Arial" panose="020B0604020202020204" pitchFamily="34" charset="0"/>
              </a:rPr>
              <a:t>Until: </a:t>
            </a:r>
          </a:p>
          <a:p>
            <a:pPr lvl="1">
              <a:lnSpc>
                <a:spcPct val="100000"/>
              </a:lnSpc>
            </a:pPr>
            <a:r>
              <a:rPr lang="en-US" sz="1600" dirty="0">
                <a:latin typeface="Arial" panose="020B0604020202020204" pitchFamily="34" charset="0"/>
                <a:cs typeface="Arial" panose="020B0604020202020204" pitchFamily="34" charset="0"/>
              </a:rPr>
              <a:t>Every operator is processed</a:t>
            </a:r>
          </a:p>
          <a:p>
            <a:pPr marL="0" indent="0">
              <a:lnSpc>
                <a:spcPct val="100000"/>
              </a:lnSpc>
              <a:buNone/>
            </a:pPr>
            <a:endParaRPr lang="en-SG" sz="1600" b="1" dirty="0">
              <a:latin typeface="Arial" panose="020B0604020202020204" pitchFamily="34" charset="0"/>
              <a:cs typeface="Arial" panose="020B0604020202020204" pitchFamily="34" charset="0"/>
            </a:endParaRPr>
          </a:p>
          <a:p>
            <a:pPr marL="0" indent="0">
              <a:lnSpc>
                <a:spcPct val="100000"/>
              </a:lnSpc>
              <a:buNone/>
            </a:pPr>
            <a:r>
              <a:rPr lang="en-SG" sz="1600" b="1" dirty="0">
                <a:latin typeface="Arial" panose="020B0604020202020204" pitchFamily="34" charset="0"/>
                <a:cs typeface="Arial" panose="020B0604020202020204" pitchFamily="34" charset="0"/>
              </a:rPr>
              <a:t>Example: (Infix -&gt; Postfix)</a:t>
            </a:r>
          </a:p>
          <a:p>
            <a:pPr lvl="1">
              <a:lnSpc>
                <a:spcPct val="100000"/>
              </a:lnSpc>
            </a:pPr>
            <a:r>
              <a:rPr lang="en-SG" sz="1600" dirty="0">
                <a:latin typeface="Arial" panose="020B0604020202020204" pitchFamily="34" charset="0"/>
                <a:cs typeface="Arial" panose="020B0604020202020204" pitchFamily="34" charset="0"/>
              </a:rPr>
              <a:t>x = a + b ∗ c % d &gt;&gt; e</a:t>
            </a:r>
          </a:p>
          <a:p>
            <a:pPr lvl="1">
              <a:lnSpc>
                <a:spcPct val="100000"/>
              </a:lnSpc>
            </a:pPr>
            <a:r>
              <a:rPr lang="en-SG" sz="1600" dirty="0">
                <a:latin typeface="Arial" panose="020B0604020202020204" pitchFamily="34" charset="0"/>
                <a:cs typeface="Arial" panose="020B0604020202020204" pitchFamily="34" charset="0"/>
              </a:rPr>
              <a:t>x = a + </a:t>
            </a:r>
            <a:r>
              <a:rPr lang="en-SG" sz="1600" dirty="0" err="1">
                <a:latin typeface="Arial" panose="020B0604020202020204" pitchFamily="34" charset="0"/>
                <a:cs typeface="Arial" panose="020B0604020202020204" pitchFamily="34" charset="0"/>
              </a:rPr>
              <a:t>bc</a:t>
            </a:r>
            <a:r>
              <a:rPr lang="en-SG" sz="1600" dirty="0">
                <a:latin typeface="Arial" panose="020B0604020202020204" pitchFamily="34" charset="0"/>
                <a:cs typeface="Arial" panose="020B0604020202020204" pitchFamily="34" charset="0"/>
              </a:rPr>
              <a:t>* % d &gt;&gt; e</a:t>
            </a:r>
          </a:p>
          <a:p>
            <a:pPr lvl="1">
              <a:lnSpc>
                <a:spcPct val="100000"/>
              </a:lnSpc>
            </a:pPr>
            <a:r>
              <a:rPr lang="en-SG" sz="1600" dirty="0">
                <a:latin typeface="Arial" panose="020B0604020202020204" pitchFamily="34" charset="0"/>
                <a:cs typeface="Arial" panose="020B0604020202020204" pitchFamily="34" charset="0"/>
              </a:rPr>
              <a:t>x = a + </a:t>
            </a:r>
            <a:r>
              <a:rPr lang="en-SG" sz="1600" dirty="0" err="1">
                <a:latin typeface="Arial" panose="020B0604020202020204" pitchFamily="34" charset="0"/>
                <a:cs typeface="Arial" panose="020B0604020202020204" pitchFamily="34" charset="0"/>
              </a:rPr>
              <a:t>bc</a:t>
            </a:r>
            <a:r>
              <a:rPr lang="en-SG" sz="1600" dirty="0">
                <a:latin typeface="Arial" panose="020B0604020202020204" pitchFamily="34" charset="0"/>
                <a:cs typeface="Arial" panose="020B0604020202020204" pitchFamily="34" charset="0"/>
              </a:rPr>
              <a:t>*d% &gt;&gt; e</a:t>
            </a:r>
          </a:p>
          <a:p>
            <a:pPr lvl="1">
              <a:lnSpc>
                <a:spcPct val="100000"/>
              </a:lnSpc>
            </a:pPr>
            <a:r>
              <a:rPr lang="en-SG" sz="1600" dirty="0">
                <a:latin typeface="Arial" panose="020B0604020202020204" pitchFamily="34" charset="0"/>
                <a:cs typeface="Arial" panose="020B0604020202020204" pitchFamily="34" charset="0"/>
              </a:rPr>
              <a:t>x = </a:t>
            </a:r>
            <a:r>
              <a:rPr lang="en-SG" sz="1600" dirty="0" err="1">
                <a:latin typeface="Arial" panose="020B0604020202020204" pitchFamily="34" charset="0"/>
                <a:cs typeface="Arial" panose="020B0604020202020204" pitchFamily="34" charset="0"/>
              </a:rPr>
              <a:t>bc</a:t>
            </a:r>
            <a:r>
              <a:rPr lang="en-SG" sz="1600" dirty="0">
                <a:latin typeface="Arial" panose="020B0604020202020204" pitchFamily="34" charset="0"/>
                <a:cs typeface="Arial" panose="020B0604020202020204" pitchFamily="34" charset="0"/>
              </a:rPr>
              <a:t>*</a:t>
            </a:r>
            <a:r>
              <a:rPr lang="en-SG" sz="1600" dirty="0" err="1">
                <a:latin typeface="Arial" panose="020B0604020202020204" pitchFamily="34" charset="0"/>
                <a:cs typeface="Arial" panose="020B0604020202020204" pitchFamily="34" charset="0"/>
              </a:rPr>
              <a:t>d%a</a:t>
            </a:r>
            <a:r>
              <a:rPr lang="en-SG" sz="1600" dirty="0">
                <a:latin typeface="Arial" panose="020B0604020202020204" pitchFamily="34" charset="0"/>
                <a:cs typeface="Arial" panose="020B0604020202020204" pitchFamily="34" charset="0"/>
              </a:rPr>
              <a:t>+ &gt;&gt; e</a:t>
            </a:r>
          </a:p>
          <a:p>
            <a:pPr lvl="1">
              <a:lnSpc>
                <a:spcPct val="100000"/>
              </a:lnSpc>
            </a:pPr>
            <a:r>
              <a:rPr lang="en-SG" sz="1600" dirty="0">
                <a:latin typeface="Arial" panose="020B0604020202020204" pitchFamily="34" charset="0"/>
                <a:cs typeface="Arial" panose="020B0604020202020204" pitchFamily="34" charset="0"/>
              </a:rPr>
              <a:t>x = </a:t>
            </a:r>
            <a:r>
              <a:rPr lang="en-SG" sz="1600" dirty="0" err="1">
                <a:latin typeface="Arial" panose="020B0604020202020204" pitchFamily="34" charset="0"/>
                <a:cs typeface="Arial" panose="020B0604020202020204" pitchFamily="34" charset="0"/>
              </a:rPr>
              <a:t>bc</a:t>
            </a:r>
            <a:r>
              <a:rPr lang="en-SG" sz="1600" dirty="0">
                <a:latin typeface="Arial" panose="020B0604020202020204" pitchFamily="34" charset="0"/>
                <a:cs typeface="Arial" panose="020B0604020202020204" pitchFamily="34" charset="0"/>
              </a:rPr>
              <a:t>*</a:t>
            </a:r>
            <a:r>
              <a:rPr lang="en-SG" sz="1600" dirty="0" err="1">
                <a:latin typeface="Arial" panose="020B0604020202020204" pitchFamily="34" charset="0"/>
                <a:cs typeface="Arial" panose="020B0604020202020204" pitchFamily="34" charset="0"/>
              </a:rPr>
              <a:t>d%a+e</a:t>
            </a:r>
            <a:r>
              <a:rPr lang="en-SG" sz="1600" dirty="0">
                <a:latin typeface="Arial" panose="020B0604020202020204" pitchFamily="34" charset="0"/>
                <a:cs typeface="Arial" panose="020B0604020202020204" pitchFamily="34" charset="0"/>
              </a:rPr>
              <a:t>&gt;&gt;</a:t>
            </a:r>
          </a:p>
          <a:p>
            <a:pPr lvl="1">
              <a:lnSpc>
                <a:spcPct val="100000"/>
              </a:lnSpc>
            </a:pPr>
            <a:r>
              <a:rPr lang="en-SG" sz="1600" dirty="0" err="1">
                <a:latin typeface="Arial" panose="020B0604020202020204" pitchFamily="34" charset="0"/>
                <a:cs typeface="Arial" panose="020B0604020202020204" pitchFamily="34" charset="0"/>
              </a:rPr>
              <a:t>bc</a:t>
            </a:r>
            <a:r>
              <a:rPr lang="en-SG" sz="1600" dirty="0">
                <a:latin typeface="Arial" panose="020B0604020202020204" pitchFamily="34" charset="0"/>
                <a:cs typeface="Arial" panose="020B0604020202020204" pitchFamily="34" charset="0"/>
              </a:rPr>
              <a:t>*</a:t>
            </a:r>
            <a:r>
              <a:rPr lang="en-SG" sz="1600" dirty="0" err="1">
                <a:latin typeface="Arial" panose="020B0604020202020204" pitchFamily="34" charset="0"/>
                <a:cs typeface="Arial" panose="020B0604020202020204" pitchFamily="34" charset="0"/>
              </a:rPr>
              <a:t>d%a+e</a:t>
            </a:r>
            <a:r>
              <a:rPr lang="en-SG" sz="1600" dirty="0">
                <a:latin typeface="Arial" panose="020B0604020202020204" pitchFamily="34" charset="0"/>
                <a:cs typeface="Arial" panose="020B0604020202020204" pitchFamily="34" charset="0"/>
              </a:rPr>
              <a:t>&gt;&gt;x=</a:t>
            </a:r>
            <a:endParaRPr lang="en-S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826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9FC2F-743B-4AD2-BC14-A4232C3ED1E2}"/>
              </a:ext>
            </a:extLst>
          </p:cNvPr>
          <p:cNvSpPr>
            <a:spLocks noGrp="1"/>
          </p:cNvSpPr>
          <p:nvPr>
            <p:ph type="title"/>
          </p:nvPr>
        </p:nvSpPr>
        <p:spPr/>
        <p:txBody>
          <a:bodyPr/>
          <a:lstStyle/>
          <a:p>
            <a:r>
              <a:rPr lang="en-SG" dirty="0"/>
              <a:t>Question 3 – (a)</a:t>
            </a:r>
          </a:p>
        </p:txBody>
      </p:sp>
      <p:sp>
        <p:nvSpPr>
          <p:cNvPr id="3" name="Content Placeholder 2">
            <a:extLst>
              <a:ext uri="{FF2B5EF4-FFF2-40B4-BE49-F238E27FC236}">
                <a16:creationId xmlns:a16="http://schemas.microsoft.com/office/drawing/2014/main" id="{6A155242-9754-4FB1-93C6-A43E4C2DE88D}"/>
              </a:ext>
            </a:extLst>
          </p:cNvPr>
          <p:cNvSpPr>
            <a:spLocks noGrp="1"/>
          </p:cNvSpPr>
          <p:nvPr>
            <p:ph idx="1"/>
          </p:nvPr>
        </p:nvSpPr>
        <p:spPr>
          <a:xfrm>
            <a:off x="304800" y="743009"/>
            <a:ext cx="8610600" cy="476191"/>
          </a:xfrm>
        </p:spPr>
        <p:txBody>
          <a:bodyPr>
            <a:normAutofit/>
          </a:bodyPr>
          <a:lstStyle/>
          <a:p>
            <a:pPr marL="0" indent="0">
              <a:buNone/>
            </a:pPr>
            <a:r>
              <a:rPr lang="en-SG" sz="2000" dirty="0">
                <a:latin typeface="Arial" panose="020B0604020202020204" pitchFamily="34" charset="0"/>
                <a:cs typeface="Arial" panose="020B0604020202020204" pitchFamily="34" charset="0"/>
              </a:rPr>
              <a:t>Convert an </a:t>
            </a:r>
            <a:r>
              <a:rPr lang="en-SG" sz="2000" b="1" dirty="0">
                <a:latin typeface="Arial" panose="020B0604020202020204" pitchFamily="34" charset="0"/>
                <a:cs typeface="Arial" panose="020B0604020202020204" pitchFamily="34" charset="0"/>
              </a:rPr>
              <a:t>infix</a:t>
            </a:r>
            <a:r>
              <a:rPr lang="en-SG" sz="2000" dirty="0">
                <a:latin typeface="Arial" panose="020B0604020202020204" pitchFamily="34" charset="0"/>
                <a:cs typeface="Arial" panose="020B0604020202020204" pitchFamily="34" charset="0"/>
              </a:rPr>
              <a:t> expression, </a:t>
            </a:r>
            <a:r>
              <a:rPr lang="en-SG" sz="2000" b="1" dirty="0">
                <a:solidFill>
                  <a:srgbClr val="FF0000"/>
                </a:solidFill>
                <a:latin typeface="Arial" panose="020B0604020202020204" pitchFamily="34" charset="0"/>
                <a:cs typeface="Arial" panose="020B0604020202020204" pitchFamily="34" charset="0"/>
              </a:rPr>
              <a:t>x = a + b ∗ </a:t>
            </a:r>
            <a:r>
              <a:rPr lang="en-SG" sz="2000" b="1" dirty="0" err="1">
                <a:solidFill>
                  <a:srgbClr val="FF0000"/>
                </a:solidFill>
                <a:latin typeface="Arial" panose="020B0604020202020204" pitchFamily="34" charset="0"/>
                <a:cs typeface="Arial" panose="020B0604020202020204" pitchFamily="34" charset="0"/>
              </a:rPr>
              <a:t>c%d</a:t>
            </a:r>
            <a:r>
              <a:rPr lang="en-SG" sz="2000" b="1" dirty="0">
                <a:solidFill>
                  <a:srgbClr val="FF0000"/>
                </a:solidFill>
                <a:latin typeface="Arial" panose="020B0604020202020204" pitchFamily="34" charset="0"/>
                <a:cs typeface="Arial" panose="020B0604020202020204" pitchFamily="34" charset="0"/>
              </a:rPr>
              <a:t> &gt;&gt; e</a:t>
            </a:r>
            <a:r>
              <a:rPr lang="en-SG" sz="2000" dirty="0">
                <a:latin typeface="Arial" panose="020B0604020202020204" pitchFamily="34" charset="0"/>
                <a:cs typeface="Arial" panose="020B0604020202020204" pitchFamily="34" charset="0"/>
              </a:rPr>
              <a:t>, to a </a:t>
            </a:r>
            <a:r>
              <a:rPr lang="en-SG" sz="2000" b="1" dirty="0">
                <a:latin typeface="Arial" panose="020B0604020202020204" pitchFamily="34" charset="0"/>
                <a:cs typeface="Arial" panose="020B0604020202020204" pitchFamily="34" charset="0"/>
              </a:rPr>
              <a:t>postfix</a:t>
            </a:r>
            <a:r>
              <a:rPr lang="en-SG" sz="2000" dirty="0">
                <a:latin typeface="Arial" panose="020B0604020202020204" pitchFamily="34" charset="0"/>
                <a:cs typeface="Arial" panose="020B0604020202020204" pitchFamily="34" charset="0"/>
              </a:rPr>
              <a:t> expression</a:t>
            </a:r>
          </a:p>
        </p:txBody>
      </p:sp>
      <p:graphicFrame>
        <p:nvGraphicFramePr>
          <p:cNvPr id="7" name="Table 4">
            <a:extLst>
              <a:ext uri="{FF2B5EF4-FFF2-40B4-BE49-F238E27FC236}">
                <a16:creationId xmlns:a16="http://schemas.microsoft.com/office/drawing/2014/main" id="{C52A90C1-E4DD-4248-B52B-A9E3888764BE}"/>
              </a:ext>
            </a:extLst>
          </p:cNvPr>
          <p:cNvGraphicFramePr>
            <a:graphicFrameLocks noGrp="1"/>
          </p:cNvGraphicFramePr>
          <p:nvPr/>
        </p:nvGraphicFramePr>
        <p:xfrm>
          <a:off x="6560126" y="4800600"/>
          <a:ext cx="2362200" cy="1645920"/>
        </p:xfrm>
        <a:graphic>
          <a:graphicData uri="http://schemas.openxmlformats.org/drawingml/2006/table">
            <a:tbl>
              <a:tblPr firstRow="1" bandRow="1">
                <a:tableStyleId>{5C22544A-7EE6-4342-B048-85BDC9FD1C3A}</a:tableStyleId>
              </a:tblPr>
              <a:tblGrid>
                <a:gridCol w="1181100">
                  <a:extLst>
                    <a:ext uri="{9D8B030D-6E8A-4147-A177-3AD203B41FA5}">
                      <a16:colId xmlns:a16="http://schemas.microsoft.com/office/drawing/2014/main" val="4023724910"/>
                    </a:ext>
                  </a:extLst>
                </a:gridCol>
                <a:gridCol w="1181100">
                  <a:extLst>
                    <a:ext uri="{9D8B030D-6E8A-4147-A177-3AD203B41FA5}">
                      <a16:colId xmlns:a16="http://schemas.microsoft.com/office/drawing/2014/main" val="1545952784"/>
                    </a:ext>
                  </a:extLst>
                </a:gridCol>
              </a:tblGrid>
              <a:tr h="135467">
                <a:tc>
                  <a:txBody>
                    <a:bodyPr/>
                    <a:lstStyle/>
                    <a:p>
                      <a:pPr algn="ctr"/>
                      <a:r>
                        <a:rPr lang="en-SG" sz="1200" dirty="0">
                          <a:solidFill>
                            <a:sysClr val="windowText" lastClr="000000"/>
                          </a:solidFill>
                        </a:rPr>
                        <a:t>Operators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1200" dirty="0">
                          <a:solidFill>
                            <a:sysClr val="windowText" lastClr="000000"/>
                          </a:solidFill>
                        </a:rPr>
                        <a:t>Precedence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45388187"/>
                  </a:ext>
                </a:extLst>
              </a:tr>
              <a:tr h="135467">
                <a:tc>
                  <a:txBody>
                    <a:bodyPr/>
                    <a:lstStyle/>
                    <a:p>
                      <a:pPr algn="ctr"/>
                      <a:r>
                        <a:rPr lang="en-SG" sz="1200" dirty="0">
                          <a:solidFill>
                            <a:sysClr val="windowText" lastClr="000000"/>
                          </a:solidFill>
                        </a:rPr>
                        <a:t>*, /, %</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SG" sz="1200" dirty="0">
                          <a:solidFill>
                            <a:sysClr val="windowText" lastClr="000000"/>
                          </a:solidFill>
                        </a:rPr>
                        <a:t>Highest</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880712751"/>
                  </a:ext>
                </a:extLst>
              </a:tr>
              <a:tr h="0">
                <a:tc>
                  <a:txBody>
                    <a:bodyPr/>
                    <a:lstStyle/>
                    <a:p>
                      <a:pPr algn="ctr"/>
                      <a:r>
                        <a:rPr lang="en-SG" sz="1200" dirty="0">
                          <a:solidFill>
                            <a:sysClr val="windowText" lastClr="000000"/>
                          </a:solidFill>
                        </a:rPr>
                        <a:t>+, -</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SG" sz="1200" dirty="0">
                        <a:solidFill>
                          <a:sysClr val="windowText" lastClr="000000"/>
                        </a:solidFill>
                      </a:endParaRP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736868059"/>
                  </a:ext>
                </a:extLst>
              </a:tr>
              <a:tr h="135467">
                <a:tc>
                  <a:txBody>
                    <a:bodyPr/>
                    <a:lstStyle/>
                    <a:p>
                      <a:pPr algn="ctr"/>
                      <a:r>
                        <a:rPr lang="en-SG" sz="1200" dirty="0">
                          <a:solidFill>
                            <a:sysClr val="windowText" lastClr="000000"/>
                          </a:solidFill>
                        </a:rPr>
                        <a:t>&lt;&lt;, &gt;&gt;</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SG" sz="1200" dirty="0">
                        <a:solidFill>
                          <a:sysClr val="windowText" lastClr="000000"/>
                        </a:solidFill>
                      </a:endParaRP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183008566"/>
                  </a:ext>
                </a:extLst>
              </a:tr>
              <a:tr h="135467">
                <a:tc>
                  <a:txBody>
                    <a:bodyPr/>
                    <a:lstStyle/>
                    <a:p>
                      <a:pPr algn="ctr"/>
                      <a:r>
                        <a:rPr lang="en-SG" sz="1200" dirty="0">
                          <a:solidFill>
                            <a:sysClr val="windowText" lastClr="000000"/>
                          </a:solidFill>
                        </a:rPr>
                        <a:t>&amp;&amp;</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SG" sz="1200" dirty="0">
                        <a:solidFill>
                          <a:sysClr val="windowText" lastClr="000000"/>
                        </a:solidFill>
                      </a:endParaRP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745072015"/>
                  </a:ext>
                </a:extLst>
              </a:tr>
              <a:tr h="1354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200" dirty="0">
                          <a:solidFill>
                            <a:sysClr val="windowText" lastClr="000000"/>
                          </a:solidFill>
                        </a:rPr>
                        <a:t>=</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1200" dirty="0">
                          <a:solidFill>
                            <a:sysClr val="windowText" lastClr="000000"/>
                          </a:solidFill>
                        </a:rPr>
                        <a:t>Lowest </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3511008"/>
                  </a:ext>
                </a:extLst>
              </a:tr>
            </a:tbl>
          </a:graphicData>
        </a:graphic>
      </p:graphicFrame>
      <p:grpSp>
        <p:nvGrpSpPr>
          <p:cNvPr id="10" name="Group 9">
            <a:extLst>
              <a:ext uri="{FF2B5EF4-FFF2-40B4-BE49-F238E27FC236}">
                <a16:creationId xmlns:a16="http://schemas.microsoft.com/office/drawing/2014/main" id="{E725130D-7D24-4A7E-9366-6D5807BB9F10}"/>
              </a:ext>
            </a:extLst>
          </p:cNvPr>
          <p:cNvGrpSpPr/>
          <p:nvPr/>
        </p:nvGrpSpPr>
        <p:grpSpPr>
          <a:xfrm>
            <a:off x="4000500" y="2362200"/>
            <a:ext cx="1142999" cy="1184310"/>
            <a:chOff x="1143000" y="2667000"/>
            <a:chExt cx="1295400" cy="3124200"/>
          </a:xfrm>
        </p:grpSpPr>
        <p:cxnSp>
          <p:nvCxnSpPr>
            <p:cNvPr id="12" name="Straight Connector 11">
              <a:extLst>
                <a:ext uri="{FF2B5EF4-FFF2-40B4-BE49-F238E27FC236}">
                  <a16:creationId xmlns:a16="http://schemas.microsoft.com/office/drawing/2014/main" id="{41FAC8F0-54BD-4905-8321-847E457F6F4B}"/>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DCB7FCF-13BA-473C-8BA1-8661957AEA6B}"/>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AA975F3-49EF-494D-81DA-D6D09C2D4572}"/>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 name="Rectangle 16">
            <a:extLst>
              <a:ext uri="{FF2B5EF4-FFF2-40B4-BE49-F238E27FC236}">
                <a16:creationId xmlns:a16="http://schemas.microsoft.com/office/drawing/2014/main" id="{08625654-4C37-4ADC-9872-90E5782A38F3}"/>
              </a:ext>
            </a:extLst>
          </p:cNvPr>
          <p:cNvSpPr/>
          <p:nvPr/>
        </p:nvSpPr>
        <p:spPr>
          <a:xfrm>
            <a:off x="4192726" y="2598852"/>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a:t>
            </a:r>
          </a:p>
        </p:txBody>
      </p:sp>
      <p:sp>
        <p:nvSpPr>
          <p:cNvPr id="18" name="Rectangle 17">
            <a:extLst>
              <a:ext uri="{FF2B5EF4-FFF2-40B4-BE49-F238E27FC236}">
                <a16:creationId xmlns:a16="http://schemas.microsoft.com/office/drawing/2014/main" id="{60289B5F-1916-451E-B7A0-31F36C9D7245}"/>
              </a:ext>
            </a:extLst>
          </p:cNvPr>
          <p:cNvSpPr/>
          <p:nvPr/>
        </p:nvSpPr>
        <p:spPr>
          <a:xfrm>
            <a:off x="4192726" y="2862366"/>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a:t>
            </a:r>
          </a:p>
        </p:txBody>
      </p:sp>
      <p:sp>
        <p:nvSpPr>
          <p:cNvPr id="19" name="Rectangle 18">
            <a:extLst>
              <a:ext uri="{FF2B5EF4-FFF2-40B4-BE49-F238E27FC236}">
                <a16:creationId xmlns:a16="http://schemas.microsoft.com/office/drawing/2014/main" id="{8BEDA6F4-E41C-43EA-8B83-929367976A69}"/>
              </a:ext>
            </a:extLst>
          </p:cNvPr>
          <p:cNvSpPr/>
          <p:nvPr/>
        </p:nvSpPr>
        <p:spPr>
          <a:xfrm>
            <a:off x="4192726" y="3125880"/>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a:t>
            </a:r>
          </a:p>
        </p:txBody>
      </p:sp>
      <p:sp>
        <p:nvSpPr>
          <p:cNvPr id="4" name="Rectangle 3">
            <a:extLst>
              <a:ext uri="{FF2B5EF4-FFF2-40B4-BE49-F238E27FC236}">
                <a16:creationId xmlns:a16="http://schemas.microsoft.com/office/drawing/2014/main" id="{9DC98DE0-E2E3-4CD3-9223-3D209AC699B1}"/>
              </a:ext>
            </a:extLst>
          </p:cNvPr>
          <p:cNvSpPr/>
          <p:nvPr/>
        </p:nvSpPr>
        <p:spPr>
          <a:xfrm>
            <a:off x="1447793" y="388620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rPr>
              <a:t>x</a:t>
            </a:r>
          </a:p>
        </p:txBody>
      </p:sp>
      <p:sp>
        <p:nvSpPr>
          <p:cNvPr id="20" name="Rectangle 19">
            <a:extLst>
              <a:ext uri="{FF2B5EF4-FFF2-40B4-BE49-F238E27FC236}">
                <a16:creationId xmlns:a16="http://schemas.microsoft.com/office/drawing/2014/main" id="{8EB76D75-D95D-4FA1-8FBA-B7CA9FD7F20E}"/>
              </a:ext>
            </a:extLst>
          </p:cNvPr>
          <p:cNvSpPr/>
          <p:nvPr/>
        </p:nvSpPr>
        <p:spPr>
          <a:xfrm>
            <a:off x="2015830" y="388620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rPr>
              <a:t>a</a:t>
            </a:r>
          </a:p>
        </p:txBody>
      </p:sp>
      <p:sp>
        <p:nvSpPr>
          <p:cNvPr id="21" name="Rectangle 20">
            <a:extLst>
              <a:ext uri="{FF2B5EF4-FFF2-40B4-BE49-F238E27FC236}">
                <a16:creationId xmlns:a16="http://schemas.microsoft.com/office/drawing/2014/main" id="{795D6418-1D9B-4C3C-980A-1310B8E3DD08}"/>
              </a:ext>
            </a:extLst>
          </p:cNvPr>
          <p:cNvSpPr/>
          <p:nvPr/>
        </p:nvSpPr>
        <p:spPr>
          <a:xfrm>
            <a:off x="2583867" y="388620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rPr>
              <a:t>b</a:t>
            </a:r>
          </a:p>
        </p:txBody>
      </p:sp>
      <p:sp>
        <p:nvSpPr>
          <p:cNvPr id="22" name="Rectangle 21">
            <a:extLst>
              <a:ext uri="{FF2B5EF4-FFF2-40B4-BE49-F238E27FC236}">
                <a16:creationId xmlns:a16="http://schemas.microsoft.com/office/drawing/2014/main" id="{926B5021-66A9-4B9F-A116-77F228068FF7}"/>
              </a:ext>
            </a:extLst>
          </p:cNvPr>
          <p:cNvSpPr/>
          <p:nvPr/>
        </p:nvSpPr>
        <p:spPr>
          <a:xfrm>
            <a:off x="3151904" y="388620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rPr>
              <a:t>c</a:t>
            </a:r>
          </a:p>
        </p:txBody>
      </p:sp>
      <p:sp>
        <p:nvSpPr>
          <p:cNvPr id="23" name="Rectangle 22">
            <a:extLst>
              <a:ext uri="{FF2B5EF4-FFF2-40B4-BE49-F238E27FC236}">
                <a16:creationId xmlns:a16="http://schemas.microsoft.com/office/drawing/2014/main" id="{00B3D01D-3BCF-4B31-BCD4-035C217E0D67}"/>
              </a:ext>
            </a:extLst>
          </p:cNvPr>
          <p:cNvSpPr/>
          <p:nvPr/>
        </p:nvSpPr>
        <p:spPr>
          <a:xfrm>
            <a:off x="3719941" y="388620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rPr>
              <a:t>*</a:t>
            </a:r>
          </a:p>
        </p:txBody>
      </p:sp>
      <p:sp>
        <p:nvSpPr>
          <p:cNvPr id="24" name="Rectangle 23">
            <a:extLst>
              <a:ext uri="{FF2B5EF4-FFF2-40B4-BE49-F238E27FC236}">
                <a16:creationId xmlns:a16="http://schemas.microsoft.com/office/drawing/2014/main" id="{14A37781-833B-4C90-8700-2184DA107511}"/>
              </a:ext>
            </a:extLst>
          </p:cNvPr>
          <p:cNvSpPr/>
          <p:nvPr/>
        </p:nvSpPr>
        <p:spPr>
          <a:xfrm>
            <a:off x="4287978" y="388620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rPr>
              <a:t>d</a:t>
            </a:r>
          </a:p>
        </p:txBody>
      </p:sp>
      <p:sp>
        <p:nvSpPr>
          <p:cNvPr id="25" name="Rectangle 24">
            <a:extLst>
              <a:ext uri="{FF2B5EF4-FFF2-40B4-BE49-F238E27FC236}">
                <a16:creationId xmlns:a16="http://schemas.microsoft.com/office/drawing/2014/main" id="{10B25DA5-C7F8-4C23-88B3-0FC46261C86F}"/>
              </a:ext>
            </a:extLst>
          </p:cNvPr>
          <p:cNvSpPr/>
          <p:nvPr/>
        </p:nvSpPr>
        <p:spPr>
          <a:xfrm>
            <a:off x="4856015" y="388620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rPr>
              <a:t>%</a:t>
            </a:r>
          </a:p>
        </p:txBody>
      </p:sp>
      <p:sp>
        <p:nvSpPr>
          <p:cNvPr id="26" name="Rectangle 25">
            <a:extLst>
              <a:ext uri="{FF2B5EF4-FFF2-40B4-BE49-F238E27FC236}">
                <a16:creationId xmlns:a16="http://schemas.microsoft.com/office/drawing/2014/main" id="{BDF15038-83C9-4241-83FD-6BC1E1C3AE9B}"/>
              </a:ext>
            </a:extLst>
          </p:cNvPr>
          <p:cNvSpPr/>
          <p:nvPr/>
        </p:nvSpPr>
        <p:spPr>
          <a:xfrm>
            <a:off x="5424052" y="388620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rPr>
              <a:t>+</a:t>
            </a:r>
          </a:p>
        </p:txBody>
      </p:sp>
      <p:sp>
        <p:nvSpPr>
          <p:cNvPr id="27" name="Rectangle 26">
            <a:extLst>
              <a:ext uri="{FF2B5EF4-FFF2-40B4-BE49-F238E27FC236}">
                <a16:creationId xmlns:a16="http://schemas.microsoft.com/office/drawing/2014/main" id="{2ADB6681-CEDB-4C00-B592-1445F81BA1BA}"/>
              </a:ext>
            </a:extLst>
          </p:cNvPr>
          <p:cNvSpPr/>
          <p:nvPr/>
        </p:nvSpPr>
        <p:spPr>
          <a:xfrm>
            <a:off x="5992089" y="388620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rPr>
              <a:t>e</a:t>
            </a:r>
          </a:p>
        </p:txBody>
      </p:sp>
      <p:sp>
        <p:nvSpPr>
          <p:cNvPr id="28" name="Rectangle 27">
            <a:extLst>
              <a:ext uri="{FF2B5EF4-FFF2-40B4-BE49-F238E27FC236}">
                <a16:creationId xmlns:a16="http://schemas.microsoft.com/office/drawing/2014/main" id="{E55CE1B0-0A12-4119-AE7D-11C2CD0CC28E}"/>
              </a:ext>
            </a:extLst>
          </p:cNvPr>
          <p:cNvSpPr/>
          <p:nvPr/>
        </p:nvSpPr>
        <p:spPr>
          <a:xfrm>
            <a:off x="6560126" y="388620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&gt;&gt;</a:t>
            </a:r>
          </a:p>
        </p:txBody>
      </p:sp>
      <p:sp>
        <p:nvSpPr>
          <p:cNvPr id="29" name="Rectangle 28">
            <a:extLst>
              <a:ext uri="{FF2B5EF4-FFF2-40B4-BE49-F238E27FC236}">
                <a16:creationId xmlns:a16="http://schemas.microsoft.com/office/drawing/2014/main" id="{0BE41E64-6EFE-4808-8148-9131794B6899}"/>
              </a:ext>
            </a:extLst>
          </p:cNvPr>
          <p:cNvSpPr/>
          <p:nvPr/>
        </p:nvSpPr>
        <p:spPr>
          <a:xfrm>
            <a:off x="7128163" y="388620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rPr>
              <a:t>=</a:t>
            </a:r>
          </a:p>
        </p:txBody>
      </p:sp>
      <p:sp>
        <p:nvSpPr>
          <p:cNvPr id="16" name="Rectangle 15">
            <a:extLst>
              <a:ext uri="{FF2B5EF4-FFF2-40B4-BE49-F238E27FC236}">
                <a16:creationId xmlns:a16="http://schemas.microsoft.com/office/drawing/2014/main" id="{BCF2214E-0911-44C7-A83E-3CF6E8BB134D}"/>
              </a:ext>
            </a:extLst>
          </p:cNvPr>
          <p:cNvSpPr/>
          <p:nvPr/>
        </p:nvSpPr>
        <p:spPr>
          <a:xfrm>
            <a:off x="4192726" y="2599705"/>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a:t>
            </a:r>
          </a:p>
        </p:txBody>
      </p:sp>
      <p:sp>
        <p:nvSpPr>
          <p:cNvPr id="15" name="Rectangle 14">
            <a:extLst>
              <a:ext uri="{FF2B5EF4-FFF2-40B4-BE49-F238E27FC236}">
                <a16:creationId xmlns:a16="http://schemas.microsoft.com/office/drawing/2014/main" id="{DC8E81FA-3D24-4569-B81E-086F0E938D28}"/>
              </a:ext>
            </a:extLst>
          </p:cNvPr>
          <p:cNvSpPr/>
          <p:nvPr/>
        </p:nvSpPr>
        <p:spPr>
          <a:xfrm>
            <a:off x="4192725" y="2866275"/>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&gt;&gt;</a:t>
            </a:r>
          </a:p>
        </p:txBody>
      </p:sp>
      <p:sp>
        <p:nvSpPr>
          <p:cNvPr id="30" name="Rectangle 29">
            <a:extLst>
              <a:ext uri="{FF2B5EF4-FFF2-40B4-BE49-F238E27FC236}">
                <a16:creationId xmlns:a16="http://schemas.microsoft.com/office/drawing/2014/main" id="{779923CC-1A57-44FA-B14A-1E6AEBF8807D}"/>
              </a:ext>
            </a:extLst>
          </p:cNvPr>
          <p:cNvSpPr/>
          <p:nvPr/>
        </p:nvSpPr>
        <p:spPr>
          <a:xfrm>
            <a:off x="1451258"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x</a:t>
            </a:r>
          </a:p>
        </p:txBody>
      </p:sp>
      <p:sp>
        <p:nvSpPr>
          <p:cNvPr id="31" name="Rectangle 30">
            <a:extLst>
              <a:ext uri="{FF2B5EF4-FFF2-40B4-BE49-F238E27FC236}">
                <a16:creationId xmlns:a16="http://schemas.microsoft.com/office/drawing/2014/main" id="{DF938C49-6EE1-458D-9FE7-9A8323247BF3}"/>
              </a:ext>
            </a:extLst>
          </p:cNvPr>
          <p:cNvSpPr/>
          <p:nvPr/>
        </p:nvSpPr>
        <p:spPr>
          <a:xfrm>
            <a:off x="2019295"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t>
            </a:r>
          </a:p>
        </p:txBody>
      </p:sp>
      <p:sp>
        <p:nvSpPr>
          <p:cNvPr id="32" name="Rectangle 31">
            <a:extLst>
              <a:ext uri="{FF2B5EF4-FFF2-40B4-BE49-F238E27FC236}">
                <a16:creationId xmlns:a16="http://schemas.microsoft.com/office/drawing/2014/main" id="{40A364D5-F280-471C-BE56-61836FD2B9FC}"/>
              </a:ext>
            </a:extLst>
          </p:cNvPr>
          <p:cNvSpPr/>
          <p:nvPr/>
        </p:nvSpPr>
        <p:spPr>
          <a:xfrm>
            <a:off x="2587332"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a:t>
            </a:r>
          </a:p>
        </p:txBody>
      </p:sp>
      <p:sp>
        <p:nvSpPr>
          <p:cNvPr id="33" name="Rectangle 32">
            <a:extLst>
              <a:ext uri="{FF2B5EF4-FFF2-40B4-BE49-F238E27FC236}">
                <a16:creationId xmlns:a16="http://schemas.microsoft.com/office/drawing/2014/main" id="{4D505D3A-9C7E-4DAF-83D4-80494627B9E8}"/>
              </a:ext>
            </a:extLst>
          </p:cNvPr>
          <p:cNvSpPr/>
          <p:nvPr/>
        </p:nvSpPr>
        <p:spPr>
          <a:xfrm>
            <a:off x="3155369"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t>
            </a:r>
          </a:p>
        </p:txBody>
      </p:sp>
      <p:sp>
        <p:nvSpPr>
          <p:cNvPr id="34" name="Rectangle 33">
            <a:extLst>
              <a:ext uri="{FF2B5EF4-FFF2-40B4-BE49-F238E27FC236}">
                <a16:creationId xmlns:a16="http://schemas.microsoft.com/office/drawing/2014/main" id="{35B01E70-6B0C-4F9A-9735-7605ABC90D65}"/>
              </a:ext>
            </a:extLst>
          </p:cNvPr>
          <p:cNvSpPr/>
          <p:nvPr/>
        </p:nvSpPr>
        <p:spPr>
          <a:xfrm>
            <a:off x="3723406"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b</a:t>
            </a:r>
          </a:p>
        </p:txBody>
      </p:sp>
      <p:sp>
        <p:nvSpPr>
          <p:cNvPr id="35" name="Rectangle 34">
            <a:extLst>
              <a:ext uri="{FF2B5EF4-FFF2-40B4-BE49-F238E27FC236}">
                <a16:creationId xmlns:a16="http://schemas.microsoft.com/office/drawing/2014/main" id="{78B7A373-7FC9-4A41-8A92-B6F3A8470F2A}"/>
              </a:ext>
            </a:extLst>
          </p:cNvPr>
          <p:cNvSpPr/>
          <p:nvPr/>
        </p:nvSpPr>
        <p:spPr>
          <a:xfrm>
            <a:off x="4291443"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t>
            </a:r>
          </a:p>
        </p:txBody>
      </p:sp>
      <p:sp>
        <p:nvSpPr>
          <p:cNvPr id="36" name="Rectangle 35">
            <a:extLst>
              <a:ext uri="{FF2B5EF4-FFF2-40B4-BE49-F238E27FC236}">
                <a16:creationId xmlns:a16="http://schemas.microsoft.com/office/drawing/2014/main" id="{43747334-2368-4883-9A1D-EF47AEC4C8A3}"/>
              </a:ext>
            </a:extLst>
          </p:cNvPr>
          <p:cNvSpPr/>
          <p:nvPr/>
        </p:nvSpPr>
        <p:spPr>
          <a:xfrm>
            <a:off x="4859480"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c</a:t>
            </a:r>
          </a:p>
        </p:txBody>
      </p:sp>
      <p:sp>
        <p:nvSpPr>
          <p:cNvPr id="37" name="Rectangle 36">
            <a:extLst>
              <a:ext uri="{FF2B5EF4-FFF2-40B4-BE49-F238E27FC236}">
                <a16:creationId xmlns:a16="http://schemas.microsoft.com/office/drawing/2014/main" id="{02711DD8-A677-4E72-85F1-2CF4A6D88C7C}"/>
              </a:ext>
            </a:extLst>
          </p:cNvPr>
          <p:cNvSpPr/>
          <p:nvPr/>
        </p:nvSpPr>
        <p:spPr>
          <a:xfrm>
            <a:off x="5427517"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t>
            </a:r>
          </a:p>
        </p:txBody>
      </p:sp>
      <p:sp>
        <p:nvSpPr>
          <p:cNvPr id="38" name="Rectangle 37">
            <a:extLst>
              <a:ext uri="{FF2B5EF4-FFF2-40B4-BE49-F238E27FC236}">
                <a16:creationId xmlns:a16="http://schemas.microsoft.com/office/drawing/2014/main" id="{152F92BC-094F-49B6-B6FB-57D9B754A671}"/>
              </a:ext>
            </a:extLst>
          </p:cNvPr>
          <p:cNvSpPr/>
          <p:nvPr/>
        </p:nvSpPr>
        <p:spPr>
          <a:xfrm>
            <a:off x="5995554"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d</a:t>
            </a:r>
          </a:p>
        </p:txBody>
      </p:sp>
      <p:sp>
        <p:nvSpPr>
          <p:cNvPr id="39" name="Rectangle 38">
            <a:extLst>
              <a:ext uri="{FF2B5EF4-FFF2-40B4-BE49-F238E27FC236}">
                <a16:creationId xmlns:a16="http://schemas.microsoft.com/office/drawing/2014/main" id="{0C4BF4B8-CFEF-4AD9-9990-DD4521231CAB}"/>
              </a:ext>
            </a:extLst>
          </p:cNvPr>
          <p:cNvSpPr/>
          <p:nvPr/>
        </p:nvSpPr>
        <p:spPr>
          <a:xfrm>
            <a:off x="6563591"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&gt;&gt;</a:t>
            </a:r>
          </a:p>
        </p:txBody>
      </p:sp>
      <p:sp>
        <p:nvSpPr>
          <p:cNvPr id="40" name="Rectangle 39">
            <a:extLst>
              <a:ext uri="{FF2B5EF4-FFF2-40B4-BE49-F238E27FC236}">
                <a16:creationId xmlns:a16="http://schemas.microsoft.com/office/drawing/2014/main" id="{5EBD8A33-44AB-4608-8F7B-ECFD0C35217F}"/>
              </a:ext>
            </a:extLst>
          </p:cNvPr>
          <p:cNvSpPr/>
          <p:nvPr/>
        </p:nvSpPr>
        <p:spPr>
          <a:xfrm>
            <a:off x="7131628"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e</a:t>
            </a:r>
          </a:p>
        </p:txBody>
      </p:sp>
      <p:sp>
        <p:nvSpPr>
          <p:cNvPr id="5" name="TextBox 4">
            <a:extLst>
              <a:ext uri="{FF2B5EF4-FFF2-40B4-BE49-F238E27FC236}">
                <a16:creationId xmlns:a16="http://schemas.microsoft.com/office/drawing/2014/main" id="{ED99FDB7-3C05-4DF8-A2BE-EC465539450F}"/>
              </a:ext>
            </a:extLst>
          </p:cNvPr>
          <p:cNvSpPr txBox="1"/>
          <p:nvPr/>
        </p:nvSpPr>
        <p:spPr>
          <a:xfrm>
            <a:off x="1066801" y="4495800"/>
            <a:ext cx="5493326" cy="1661993"/>
          </a:xfrm>
          <a:prstGeom prst="rect">
            <a:avLst/>
          </a:prstGeom>
          <a:noFill/>
        </p:spPr>
        <p:txBody>
          <a:bodyPr wrap="square" rtlCol="0">
            <a:spAutoFit/>
          </a:bodyPr>
          <a:lstStyle/>
          <a:p>
            <a:pPr>
              <a:lnSpc>
                <a:spcPct val="100000"/>
              </a:lnSpc>
              <a:spcBef>
                <a:spcPct val="0"/>
              </a:spcBef>
              <a:buFontTx/>
              <a:buNone/>
            </a:pPr>
            <a:r>
              <a:rPr lang="en-SG" altLang="en-US" sz="1200" b="1" dirty="0">
                <a:latin typeface="Roboto" panose="02000000000000000000" pitchFamily="2" charset="0"/>
              </a:rPr>
              <a:t>Infix</a:t>
            </a:r>
            <a:r>
              <a:rPr lang="en-SG" altLang="en-US" sz="1200" dirty="0">
                <a:latin typeface="Roboto" panose="02000000000000000000" pitchFamily="2" charset="0"/>
              </a:rPr>
              <a:t> : An expression is called the Infix expression if the operator appears in between the operands in the expression. Simply of the form (operand1 operator operand2).</a:t>
            </a:r>
            <a:r>
              <a:rPr lang="en-SG" altLang="en-US" sz="1200" dirty="0"/>
              <a:t> </a:t>
            </a:r>
            <a:r>
              <a:rPr lang="en-SG" altLang="en-US" sz="1200" dirty="0">
                <a:latin typeface="Roboto" panose="02000000000000000000" pitchFamily="2" charset="0"/>
              </a:rPr>
              <a:t>Example : </a:t>
            </a:r>
            <a:r>
              <a:rPr lang="en-SG" altLang="en-US" sz="1200" dirty="0">
                <a:solidFill>
                  <a:srgbClr val="FF0000"/>
                </a:solidFill>
                <a:latin typeface="Roboto" panose="02000000000000000000" pitchFamily="2" charset="0"/>
              </a:rPr>
              <a:t>(A+B) * (C-D)</a:t>
            </a:r>
          </a:p>
          <a:p>
            <a:pPr>
              <a:lnSpc>
                <a:spcPct val="100000"/>
              </a:lnSpc>
              <a:spcBef>
                <a:spcPct val="0"/>
              </a:spcBef>
              <a:buFontTx/>
              <a:buNone/>
            </a:pPr>
            <a:endParaRPr lang="en-SG" altLang="en-US" sz="1200" dirty="0">
              <a:latin typeface="Roboto" panose="02000000000000000000" pitchFamily="2" charset="0"/>
            </a:endParaRPr>
          </a:p>
          <a:p>
            <a:pPr>
              <a:lnSpc>
                <a:spcPct val="100000"/>
              </a:lnSpc>
              <a:spcBef>
                <a:spcPct val="0"/>
              </a:spcBef>
              <a:buFontTx/>
              <a:buNone/>
            </a:pPr>
            <a:r>
              <a:rPr lang="en-SG" altLang="en-US" sz="1200" b="1" dirty="0">
                <a:latin typeface="Roboto" panose="02000000000000000000" pitchFamily="2" charset="0"/>
              </a:rPr>
              <a:t>Postfix</a:t>
            </a:r>
            <a:r>
              <a:rPr lang="en-SG" altLang="en-US" sz="1200" dirty="0">
                <a:latin typeface="Roboto" panose="02000000000000000000" pitchFamily="2" charset="0"/>
              </a:rPr>
              <a:t>: An expression is called the postfix expression if the operator appears in the expression after the operands. Simply of the form (operand1 operand2 operator).  </a:t>
            </a:r>
            <a:r>
              <a:rPr lang="en-SG" altLang="en-US" sz="1200" b="1" dirty="0">
                <a:latin typeface="Roboto" panose="02000000000000000000" pitchFamily="2" charset="0"/>
              </a:rPr>
              <a:t>Example :</a:t>
            </a:r>
            <a:r>
              <a:rPr lang="en-SG" altLang="en-US" sz="1200" dirty="0">
                <a:latin typeface="Roboto" panose="02000000000000000000" pitchFamily="2" charset="0"/>
              </a:rPr>
              <a:t> </a:t>
            </a:r>
            <a:r>
              <a:rPr lang="en-SG" altLang="en-US" sz="1200" b="1" dirty="0">
                <a:solidFill>
                  <a:srgbClr val="FF0000"/>
                </a:solidFill>
                <a:latin typeface="Roboto" panose="02000000000000000000" pitchFamily="2" charset="0"/>
              </a:rPr>
              <a:t>AB+CD-* (Infix : (A+B) * (C-D) )</a:t>
            </a:r>
          </a:p>
          <a:p>
            <a:endParaRPr lang="en-SG" dirty="0"/>
          </a:p>
        </p:txBody>
      </p:sp>
      <p:sp>
        <p:nvSpPr>
          <p:cNvPr id="8" name="TextBox 7">
            <a:extLst>
              <a:ext uri="{FF2B5EF4-FFF2-40B4-BE49-F238E27FC236}">
                <a16:creationId xmlns:a16="http://schemas.microsoft.com/office/drawing/2014/main" id="{AC64434D-D66A-FFAA-E273-9E12DD561693}"/>
              </a:ext>
            </a:extLst>
          </p:cNvPr>
          <p:cNvSpPr txBox="1"/>
          <p:nvPr/>
        </p:nvSpPr>
        <p:spPr>
          <a:xfrm>
            <a:off x="577612" y="1638255"/>
            <a:ext cx="4580546" cy="369332"/>
          </a:xfrm>
          <a:prstGeom prst="rect">
            <a:avLst/>
          </a:prstGeom>
          <a:noFill/>
        </p:spPr>
        <p:txBody>
          <a:bodyPr wrap="square">
            <a:spAutoFit/>
          </a:bodyPr>
          <a:lstStyle/>
          <a:p>
            <a:r>
              <a:rPr lang="en-SG" dirty="0"/>
              <a:t>infix</a:t>
            </a:r>
          </a:p>
        </p:txBody>
      </p:sp>
      <p:sp>
        <p:nvSpPr>
          <p:cNvPr id="42" name="TextBox 41">
            <a:extLst>
              <a:ext uri="{FF2B5EF4-FFF2-40B4-BE49-F238E27FC236}">
                <a16:creationId xmlns:a16="http://schemas.microsoft.com/office/drawing/2014/main" id="{346A2A4C-BE00-F553-DD37-1374E5775B55}"/>
              </a:ext>
            </a:extLst>
          </p:cNvPr>
          <p:cNvSpPr txBox="1"/>
          <p:nvPr/>
        </p:nvSpPr>
        <p:spPr>
          <a:xfrm>
            <a:off x="480553" y="3891796"/>
            <a:ext cx="4580546" cy="369332"/>
          </a:xfrm>
          <a:prstGeom prst="rect">
            <a:avLst/>
          </a:prstGeom>
          <a:noFill/>
        </p:spPr>
        <p:txBody>
          <a:bodyPr wrap="square">
            <a:spAutoFit/>
          </a:bodyPr>
          <a:lstStyle/>
          <a:p>
            <a:r>
              <a:rPr lang="en-SG" dirty="0"/>
              <a:t>postfix</a:t>
            </a:r>
          </a:p>
        </p:txBody>
      </p:sp>
    </p:spTree>
    <p:extLst>
      <p:ext uri="{BB962C8B-B14F-4D97-AF65-F5344CB8AC3E}">
        <p14:creationId xmlns:p14="http://schemas.microsoft.com/office/powerpoint/2010/main" val="3544839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30"/>
                                        </p:tgtEl>
                                        <p:attrNameLst>
                                          <p:attrName>fillcolor</p:attrName>
                                        </p:attrNameLst>
                                      </p:cBhvr>
                                      <p:to>
                                        <a:srgbClr val="FFC000"/>
                                      </p:to>
                                    </p:animClr>
                                    <p:set>
                                      <p:cBhvr>
                                        <p:cTn id="7" dur="500" fill="hold"/>
                                        <p:tgtEl>
                                          <p:spTgt spid="30"/>
                                        </p:tgtEl>
                                        <p:attrNameLst>
                                          <p:attrName>fill.type</p:attrName>
                                        </p:attrNameLst>
                                      </p:cBhvr>
                                      <p:to>
                                        <p:strVal val="solid"/>
                                      </p:to>
                                    </p:set>
                                    <p:set>
                                      <p:cBhvr>
                                        <p:cTn id="8" dur="500" fill="hold"/>
                                        <p:tgtEl>
                                          <p:spTgt spid="30"/>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3" presetClass="emph" presetSubtype="2" fill="hold" grpId="0" nodeType="clickEffect">
                                  <p:stCondLst>
                                    <p:cond delay="0"/>
                                  </p:stCondLst>
                                  <p:childTnLst>
                                    <p:animClr clrSpc="rgb" dir="cw">
                                      <p:cBhvr override="childStyle">
                                        <p:cTn id="12" dur="500" fill="hold"/>
                                        <p:tgtEl>
                                          <p:spTgt spid="4"/>
                                        </p:tgtEl>
                                        <p:attrNameLst>
                                          <p:attrName>style.color</p:attrName>
                                        </p:attrNameLst>
                                      </p:cBhvr>
                                      <p:to>
                                        <a:srgbClr val="000000"/>
                                      </p:to>
                                    </p:animClr>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500" fill="hold"/>
                                        <p:tgtEl>
                                          <p:spTgt spid="31"/>
                                        </p:tgtEl>
                                        <p:attrNameLst>
                                          <p:attrName>fillcolor</p:attrName>
                                        </p:attrNameLst>
                                      </p:cBhvr>
                                      <p:to>
                                        <a:srgbClr val="FFC000"/>
                                      </p:to>
                                    </p:animClr>
                                    <p:set>
                                      <p:cBhvr>
                                        <p:cTn id="17" dur="500" fill="hold"/>
                                        <p:tgtEl>
                                          <p:spTgt spid="31"/>
                                        </p:tgtEl>
                                        <p:attrNameLst>
                                          <p:attrName>fill.type</p:attrName>
                                        </p:attrNameLst>
                                      </p:cBhvr>
                                      <p:to>
                                        <p:strVal val="solid"/>
                                      </p:to>
                                    </p:set>
                                    <p:set>
                                      <p:cBhvr>
                                        <p:cTn id="18" dur="500" fill="hold"/>
                                        <p:tgtEl>
                                          <p:spTgt spid="31"/>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anim calcmode="lin" valueType="num">
                                      <p:cBhvr>
                                        <p:cTn id="24" dur="500" fill="hold"/>
                                        <p:tgtEl>
                                          <p:spTgt spid="19"/>
                                        </p:tgtEl>
                                        <p:attrNameLst>
                                          <p:attrName>ppt_x</p:attrName>
                                        </p:attrNameLst>
                                      </p:cBhvr>
                                      <p:tavLst>
                                        <p:tav tm="0">
                                          <p:val>
                                            <p:strVal val="#ppt_x"/>
                                          </p:val>
                                        </p:tav>
                                        <p:tav tm="100000">
                                          <p:val>
                                            <p:strVal val="#ppt_x"/>
                                          </p:val>
                                        </p:tav>
                                      </p:tavLst>
                                    </p:anim>
                                    <p:anim calcmode="lin" valueType="num">
                                      <p:cBhvr>
                                        <p:cTn id="25"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mph" presetSubtype="2" fill="hold" nodeType="clickEffect">
                                  <p:stCondLst>
                                    <p:cond delay="0"/>
                                  </p:stCondLst>
                                  <p:childTnLst>
                                    <p:animClr clrSpc="rgb" dir="cw">
                                      <p:cBhvr>
                                        <p:cTn id="29" dur="500" fill="hold"/>
                                        <p:tgtEl>
                                          <p:spTgt spid="32"/>
                                        </p:tgtEl>
                                        <p:attrNameLst>
                                          <p:attrName>fillcolor</p:attrName>
                                        </p:attrNameLst>
                                      </p:cBhvr>
                                      <p:to>
                                        <a:srgbClr val="FFC000"/>
                                      </p:to>
                                    </p:animClr>
                                    <p:set>
                                      <p:cBhvr>
                                        <p:cTn id="30" dur="500" fill="hold"/>
                                        <p:tgtEl>
                                          <p:spTgt spid="32"/>
                                        </p:tgtEl>
                                        <p:attrNameLst>
                                          <p:attrName>fill.type</p:attrName>
                                        </p:attrNameLst>
                                      </p:cBhvr>
                                      <p:to>
                                        <p:strVal val="solid"/>
                                      </p:to>
                                    </p:set>
                                    <p:set>
                                      <p:cBhvr>
                                        <p:cTn id="31" dur="500" fill="hold"/>
                                        <p:tgtEl>
                                          <p:spTgt spid="32"/>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3" presetClass="emph" presetSubtype="2" fill="hold" nodeType="clickEffect">
                                  <p:stCondLst>
                                    <p:cond delay="0"/>
                                  </p:stCondLst>
                                  <p:childTnLst>
                                    <p:animClr clrSpc="rgb" dir="cw">
                                      <p:cBhvr override="childStyle">
                                        <p:cTn id="35" dur="500" fill="hold"/>
                                        <p:tgtEl>
                                          <p:spTgt spid="20">
                                            <p:txEl>
                                              <p:pRg st="0" end="0"/>
                                            </p:txEl>
                                          </p:spTgt>
                                        </p:tgtEl>
                                        <p:attrNameLst>
                                          <p:attrName>style.color</p:attrName>
                                        </p:attrNameLst>
                                      </p:cBhvr>
                                      <p:to>
                                        <a:srgbClr val="000000"/>
                                      </p:to>
                                    </p:animClr>
                                  </p:childTnLst>
                                </p:cTn>
                              </p:par>
                            </p:childTnLst>
                          </p:cTn>
                        </p:par>
                      </p:childTnLst>
                    </p:cTn>
                  </p:par>
                  <p:par>
                    <p:cTn id="36" fill="hold">
                      <p:stCondLst>
                        <p:cond delay="indefinite"/>
                      </p:stCondLst>
                      <p:childTnLst>
                        <p:par>
                          <p:cTn id="37" fill="hold">
                            <p:stCondLst>
                              <p:cond delay="0"/>
                            </p:stCondLst>
                            <p:childTnLst>
                              <p:par>
                                <p:cTn id="38" presetID="1" presetClass="emph" presetSubtype="2" fill="hold" nodeType="clickEffect">
                                  <p:stCondLst>
                                    <p:cond delay="0"/>
                                  </p:stCondLst>
                                  <p:childTnLst>
                                    <p:animClr clrSpc="rgb" dir="cw">
                                      <p:cBhvr>
                                        <p:cTn id="39" dur="500" fill="hold"/>
                                        <p:tgtEl>
                                          <p:spTgt spid="33"/>
                                        </p:tgtEl>
                                        <p:attrNameLst>
                                          <p:attrName>fillcolor</p:attrName>
                                        </p:attrNameLst>
                                      </p:cBhvr>
                                      <p:to>
                                        <a:srgbClr val="FFC000"/>
                                      </p:to>
                                    </p:animClr>
                                    <p:set>
                                      <p:cBhvr>
                                        <p:cTn id="40" dur="500" fill="hold"/>
                                        <p:tgtEl>
                                          <p:spTgt spid="33"/>
                                        </p:tgtEl>
                                        <p:attrNameLst>
                                          <p:attrName>fill.type</p:attrName>
                                        </p:attrNameLst>
                                      </p:cBhvr>
                                      <p:to>
                                        <p:strVal val="solid"/>
                                      </p:to>
                                    </p:set>
                                    <p:set>
                                      <p:cBhvr>
                                        <p:cTn id="41" dur="500" fill="hold"/>
                                        <p:tgtEl>
                                          <p:spTgt spid="33"/>
                                        </p:tgtEl>
                                        <p:attrNameLst>
                                          <p:attrName>fill.on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47" presetClass="entr" presetSubtype="0"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anim calcmode="lin" valueType="num">
                                      <p:cBhvr>
                                        <p:cTn id="47" dur="500" fill="hold"/>
                                        <p:tgtEl>
                                          <p:spTgt spid="18"/>
                                        </p:tgtEl>
                                        <p:attrNameLst>
                                          <p:attrName>ppt_x</p:attrName>
                                        </p:attrNameLst>
                                      </p:cBhvr>
                                      <p:tavLst>
                                        <p:tav tm="0">
                                          <p:val>
                                            <p:strVal val="#ppt_x"/>
                                          </p:val>
                                        </p:tav>
                                        <p:tav tm="100000">
                                          <p:val>
                                            <p:strVal val="#ppt_x"/>
                                          </p:val>
                                        </p:tav>
                                      </p:tavLst>
                                    </p:anim>
                                    <p:anim calcmode="lin" valueType="num">
                                      <p:cBhvr>
                                        <p:cTn id="48"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mph" presetSubtype="2" fill="hold" nodeType="clickEffect">
                                  <p:stCondLst>
                                    <p:cond delay="0"/>
                                  </p:stCondLst>
                                  <p:childTnLst>
                                    <p:animClr clrSpc="rgb" dir="cw">
                                      <p:cBhvr>
                                        <p:cTn id="52" dur="500" fill="hold"/>
                                        <p:tgtEl>
                                          <p:spTgt spid="34"/>
                                        </p:tgtEl>
                                        <p:attrNameLst>
                                          <p:attrName>fillcolor</p:attrName>
                                        </p:attrNameLst>
                                      </p:cBhvr>
                                      <p:to>
                                        <a:srgbClr val="FFC000"/>
                                      </p:to>
                                    </p:animClr>
                                    <p:set>
                                      <p:cBhvr>
                                        <p:cTn id="53" dur="500" fill="hold"/>
                                        <p:tgtEl>
                                          <p:spTgt spid="34"/>
                                        </p:tgtEl>
                                        <p:attrNameLst>
                                          <p:attrName>fill.type</p:attrName>
                                        </p:attrNameLst>
                                      </p:cBhvr>
                                      <p:to>
                                        <p:strVal val="solid"/>
                                      </p:to>
                                    </p:set>
                                    <p:set>
                                      <p:cBhvr>
                                        <p:cTn id="54" dur="500" fill="hold"/>
                                        <p:tgtEl>
                                          <p:spTgt spid="34"/>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3" presetClass="emph" presetSubtype="2" fill="hold" grpId="0" nodeType="clickEffect">
                                  <p:stCondLst>
                                    <p:cond delay="0"/>
                                  </p:stCondLst>
                                  <p:childTnLst>
                                    <p:animClr clrSpc="rgb" dir="cw">
                                      <p:cBhvr override="childStyle">
                                        <p:cTn id="58" dur="500" fill="hold"/>
                                        <p:tgtEl>
                                          <p:spTgt spid="21"/>
                                        </p:tgtEl>
                                        <p:attrNameLst>
                                          <p:attrName>style.color</p:attrName>
                                        </p:attrNameLst>
                                      </p:cBhvr>
                                      <p:to>
                                        <a:srgbClr val="000000"/>
                                      </p:to>
                                    </p:animClr>
                                  </p:childTnLst>
                                </p:cTn>
                              </p:par>
                            </p:childTnLst>
                          </p:cTn>
                        </p:par>
                      </p:childTnLst>
                    </p:cTn>
                  </p:par>
                  <p:par>
                    <p:cTn id="59" fill="hold">
                      <p:stCondLst>
                        <p:cond delay="indefinite"/>
                      </p:stCondLst>
                      <p:childTnLst>
                        <p:par>
                          <p:cTn id="60" fill="hold">
                            <p:stCondLst>
                              <p:cond delay="0"/>
                            </p:stCondLst>
                            <p:childTnLst>
                              <p:par>
                                <p:cTn id="61" presetID="1" presetClass="emph" presetSubtype="2" fill="hold" nodeType="clickEffect">
                                  <p:stCondLst>
                                    <p:cond delay="0"/>
                                  </p:stCondLst>
                                  <p:childTnLst>
                                    <p:animClr clrSpc="rgb" dir="cw">
                                      <p:cBhvr>
                                        <p:cTn id="62" dur="500" fill="hold"/>
                                        <p:tgtEl>
                                          <p:spTgt spid="35"/>
                                        </p:tgtEl>
                                        <p:attrNameLst>
                                          <p:attrName>fillcolor</p:attrName>
                                        </p:attrNameLst>
                                      </p:cBhvr>
                                      <p:to>
                                        <a:srgbClr val="FFC000"/>
                                      </p:to>
                                    </p:animClr>
                                    <p:set>
                                      <p:cBhvr>
                                        <p:cTn id="63" dur="500" fill="hold"/>
                                        <p:tgtEl>
                                          <p:spTgt spid="35"/>
                                        </p:tgtEl>
                                        <p:attrNameLst>
                                          <p:attrName>fill.type</p:attrName>
                                        </p:attrNameLst>
                                      </p:cBhvr>
                                      <p:to>
                                        <p:strVal val="solid"/>
                                      </p:to>
                                    </p:set>
                                    <p:set>
                                      <p:cBhvr>
                                        <p:cTn id="64" dur="500" fill="hold"/>
                                        <p:tgtEl>
                                          <p:spTgt spid="35"/>
                                        </p:tgtEl>
                                        <p:attrNameLst>
                                          <p:attrName>fill.on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47" presetClass="entr" presetSubtype="0" fill="hold" grpId="0" nodeType="click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fade">
                                      <p:cBhvr>
                                        <p:cTn id="69" dur="500"/>
                                        <p:tgtEl>
                                          <p:spTgt spid="17"/>
                                        </p:tgtEl>
                                      </p:cBhvr>
                                    </p:animEffect>
                                    <p:anim calcmode="lin" valueType="num">
                                      <p:cBhvr>
                                        <p:cTn id="70" dur="500" fill="hold"/>
                                        <p:tgtEl>
                                          <p:spTgt spid="17"/>
                                        </p:tgtEl>
                                        <p:attrNameLst>
                                          <p:attrName>ppt_x</p:attrName>
                                        </p:attrNameLst>
                                      </p:cBhvr>
                                      <p:tavLst>
                                        <p:tav tm="0">
                                          <p:val>
                                            <p:strVal val="#ppt_x"/>
                                          </p:val>
                                        </p:tav>
                                        <p:tav tm="100000">
                                          <p:val>
                                            <p:strVal val="#ppt_x"/>
                                          </p:val>
                                        </p:tav>
                                      </p:tavLst>
                                    </p:anim>
                                    <p:anim calcmode="lin" valueType="num">
                                      <p:cBhvr>
                                        <p:cTn id="71"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500" fill="hold"/>
                                        <p:tgtEl>
                                          <p:spTgt spid="36"/>
                                        </p:tgtEl>
                                        <p:attrNameLst>
                                          <p:attrName>fillcolor</p:attrName>
                                        </p:attrNameLst>
                                      </p:cBhvr>
                                      <p:to>
                                        <a:srgbClr val="FFC000"/>
                                      </p:to>
                                    </p:animClr>
                                    <p:set>
                                      <p:cBhvr>
                                        <p:cTn id="76" dur="500" fill="hold"/>
                                        <p:tgtEl>
                                          <p:spTgt spid="36"/>
                                        </p:tgtEl>
                                        <p:attrNameLst>
                                          <p:attrName>fill.type</p:attrName>
                                        </p:attrNameLst>
                                      </p:cBhvr>
                                      <p:to>
                                        <p:strVal val="solid"/>
                                      </p:to>
                                    </p:set>
                                    <p:set>
                                      <p:cBhvr>
                                        <p:cTn id="77" dur="500" fill="hold"/>
                                        <p:tgtEl>
                                          <p:spTgt spid="36"/>
                                        </p:tgtEl>
                                        <p:attrNameLst>
                                          <p:attrName>fill.on</p:attrName>
                                        </p:attrNameLst>
                                      </p:cBhvr>
                                      <p:to>
                                        <p:strVal val="true"/>
                                      </p:to>
                                    </p:set>
                                  </p:childTnLst>
                                </p:cTn>
                              </p:par>
                            </p:childTnLst>
                          </p:cTn>
                        </p:par>
                      </p:childTnLst>
                    </p:cTn>
                  </p:par>
                  <p:par>
                    <p:cTn id="78" fill="hold">
                      <p:stCondLst>
                        <p:cond delay="indefinite"/>
                      </p:stCondLst>
                      <p:childTnLst>
                        <p:par>
                          <p:cTn id="79" fill="hold">
                            <p:stCondLst>
                              <p:cond delay="0"/>
                            </p:stCondLst>
                            <p:childTnLst>
                              <p:par>
                                <p:cTn id="80" presetID="3" presetClass="emph" presetSubtype="2" fill="hold" grpId="0" nodeType="clickEffect">
                                  <p:stCondLst>
                                    <p:cond delay="0"/>
                                  </p:stCondLst>
                                  <p:childTnLst>
                                    <p:animClr clrSpc="rgb" dir="cw">
                                      <p:cBhvr override="childStyle">
                                        <p:cTn id="81" dur="500" fill="hold"/>
                                        <p:tgtEl>
                                          <p:spTgt spid="22"/>
                                        </p:tgtEl>
                                        <p:attrNameLst>
                                          <p:attrName>style.color</p:attrName>
                                        </p:attrNameLst>
                                      </p:cBhvr>
                                      <p:to>
                                        <a:srgbClr val="000000"/>
                                      </p:to>
                                    </p:animClr>
                                  </p:childTnLst>
                                </p:cTn>
                              </p:par>
                            </p:childTnLst>
                          </p:cTn>
                        </p:par>
                      </p:childTnLst>
                    </p:cTn>
                  </p:par>
                  <p:par>
                    <p:cTn id="82" fill="hold">
                      <p:stCondLst>
                        <p:cond delay="indefinite"/>
                      </p:stCondLst>
                      <p:childTnLst>
                        <p:par>
                          <p:cTn id="83" fill="hold">
                            <p:stCondLst>
                              <p:cond delay="0"/>
                            </p:stCondLst>
                            <p:childTnLst>
                              <p:par>
                                <p:cTn id="84" presetID="47" presetClass="exit" presetSubtype="0" fill="hold" grpId="1" nodeType="clickEffect">
                                  <p:stCondLst>
                                    <p:cond delay="0"/>
                                  </p:stCondLst>
                                  <p:childTnLst>
                                    <p:animEffect transition="out" filter="fade">
                                      <p:cBhvr>
                                        <p:cTn id="85" dur="500"/>
                                        <p:tgtEl>
                                          <p:spTgt spid="17"/>
                                        </p:tgtEl>
                                      </p:cBhvr>
                                    </p:animEffect>
                                    <p:anim calcmode="lin" valueType="num">
                                      <p:cBhvr>
                                        <p:cTn id="86" dur="500"/>
                                        <p:tgtEl>
                                          <p:spTgt spid="17"/>
                                        </p:tgtEl>
                                        <p:attrNameLst>
                                          <p:attrName>ppt_x</p:attrName>
                                        </p:attrNameLst>
                                      </p:cBhvr>
                                      <p:tavLst>
                                        <p:tav tm="0">
                                          <p:val>
                                            <p:strVal val="ppt_x"/>
                                          </p:val>
                                        </p:tav>
                                        <p:tav tm="100000">
                                          <p:val>
                                            <p:strVal val="ppt_x"/>
                                          </p:val>
                                        </p:tav>
                                      </p:tavLst>
                                    </p:anim>
                                    <p:anim calcmode="lin" valueType="num">
                                      <p:cBhvr>
                                        <p:cTn id="87" dur="500"/>
                                        <p:tgtEl>
                                          <p:spTgt spid="17"/>
                                        </p:tgtEl>
                                        <p:attrNameLst>
                                          <p:attrName>ppt_y</p:attrName>
                                        </p:attrNameLst>
                                      </p:cBhvr>
                                      <p:tavLst>
                                        <p:tav tm="0">
                                          <p:val>
                                            <p:strVal val="ppt_y"/>
                                          </p:val>
                                        </p:tav>
                                        <p:tav tm="100000">
                                          <p:val>
                                            <p:strVal val="ppt_y-.1"/>
                                          </p:val>
                                        </p:tav>
                                      </p:tavLst>
                                    </p:anim>
                                    <p:set>
                                      <p:cBhvr>
                                        <p:cTn id="88" dur="1" fill="hold">
                                          <p:stCondLst>
                                            <p:cond delay="499"/>
                                          </p:stCondLst>
                                        </p:cTn>
                                        <p:tgtEl>
                                          <p:spTgt spid="17"/>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3" presetClass="emph" presetSubtype="2" fill="hold" grpId="0" nodeType="clickEffect">
                                  <p:stCondLst>
                                    <p:cond delay="0"/>
                                  </p:stCondLst>
                                  <p:childTnLst>
                                    <p:animClr clrSpc="rgb" dir="cw">
                                      <p:cBhvr override="childStyle">
                                        <p:cTn id="92" dur="500" fill="hold"/>
                                        <p:tgtEl>
                                          <p:spTgt spid="23"/>
                                        </p:tgtEl>
                                        <p:attrNameLst>
                                          <p:attrName>style.color</p:attrName>
                                        </p:attrNameLst>
                                      </p:cBhvr>
                                      <p:to>
                                        <a:srgbClr val="000000"/>
                                      </p:to>
                                    </p:animClr>
                                  </p:childTnLst>
                                </p:cTn>
                              </p:par>
                            </p:childTnLst>
                          </p:cTn>
                        </p:par>
                      </p:childTnLst>
                    </p:cTn>
                  </p:par>
                  <p:par>
                    <p:cTn id="93" fill="hold">
                      <p:stCondLst>
                        <p:cond delay="indefinite"/>
                      </p:stCondLst>
                      <p:childTnLst>
                        <p:par>
                          <p:cTn id="94" fill="hold">
                            <p:stCondLst>
                              <p:cond delay="0"/>
                            </p:stCondLst>
                            <p:childTnLst>
                              <p:par>
                                <p:cTn id="95" presetID="1" presetClass="emph" presetSubtype="2" fill="hold" nodeType="clickEffect">
                                  <p:stCondLst>
                                    <p:cond delay="0"/>
                                  </p:stCondLst>
                                  <p:childTnLst>
                                    <p:animClr clrSpc="rgb" dir="cw">
                                      <p:cBhvr>
                                        <p:cTn id="96" dur="500" fill="hold"/>
                                        <p:tgtEl>
                                          <p:spTgt spid="37"/>
                                        </p:tgtEl>
                                        <p:attrNameLst>
                                          <p:attrName>fillcolor</p:attrName>
                                        </p:attrNameLst>
                                      </p:cBhvr>
                                      <p:to>
                                        <a:srgbClr val="FFC000"/>
                                      </p:to>
                                    </p:animClr>
                                    <p:set>
                                      <p:cBhvr>
                                        <p:cTn id="97" dur="500" fill="hold"/>
                                        <p:tgtEl>
                                          <p:spTgt spid="37"/>
                                        </p:tgtEl>
                                        <p:attrNameLst>
                                          <p:attrName>fill.type</p:attrName>
                                        </p:attrNameLst>
                                      </p:cBhvr>
                                      <p:to>
                                        <p:strVal val="solid"/>
                                      </p:to>
                                    </p:set>
                                    <p:set>
                                      <p:cBhvr>
                                        <p:cTn id="98" dur="500" fill="hold"/>
                                        <p:tgtEl>
                                          <p:spTgt spid="37"/>
                                        </p:tgtEl>
                                        <p:attrNameLst>
                                          <p:attrName>fill.on</p:attrName>
                                        </p:attrNameLst>
                                      </p:cBhvr>
                                      <p:to>
                                        <p:strVal val="true"/>
                                      </p:to>
                                    </p:set>
                                  </p:childTnLst>
                                </p:cTn>
                              </p:par>
                            </p:childTnLst>
                          </p:cTn>
                        </p:par>
                      </p:childTnLst>
                    </p:cTn>
                  </p:par>
                  <p:par>
                    <p:cTn id="99" fill="hold">
                      <p:stCondLst>
                        <p:cond delay="indefinite"/>
                      </p:stCondLst>
                      <p:childTnLst>
                        <p:par>
                          <p:cTn id="100" fill="hold">
                            <p:stCondLst>
                              <p:cond delay="0"/>
                            </p:stCondLst>
                            <p:childTnLst>
                              <p:par>
                                <p:cTn id="101" presetID="47" presetClass="entr" presetSubtype="0" fill="hold" grpId="0" nodeType="clickEffect">
                                  <p:stCondLst>
                                    <p:cond delay="0"/>
                                  </p:stCondLst>
                                  <p:childTnLst>
                                    <p:set>
                                      <p:cBhvr>
                                        <p:cTn id="102" dur="1" fill="hold">
                                          <p:stCondLst>
                                            <p:cond delay="0"/>
                                          </p:stCondLst>
                                        </p:cTn>
                                        <p:tgtEl>
                                          <p:spTgt spid="16"/>
                                        </p:tgtEl>
                                        <p:attrNameLst>
                                          <p:attrName>style.visibility</p:attrName>
                                        </p:attrNameLst>
                                      </p:cBhvr>
                                      <p:to>
                                        <p:strVal val="visible"/>
                                      </p:to>
                                    </p:set>
                                    <p:animEffect transition="in" filter="fade">
                                      <p:cBhvr>
                                        <p:cTn id="103" dur="500"/>
                                        <p:tgtEl>
                                          <p:spTgt spid="16"/>
                                        </p:tgtEl>
                                      </p:cBhvr>
                                    </p:animEffect>
                                    <p:anim calcmode="lin" valueType="num">
                                      <p:cBhvr>
                                        <p:cTn id="104" dur="500" fill="hold"/>
                                        <p:tgtEl>
                                          <p:spTgt spid="16"/>
                                        </p:tgtEl>
                                        <p:attrNameLst>
                                          <p:attrName>ppt_x</p:attrName>
                                        </p:attrNameLst>
                                      </p:cBhvr>
                                      <p:tavLst>
                                        <p:tav tm="0">
                                          <p:val>
                                            <p:strVal val="#ppt_x"/>
                                          </p:val>
                                        </p:tav>
                                        <p:tav tm="100000">
                                          <p:val>
                                            <p:strVal val="#ppt_x"/>
                                          </p:val>
                                        </p:tav>
                                      </p:tavLst>
                                    </p:anim>
                                    <p:anim calcmode="lin" valueType="num">
                                      <p:cBhvr>
                                        <p:cTn id="105"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1" presetClass="emph" presetSubtype="2" fill="hold" nodeType="clickEffect">
                                  <p:stCondLst>
                                    <p:cond delay="0"/>
                                  </p:stCondLst>
                                  <p:childTnLst>
                                    <p:animClr clrSpc="rgb" dir="cw">
                                      <p:cBhvr>
                                        <p:cTn id="109" dur="500" fill="hold"/>
                                        <p:tgtEl>
                                          <p:spTgt spid="38"/>
                                        </p:tgtEl>
                                        <p:attrNameLst>
                                          <p:attrName>fillcolor</p:attrName>
                                        </p:attrNameLst>
                                      </p:cBhvr>
                                      <p:to>
                                        <a:srgbClr val="FFC000"/>
                                      </p:to>
                                    </p:animClr>
                                    <p:set>
                                      <p:cBhvr>
                                        <p:cTn id="110" dur="500" fill="hold"/>
                                        <p:tgtEl>
                                          <p:spTgt spid="38"/>
                                        </p:tgtEl>
                                        <p:attrNameLst>
                                          <p:attrName>fill.type</p:attrName>
                                        </p:attrNameLst>
                                      </p:cBhvr>
                                      <p:to>
                                        <p:strVal val="solid"/>
                                      </p:to>
                                    </p:set>
                                    <p:set>
                                      <p:cBhvr>
                                        <p:cTn id="111" dur="500" fill="hold"/>
                                        <p:tgtEl>
                                          <p:spTgt spid="38"/>
                                        </p:tgtEl>
                                        <p:attrNameLst>
                                          <p:attrName>fill.on</p:attrName>
                                        </p:attrNameLst>
                                      </p:cBhvr>
                                      <p:to>
                                        <p:strVal val="true"/>
                                      </p:to>
                                    </p:set>
                                  </p:childTnLst>
                                </p:cTn>
                              </p:par>
                            </p:childTnLst>
                          </p:cTn>
                        </p:par>
                      </p:childTnLst>
                    </p:cTn>
                  </p:par>
                  <p:par>
                    <p:cTn id="112" fill="hold">
                      <p:stCondLst>
                        <p:cond delay="indefinite"/>
                      </p:stCondLst>
                      <p:childTnLst>
                        <p:par>
                          <p:cTn id="113" fill="hold">
                            <p:stCondLst>
                              <p:cond delay="0"/>
                            </p:stCondLst>
                            <p:childTnLst>
                              <p:par>
                                <p:cTn id="114" presetID="3" presetClass="emph" presetSubtype="2" fill="hold" grpId="0" nodeType="clickEffect">
                                  <p:stCondLst>
                                    <p:cond delay="0"/>
                                  </p:stCondLst>
                                  <p:childTnLst>
                                    <p:animClr clrSpc="rgb" dir="cw">
                                      <p:cBhvr override="childStyle">
                                        <p:cTn id="115" dur="500" fill="hold"/>
                                        <p:tgtEl>
                                          <p:spTgt spid="24"/>
                                        </p:tgtEl>
                                        <p:attrNameLst>
                                          <p:attrName>style.color</p:attrName>
                                        </p:attrNameLst>
                                      </p:cBhvr>
                                      <p:to>
                                        <a:srgbClr val="000000"/>
                                      </p:to>
                                    </p:animClr>
                                  </p:childTnLst>
                                </p:cTn>
                              </p:par>
                            </p:childTnLst>
                          </p:cTn>
                        </p:par>
                      </p:childTnLst>
                    </p:cTn>
                  </p:par>
                  <p:par>
                    <p:cTn id="116" fill="hold">
                      <p:stCondLst>
                        <p:cond delay="indefinite"/>
                      </p:stCondLst>
                      <p:childTnLst>
                        <p:par>
                          <p:cTn id="117" fill="hold">
                            <p:stCondLst>
                              <p:cond delay="0"/>
                            </p:stCondLst>
                            <p:childTnLst>
                              <p:par>
                                <p:cTn id="118" presetID="47" presetClass="exit" presetSubtype="0" fill="hold" grpId="1" nodeType="clickEffect">
                                  <p:stCondLst>
                                    <p:cond delay="0"/>
                                  </p:stCondLst>
                                  <p:childTnLst>
                                    <p:animEffect transition="out" filter="fade">
                                      <p:cBhvr>
                                        <p:cTn id="119" dur="500"/>
                                        <p:tgtEl>
                                          <p:spTgt spid="16"/>
                                        </p:tgtEl>
                                      </p:cBhvr>
                                    </p:animEffect>
                                    <p:anim calcmode="lin" valueType="num">
                                      <p:cBhvr>
                                        <p:cTn id="120" dur="500"/>
                                        <p:tgtEl>
                                          <p:spTgt spid="16"/>
                                        </p:tgtEl>
                                        <p:attrNameLst>
                                          <p:attrName>ppt_x</p:attrName>
                                        </p:attrNameLst>
                                      </p:cBhvr>
                                      <p:tavLst>
                                        <p:tav tm="0">
                                          <p:val>
                                            <p:strVal val="ppt_x"/>
                                          </p:val>
                                        </p:tav>
                                        <p:tav tm="100000">
                                          <p:val>
                                            <p:strVal val="ppt_x"/>
                                          </p:val>
                                        </p:tav>
                                      </p:tavLst>
                                    </p:anim>
                                    <p:anim calcmode="lin" valueType="num">
                                      <p:cBhvr>
                                        <p:cTn id="121" dur="500"/>
                                        <p:tgtEl>
                                          <p:spTgt spid="16"/>
                                        </p:tgtEl>
                                        <p:attrNameLst>
                                          <p:attrName>ppt_y</p:attrName>
                                        </p:attrNameLst>
                                      </p:cBhvr>
                                      <p:tavLst>
                                        <p:tav tm="0">
                                          <p:val>
                                            <p:strVal val="ppt_y"/>
                                          </p:val>
                                        </p:tav>
                                        <p:tav tm="100000">
                                          <p:val>
                                            <p:strVal val="ppt_y-.1"/>
                                          </p:val>
                                        </p:tav>
                                      </p:tavLst>
                                    </p:anim>
                                    <p:set>
                                      <p:cBhvr>
                                        <p:cTn id="122" dur="1" fill="hold">
                                          <p:stCondLst>
                                            <p:cond delay="499"/>
                                          </p:stCondLst>
                                        </p:cTn>
                                        <p:tgtEl>
                                          <p:spTgt spid="16"/>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3" presetClass="emph" presetSubtype="2" fill="hold" grpId="0" nodeType="clickEffect">
                                  <p:stCondLst>
                                    <p:cond delay="0"/>
                                  </p:stCondLst>
                                  <p:childTnLst>
                                    <p:animClr clrSpc="rgb" dir="cw">
                                      <p:cBhvr override="childStyle">
                                        <p:cTn id="126" dur="500" fill="hold"/>
                                        <p:tgtEl>
                                          <p:spTgt spid="25"/>
                                        </p:tgtEl>
                                        <p:attrNameLst>
                                          <p:attrName>style.color</p:attrName>
                                        </p:attrNameLst>
                                      </p:cBhvr>
                                      <p:to>
                                        <a:srgbClr val="000000"/>
                                      </p:to>
                                    </p:animClr>
                                  </p:childTnLst>
                                </p:cTn>
                              </p:par>
                            </p:childTnLst>
                          </p:cTn>
                        </p:par>
                      </p:childTnLst>
                    </p:cTn>
                  </p:par>
                  <p:par>
                    <p:cTn id="127" fill="hold">
                      <p:stCondLst>
                        <p:cond delay="indefinite"/>
                      </p:stCondLst>
                      <p:childTnLst>
                        <p:par>
                          <p:cTn id="128" fill="hold">
                            <p:stCondLst>
                              <p:cond delay="0"/>
                            </p:stCondLst>
                            <p:childTnLst>
                              <p:par>
                                <p:cTn id="129" presetID="47" presetClass="exit" presetSubtype="0" fill="hold" grpId="1" nodeType="clickEffect">
                                  <p:stCondLst>
                                    <p:cond delay="0"/>
                                  </p:stCondLst>
                                  <p:childTnLst>
                                    <p:animEffect transition="out" filter="fade">
                                      <p:cBhvr>
                                        <p:cTn id="130" dur="500"/>
                                        <p:tgtEl>
                                          <p:spTgt spid="18"/>
                                        </p:tgtEl>
                                      </p:cBhvr>
                                    </p:animEffect>
                                    <p:anim calcmode="lin" valueType="num">
                                      <p:cBhvr>
                                        <p:cTn id="131" dur="500"/>
                                        <p:tgtEl>
                                          <p:spTgt spid="18"/>
                                        </p:tgtEl>
                                        <p:attrNameLst>
                                          <p:attrName>ppt_x</p:attrName>
                                        </p:attrNameLst>
                                      </p:cBhvr>
                                      <p:tavLst>
                                        <p:tav tm="0">
                                          <p:val>
                                            <p:strVal val="ppt_x"/>
                                          </p:val>
                                        </p:tav>
                                        <p:tav tm="100000">
                                          <p:val>
                                            <p:strVal val="ppt_x"/>
                                          </p:val>
                                        </p:tav>
                                      </p:tavLst>
                                    </p:anim>
                                    <p:anim calcmode="lin" valueType="num">
                                      <p:cBhvr>
                                        <p:cTn id="132" dur="500"/>
                                        <p:tgtEl>
                                          <p:spTgt spid="18"/>
                                        </p:tgtEl>
                                        <p:attrNameLst>
                                          <p:attrName>ppt_y</p:attrName>
                                        </p:attrNameLst>
                                      </p:cBhvr>
                                      <p:tavLst>
                                        <p:tav tm="0">
                                          <p:val>
                                            <p:strVal val="ppt_y"/>
                                          </p:val>
                                        </p:tav>
                                        <p:tav tm="100000">
                                          <p:val>
                                            <p:strVal val="ppt_y-.1"/>
                                          </p:val>
                                        </p:tav>
                                      </p:tavLst>
                                    </p:anim>
                                    <p:set>
                                      <p:cBhvr>
                                        <p:cTn id="133" dur="1" fill="hold">
                                          <p:stCondLst>
                                            <p:cond delay="499"/>
                                          </p:stCondLst>
                                        </p:cTn>
                                        <p:tgtEl>
                                          <p:spTgt spid="18"/>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3" presetClass="emph" presetSubtype="2" fill="hold" grpId="0" nodeType="clickEffect">
                                  <p:stCondLst>
                                    <p:cond delay="0"/>
                                  </p:stCondLst>
                                  <p:childTnLst>
                                    <p:animClr clrSpc="rgb" dir="cw">
                                      <p:cBhvr override="childStyle">
                                        <p:cTn id="137" dur="500" fill="hold"/>
                                        <p:tgtEl>
                                          <p:spTgt spid="26"/>
                                        </p:tgtEl>
                                        <p:attrNameLst>
                                          <p:attrName>style.color</p:attrName>
                                        </p:attrNameLst>
                                      </p:cBhvr>
                                      <p:to>
                                        <a:srgbClr val="000000"/>
                                      </p:to>
                                    </p:animClr>
                                  </p:childTnLst>
                                </p:cTn>
                              </p:par>
                            </p:childTnLst>
                          </p:cTn>
                        </p:par>
                      </p:childTnLst>
                    </p:cTn>
                  </p:par>
                  <p:par>
                    <p:cTn id="138" fill="hold">
                      <p:stCondLst>
                        <p:cond delay="indefinite"/>
                      </p:stCondLst>
                      <p:childTnLst>
                        <p:par>
                          <p:cTn id="139" fill="hold">
                            <p:stCondLst>
                              <p:cond delay="0"/>
                            </p:stCondLst>
                            <p:childTnLst>
                              <p:par>
                                <p:cTn id="140" presetID="1" presetClass="emph" presetSubtype="2" fill="hold" nodeType="clickEffect">
                                  <p:stCondLst>
                                    <p:cond delay="0"/>
                                  </p:stCondLst>
                                  <p:childTnLst>
                                    <p:animClr clrSpc="rgb" dir="cw">
                                      <p:cBhvr>
                                        <p:cTn id="141" dur="500" fill="hold"/>
                                        <p:tgtEl>
                                          <p:spTgt spid="39"/>
                                        </p:tgtEl>
                                        <p:attrNameLst>
                                          <p:attrName>fillcolor</p:attrName>
                                        </p:attrNameLst>
                                      </p:cBhvr>
                                      <p:to>
                                        <a:srgbClr val="FFC000"/>
                                      </p:to>
                                    </p:animClr>
                                    <p:set>
                                      <p:cBhvr>
                                        <p:cTn id="142" dur="500" fill="hold"/>
                                        <p:tgtEl>
                                          <p:spTgt spid="39"/>
                                        </p:tgtEl>
                                        <p:attrNameLst>
                                          <p:attrName>fill.type</p:attrName>
                                        </p:attrNameLst>
                                      </p:cBhvr>
                                      <p:to>
                                        <p:strVal val="solid"/>
                                      </p:to>
                                    </p:set>
                                    <p:set>
                                      <p:cBhvr>
                                        <p:cTn id="143" dur="500" fill="hold"/>
                                        <p:tgtEl>
                                          <p:spTgt spid="39"/>
                                        </p:tgtEl>
                                        <p:attrNameLst>
                                          <p:attrName>fill.on</p:attrName>
                                        </p:attrNameLst>
                                      </p:cBhvr>
                                      <p:to>
                                        <p:strVal val="true"/>
                                      </p:to>
                                    </p:set>
                                  </p:childTnLst>
                                </p:cTn>
                              </p:par>
                            </p:childTnLst>
                          </p:cTn>
                        </p:par>
                      </p:childTnLst>
                    </p:cTn>
                  </p:par>
                  <p:par>
                    <p:cTn id="144" fill="hold">
                      <p:stCondLst>
                        <p:cond delay="indefinite"/>
                      </p:stCondLst>
                      <p:childTnLst>
                        <p:par>
                          <p:cTn id="145" fill="hold">
                            <p:stCondLst>
                              <p:cond delay="0"/>
                            </p:stCondLst>
                            <p:childTnLst>
                              <p:par>
                                <p:cTn id="146" presetID="47" presetClass="entr" presetSubtype="0" fill="hold" grpId="0" nodeType="clickEffect">
                                  <p:stCondLst>
                                    <p:cond delay="0"/>
                                  </p:stCondLst>
                                  <p:childTnLst>
                                    <p:set>
                                      <p:cBhvr>
                                        <p:cTn id="147" dur="1" fill="hold">
                                          <p:stCondLst>
                                            <p:cond delay="0"/>
                                          </p:stCondLst>
                                        </p:cTn>
                                        <p:tgtEl>
                                          <p:spTgt spid="15"/>
                                        </p:tgtEl>
                                        <p:attrNameLst>
                                          <p:attrName>style.visibility</p:attrName>
                                        </p:attrNameLst>
                                      </p:cBhvr>
                                      <p:to>
                                        <p:strVal val="visible"/>
                                      </p:to>
                                    </p:set>
                                    <p:animEffect transition="in" filter="fade">
                                      <p:cBhvr>
                                        <p:cTn id="148" dur="500"/>
                                        <p:tgtEl>
                                          <p:spTgt spid="15"/>
                                        </p:tgtEl>
                                      </p:cBhvr>
                                    </p:animEffect>
                                    <p:anim calcmode="lin" valueType="num">
                                      <p:cBhvr>
                                        <p:cTn id="149" dur="500" fill="hold"/>
                                        <p:tgtEl>
                                          <p:spTgt spid="15"/>
                                        </p:tgtEl>
                                        <p:attrNameLst>
                                          <p:attrName>ppt_x</p:attrName>
                                        </p:attrNameLst>
                                      </p:cBhvr>
                                      <p:tavLst>
                                        <p:tav tm="0">
                                          <p:val>
                                            <p:strVal val="#ppt_x"/>
                                          </p:val>
                                        </p:tav>
                                        <p:tav tm="100000">
                                          <p:val>
                                            <p:strVal val="#ppt_x"/>
                                          </p:val>
                                        </p:tav>
                                      </p:tavLst>
                                    </p:anim>
                                    <p:anim calcmode="lin" valueType="num">
                                      <p:cBhvr>
                                        <p:cTn id="150"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1" presetClass="emph" presetSubtype="2" fill="hold" nodeType="clickEffect">
                                  <p:stCondLst>
                                    <p:cond delay="0"/>
                                  </p:stCondLst>
                                  <p:childTnLst>
                                    <p:animClr clrSpc="rgb" dir="cw">
                                      <p:cBhvr>
                                        <p:cTn id="154" dur="500" fill="hold"/>
                                        <p:tgtEl>
                                          <p:spTgt spid="40"/>
                                        </p:tgtEl>
                                        <p:attrNameLst>
                                          <p:attrName>fillcolor</p:attrName>
                                        </p:attrNameLst>
                                      </p:cBhvr>
                                      <p:to>
                                        <a:srgbClr val="FFC000"/>
                                      </p:to>
                                    </p:animClr>
                                    <p:set>
                                      <p:cBhvr>
                                        <p:cTn id="155" dur="500" fill="hold"/>
                                        <p:tgtEl>
                                          <p:spTgt spid="40"/>
                                        </p:tgtEl>
                                        <p:attrNameLst>
                                          <p:attrName>fill.type</p:attrName>
                                        </p:attrNameLst>
                                      </p:cBhvr>
                                      <p:to>
                                        <p:strVal val="solid"/>
                                      </p:to>
                                    </p:set>
                                    <p:set>
                                      <p:cBhvr>
                                        <p:cTn id="156" dur="500" fill="hold"/>
                                        <p:tgtEl>
                                          <p:spTgt spid="40"/>
                                        </p:tgtEl>
                                        <p:attrNameLst>
                                          <p:attrName>fill.on</p:attrName>
                                        </p:attrNameLst>
                                      </p:cBhvr>
                                      <p:to>
                                        <p:strVal val="true"/>
                                      </p:to>
                                    </p:set>
                                  </p:childTnLst>
                                </p:cTn>
                              </p:par>
                            </p:childTnLst>
                          </p:cTn>
                        </p:par>
                      </p:childTnLst>
                    </p:cTn>
                  </p:par>
                  <p:par>
                    <p:cTn id="157" fill="hold">
                      <p:stCondLst>
                        <p:cond delay="indefinite"/>
                      </p:stCondLst>
                      <p:childTnLst>
                        <p:par>
                          <p:cTn id="158" fill="hold">
                            <p:stCondLst>
                              <p:cond delay="0"/>
                            </p:stCondLst>
                            <p:childTnLst>
                              <p:par>
                                <p:cTn id="159" presetID="3" presetClass="emph" presetSubtype="2" fill="hold" grpId="0" nodeType="clickEffect">
                                  <p:stCondLst>
                                    <p:cond delay="0"/>
                                  </p:stCondLst>
                                  <p:childTnLst>
                                    <p:animClr clrSpc="rgb" dir="cw">
                                      <p:cBhvr override="childStyle">
                                        <p:cTn id="160" dur="500" fill="hold"/>
                                        <p:tgtEl>
                                          <p:spTgt spid="27"/>
                                        </p:tgtEl>
                                        <p:attrNameLst>
                                          <p:attrName>style.color</p:attrName>
                                        </p:attrNameLst>
                                      </p:cBhvr>
                                      <p:to>
                                        <a:srgbClr val="000000"/>
                                      </p:to>
                                    </p:animClr>
                                  </p:childTnLst>
                                </p:cTn>
                              </p:par>
                            </p:childTnLst>
                          </p:cTn>
                        </p:par>
                      </p:childTnLst>
                    </p:cTn>
                  </p:par>
                  <p:par>
                    <p:cTn id="161" fill="hold">
                      <p:stCondLst>
                        <p:cond delay="indefinite"/>
                      </p:stCondLst>
                      <p:childTnLst>
                        <p:par>
                          <p:cTn id="162" fill="hold">
                            <p:stCondLst>
                              <p:cond delay="0"/>
                            </p:stCondLst>
                            <p:childTnLst>
                              <p:par>
                                <p:cTn id="163" presetID="47" presetClass="exit" presetSubtype="0" fill="hold" grpId="1" nodeType="clickEffect">
                                  <p:stCondLst>
                                    <p:cond delay="0"/>
                                  </p:stCondLst>
                                  <p:childTnLst>
                                    <p:animEffect transition="out" filter="fade">
                                      <p:cBhvr>
                                        <p:cTn id="164" dur="500"/>
                                        <p:tgtEl>
                                          <p:spTgt spid="15"/>
                                        </p:tgtEl>
                                      </p:cBhvr>
                                    </p:animEffect>
                                    <p:anim calcmode="lin" valueType="num">
                                      <p:cBhvr>
                                        <p:cTn id="165" dur="500"/>
                                        <p:tgtEl>
                                          <p:spTgt spid="15"/>
                                        </p:tgtEl>
                                        <p:attrNameLst>
                                          <p:attrName>ppt_x</p:attrName>
                                        </p:attrNameLst>
                                      </p:cBhvr>
                                      <p:tavLst>
                                        <p:tav tm="0">
                                          <p:val>
                                            <p:strVal val="ppt_x"/>
                                          </p:val>
                                        </p:tav>
                                        <p:tav tm="100000">
                                          <p:val>
                                            <p:strVal val="ppt_x"/>
                                          </p:val>
                                        </p:tav>
                                      </p:tavLst>
                                    </p:anim>
                                    <p:anim calcmode="lin" valueType="num">
                                      <p:cBhvr>
                                        <p:cTn id="166" dur="500"/>
                                        <p:tgtEl>
                                          <p:spTgt spid="15"/>
                                        </p:tgtEl>
                                        <p:attrNameLst>
                                          <p:attrName>ppt_y</p:attrName>
                                        </p:attrNameLst>
                                      </p:cBhvr>
                                      <p:tavLst>
                                        <p:tav tm="0">
                                          <p:val>
                                            <p:strVal val="ppt_y"/>
                                          </p:val>
                                        </p:tav>
                                        <p:tav tm="100000">
                                          <p:val>
                                            <p:strVal val="ppt_y-.1"/>
                                          </p:val>
                                        </p:tav>
                                      </p:tavLst>
                                    </p:anim>
                                    <p:set>
                                      <p:cBhvr>
                                        <p:cTn id="167" dur="1" fill="hold">
                                          <p:stCondLst>
                                            <p:cond delay="499"/>
                                          </p:stCondLst>
                                        </p:cTn>
                                        <p:tgtEl>
                                          <p:spTgt spid="15"/>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3" presetClass="emph" presetSubtype="2" fill="hold" grpId="0" nodeType="clickEffect">
                                  <p:stCondLst>
                                    <p:cond delay="0"/>
                                  </p:stCondLst>
                                  <p:childTnLst>
                                    <p:animClr clrSpc="rgb" dir="cw">
                                      <p:cBhvr override="childStyle">
                                        <p:cTn id="171" dur="500" fill="hold"/>
                                        <p:tgtEl>
                                          <p:spTgt spid="28"/>
                                        </p:tgtEl>
                                        <p:attrNameLst>
                                          <p:attrName>style.color</p:attrName>
                                        </p:attrNameLst>
                                      </p:cBhvr>
                                      <p:to>
                                        <a:srgbClr val="000000"/>
                                      </p:to>
                                    </p:animClr>
                                  </p:childTnLst>
                                </p:cTn>
                              </p:par>
                            </p:childTnLst>
                          </p:cTn>
                        </p:par>
                      </p:childTnLst>
                    </p:cTn>
                  </p:par>
                  <p:par>
                    <p:cTn id="172" fill="hold">
                      <p:stCondLst>
                        <p:cond delay="indefinite"/>
                      </p:stCondLst>
                      <p:childTnLst>
                        <p:par>
                          <p:cTn id="173" fill="hold">
                            <p:stCondLst>
                              <p:cond delay="0"/>
                            </p:stCondLst>
                            <p:childTnLst>
                              <p:par>
                                <p:cTn id="174" presetID="47" presetClass="exit" presetSubtype="0" fill="hold" grpId="1" nodeType="clickEffect">
                                  <p:stCondLst>
                                    <p:cond delay="0"/>
                                  </p:stCondLst>
                                  <p:childTnLst>
                                    <p:animEffect transition="out" filter="fade">
                                      <p:cBhvr>
                                        <p:cTn id="175" dur="500"/>
                                        <p:tgtEl>
                                          <p:spTgt spid="19"/>
                                        </p:tgtEl>
                                      </p:cBhvr>
                                    </p:animEffect>
                                    <p:anim calcmode="lin" valueType="num">
                                      <p:cBhvr>
                                        <p:cTn id="176" dur="500"/>
                                        <p:tgtEl>
                                          <p:spTgt spid="19"/>
                                        </p:tgtEl>
                                        <p:attrNameLst>
                                          <p:attrName>ppt_x</p:attrName>
                                        </p:attrNameLst>
                                      </p:cBhvr>
                                      <p:tavLst>
                                        <p:tav tm="0">
                                          <p:val>
                                            <p:strVal val="ppt_x"/>
                                          </p:val>
                                        </p:tav>
                                        <p:tav tm="100000">
                                          <p:val>
                                            <p:strVal val="ppt_x"/>
                                          </p:val>
                                        </p:tav>
                                      </p:tavLst>
                                    </p:anim>
                                    <p:anim calcmode="lin" valueType="num">
                                      <p:cBhvr>
                                        <p:cTn id="177" dur="500"/>
                                        <p:tgtEl>
                                          <p:spTgt spid="19"/>
                                        </p:tgtEl>
                                        <p:attrNameLst>
                                          <p:attrName>ppt_y</p:attrName>
                                        </p:attrNameLst>
                                      </p:cBhvr>
                                      <p:tavLst>
                                        <p:tav tm="0">
                                          <p:val>
                                            <p:strVal val="ppt_y"/>
                                          </p:val>
                                        </p:tav>
                                        <p:tav tm="100000">
                                          <p:val>
                                            <p:strVal val="ppt_y-.1"/>
                                          </p:val>
                                        </p:tav>
                                      </p:tavLst>
                                    </p:anim>
                                    <p:set>
                                      <p:cBhvr>
                                        <p:cTn id="178" dur="1" fill="hold">
                                          <p:stCondLst>
                                            <p:cond delay="499"/>
                                          </p:stCondLst>
                                        </p:cTn>
                                        <p:tgtEl>
                                          <p:spTgt spid="19"/>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3" presetClass="emph" presetSubtype="2" fill="hold" grpId="0" nodeType="clickEffect">
                                  <p:stCondLst>
                                    <p:cond delay="0"/>
                                  </p:stCondLst>
                                  <p:childTnLst>
                                    <p:animClr clrSpc="rgb" dir="cw">
                                      <p:cBhvr override="childStyle">
                                        <p:cTn id="182" dur="500" fill="hold"/>
                                        <p:tgtEl>
                                          <p:spTgt spid="29"/>
                                        </p:tgtEl>
                                        <p:attrNameLst>
                                          <p:attrName>style.color</p:attrName>
                                        </p:attrNameLst>
                                      </p:cBhvr>
                                      <p:to>
                                        <a:srgbClr val="00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animBg="1"/>
      <p:bldP spid="19" grpId="1" animBg="1"/>
      <p:bldP spid="4" grpId="0" animBg="1"/>
      <p:bldP spid="21" grpId="0" animBg="1"/>
      <p:bldP spid="22" grpId="0" animBg="1"/>
      <p:bldP spid="23" grpId="0" animBg="1"/>
      <p:bldP spid="24" grpId="0" animBg="1"/>
      <p:bldP spid="25" grpId="0" animBg="1"/>
      <p:bldP spid="26" grpId="0" animBg="1"/>
      <p:bldP spid="27" grpId="0" animBg="1"/>
      <p:bldP spid="28" grpId="0" animBg="1"/>
      <p:bldP spid="29" grpId="0" animBg="1"/>
      <p:bldP spid="16" grpId="0" animBg="1"/>
      <p:bldP spid="16" grpId="1" animBg="1"/>
      <p:bldP spid="15" grpId="0" animBg="1"/>
      <p:bldP spid="15"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62F1-5BAE-489A-8198-3F3F40494176}"/>
              </a:ext>
            </a:extLst>
          </p:cNvPr>
          <p:cNvSpPr>
            <a:spLocks noGrp="1"/>
          </p:cNvSpPr>
          <p:nvPr>
            <p:ph type="title"/>
          </p:nvPr>
        </p:nvSpPr>
        <p:spPr/>
        <p:txBody>
          <a:bodyPr/>
          <a:lstStyle/>
          <a:p>
            <a:r>
              <a:rPr lang="en-SG" dirty="0"/>
              <a:t>Prefix to infix</a:t>
            </a:r>
          </a:p>
        </p:txBody>
      </p:sp>
      <p:sp>
        <p:nvSpPr>
          <p:cNvPr id="3" name="Content Placeholder 2">
            <a:extLst>
              <a:ext uri="{FF2B5EF4-FFF2-40B4-BE49-F238E27FC236}">
                <a16:creationId xmlns:a16="http://schemas.microsoft.com/office/drawing/2014/main" id="{2EA3DB9A-AE63-4591-B8D5-D106DE166FC3}"/>
              </a:ext>
            </a:extLst>
          </p:cNvPr>
          <p:cNvSpPr>
            <a:spLocks noGrp="1"/>
          </p:cNvSpPr>
          <p:nvPr>
            <p:ph idx="1"/>
          </p:nvPr>
        </p:nvSpPr>
        <p:spPr>
          <a:xfrm>
            <a:off x="1128409" y="1439694"/>
            <a:ext cx="6926094" cy="4580105"/>
          </a:xfrm>
        </p:spPr>
        <p:txBody>
          <a:bodyPr>
            <a:normAutofit/>
          </a:bodyPr>
          <a:lstStyle/>
          <a:p>
            <a:pPr marL="0" indent="0">
              <a:lnSpc>
                <a:spcPct val="100000"/>
              </a:lnSpc>
              <a:buNone/>
            </a:pPr>
            <a:r>
              <a:rPr lang="en-US" sz="2000" b="1" dirty="0">
                <a:latin typeface="Arial" panose="020B0604020202020204" pitchFamily="34" charset="0"/>
                <a:cs typeface="Arial" panose="020B0604020202020204" pitchFamily="34" charset="0"/>
              </a:rPr>
              <a:t>Do:</a:t>
            </a:r>
          </a:p>
          <a:p>
            <a:pPr lvl="1">
              <a:lnSpc>
                <a:spcPct val="100000"/>
              </a:lnSpc>
            </a:pPr>
            <a:r>
              <a:rPr lang="en-US" sz="1800" dirty="0">
                <a:latin typeface="Arial" panose="020B0604020202020204" pitchFamily="34" charset="0"/>
                <a:cs typeface="Arial" panose="020B0604020202020204" pitchFamily="34" charset="0"/>
              </a:rPr>
              <a:t>Read the given prefix expression from </a:t>
            </a:r>
            <a:r>
              <a:rPr lang="en-US" sz="1800" u="sng" dirty="0">
                <a:solidFill>
                  <a:srgbClr val="FF0000"/>
                </a:solidFill>
                <a:latin typeface="Arial" panose="020B0604020202020204" pitchFamily="34" charset="0"/>
                <a:cs typeface="Arial" panose="020B0604020202020204" pitchFamily="34" charset="0"/>
              </a:rPr>
              <a:t>right to left </a:t>
            </a:r>
          </a:p>
          <a:p>
            <a:pPr lvl="1">
              <a:lnSpc>
                <a:spcPct val="100000"/>
              </a:lnSpc>
            </a:pPr>
            <a:r>
              <a:rPr lang="en-US" sz="1800" dirty="0">
                <a:latin typeface="Arial" panose="020B0604020202020204" pitchFamily="34" charset="0"/>
                <a:cs typeface="Arial" panose="020B0604020202020204" pitchFamily="34" charset="0"/>
              </a:rPr>
              <a:t>If the character is an operand, push it into the stack.</a:t>
            </a:r>
          </a:p>
          <a:p>
            <a:pPr lvl="1">
              <a:lnSpc>
                <a:spcPct val="100000"/>
              </a:lnSpc>
            </a:pPr>
            <a:r>
              <a:rPr lang="en-US" sz="1800" dirty="0">
                <a:latin typeface="Arial" panose="020B0604020202020204" pitchFamily="34" charset="0"/>
                <a:cs typeface="Arial" panose="020B0604020202020204" pitchFamily="34" charset="0"/>
              </a:rPr>
              <a:t>But if the character is an operator, pop the top two values from stack.</a:t>
            </a:r>
          </a:p>
          <a:p>
            <a:pPr lvl="1">
              <a:lnSpc>
                <a:spcPct val="100000"/>
              </a:lnSpc>
            </a:pPr>
            <a:r>
              <a:rPr lang="en-US" sz="1800" dirty="0">
                <a:latin typeface="Arial" panose="020B0604020202020204" pitchFamily="34" charset="0"/>
                <a:cs typeface="Arial" panose="020B0604020202020204" pitchFamily="34" charset="0"/>
              </a:rPr>
              <a:t>Concatenate this operator with these two values </a:t>
            </a:r>
            <a:r>
              <a:rPr lang="en-US" sz="1800" i="1" dirty="0">
                <a:latin typeface="Arial" panose="020B0604020202020204" pitchFamily="34" charset="0"/>
                <a:cs typeface="Arial" panose="020B0604020202020204" pitchFamily="34" charset="0"/>
              </a:rPr>
              <a:t>(</a:t>
            </a:r>
            <a:r>
              <a:rPr lang="en-US" sz="1800" b="1" i="1" dirty="0">
                <a:solidFill>
                  <a:srgbClr val="FF0000"/>
                </a:solidFill>
                <a:latin typeface="Arial" panose="020B0604020202020204" pitchFamily="34" charset="0"/>
                <a:cs typeface="Arial" panose="020B0604020202020204" pitchFamily="34" charset="0"/>
              </a:rPr>
              <a:t>1st top value+operator+2nd top value</a:t>
            </a:r>
            <a:r>
              <a:rPr lang="en-US" sz="1800" i="1"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to get a new string.</a:t>
            </a:r>
          </a:p>
          <a:p>
            <a:pPr lvl="1">
              <a:lnSpc>
                <a:spcPct val="100000"/>
              </a:lnSpc>
            </a:pPr>
            <a:r>
              <a:rPr lang="en-US" sz="1800" dirty="0">
                <a:latin typeface="Arial" panose="020B0604020202020204" pitchFamily="34" charset="0"/>
                <a:cs typeface="Arial" panose="020B0604020202020204" pitchFamily="34" charset="0"/>
              </a:rPr>
              <a:t>Push this resulting string back into the stack.</a:t>
            </a:r>
          </a:p>
          <a:p>
            <a:pPr marL="0" indent="0">
              <a:lnSpc>
                <a:spcPct val="100000"/>
              </a:lnSpc>
              <a:buNone/>
            </a:pPr>
            <a:r>
              <a:rPr lang="en-US" sz="2000" b="1" dirty="0">
                <a:latin typeface="Arial" panose="020B0604020202020204" pitchFamily="34" charset="0"/>
                <a:cs typeface="Arial" panose="020B0604020202020204" pitchFamily="34" charset="0"/>
              </a:rPr>
              <a:t>Until: </a:t>
            </a:r>
          </a:p>
          <a:p>
            <a:pPr lvl="1">
              <a:lnSpc>
                <a:spcPct val="100000"/>
              </a:lnSpc>
            </a:pPr>
            <a:r>
              <a:rPr lang="en-US" sz="1800" dirty="0">
                <a:latin typeface="Arial" panose="020B0604020202020204" pitchFamily="34" charset="0"/>
                <a:cs typeface="Arial" panose="020B0604020202020204" pitchFamily="34" charset="0"/>
              </a:rPr>
              <a:t>End of prefix expression</a:t>
            </a:r>
          </a:p>
          <a:p>
            <a:pPr lvl="1">
              <a:lnSpc>
                <a:spcPct val="100000"/>
              </a:lnSpc>
            </a:pPr>
            <a:r>
              <a:rPr lang="en-US" sz="1800" dirty="0">
                <a:latin typeface="Arial" panose="020B0604020202020204" pitchFamily="34" charset="0"/>
                <a:cs typeface="Arial" panose="020B0604020202020204" pitchFamily="34" charset="0"/>
              </a:rPr>
              <a:t>Value in the stack is the desired infix expression.</a:t>
            </a:r>
          </a:p>
        </p:txBody>
      </p:sp>
    </p:spTree>
    <p:extLst>
      <p:ext uri="{BB962C8B-B14F-4D97-AF65-F5344CB8AC3E}">
        <p14:creationId xmlns:p14="http://schemas.microsoft.com/office/powerpoint/2010/main" val="565527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9FC2F-743B-4AD2-BC14-A4232C3ED1E2}"/>
              </a:ext>
            </a:extLst>
          </p:cNvPr>
          <p:cNvSpPr>
            <a:spLocks noGrp="1"/>
          </p:cNvSpPr>
          <p:nvPr>
            <p:ph type="title"/>
          </p:nvPr>
        </p:nvSpPr>
        <p:spPr/>
        <p:txBody>
          <a:bodyPr/>
          <a:lstStyle/>
          <a:p>
            <a:r>
              <a:rPr lang="en-SG" dirty="0"/>
              <a:t>Question</a:t>
            </a:r>
          </a:p>
        </p:txBody>
      </p:sp>
      <p:sp>
        <p:nvSpPr>
          <p:cNvPr id="3" name="Content Placeholder 2">
            <a:extLst>
              <a:ext uri="{FF2B5EF4-FFF2-40B4-BE49-F238E27FC236}">
                <a16:creationId xmlns:a16="http://schemas.microsoft.com/office/drawing/2014/main" id="{6A155242-9754-4FB1-93C6-A43E4C2DE88D}"/>
              </a:ext>
            </a:extLst>
          </p:cNvPr>
          <p:cNvSpPr>
            <a:spLocks noGrp="1"/>
          </p:cNvSpPr>
          <p:nvPr>
            <p:ph idx="1"/>
          </p:nvPr>
        </p:nvSpPr>
        <p:spPr>
          <a:xfrm>
            <a:off x="304800" y="743009"/>
            <a:ext cx="8610600" cy="476191"/>
          </a:xfrm>
        </p:spPr>
        <p:txBody>
          <a:bodyPr>
            <a:normAutofit fontScale="92500"/>
          </a:bodyPr>
          <a:lstStyle/>
          <a:p>
            <a:pPr marL="0" indent="0">
              <a:buNone/>
            </a:pPr>
            <a:r>
              <a:rPr lang="en-SG" sz="2000" dirty="0">
                <a:latin typeface="Arial" panose="020B0604020202020204" pitchFamily="34" charset="0"/>
                <a:cs typeface="Arial" panose="020B0604020202020204" pitchFamily="34" charset="0"/>
              </a:rPr>
              <a:t>Convert a </a:t>
            </a:r>
            <a:r>
              <a:rPr lang="en-SG" sz="2000" b="1" dirty="0">
                <a:latin typeface="Arial" panose="020B0604020202020204" pitchFamily="34" charset="0"/>
                <a:cs typeface="Arial" panose="020B0604020202020204" pitchFamily="34" charset="0"/>
              </a:rPr>
              <a:t>prefix</a:t>
            </a:r>
            <a:r>
              <a:rPr lang="en-SG" sz="2000" dirty="0">
                <a:latin typeface="Arial" panose="020B0604020202020204" pitchFamily="34" charset="0"/>
                <a:cs typeface="Arial" panose="020B0604020202020204" pitchFamily="34" charset="0"/>
              </a:rPr>
              <a:t> expression, </a:t>
            </a:r>
            <a:r>
              <a:rPr lang="en-SG" sz="2000" b="1" dirty="0">
                <a:solidFill>
                  <a:srgbClr val="FF0000"/>
                </a:solidFill>
                <a:latin typeface="Arial" panose="020B0604020202020204" pitchFamily="34" charset="0"/>
                <a:cs typeface="Arial" panose="020B0604020202020204" pitchFamily="34" charset="0"/>
              </a:rPr>
              <a:t>= y&amp;&amp; &lt;&lt; ab &gt;&gt; c + de</a:t>
            </a:r>
            <a:r>
              <a:rPr lang="en-SG" sz="2000" dirty="0">
                <a:latin typeface="Arial" panose="020B0604020202020204" pitchFamily="34" charset="0"/>
                <a:cs typeface="Arial" panose="020B0604020202020204" pitchFamily="34" charset="0"/>
              </a:rPr>
              <a:t>, to an </a:t>
            </a:r>
            <a:r>
              <a:rPr lang="en-SG" sz="2000" b="1" dirty="0">
                <a:latin typeface="Arial" panose="020B0604020202020204" pitchFamily="34" charset="0"/>
                <a:cs typeface="Arial" panose="020B0604020202020204" pitchFamily="34" charset="0"/>
              </a:rPr>
              <a:t>infix</a:t>
            </a:r>
            <a:r>
              <a:rPr lang="en-SG" sz="2000" dirty="0">
                <a:latin typeface="Arial" panose="020B0604020202020204" pitchFamily="34" charset="0"/>
                <a:cs typeface="Arial" panose="020B0604020202020204" pitchFamily="34" charset="0"/>
              </a:rPr>
              <a:t> expression</a:t>
            </a:r>
          </a:p>
        </p:txBody>
      </p:sp>
      <p:graphicFrame>
        <p:nvGraphicFramePr>
          <p:cNvPr id="7" name="Table 4">
            <a:extLst>
              <a:ext uri="{FF2B5EF4-FFF2-40B4-BE49-F238E27FC236}">
                <a16:creationId xmlns:a16="http://schemas.microsoft.com/office/drawing/2014/main" id="{C52A90C1-E4DD-4248-B52B-A9E3888764BE}"/>
              </a:ext>
            </a:extLst>
          </p:cNvPr>
          <p:cNvGraphicFramePr>
            <a:graphicFrameLocks noGrp="1"/>
          </p:cNvGraphicFramePr>
          <p:nvPr/>
        </p:nvGraphicFramePr>
        <p:xfrm>
          <a:off x="6560126" y="4800600"/>
          <a:ext cx="2362200" cy="1645920"/>
        </p:xfrm>
        <a:graphic>
          <a:graphicData uri="http://schemas.openxmlformats.org/drawingml/2006/table">
            <a:tbl>
              <a:tblPr firstRow="1" bandRow="1">
                <a:tableStyleId>{5C22544A-7EE6-4342-B048-85BDC9FD1C3A}</a:tableStyleId>
              </a:tblPr>
              <a:tblGrid>
                <a:gridCol w="1181100">
                  <a:extLst>
                    <a:ext uri="{9D8B030D-6E8A-4147-A177-3AD203B41FA5}">
                      <a16:colId xmlns:a16="http://schemas.microsoft.com/office/drawing/2014/main" val="4023724910"/>
                    </a:ext>
                  </a:extLst>
                </a:gridCol>
                <a:gridCol w="1181100">
                  <a:extLst>
                    <a:ext uri="{9D8B030D-6E8A-4147-A177-3AD203B41FA5}">
                      <a16:colId xmlns:a16="http://schemas.microsoft.com/office/drawing/2014/main" val="1545952784"/>
                    </a:ext>
                  </a:extLst>
                </a:gridCol>
              </a:tblGrid>
              <a:tr h="135467">
                <a:tc>
                  <a:txBody>
                    <a:bodyPr/>
                    <a:lstStyle/>
                    <a:p>
                      <a:pPr algn="ctr"/>
                      <a:r>
                        <a:rPr lang="en-SG" sz="1200" dirty="0">
                          <a:solidFill>
                            <a:sysClr val="windowText" lastClr="000000"/>
                          </a:solidFill>
                        </a:rPr>
                        <a:t>Operators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1200" dirty="0">
                          <a:solidFill>
                            <a:sysClr val="windowText" lastClr="000000"/>
                          </a:solidFill>
                        </a:rPr>
                        <a:t>Precedence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45388187"/>
                  </a:ext>
                </a:extLst>
              </a:tr>
              <a:tr h="135467">
                <a:tc>
                  <a:txBody>
                    <a:bodyPr/>
                    <a:lstStyle/>
                    <a:p>
                      <a:pPr algn="ctr"/>
                      <a:r>
                        <a:rPr lang="en-SG" sz="1200" dirty="0">
                          <a:solidFill>
                            <a:sysClr val="windowText" lastClr="000000"/>
                          </a:solidFill>
                        </a:rPr>
                        <a:t>*, /, %</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SG" sz="1200" dirty="0">
                          <a:solidFill>
                            <a:sysClr val="windowText" lastClr="000000"/>
                          </a:solidFill>
                        </a:rPr>
                        <a:t>Highest</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880712751"/>
                  </a:ext>
                </a:extLst>
              </a:tr>
              <a:tr h="0">
                <a:tc>
                  <a:txBody>
                    <a:bodyPr/>
                    <a:lstStyle/>
                    <a:p>
                      <a:pPr algn="ctr"/>
                      <a:r>
                        <a:rPr lang="en-SG" sz="1200" dirty="0">
                          <a:solidFill>
                            <a:sysClr val="windowText" lastClr="000000"/>
                          </a:solidFill>
                        </a:rPr>
                        <a:t>+, -</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SG" sz="1200" dirty="0">
                        <a:solidFill>
                          <a:sysClr val="windowText" lastClr="000000"/>
                        </a:solidFill>
                      </a:endParaRP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736868059"/>
                  </a:ext>
                </a:extLst>
              </a:tr>
              <a:tr h="135467">
                <a:tc>
                  <a:txBody>
                    <a:bodyPr/>
                    <a:lstStyle/>
                    <a:p>
                      <a:pPr algn="ctr"/>
                      <a:r>
                        <a:rPr lang="en-SG" sz="1200" dirty="0">
                          <a:solidFill>
                            <a:sysClr val="windowText" lastClr="000000"/>
                          </a:solidFill>
                        </a:rPr>
                        <a:t>&lt;&lt;, &gt;&gt;</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SG" sz="1200" dirty="0">
                        <a:solidFill>
                          <a:sysClr val="windowText" lastClr="000000"/>
                        </a:solidFill>
                      </a:endParaRP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183008566"/>
                  </a:ext>
                </a:extLst>
              </a:tr>
              <a:tr h="135467">
                <a:tc>
                  <a:txBody>
                    <a:bodyPr/>
                    <a:lstStyle/>
                    <a:p>
                      <a:pPr algn="ctr"/>
                      <a:r>
                        <a:rPr lang="en-SG" sz="1200" dirty="0">
                          <a:solidFill>
                            <a:sysClr val="windowText" lastClr="000000"/>
                          </a:solidFill>
                        </a:rPr>
                        <a:t>&amp;&amp;</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SG" sz="1200" dirty="0">
                        <a:solidFill>
                          <a:sysClr val="windowText" lastClr="000000"/>
                        </a:solidFill>
                      </a:endParaRP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745072015"/>
                  </a:ext>
                </a:extLst>
              </a:tr>
              <a:tr h="1354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200" dirty="0">
                          <a:solidFill>
                            <a:sysClr val="windowText" lastClr="000000"/>
                          </a:solidFill>
                        </a:rPr>
                        <a:t>=</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1200" dirty="0">
                          <a:solidFill>
                            <a:sysClr val="windowText" lastClr="000000"/>
                          </a:solidFill>
                        </a:rPr>
                        <a:t>Lowest </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3511008"/>
                  </a:ext>
                </a:extLst>
              </a:tr>
            </a:tbl>
          </a:graphicData>
        </a:graphic>
      </p:graphicFrame>
      <p:grpSp>
        <p:nvGrpSpPr>
          <p:cNvPr id="10" name="Group 9">
            <a:extLst>
              <a:ext uri="{FF2B5EF4-FFF2-40B4-BE49-F238E27FC236}">
                <a16:creationId xmlns:a16="http://schemas.microsoft.com/office/drawing/2014/main" id="{E725130D-7D24-4A7E-9366-6D5807BB9F10}"/>
              </a:ext>
            </a:extLst>
          </p:cNvPr>
          <p:cNvGrpSpPr/>
          <p:nvPr/>
        </p:nvGrpSpPr>
        <p:grpSpPr>
          <a:xfrm>
            <a:off x="1531155" y="2438400"/>
            <a:ext cx="2964645" cy="1302741"/>
            <a:chOff x="1143000" y="2667000"/>
            <a:chExt cx="1295400" cy="3124200"/>
          </a:xfrm>
        </p:grpSpPr>
        <p:cxnSp>
          <p:nvCxnSpPr>
            <p:cNvPr id="12" name="Straight Connector 11">
              <a:extLst>
                <a:ext uri="{FF2B5EF4-FFF2-40B4-BE49-F238E27FC236}">
                  <a16:creationId xmlns:a16="http://schemas.microsoft.com/office/drawing/2014/main" id="{41FAC8F0-54BD-4905-8321-847E457F6F4B}"/>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DCB7FCF-13BA-473C-8BA1-8661957AEA6B}"/>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AA975F3-49EF-494D-81DA-D6D09C2D4572}"/>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60289B5F-1916-451E-B7A0-31F36C9D7245}"/>
              </a:ext>
            </a:extLst>
          </p:cNvPr>
          <p:cNvSpPr/>
          <p:nvPr/>
        </p:nvSpPr>
        <p:spPr>
          <a:xfrm>
            <a:off x="1680427" y="3061713"/>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d</a:t>
            </a:r>
          </a:p>
        </p:txBody>
      </p:sp>
      <p:sp>
        <p:nvSpPr>
          <p:cNvPr id="19" name="Rectangle 18">
            <a:extLst>
              <a:ext uri="{FF2B5EF4-FFF2-40B4-BE49-F238E27FC236}">
                <a16:creationId xmlns:a16="http://schemas.microsoft.com/office/drawing/2014/main" id="{8BEDA6F4-E41C-43EA-8B83-929367976A69}"/>
              </a:ext>
            </a:extLst>
          </p:cNvPr>
          <p:cNvSpPr/>
          <p:nvPr/>
        </p:nvSpPr>
        <p:spPr>
          <a:xfrm>
            <a:off x="1680427" y="3325227"/>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e</a:t>
            </a:r>
          </a:p>
        </p:txBody>
      </p:sp>
      <p:sp>
        <p:nvSpPr>
          <p:cNvPr id="4" name="Rectangle 3">
            <a:extLst>
              <a:ext uri="{FF2B5EF4-FFF2-40B4-BE49-F238E27FC236}">
                <a16:creationId xmlns:a16="http://schemas.microsoft.com/office/drawing/2014/main" id="{9DC98DE0-E2E3-4CD3-9223-3D209AC699B1}"/>
              </a:ext>
            </a:extLst>
          </p:cNvPr>
          <p:cNvSpPr/>
          <p:nvPr/>
        </p:nvSpPr>
        <p:spPr>
          <a:xfrm>
            <a:off x="1447793"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y</a:t>
            </a:r>
          </a:p>
        </p:txBody>
      </p:sp>
      <p:sp>
        <p:nvSpPr>
          <p:cNvPr id="20" name="Rectangle 19">
            <a:extLst>
              <a:ext uri="{FF2B5EF4-FFF2-40B4-BE49-F238E27FC236}">
                <a16:creationId xmlns:a16="http://schemas.microsoft.com/office/drawing/2014/main" id="{8EB76D75-D95D-4FA1-8FBA-B7CA9FD7F20E}"/>
              </a:ext>
            </a:extLst>
          </p:cNvPr>
          <p:cNvSpPr/>
          <p:nvPr/>
        </p:nvSpPr>
        <p:spPr>
          <a:xfrm>
            <a:off x="2015830"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t>
            </a:r>
          </a:p>
        </p:txBody>
      </p:sp>
      <p:sp>
        <p:nvSpPr>
          <p:cNvPr id="21" name="Rectangle 20">
            <a:extLst>
              <a:ext uri="{FF2B5EF4-FFF2-40B4-BE49-F238E27FC236}">
                <a16:creationId xmlns:a16="http://schemas.microsoft.com/office/drawing/2014/main" id="{795D6418-1D9B-4C3C-980A-1310B8E3DD08}"/>
              </a:ext>
            </a:extLst>
          </p:cNvPr>
          <p:cNvSpPr/>
          <p:nvPr/>
        </p:nvSpPr>
        <p:spPr>
          <a:xfrm>
            <a:off x="2583867"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a:t>
            </a:r>
          </a:p>
        </p:txBody>
      </p:sp>
      <p:sp>
        <p:nvSpPr>
          <p:cNvPr id="22" name="Rectangle 21">
            <a:extLst>
              <a:ext uri="{FF2B5EF4-FFF2-40B4-BE49-F238E27FC236}">
                <a16:creationId xmlns:a16="http://schemas.microsoft.com/office/drawing/2014/main" id="{926B5021-66A9-4B9F-A116-77F228068FF7}"/>
              </a:ext>
            </a:extLst>
          </p:cNvPr>
          <p:cNvSpPr/>
          <p:nvPr/>
        </p:nvSpPr>
        <p:spPr>
          <a:xfrm>
            <a:off x="3151904"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&lt;&lt;</a:t>
            </a:r>
          </a:p>
        </p:txBody>
      </p:sp>
      <p:sp>
        <p:nvSpPr>
          <p:cNvPr id="23" name="Rectangle 22">
            <a:extLst>
              <a:ext uri="{FF2B5EF4-FFF2-40B4-BE49-F238E27FC236}">
                <a16:creationId xmlns:a16="http://schemas.microsoft.com/office/drawing/2014/main" id="{00B3D01D-3BCF-4B31-BCD4-035C217E0D67}"/>
              </a:ext>
            </a:extLst>
          </p:cNvPr>
          <p:cNvSpPr/>
          <p:nvPr/>
        </p:nvSpPr>
        <p:spPr>
          <a:xfrm>
            <a:off x="3719941"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b</a:t>
            </a:r>
          </a:p>
        </p:txBody>
      </p:sp>
      <p:sp>
        <p:nvSpPr>
          <p:cNvPr id="24" name="Rectangle 23">
            <a:extLst>
              <a:ext uri="{FF2B5EF4-FFF2-40B4-BE49-F238E27FC236}">
                <a16:creationId xmlns:a16="http://schemas.microsoft.com/office/drawing/2014/main" id="{14A37781-833B-4C90-8700-2184DA107511}"/>
              </a:ext>
            </a:extLst>
          </p:cNvPr>
          <p:cNvSpPr/>
          <p:nvPr/>
        </p:nvSpPr>
        <p:spPr>
          <a:xfrm>
            <a:off x="4287978"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&amp;&amp;</a:t>
            </a:r>
          </a:p>
        </p:txBody>
      </p:sp>
      <p:sp>
        <p:nvSpPr>
          <p:cNvPr id="25" name="Rectangle 24">
            <a:extLst>
              <a:ext uri="{FF2B5EF4-FFF2-40B4-BE49-F238E27FC236}">
                <a16:creationId xmlns:a16="http://schemas.microsoft.com/office/drawing/2014/main" id="{10B25DA5-C7F8-4C23-88B3-0FC46261C86F}"/>
              </a:ext>
            </a:extLst>
          </p:cNvPr>
          <p:cNvSpPr/>
          <p:nvPr/>
        </p:nvSpPr>
        <p:spPr>
          <a:xfrm>
            <a:off x="4856015"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c</a:t>
            </a:r>
          </a:p>
        </p:txBody>
      </p:sp>
      <p:sp>
        <p:nvSpPr>
          <p:cNvPr id="26" name="Rectangle 25">
            <a:extLst>
              <a:ext uri="{FF2B5EF4-FFF2-40B4-BE49-F238E27FC236}">
                <a16:creationId xmlns:a16="http://schemas.microsoft.com/office/drawing/2014/main" id="{BDF15038-83C9-4241-83FD-6BC1E1C3AE9B}"/>
              </a:ext>
            </a:extLst>
          </p:cNvPr>
          <p:cNvSpPr/>
          <p:nvPr/>
        </p:nvSpPr>
        <p:spPr>
          <a:xfrm>
            <a:off x="5424052"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&gt;&gt;</a:t>
            </a:r>
          </a:p>
        </p:txBody>
      </p:sp>
      <p:sp>
        <p:nvSpPr>
          <p:cNvPr id="27" name="Rectangle 26">
            <a:extLst>
              <a:ext uri="{FF2B5EF4-FFF2-40B4-BE49-F238E27FC236}">
                <a16:creationId xmlns:a16="http://schemas.microsoft.com/office/drawing/2014/main" id="{2ADB6681-CEDB-4C00-B592-1445F81BA1BA}"/>
              </a:ext>
            </a:extLst>
          </p:cNvPr>
          <p:cNvSpPr/>
          <p:nvPr/>
        </p:nvSpPr>
        <p:spPr>
          <a:xfrm>
            <a:off x="5992089"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d</a:t>
            </a:r>
          </a:p>
        </p:txBody>
      </p:sp>
      <p:sp>
        <p:nvSpPr>
          <p:cNvPr id="28" name="Rectangle 27">
            <a:extLst>
              <a:ext uri="{FF2B5EF4-FFF2-40B4-BE49-F238E27FC236}">
                <a16:creationId xmlns:a16="http://schemas.microsoft.com/office/drawing/2014/main" id="{E55CE1B0-0A12-4119-AE7D-11C2CD0CC28E}"/>
              </a:ext>
            </a:extLst>
          </p:cNvPr>
          <p:cNvSpPr/>
          <p:nvPr/>
        </p:nvSpPr>
        <p:spPr>
          <a:xfrm>
            <a:off x="6560126"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t>
            </a:r>
          </a:p>
        </p:txBody>
      </p:sp>
      <p:sp>
        <p:nvSpPr>
          <p:cNvPr id="29" name="Rectangle 28">
            <a:extLst>
              <a:ext uri="{FF2B5EF4-FFF2-40B4-BE49-F238E27FC236}">
                <a16:creationId xmlns:a16="http://schemas.microsoft.com/office/drawing/2014/main" id="{0BE41E64-6EFE-4808-8148-9131794B6899}"/>
              </a:ext>
            </a:extLst>
          </p:cNvPr>
          <p:cNvSpPr/>
          <p:nvPr/>
        </p:nvSpPr>
        <p:spPr>
          <a:xfrm>
            <a:off x="7128163"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e</a:t>
            </a:r>
          </a:p>
        </p:txBody>
      </p:sp>
      <p:sp>
        <p:nvSpPr>
          <p:cNvPr id="31" name="Rectangle 30">
            <a:extLst>
              <a:ext uri="{FF2B5EF4-FFF2-40B4-BE49-F238E27FC236}">
                <a16:creationId xmlns:a16="http://schemas.microsoft.com/office/drawing/2014/main" id="{DD7A96D0-D9A4-4177-939E-328C473FF986}"/>
              </a:ext>
            </a:extLst>
          </p:cNvPr>
          <p:cNvSpPr/>
          <p:nvPr/>
        </p:nvSpPr>
        <p:spPr>
          <a:xfrm>
            <a:off x="1451258"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t>
            </a:r>
          </a:p>
        </p:txBody>
      </p:sp>
      <p:sp>
        <p:nvSpPr>
          <p:cNvPr id="32" name="Rectangle 31">
            <a:extLst>
              <a:ext uri="{FF2B5EF4-FFF2-40B4-BE49-F238E27FC236}">
                <a16:creationId xmlns:a16="http://schemas.microsoft.com/office/drawing/2014/main" id="{4A022A6B-8E43-485D-A43A-84197770C309}"/>
              </a:ext>
            </a:extLst>
          </p:cNvPr>
          <p:cNvSpPr/>
          <p:nvPr/>
        </p:nvSpPr>
        <p:spPr>
          <a:xfrm>
            <a:off x="2019295"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y</a:t>
            </a:r>
          </a:p>
        </p:txBody>
      </p:sp>
      <p:sp>
        <p:nvSpPr>
          <p:cNvPr id="33" name="Rectangle 32">
            <a:extLst>
              <a:ext uri="{FF2B5EF4-FFF2-40B4-BE49-F238E27FC236}">
                <a16:creationId xmlns:a16="http://schemas.microsoft.com/office/drawing/2014/main" id="{779F6DF6-DB83-46B0-B114-B82E573D1DAC}"/>
              </a:ext>
            </a:extLst>
          </p:cNvPr>
          <p:cNvSpPr/>
          <p:nvPr/>
        </p:nvSpPr>
        <p:spPr>
          <a:xfrm>
            <a:off x="2587332"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&amp;&amp;</a:t>
            </a:r>
          </a:p>
        </p:txBody>
      </p:sp>
      <p:sp>
        <p:nvSpPr>
          <p:cNvPr id="34" name="Rectangle 33">
            <a:extLst>
              <a:ext uri="{FF2B5EF4-FFF2-40B4-BE49-F238E27FC236}">
                <a16:creationId xmlns:a16="http://schemas.microsoft.com/office/drawing/2014/main" id="{AAAAEF37-281E-4036-A47C-60A76031FE09}"/>
              </a:ext>
            </a:extLst>
          </p:cNvPr>
          <p:cNvSpPr/>
          <p:nvPr/>
        </p:nvSpPr>
        <p:spPr>
          <a:xfrm>
            <a:off x="3155369"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&lt;&lt;</a:t>
            </a:r>
          </a:p>
        </p:txBody>
      </p:sp>
      <p:sp>
        <p:nvSpPr>
          <p:cNvPr id="35" name="Rectangle 34">
            <a:extLst>
              <a:ext uri="{FF2B5EF4-FFF2-40B4-BE49-F238E27FC236}">
                <a16:creationId xmlns:a16="http://schemas.microsoft.com/office/drawing/2014/main" id="{20962FB3-64BD-4205-9969-0F78540896AD}"/>
              </a:ext>
            </a:extLst>
          </p:cNvPr>
          <p:cNvSpPr/>
          <p:nvPr/>
        </p:nvSpPr>
        <p:spPr>
          <a:xfrm>
            <a:off x="3723406"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a:t>
            </a:r>
          </a:p>
        </p:txBody>
      </p:sp>
      <p:sp>
        <p:nvSpPr>
          <p:cNvPr id="36" name="Rectangle 35">
            <a:extLst>
              <a:ext uri="{FF2B5EF4-FFF2-40B4-BE49-F238E27FC236}">
                <a16:creationId xmlns:a16="http://schemas.microsoft.com/office/drawing/2014/main" id="{79F14213-5EA8-4A3F-B2B7-4B45CC47A5E7}"/>
              </a:ext>
            </a:extLst>
          </p:cNvPr>
          <p:cNvSpPr/>
          <p:nvPr/>
        </p:nvSpPr>
        <p:spPr>
          <a:xfrm>
            <a:off x="4291443"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b</a:t>
            </a:r>
          </a:p>
        </p:txBody>
      </p:sp>
      <p:sp>
        <p:nvSpPr>
          <p:cNvPr id="37" name="Rectangle 36">
            <a:extLst>
              <a:ext uri="{FF2B5EF4-FFF2-40B4-BE49-F238E27FC236}">
                <a16:creationId xmlns:a16="http://schemas.microsoft.com/office/drawing/2014/main" id="{E5A2F41E-6C88-4497-917C-9153E0503067}"/>
              </a:ext>
            </a:extLst>
          </p:cNvPr>
          <p:cNvSpPr/>
          <p:nvPr/>
        </p:nvSpPr>
        <p:spPr>
          <a:xfrm>
            <a:off x="4859480"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&gt;&gt;</a:t>
            </a:r>
            <a:endParaRPr lang="en-SG" b="1" dirty="0">
              <a:solidFill>
                <a:schemeClr val="tx1"/>
              </a:solidFill>
            </a:endParaRPr>
          </a:p>
        </p:txBody>
      </p:sp>
      <p:sp>
        <p:nvSpPr>
          <p:cNvPr id="38" name="Rectangle 37">
            <a:extLst>
              <a:ext uri="{FF2B5EF4-FFF2-40B4-BE49-F238E27FC236}">
                <a16:creationId xmlns:a16="http://schemas.microsoft.com/office/drawing/2014/main" id="{B649E415-6124-4593-A8AD-3512A38A8C5C}"/>
              </a:ext>
            </a:extLst>
          </p:cNvPr>
          <p:cNvSpPr/>
          <p:nvPr/>
        </p:nvSpPr>
        <p:spPr>
          <a:xfrm>
            <a:off x="5427517"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c</a:t>
            </a:r>
          </a:p>
        </p:txBody>
      </p:sp>
      <p:sp>
        <p:nvSpPr>
          <p:cNvPr id="39" name="Rectangle 38">
            <a:extLst>
              <a:ext uri="{FF2B5EF4-FFF2-40B4-BE49-F238E27FC236}">
                <a16:creationId xmlns:a16="http://schemas.microsoft.com/office/drawing/2014/main" id="{028A6D6C-A914-4B62-B78C-69DFA3DA25CD}"/>
              </a:ext>
            </a:extLst>
          </p:cNvPr>
          <p:cNvSpPr/>
          <p:nvPr/>
        </p:nvSpPr>
        <p:spPr>
          <a:xfrm>
            <a:off x="5995554"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t>
            </a:r>
          </a:p>
        </p:txBody>
      </p:sp>
      <p:sp>
        <p:nvSpPr>
          <p:cNvPr id="40" name="Rectangle 39">
            <a:extLst>
              <a:ext uri="{FF2B5EF4-FFF2-40B4-BE49-F238E27FC236}">
                <a16:creationId xmlns:a16="http://schemas.microsoft.com/office/drawing/2014/main" id="{77324C9F-6C2E-4696-AA8C-8F0BDEB004FE}"/>
              </a:ext>
            </a:extLst>
          </p:cNvPr>
          <p:cNvSpPr/>
          <p:nvPr/>
        </p:nvSpPr>
        <p:spPr>
          <a:xfrm>
            <a:off x="6563591"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d</a:t>
            </a:r>
            <a:endParaRPr lang="en-SG" sz="1600" b="1" dirty="0">
              <a:solidFill>
                <a:schemeClr val="tx1"/>
              </a:solidFill>
            </a:endParaRPr>
          </a:p>
        </p:txBody>
      </p:sp>
      <p:sp>
        <p:nvSpPr>
          <p:cNvPr id="41" name="Rectangle 40">
            <a:extLst>
              <a:ext uri="{FF2B5EF4-FFF2-40B4-BE49-F238E27FC236}">
                <a16:creationId xmlns:a16="http://schemas.microsoft.com/office/drawing/2014/main" id="{6A2BFE45-E4DA-4FFF-A2DC-CAAE98EAB7D2}"/>
              </a:ext>
            </a:extLst>
          </p:cNvPr>
          <p:cNvSpPr/>
          <p:nvPr/>
        </p:nvSpPr>
        <p:spPr>
          <a:xfrm>
            <a:off x="7131628"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e</a:t>
            </a:r>
          </a:p>
        </p:txBody>
      </p:sp>
      <p:sp>
        <p:nvSpPr>
          <p:cNvPr id="5" name="Rectangle 4">
            <a:extLst>
              <a:ext uri="{FF2B5EF4-FFF2-40B4-BE49-F238E27FC236}">
                <a16:creationId xmlns:a16="http://schemas.microsoft.com/office/drawing/2014/main" id="{4A551636-B845-4936-ABDF-F218570AC673}"/>
              </a:ext>
            </a:extLst>
          </p:cNvPr>
          <p:cNvSpPr/>
          <p:nvPr/>
        </p:nvSpPr>
        <p:spPr>
          <a:xfrm>
            <a:off x="4800600" y="2853117"/>
            <a:ext cx="2819398" cy="37084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rgbClr val="FF0000"/>
                </a:solidFill>
              </a:rPr>
              <a:t>d + e</a:t>
            </a:r>
          </a:p>
        </p:txBody>
      </p:sp>
      <p:sp>
        <p:nvSpPr>
          <p:cNvPr id="17" name="Rectangle 16">
            <a:extLst>
              <a:ext uri="{FF2B5EF4-FFF2-40B4-BE49-F238E27FC236}">
                <a16:creationId xmlns:a16="http://schemas.microsoft.com/office/drawing/2014/main" id="{08625654-4C37-4ADC-9872-90E5782A38F3}"/>
              </a:ext>
            </a:extLst>
          </p:cNvPr>
          <p:cNvSpPr/>
          <p:nvPr/>
        </p:nvSpPr>
        <p:spPr>
          <a:xfrm>
            <a:off x="1682194" y="3325227"/>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d + e</a:t>
            </a:r>
          </a:p>
        </p:txBody>
      </p:sp>
      <p:sp>
        <p:nvSpPr>
          <p:cNvPr id="15" name="Rectangle 14">
            <a:extLst>
              <a:ext uri="{FF2B5EF4-FFF2-40B4-BE49-F238E27FC236}">
                <a16:creationId xmlns:a16="http://schemas.microsoft.com/office/drawing/2014/main" id="{DC8E81FA-3D24-4569-B81E-086F0E938D28}"/>
              </a:ext>
            </a:extLst>
          </p:cNvPr>
          <p:cNvSpPr/>
          <p:nvPr/>
        </p:nvSpPr>
        <p:spPr>
          <a:xfrm>
            <a:off x="1680427" y="3061713"/>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c</a:t>
            </a:r>
          </a:p>
        </p:txBody>
      </p:sp>
      <p:sp>
        <p:nvSpPr>
          <p:cNvPr id="43" name="Rectangle 42">
            <a:extLst>
              <a:ext uri="{FF2B5EF4-FFF2-40B4-BE49-F238E27FC236}">
                <a16:creationId xmlns:a16="http://schemas.microsoft.com/office/drawing/2014/main" id="{FEE558D5-6622-472E-857A-AC155DB64A22}"/>
              </a:ext>
            </a:extLst>
          </p:cNvPr>
          <p:cNvSpPr/>
          <p:nvPr/>
        </p:nvSpPr>
        <p:spPr>
          <a:xfrm>
            <a:off x="4800600" y="2853117"/>
            <a:ext cx="2819398" cy="37084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rgbClr val="FF0000"/>
                </a:solidFill>
              </a:rPr>
              <a:t>c &gt;&gt; d + e</a:t>
            </a:r>
          </a:p>
        </p:txBody>
      </p:sp>
      <p:sp>
        <p:nvSpPr>
          <p:cNvPr id="16" name="Rectangle 15">
            <a:extLst>
              <a:ext uri="{FF2B5EF4-FFF2-40B4-BE49-F238E27FC236}">
                <a16:creationId xmlns:a16="http://schemas.microsoft.com/office/drawing/2014/main" id="{BCF2214E-0911-44C7-A83E-3CF6E8BB134D}"/>
              </a:ext>
            </a:extLst>
          </p:cNvPr>
          <p:cNvSpPr/>
          <p:nvPr/>
        </p:nvSpPr>
        <p:spPr>
          <a:xfrm>
            <a:off x="1680427" y="3325227"/>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c &gt;&gt; d + e</a:t>
            </a:r>
          </a:p>
        </p:txBody>
      </p:sp>
      <p:sp>
        <p:nvSpPr>
          <p:cNvPr id="45" name="Rectangle 44">
            <a:extLst>
              <a:ext uri="{FF2B5EF4-FFF2-40B4-BE49-F238E27FC236}">
                <a16:creationId xmlns:a16="http://schemas.microsoft.com/office/drawing/2014/main" id="{881CB619-021E-4959-8E7A-C353D404A949}"/>
              </a:ext>
            </a:extLst>
          </p:cNvPr>
          <p:cNvSpPr/>
          <p:nvPr/>
        </p:nvSpPr>
        <p:spPr>
          <a:xfrm>
            <a:off x="1680427" y="3061713"/>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b</a:t>
            </a:r>
          </a:p>
        </p:txBody>
      </p:sp>
      <p:sp>
        <p:nvSpPr>
          <p:cNvPr id="46" name="Rectangle 45">
            <a:extLst>
              <a:ext uri="{FF2B5EF4-FFF2-40B4-BE49-F238E27FC236}">
                <a16:creationId xmlns:a16="http://schemas.microsoft.com/office/drawing/2014/main" id="{7CC643F7-95B3-4178-89C7-590D431E8B60}"/>
              </a:ext>
            </a:extLst>
          </p:cNvPr>
          <p:cNvSpPr/>
          <p:nvPr/>
        </p:nvSpPr>
        <p:spPr>
          <a:xfrm>
            <a:off x="1680426" y="2794389"/>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a</a:t>
            </a:r>
          </a:p>
        </p:txBody>
      </p:sp>
      <p:sp>
        <p:nvSpPr>
          <p:cNvPr id="47" name="Rectangle 46">
            <a:extLst>
              <a:ext uri="{FF2B5EF4-FFF2-40B4-BE49-F238E27FC236}">
                <a16:creationId xmlns:a16="http://schemas.microsoft.com/office/drawing/2014/main" id="{71E46FCD-07F6-4C62-9188-501BBB732F48}"/>
              </a:ext>
            </a:extLst>
          </p:cNvPr>
          <p:cNvSpPr/>
          <p:nvPr/>
        </p:nvSpPr>
        <p:spPr>
          <a:xfrm>
            <a:off x="4800600" y="2853117"/>
            <a:ext cx="2819398" cy="37084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rgbClr val="FF0000"/>
                </a:solidFill>
              </a:rPr>
              <a:t>a &lt;&lt; b</a:t>
            </a:r>
          </a:p>
        </p:txBody>
      </p:sp>
      <p:sp>
        <p:nvSpPr>
          <p:cNvPr id="48" name="Rectangle 47">
            <a:extLst>
              <a:ext uri="{FF2B5EF4-FFF2-40B4-BE49-F238E27FC236}">
                <a16:creationId xmlns:a16="http://schemas.microsoft.com/office/drawing/2014/main" id="{5C806613-E7FE-4EA4-8961-4925D3C5777B}"/>
              </a:ext>
            </a:extLst>
          </p:cNvPr>
          <p:cNvSpPr/>
          <p:nvPr/>
        </p:nvSpPr>
        <p:spPr>
          <a:xfrm>
            <a:off x="1679852" y="3061713"/>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a &lt;&lt; b</a:t>
            </a:r>
          </a:p>
        </p:txBody>
      </p:sp>
      <p:sp>
        <p:nvSpPr>
          <p:cNvPr id="49" name="Rectangle 48">
            <a:extLst>
              <a:ext uri="{FF2B5EF4-FFF2-40B4-BE49-F238E27FC236}">
                <a16:creationId xmlns:a16="http://schemas.microsoft.com/office/drawing/2014/main" id="{F24BCE54-3514-4B94-9551-ACFA34215FF1}"/>
              </a:ext>
            </a:extLst>
          </p:cNvPr>
          <p:cNvSpPr/>
          <p:nvPr/>
        </p:nvSpPr>
        <p:spPr>
          <a:xfrm>
            <a:off x="4800600" y="2853117"/>
            <a:ext cx="2819398" cy="37084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rgbClr val="FF0000"/>
                </a:solidFill>
              </a:rPr>
              <a:t>a &lt;&lt; b &amp;&amp; c &gt;&gt; d + e</a:t>
            </a:r>
          </a:p>
        </p:txBody>
      </p:sp>
      <p:sp>
        <p:nvSpPr>
          <p:cNvPr id="50" name="Rectangle 49">
            <a:extLst>
              <a:ext uri="{FF2B5EF4-FFF2-40B4-BE49-F238E27FC236}">
                <a16:creationId xmlns:a16="http://schemas.microsoft.com/office/drawing/2014/main" id="{C4DFB7DF-1020-4B7C-B001-E6FF823D2832}"/>
              </a:ext>
            </a:extLst>
          </p:cNvPr>
          <p:cNvSpPr/>
          <p:nvPr/>
        </p:nvSpPr>
        <p:spPr>
          <a:xfrm>
            <a:off x="1679852" y="3325227"/>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t>a &lt;&lt; b &amp;&amp; c &gt;&gt; d + e</a:t>
            </a:r>
            <a:endParaRPr lang="en-SG" sz="1400" b="1" dirty="0"/>
          </a:p>
        </p:txBody>
      </p:sp>
      <p:sp>
        <p:nvSpPr>
          <p:cNvPr id="51" name="Rectangle 50">
            <a:extLst>
              <a:ext uri="{FF2B5EF4-FFF2-40B4-BE49-F238E27FC236}">
                <a16:creationId xmlns:a16="http://schemas.microsoft.com/office/drawing/2014/main" id="{F75197BB-DB4F-48AD-A08D-903DDA5942D3}"/>
              </a:ext>
            </a:extLst>
          </p:cNvPr>
          <p:cNvSpPr/>
          <p:nvPr/>
        </p:nvSpPr>
        <p:spPr>
          <a:xfrm>
            <a:off x="1678085" y="3065523"/>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y</a:t>
            </a:r>
          </a:p>
        </p:txBody>
      </p:sp>
      <p:sp>
        <p:nvSpPr>
          <p:cNvPr id="52" name="Rectangle 51">
            <a:extLst>
              <a:ext uri="{FF2B5EF4-FFF2-40B4-BE49-F238E27FC236}">
                <a16:creationId xmlns:a16="http://schemas.microsoft.com/office/drawing/2014/main" id="{B96A43B1-1DAA-47F2-963A-80449AAC50B5}"/>
              </a:ext>
            </a:extLst>
          </p:cNvPr>
          <p:cNvSpPr/>
          <p:nvPr/>
        </p:nvSpPr>
        <p:spPr>
          <a:xfrm>
            <a:off x="4800600" y="2853117"/>
            <a:ext cx="2819398" cy="37084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rgbClr val="FF0000"/>
                </a:solidFill>
              </a:rPr>
              <a:t>y = a &lt;&lt; b &amp;&amp; c &gt;&gt; d + e</a:t>
            </a:r>
          </a:p>
        </p:txBody>
      </p:sp>
      <p:sp>
        <p:nvSpPr>
          <p:cNvPr id="44" name="Rectangle 43">
            <a:extLst>
              <a:ext uri="{FF2B5EF4-FFF2-40B4-BE49-F238E27FC236}">
                <a16:creationId xmlns:a16="http://schemas.microsoft.com/office/drawing/2014/main" id="{A055FE7E-E040-4CCD-BAD5-2DD9EF730F78}"/>
              </a:ext>
            </a:extLst>
          </p:cNvPr>
          <p:cNvSpPr/>
          <p:nvPr/>
        </p:nvSpPr>
        <p:spPr>
          <a:xfrm>
            <a:off x="1678085" y="3321417"/>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y = a &lt;&lt; b &amp;&amp; c &gt;&gt; d + </a:t>
            </a:r>
          </a:p>
        </p:txBody>
      </p:sp>
      <p:sp>
        <p:nvSpPr>
          <p:cNvPr id="6" name="TextBox 5">
            <a:extLst>
              <a:ext uri="{FF2B5EF4-FFF2-40B4-BE49-F238E27FC236}">
                <a16:creationId xmlns:a16="http://schemas.microsoft.com/office/drawing/2014/main" id="{57AFAD0D-6067-4940-B65D-CD6FB1DD6C8B}"/>
              </a:ext>
            </a:extLst>
          </p:cNvPr>
          <p:cNvSpPr txBox="1"/>
          <p:nvPr/>
        </p:nvSpPr>
        <p:spPr>
          <a:xfrm>
            <a:off x="1219200" y="4648200"/>
            <a:ext cx="5181600" cy="1661993"/>
          </a:xfrm>
          <a:prstGeom prst="rect">
            <a:avLst/>
          </a:prstGeom>
          <a:noFill/>
        </p:spPr>
        <p:txBody>
          <a:bodyPr wrap="square" rtlCol="0">
            <a:spAutoFit/>
          </a:bodyPr>
          <a:lstStyle/>
          <a:p>
            <a:pPr>
              <a:lnSpc>
                <a:spcPct val="100000"/>
              </a:lnSpc>
              <a:spcBef>
                <a:spcPct val="0"/>
              </a:spcBef>
              <a:buFontTx/>
              <a:buNone/>
            </a:pPr>
            <a:r>
              <a:rPr lang="en-SG" altLang="en-US" sz="1200" b="1" dirty="0">
                <a:latin typeface="Roboto" panose="02000000000000000000" pitchFamily="2" charset="0"/>
              </a:rPr>
              <a:t>Prefix</a:t>
            </a:r>
            <a:r>
              <a:rPr lang="en-SG" altLang="en-US" sz="1200" dirty="0">
                <a:latin typeface="Roboto" panose="02000000000000000000" pitchFamily="2" charset="0"/>
              </a:rPr>
              <a:t> : An expression is called the prefix expression if the operator appears in the expression before the operands. Simply of the form (operator operand1 operand2).</a:t>
            </a:r>
            <a:r>
              <a:rPr lang="en-SG" altLang="en-US" sz="1200" dirty="0"/>
              <a:t> </a:t>
            </a:r>
            <a:r>
              <a:rPr lang="en-SG" altLang="en-US" sz="1200" b="1" dirty="0">
                <a:latin typeface="Roboto" panose="02000000000000000000" pitchFamily="2" charset="0"/>
              </a:rPr>
              <a:t>Example </a:t>
            </a:r>
            <a:r>
              <a:rPr lang="en-SG" altLang="en-US" sz="1200" dirty="0">
                <a:latin typeface="Roboto" panose="02000000000000000000" pitchFamily="2" charset="0"/>
              </a:rPr>
              <a:t>: </a:t>
            </a:r>
            <a:r>
              <a:rPr lang="en-SG" altLang="en-US" sz="1200" b="1" dirty="0">
                <a:solidFill>
                  <a:srgbClr val="FF0000"/>
                </a:solidFill>
                <a:latin typeface="Roboto" panose="02000000000000000000" pitchFamily="2" charset="0"/>
              </a:rPr>
              <a:t>*+AB-CD (Infix : (A+B) * (C-D) )</a:t>
            </a:r>
          </a:p>
          <a:p>
            <a:pPr>
              <a:lnSpc>
                <a:spcPct val="100000"/>
              </a:lnSpc>
              <a:spcBef>
                <a:spcPct val="0"/>
              </a:spcBef>
              <a:buFontTx/>
              <a:buNone/>
            </a:pPr>
            <a:endParaRPr lang="en-SG" altLang="en-US" sz="1200" b="1" dirty="0">
              <a:latin typeface="Roboto" panose="02000000000000000000" pitchFamily="2" charset="0"/>
            </a:endParaRPr>
          </a:p>
          <a:p>
            <a:pPr>
              <a:lnSpc>
                <a:spcPct val="100000"/>
              </a:lnSpc>
              <a:spcBef>
                <a:spcPct val="0"/>
              </a:spcBef>
              <a:buFontTx/>
              <a:buNone/>
            </a:pPr>
            <a:r>
              <a:rPr lang="en-SG" altLang="en-US" sz="1200" b="1" dirty="0">
                <a:latin typeface="Roboto" panose="02000000000000000000" pitchFamily="2" charset="0"/>
              </a:rPr>
              <a:t>Infix</a:t>
            </a:r>
            <a:r>
              <a:rPr lang="en-SG" altLang="en-US" sz="1200" dirty="0">
                <a:latin typeface="Roboto" panose="02000000000000000000" pitchFamily="2" charset="0"/>
              </a:rPr>
              <a:t> : An expression is called the Infix expression if the operator appears in between the operands in the expression. Simply of the form (operand1 operator operand2).</a:t>
            </a:r>
            <a:r>
              <a:rPr lang="en-SG" altLang="en-US" sz="1200" dirty="0"/>
              <a:t> </a:t>
            </a:r>
            <a:r>
              <a:rPr lang="en-SG" altLang="en-US" sz="1200" b="1" dirty="0">
                <a:latin typeface="Roboto" panose="02000000000000000000" pitchFamily="2" charset="0"/>
              </a:rPr>
              <a:t>Example</a:t>
            </a:r>
            <a:r>
              <a:rPr lang="en-SG" altLang="en-US" sz="1200" dirty="0">
                <a:latin typeface="Roboto" panose="02000000000000000000" pitchFamily="2" charset="0"/>
              </a:rPr>
              <a:t> : </a:t>
            </a:r>
            <a:r>
              <a:rPr lang="en-SG" altLang="en-US" sz="1200" b="1" dirty="0">
                <a:solidFill>
                  <a:srgbClr val="FF0000"/>
                </a:solidFill>
                <a:latin typeface="Roboto" panose="02000000000000000000" pitchFamily="2" charset="0"/>
              </a:rPr>
              <a:t>(A+B) * (C-D)</a:t>
            </a:r>
          </a:p>
          <a:p>
            <a:endParaRPr lang="en-SG" dirty="0"/>
          </a:p>
        </p:txBody>
      </p:sp>
    </p:spTree>
    <p:extLst>
      <p:ext uri="{BB962C8B-B14F-4D97-AF65-F5344CB8AC3E}">
        <p14:creationId xmlns:p14="http://schemas.microsoft.com/office/powerpoint/2010/main" val="188715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41"/>
                                        </p:tgtEl>
                                        <p:attrNameLst>
                                          <p:attrName>fillcolor</p:attrName>
                                        </p:attrNameLst>
                                      </p:cBhvr>
                                      <p:to>
                                        <a:srgbClr val="FFC000"/>
                                      </p:to>
                                    </p:animClr>
                                    <p:set>
                                      <p:cBhvr>
                                        <p:cTn id="7" dur="500" fill="hold"/>
                                        <p:tgtEl>
                                          <p:spTgt spid="41"/>
                                        </p:tgtEl>
                                        <p:attrNameLst>
                                          <p:attrName>fill.type</p:attrName>
                                        </p:attrNameLst>
                                      </p:cBhvr>
                                      <p:to>
                                        <p:strVal val="solid"/>
                                      </p:to>
                                    </p:set>
                                    <p:set>
                                      <p:cBhvr>
                                        <p:cTn id="8" dur="500" fill="hold"/>
                                        <p:tgtEl>
                                          <p:spTgt spid="4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anim calcmode="lin" valueType="num">
                                      <p:cBhvr>
                                        <p:cTn id="14" dur="500" fill="hold"/>
                                        <p:tgtEl>
                                          <p:spTgt spid="19"/>
                                        </p:tgtEl>
                                        <p:attrNameLst>
                                          <p:attrName>ppt_x</p:attrName>
                                        </p:attrNameLst>
                                      </p:cBhvr>
                                      <p:tavLst>
                                        <p:tav tm="0">
                                          <p:val>
                                            <p:strVal val="#ppt_x"/>
                                          </p:val>
                                        </p:tav>
                                        <p:tav tm="100000">
                                          <p:val>
                                            <p:strVal val="#ppt_x"/>
                                          </p:val>
                                        </p:tav>
                                      </p:tavLst>
                                    </p:anim>
                                    <p:anim calcmode="lin" valueType="num">
                                      <p:cBhvr>
                                        <p:cTn id="15"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500" fill="hold"/>
                                        <p:tgtEl>
                                          <p:spTgt spid="40"/>
                                        </p:tgtEl>
                                        <p:attrNameLst>
                                          <p:attrName>fillcolor</p:attrName>
                                        </p:attrNameLst>
                                      </p:cBhvr>
                                      <p:to>
                                        <a:srgbClr val="FFC000"/>
                                      </p:to>
                                    </p:animClr>
                                    <p:set>
                                      <p:cBhvr>
                                        <p:cTn id="20" dur="500" fill="hold"/>
                                        <p:tgtEl>
                                          <p:spTgt spid="40"/>
                                        </p:tgtEl>
                                        <p:attrNameLst>
                                          <p:attrName>fill.type</p:attrName>
                                        </p:attrNameLst>
                                      </p:cBhvr>
                                      <p:to>
                                        <p:strVal val="solid"/>
                                      </p:to>
                                    </p:set>
                                    <p:set>
                                      <p:cBhvr>
                                        <p:cTn id="21" dur="500" fill="hold"/>
                                        <p:tgtEl>
                                          <p:spTgt spid="40"/>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anim calcmode="lin" valueType="num">
                                      <p:cBhvr>
                                        <p:cTn id="27" dur="500" fill="hold"/>
                                        <p:tgtEl>
                                          <p:spTgt spid="18"/>
                                        </p:tgtEl>
                                        <p:attrNameLst>
                                          <p:attrName>ppt_x</p:attrName>
                                        </p:attrNameLst>
                                      </p:cBhvr>
                                      <p:tavLst>
                                        <p:tav tm="0">
                                          <p:val>
                                            <p:strVal val="#ppt_x"/>
                                          </p:val>
                                        </p:tav>
                                        <p:tav tm="100000">
                                          <p:val>
                                            <p:strVal val="#ppt_x"/>
                                          </p:val>
                                        </p:tav>
                                      </p:tavLst>
                                    </p:anim>
                                    <p:anim calcmode="lin" valueType="num">
                                      <p:cBhvr>
                                        <p:cTn id="28"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500" fill="hold"/>
                                        <p:tgtEl>
                                          <p:spTgt spid="39"/>
                                        </p:tgtEl>
                                        <p:attrNameLst>
                                          <p:attrName>fillcolor</p:attrName>
                                        </p:attrNameLst>
                                      </p:cBhvr>
                                      <p:to>
                                        <a:srgbClr val="FFC000"/>
                                      </p:to>
                                    </p:animClr>
                                    <p:set>
                                      <p:cBhvr>
                                        <p:cTn id="33" dur="500" fill="hold"/>
                                        <p:tgtEl>
                                          <p:spTgt spid="39"/>
                                        </p:tgtEl>
                                        <p:attrNameLst>
                                          <p:attrName>fill.type</p:attrName>
                                        </p:attrNameLst>
                                      </p:cBhvr>
                                      <p:to>
                                        <p:strVal val="solid"/>
                                      </p:to>
                                    </p:set>
                                    <p:set>
                                      <p:cBhvr>
                                        <p:cTn id="34" dur="500" fill="hold"/>
                                        <p:tgtEl>
                                          <p:spTgt spid="39"/>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47" presetClass="exit" presetSubtype="0" fill="hold" grpId="1" nodeType="clickEffect">
                                  <p:stCondLst>
                                    <p:cond delay="0"/>
                                  </p:stCondLst>
                                  <p:childTnLst>
                                    <p:animEffect transition="out" filter="fade">
                                      <p:cBhvr>
                                        <p:cTn id="38" dur="500"/>
                                        <p:tgtEl>
                                          <p:spTgt spid="18"/>
                                        </p:tgtEl>
                                      </p:cBhvr>
                                    </p:animEffect>
                                    <p:anim calcmode="lin" valueType="num">
                                      <p:cBhvr>
                                        <p:cTn id="39" dur="500"/>
                                        <p:tgtEl>
                                          <p:spTgt spid="18"/>
                                        </p:tgtEl>
                                        <p:attrNameLst>
                                          <p:attrName>ppt_x</p:attrName>
                                        </p:attrNameLst>
                                      </p:cBhvr>
                                      <p:tavLst>
                                        <p:tav tm="0">
                                          <p:val>
                                            <p:strVal val="ppt_x"/>
                                          </p:val>
                                        </p:tav>
                                        <p:tav tm="100000">
                                          <p:val>
                                            <p:strVal val="ppt_x"/>
                                          </p:val>
                                        </p:tav>
                                      </p:tavLst>
                                    </p:anim>
                                    <p:anim calcmode="lin" valueType="num">
                                      <p:cBhvr>
                                        <p:cTn id="40" dur="500"/>
                                        <p:tgtEl>
                                          <p:spTgt spid="18"/>
                                        </p:tgtEl>
                                        <p:attrNameLst>
                                          <p:attrName>ppt_y</p:attrName>
                                        </p:attrNameLst>
                                      </p:cBhvr>
                                      <p:tavLst>
                                        <p:tav tm="0">
                                          <p:val>
                                            <p:strVal val="ppt_y"/>
                                          </p:val>
                                        </p:tav>
                                        <p:tav tm="100000">
                                          <p:val>
                                            <p:strVal val="ppt_y-.1"/>
                                          </p:val>
                                        </p:tav>
                                      </p:tavLst>
                                    </p:anim>
                                    <p:set>
                                      <p:cBhvr>
                                        <p:cTn id="41" dur="1" fill="hold">
                                          <p:stCondLst>
                                            <p:cond delay="499"/>
                                          </p:stCondLst>
                                        </p:cTn>
                                        <p:tgtEl>
                                          <p:spTgt spid="18"/>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47" presetClass="exit" presetSubtype="0" fill="hold" grpId="1" nodeType="clickEffect">
                                  <p:stCondLst>
                                    <p:cond delay="0"/>
                                  </p:stCondLst>
                                  <p:childTnLst>
                                    <p:animEffect transition="out" filter="fade">
                                      <p:cBhvr>
                                        <p:cTn id="45" dur="500"/>
                                        <p:tgtEl>
                                          <p:spTgt spid="19"/>
                                        </p:tgtEl>
                                      </p:cBhvr>
                                    </p:animEffect>
                                    <p:anim calcmode="lin" valueType="num">
                                      <p:cBhvr>
                                        <p:cTn id="46" dur="500"/>
                                        <p:tgtEl>
                                          <p:spTgt spid="19"/>
                                        </p:tgtEl>
                                        <p:attrNameLst>
                                          <p:attrName>ppt_x</p:attrName>
                                        </p:attrNameLst>
                                      </p:cBhvr>
                                      <p:tavLst>
                                        <p:tav tm="0">
                                          <p:val>
                                            <p:strVal val="ppt_x"/>
                                          </p:val>
                                        </p:tav>
                                        <p:tav tm="100000">
                                          <p:val>
                                            <p:strVal val="ppt_x"/>
                                          </p:val>
                                        </p:tav>
                                      </p:tavLst>
                                    </p:anim>
                                    <p:anim calcmode="lin" valueType="num">
                                      <p:cBhvr>
                                        <p:cTn id="47" dur="500"/>
                                        <p:tgtEl>
                                          <p:spTgt spid="19"/>
                                        </p:tgtEl>
                                        <p:attrNameLst>
                                          <p:attrName>ppt_y</p:attrName>
                                        </p:attrNameLst>
                                      </p:cBhvr>
                                      <p:tavLst>
                                        <p:tav tm="0">
                                          <p:val>
                                            <p:strVal val="ppt_y"/>
                                          </p:val>
                                        </p:tav>
                                        <p:tav tm="100000">
                                          <p:val>
                                            <p:strVal val="ppt_y-.1"/>
                                          </p:val>
                                        </p:tav>
                                      </p:tavLst>
                                    </p:anim>
                                    <p:set>
                                      <p:cBhvr>
                                        <p:cTn id="48" dur="1" fill="hold">
                                          <p:stCondLst>
                                            <p:cond delay="499"/>
                                          </p:stCondLst>
                                        </p:cTn>
                                        <p:tgtEl>
                                          <p:spTgt spid="1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500"/>
                                        <p:tgtEl>
                                          <p:spTgt spid="5"/>
                                        </p:tgtEl>
                                      </p:cBhvr>
                                    </p:animEffect>
                                  </p:childTnLst>
                                </p:cTn>
                              </p:par>
                            </p:childTnLst>
                          </p:cTn>
                        </p:par>
                      </p:childTnLst>
                    </p:cTn>
                  </p:par>
                  <p:par>
                    <p:cTn id="54" fill="hold">
                      <p:stCondLst>
                        <p:cond delay="indefinite"/>
                      </p:stCondLst>
                      <p:childTnLst>
                        <p:par>
                          <p:cTn id="55" fill="hold">
                            <p:stCondLst>
                              <p:cond delay="0"/>
                            </p:stCondLst>
                            <p:childTnLst>
                              <p:par>
                                <p:cTn id="56" presetID="47" presetClass="entr" presetSubtype="0" fill="hold" grpId="0"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anim calcmode="lin" valueType="num">
                                      <p:cBhvr>
                                        <p:cTn id="59" dur="500" fill="hold"/>
                                        <p:tgtEl>
                                          <p:spTgt spid="17"/>
                                        </p:tgtEl>
                                        <p:attrNameLst>
                                          <p:attrName>ppt_x</p:attrName>
                                        </p:attrNameLst>
                                      </p:cBhvr>
                                      <p:tavLst>
                                        <p:tav tm="0">
                                          <p:val>
                                            <p:strVal val="#ppt_x"/>
                                          </p:val>
                                        </p:tav>
                                        <p:tav tm="100000">
                                          <p:val>
                                            <p:strVal val="#ppt_x"/>
                                          </p:val>
                                        </p:tav>
                                      </p:tavLst>
                                    </p:anim>
                                    <p:anim calcmode="lin" valueType="num">
                                      <p:cBhvr>
                                        <p:cTn id="60" dur="500" fill="hold"/>
                                        <p:tgtEl>
                                          <p:spTgt spid="17"/>
                                        </p:tgtEl>
                                        <p:attrNameLst>
                                          <p:attrName>ppt_y</p:attrName>
                                        </p:attrNameLst>
                                      </p:cBhvr>
                                      <p:tavLst>
                                        <p:tav tm="0">
                                          <p:val>
                                            <p:strVal val="#ppt_y-.1"/>
                                          </p:val>
                                        </p:tav>
                                        <p:tav tm="100000">
                                          <p:val>
                                            <p:strVal val="#ppt_y"/>
                                          </p:val>
                                        </p:tav>
                                      </p:tavLst>
                                    </p:anim>
                                  </p:childTnLst>
                                </p:cTn>
                              </p:par>
                              <p:par>
                                <p:cTn id="61" presetID="10" presetClass="exit" presetSubtype="0" fill="hold" grpId="1" nodeType="withEffect">
                                  <p:stCondLst>
                                    <p:cond delay="0"/>
                                  </p:stCondLst>
                                  <p:childTnLst>
                                    <p:animEffect transition="out" filter="fade">
                                      <p:cBhvr>
                                        <p:cTn id="62" dur="500"/>
                                        <p:tgtEl>
                                          <p:spTgt spid="5"/>
                                        </p:tgtEl>
                                      </p:cBhvr>
                                    </p:animEffect>
                                    <p:set>
                                      <p:cBhvr>
                                        <p:cTn id="63" dur="1" fill="hold">
                                          <p:stCondLst>
                                            <p:cond delay="499"/>
                                          </p:stCondLst>
                                        </p:cTn>
                                        <p:tgtEl>
                                          <p:spTgt spid="5"/>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mph" presetSubtype="2" fill="hold" nodeType="clickEffect">
                                  <p:stCondLst>
                                    <p:cond delay="0"/>
                                  </p:stCondLst>
                                  <p:childTnLst>
                                    <p:animClr clrSpc="rgb" dir="cw">
                                      <p:cBhvr>
                                        <p:cTn id="67" dur="500" fill="hold"/>
                                        <p:tgtEl>
                                          <p:spTgt spid="38"/>
                                        </p:tgtEl>
                                        <p:attrNameLst>
                                          <p:attrName>fillcolor</p:attrName>
                                        </p:attrNameLst>
                                      </p:cBhvr>
                                      <p:to>
                                        <a:srgbClr val="FFC000"/>
                                      </p:to>
                                    </p:animClr>
                                    <p:set>
                                      <p:cBhvr>
                                        <p:cTn id="68" dur="500" fill="hold"/>
                                        <p:tgtEl>
                                          <p:spTgt spid="38"/>
                                        </p:tgtEl>
                                        <p:attrNameLst>
                                          <p:attrName>fill.type</p:attrName>
                                        </p:attrNameLst>
                                      </p:cBhvr>
                                      <p:to>
                                        <p:strVal val="solid"/>
                                      </p:to>
                                    </p:set>
                                    <p:set>
                                      <p:cBhvr>
                                        <p:cTn id="69" dur="500" fill="hold"/>
                                        <p:tgtEl>
                                          <p:spTgt spid="38"/>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47" presetClass="entr" presetSubtype="0"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500"/>
                                        <p:tgtEl>
                                          <p:spTgt spid="15"/>
                                        </p:tgtEl>
                                      </p:cBhvr>
                                    </p:animEffect>
                                    <p:anim calcmode="lin" valueType="num">
                                      <p:cBhvr>
                                        <p:cTn id="75" dur="500" fill="hold"/>
                                        <p:tgtEl>
                                          <p:spTgt spid="15"/>
                                        </p:tgtEl>
                                        <p:attrNameLst>
                                          <p:attrName>ppt_x</p:attrName>
                                        </p:attrNameLst>
                                      </p:cBhvr>
                                      <p:tavLst>
                                        <p:tav tm="0">
                                          <p:val>
                                            <p:strVal val="#ppt_x"/>
                                          </p:val>
                                        </p:tav>
                                        <p:tav tm="100000">
                                          <p:val>
                                            <p:strVal val="#ppt_x"/>
                                          </p:val>
                                        </p:tav>
                                      </p:tavLst>
                                    </p:anim>
                                    <p:anim calcmode="lin" valueType="num">
                                      <p:cBhvr>
                                        <p:cTn id="76"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 presetClass="emph" presetSubtype="2" fill="hold" nodeType="clickEffect">
                                  <p:stCondLst>
                                    <p:cond delay="0"/>
                                  </p:stCondLst>
                                  <p:childTnLst>
                                    <p:animClr clrSpc="rgb" dir="cw">
                                      <p:cBhvr>
                                        <p:cTn id="80" dur="500" fill="hold"/>
                                        <p:tgtEl>
                                          <p:spTgt spid="37"/>
                                        </p:tgtEl>
                                        <p:attrNameLst>
                                          <p:attrName>fillcolor</p:attrName>
                                        </p:attrNameLst>
                                      </p:cBhvr>
                                      <p:to>
                                        <a:srgbClr val="FFC000"/>
                                      </p:to>
                                    </p:animClr>
                                    <p:set>
                                      <p:cBhvr>
                                        <p:cTn id="81" dur="500" fill="hold"/>
                                        <p:tgtEl>
                                          <p:spTgt spid="37"/>
                                        </p:tgtEl>
                                        <p:attrNameLst>
                                          <p:attrName>fill.type</p:attrName>
                                        </p:attrNameLst>
                                      </p:cBhvr>
                                      <p:to>
                                        <p:strVal val="solid"/>
                                      </p:to>
                                    </p:set>
                                    <p:set>
                                      <p:cBhvr>
                                        <p:cTn id="82" dur="500" fill="hold"/>
                                        <p:tgtEl>
                                          <p:spTgt spid="37"/>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47" presetClass="exit" presetSubtype="0" fill="hold" grpId="1" nodeType="clickEffect">
                                  <p:stCondLst>
                                    <p:cond delay="0"/>
                                  </p:stCondLst>
                                  <p:childTnLst>
                                    <p:animEffect transition="out" filter="fade">
                                      <p:cBhvr>
                                        <p:cTn id="86" dur="500"/>
                                        <p:tgtEl>
                                          <p:spTgt spid="15"/>
                                        </p:tgtEl>
                                      </p:cBhvr>
                                    </p:animEffect>
                                    <p:anim calcmode="lin" valueType="num">
                                      <p:cBhvr>
                                        <p:cTn id="87" dur="500"/>
                                        <p:tgtEl>
                                          <p:spTgt spid="15"/>
                                        </p:tgtEl>
                                        <p:attrNameLst>
                                          <p:attrName>ppt_x</p:attrName>
                                        </p:attrNameLst>
                                      </p:cBhvr>
                                      <p:tavLst>
                                        <p:tav tm="0">
                                          <p:val>
                                            <p:strVal val="ppt_x"/>
                                          </p:val>
                                        </p:tav>
                                        <p:tav tm="100000">
                                          <p:val>
                                            <p:strVal val="ppt_x"/>
                                          </p:val>
                                        </p:tav>
                                      </p:tavLst>
                                    </p:anim>
                                    <p:anim calcmode="lin" valueType="num">
                                      <p:cBhvr>
                                        <p:cTn id="88" dur="500"/>
                                        <p:tgtEl>
                                          <p:spTgt spid="15"/>
                                        </p:tgtEl>
                                        <p:attrNameLst>
                                          <p:attrName>ppt_y</p:attrName>
                                        </p:attrNameLst>
                                      </p:cBhvr>
                                      <p:tavLst>
                                        <p:tav tm="0">
                                          <p:val>
                                            <p:strVal val="ppt_y"/>
                                          </p:val>
                                        </p:tav>
                                        <p:tav tm="100000">
                                          <p:val>
                                            <p:strVal val="ppt_y-.1"/>
                                          </p:val>
                                        </p:tav>
                                      </p:tavLst>
                                    </p:anim>
                                    <p:set>
                                      <p:cBhvr>
                                        <p:cTn id="89" dur="1" fill="hold">
                                          <p:stCondLst>
                                            <p:cond delay="499"/>
                                          </p:stCondLst>
                                        </p:cTn>
                                        <p:tgtEl>
                                          <p:spTgt spid="15"/>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47" presetClass="exit" presetSubtype="0" fill="hold" grpId="1" nodeType="clickEffect">
                                  <p:stCondLst>
                                    <p:cond delay="0"/>
                                  </p:stCondLst>
                                  <p:childTnLst>
                                    <p:animEffect transition="out" filter="fade">
                                      <p:cBhvr>
                                        <p:cTn id="93" dur="500"/>
                                        <p:tgtEl>
                                          <p:spTgt spid="17"/>
                                        </p:tgtEl>
                                      </p:cBhvr>
                                    </p:animEffect>
                                    <p:anim calcmode="lin" valueType="num">
                                      <p:cBhvr>
                                        <p:cTn id="94" dur="500"/>
                                        <p:tgtEl>
                                          <p:spTgt spid="17"/>
                                        </p:tgtEl>
                                        <p:attrNameLst>
                                          <p:attrName>ppt_x</p:attrName>
                                        </p:attrNameLst>
                                      </p:cBhvr>
                                      <p:tavLst>
                                        <p:tav tm="0">
                                          <p:val>
                                            <p:strVal val="ppt_x"/>
                                          </p:val>
                                        </p:tav>
                                        <p:tav tm="100000">
                                          <p:val>
                                            <p:strVal val="ppt_x"/>
                                          </p:val>
                                        </p:tav>
                                      </p:tavLst>
                                    </p:anim>
                                    <p:anim calcmode="lin" valueType="num">
                                      <p:cBhvr>
                                        <p:cTn id="95" dur="500"/>
                                        <p:tgtEl>
                                          <p:spTgt spid="17"/>
                                        </p:tgtEl>
                                        <p:attrNameLst>
                                          <p:attrName>ppt_y</p:attrName>
                                        </p:attrNameLst>
                                      </p:cBhvr>
                                      <p:tavLst>
                                        <p:tav tm="0">
                                          <p:val>
                                            <p:strVal val="ppt_y"/>
                                          </p:val>
                                        </p:tav>
                                        <p:tav tm="100000">
                                          <p:val>
                                            <p:strVal val="ppt_y-.1"/>
                                          </p:val>
                                        </p:tav>
                                      </p:tavLst>
                                    </p:anim>
                                    <p:set>
                                      <p:cBhvr>
                                        <p:cTn id="96" dur="1" fill="hold">
                                          <p:stCondLst>
                                            <p:cond delay="499"/>
                                          </p:stCondLst>
                                        </p:cTn>
                                        <p:tgtEl>
                                          <p:spTgt spid="17"/>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43"/>
                                        </p:tgtEl>
                                        <p:attrNameLst>
                                          <p:attrName>style.visibility</p:attrName>
                                        </p:attrNameLst>
                                      </p:cBhvr>
                                      <p:to>
                                        <p:strVal val="visible"/>
                                      </p:to>
                                    </p:set>
                                    <p:animEffect transition="in" filter="fade">
                                      <p:cBhvr>
                                        <p:cTn id="101" dur="500"/>
                                        <p:tgtEl>
                                          <p:spTgt spid="43"/>
                                        </p:tgtEl>
                                      </p:cBhvr>
                                    </p:animEffect>
                                  </p:childTnLst>
                                </p:cTn>
                              </p:par>
                            </p:childTnLst>
                          </p:cTn>
                        </p:par>
                      </p:childTnLst>
                    </p:cTn>
                  </p:par>
                  <p:par>
                    <p:cTn id="102" fill="hold">
                      <p:stCondLst>
                        <p:cond delay="indefinite"/>
                      </p:stCondLst>
                      <p:childTnLst>
                        <p:par>
                          <p:cTn id="103" fill="hold">
                            <p:stCondLst>
                              <p:cond delay="0"/>
                            </p:stCondLst>
                            <p:childTnLst>
                              <p:par>
                                <p:cTn id="104" presetID="47" presetClass="entr" presetSubtype="0" fill="hold" grpId="0" nodeType="clickEffect">
                                  <p:stCondLst>
                                    <p:cond delay="0"/>
                                  </p:stCondLst>
                                  <p:childTnLst>
                                    <p:set>
                                      <p:cBhvr>
                                        <p:cTn id="105" dur="1" fill="hold">
                                          <p:stCondLst>
                                            <p:cond delay="0"/>
                                          </p:stCondLst>
                                        </p:cTn>
                                        <p:tgtEl>
                                          <p:spTgt spid="16"/>
                                        </p:tgtEl>
                                        <p:attrNameLst>
                                          <p:attrName>style.visibility</p:attrName>
                                        </p:attrNameLst>
                                      </p:cBhvr>
                                      <p:to>
                                        <p:strVal val="visible"/>
                                      </p:to>
                                    </p:set>
                                    <p:animEffect transition="in" filter="fade">
                                      <p:cBhvr>
                                        <p:cTn id="106" dur="500"/>
                                        <p:tgtEl>
                                          <p:spTgt spid="16"/>
                                        </p:tgtEl>
                                      </p:cBhvr>
                                    </p:animEffect>
                                    <p:anim calcmode="lin" valueType="num">
                                      <p:cBhvr>
                                        <p:cTn id="107" dur="500" fill="hold"/>
                                        <p:tgtEl>
                                          <p:spTgt spid="16"/>
                                        </p:tgtEl>
                                        <p:attrNameLst>
                                          <p:attrName>ppt_x</p:attrName>
                                        </p:attrNameLst>
                                      </p:cBhvr>
                                      <p:tavLst>
                                        <p:tav tm="0">
                                          <p:val>
                                            <p:strVal val="#ppt_x"/>
                                          </p:val>
                                        </p:tav>
                                        <p:tav tm="100000">
                                          <p:val>
                                            <p:strVal val="#ppt_x"/>
                                          </p:val>
                                        </p:tav>
                                      </p:tavLst>
                                    </p:anim>
                                    <p:anim calcmode="lin" valueType="num">
                                      <p:cBhvr>
                                        <p:cTn id="108" dur="500" fill="hold"/>
                                        <p:tgtEl>
                                          <p:spTgt spid="16"/>
                                        </p:tgtEl>
                                        <p:attrNameLst>
                                          <p:attrName>ppt_y</p:attrName>
                                        </p:attrNameLst>
                                      </p:cBhvr>
                                      <p:tavLst>
                                        <p:tav tm="0">
                                          <p:val>
                                            <p:strVal val="#ppt_y-.1"/>
                                          </p:val>
                                        </p:tav>
                                        <p:tav tm="100000">
                                          <p:val>
                                            <p:strVal val="#ppt_y"/>
                                          </p:val>
                                        </p:tav>
                                      </p:tavLst>
                                    </p:anim>
                                  </p:childTnLst>
                                </p:cTn>
                              </p:par>
                              <p:par>
                                <p:cTn id="109" presetID="10" presetClass="exit" presetSubtype="0" fill="hold" grpId="1" nodeType="withEffect">
                                  <p:stCondLst>
                                    <p:cond delay="0"/>
                                  </p:stCondLst>
                                  <p:childTnLst>
                                    <p:animEffect transition="out" filter="fade">
                                      <p:cBhvr>
                                        <p:cTn id="110" dur="500"/>
                                        <p:tgtEl>
                                          <p:spTgt spid="43"/>
                                        </p:tgtEl>
                                      </p:cBhvr>
                                    </p:animEffect>
                                    <p:set>
                                      <p:cBhvr>
                                        <p:cTn id="111" dur="1" fill="hold">
                                          <p:stCondLst>
                                            <p:cond delay="499"/>
                                          </p:stCondLst>
                                        </p:cTn>
                                        <p:tgtEl>
                                          <p:spTgt spid="43"/>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 presetClass="emph" presetSubtype="2" fill="hold" nodeType="clickEffect">
                                  <p:stCondLst>
                                    <p:cond delay="0"/>
                                  </p:stCondLst>
                                  <p:childTnLst>
                                    <p:animClr clrSpc="rgb" dir="cw">
                                      <p:cBhvr>
                                        <p:cTn id="115" dur="500" fill="hold"/>
                                        <p:tgtEl>
                                          <p:spTgt spid="36"/>
                                        </p:tgtEl>
                                        <p:attrNameLst>
                                          <p:attrName>fillcolor</p:attrName>
                                        </p:attrNameLst>
                                      </p:cBhvr>
                                      <p:to>
                                        <a:srgbClr val="FFC000"/>
                                      </p:to>
                                    </p:animClr>
                                    <p:set>
                                      <p:cBhvr>
                                        <p:cTn id="116" dur="500" fill="hold"/>
                                        <p:tgtEl>
                                          <p:spTgt spid="36"/>
                                        </p:tgtEl>
                                        <p:attrNameLst>
                                          <p:attrName>fill.type</p:attrName>
                                        </p:attrNameLst>
                                      </p:cBhvr>
                                      <p:to>
                                        <p:strVal val="solid"/>
                                      </p:to>
                                    </p:set>
                                    <p:set>
                                      <p:cBhvr>
                                        <p:cTn id="117" dur="500" fill="hold"/>
                                        <p:tgtEl>
                                          <p:spTgt spid="36"/>
                                        </p:tgtEl>
                                        <p:attrNameLst>
                                          <p:attrName>fill.on</p:attrName>
                                        </p:attrNameLst>
                                      </p:cBhvr>
                                      <p:to>
                                        <p:strVal val="true"/>
                                      </p:to>
                                    </p:set>
                                  </p:childTnLst>
                                </p:cTn>
                              </p:par>
                            </p:childTnLst>
                          </p:cTn>
                        </p:par>
                      </p:childTnLst>
                    </p:cTn>
                  </p:par>
                  <p:par>
                    <p:cTn id="118" fill="hold">
                      <p:stCondLst>
                        <p:cond delay="indefinite"/>
                      </p:stCondLst>
                      <p:childTnLst>
                        <p:par>
                          <p:cTn id="119" fill="hold">
                            <p:stCondLst>
                              <p:cond delay="0"/>
                            </p:stCondLst>
                            <p:childTnLst>
                              <p:par>
                                <p:cTn id="120" presetID="47" presetClass="entr" presetSubtype="0" fill="hold" grpId="0" nodeType="clickEffect">
                                  <p:stCondLst>
                                    <p:cond delay="0"/>
                                  </p:stCondLst>
                                  <p:childTnLst>
                                    <p:set>
                                      <p:cBhvr>
                                        <p:cTn id="121" dur="1" fill="hold">
                                          <p:stCondLst>
                                            <p:cond delay="0"/>
                                          </p:stCondLst>
                                        </p:cTn>
                                        <p:tgtEl>
                                          <p:spTgt spid="45"/>
                                        </p:tgtEl>
                                        <p:attrNameLst>
                                          <p:attrName>style.visibility</p:attrName>
                                        </p:attrNameLst>
                                      </p:cBhvr>
                                      <p:to>
                                        <p:strVal val="visible"/>
                                      </p:to>
                                    </p:set>
                                    <p:animEffect transition="in" filter="fade">
                                      <p:cBhvr>
                                        <p:cTn id="122" dur="500"/>
                                        <p:tgtEl>
                                          <p:spTgt spid="45"/>
                                        </p:tgtEl>
                                      </p:cBhvr>
                                    </p:animEffect>
                                    <p:anim calcmode="lin" valueType="num">
                                      <p:cBhvr>
                                        <p:cTn id="123" dur="500" fill="hold"/>
                                        <p:tgtEl>
                                          <p:spTgt spid="45"/>
                                        </p:tgtEl>
                                        <p:attrNameLst>
                                          <p:attrName>ppt_x</p:attrName>
                                        </p:attrNameLst>
                                      </p:cBhvr>
                                      <p:tavLst>
                                        <p:tav tm="0">
                                          <p:val>
                                            <p:strVal val="#ppt_x"/>
                                          </p:val>
                                        </p:tav>
                                        <p:tav tm="100000">
                                          <p:val>
                                            <p:strVal val="#ppt_x"/>
                                          </p:val>
                                        </p:tav>
                                      </p:tavLst>
                                    </p:anim>
                                    <p:anim calcmode="lin" valueType="num">
                                      <p:cBhvr>
                                        <p:cTn id="124" dur="5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1" presetClass="emph" presetSubtype="2" fill="hold" nodeType="clickEffect">
                                  <p:stCondLst>
                                    <p:cond delay="0"/>
                                  </p:stCondLst>
                                  <p:childTnLst>
                                    <p:animClr clrSpc="rgb" dir="cw">
                                      <p:cBhvr>
                                        <p:cTn id="128" dur="500" fill="hold"/>
                                        <p:tgtEl>
                                          <p:spTgt spid="35"/>
                                        </p:tgtEl>
                                        <p:attrNameLst>
                                          <p:attrName>fillcolor</p:attrName>
                                        </p:attrNameLst>
                                      </p:cBhvr>
                                      <p:to>
                                        <a:srgbClr val="FFC000"/>
                                      </p:to>
                                    </p:animClr>
                                    <p:set>
                                      <p:cBhvr>
                                        <p:cTn id="129" dur="500" fill="hold"/>
                                        <p:tgtEl>
                                          <p:spTgt spid="35"/>
                                        </p:tgtEl>
                                        <p:attrNameLst>
                                          <p:attrName>fill.type</p:attrName>
                                        </p:attrNameLst>
                                      </p:cBhvr>
                                      <p:to>
                                        <p:strVal val="solid"/>
                                      </p:to>
                                    </p:set>
                                    <p:set>
                                      <p:cBhvr>
                                        <p:cTn id="130" dur="500" fill="hold"/>
                                        <p:tgtEl>
                                          <p:spTgt spid="35"/>
                                        </p:tgtEl>
                                        <p:attrNameLst>
                                          <p:attrName>fill.on</p:attrName>
                                        </p:attrNameLst>
                                      </p:cBhvr>
                                      <p:to>
                                        <p:strVal val="true"/>
                                      </p:to>
                                    </p:set>
                                  </p:childTnLst>
                                </p:cTn>
                              </p:par>
                            </p:childTnLst>
                          </p:cTn>
                        </p:par>
                      </p:childTnLst>
                    </p:cTn>
                  </p:par>
                  <p:par>
                    <p:cTn id="131" fill="hold">
                      <p:stCondLst>
                        <p:cond delay="indefinite"/>
                      </p:stCondLst>
                      <p:childTnLst>
                        <p:par>
                          <p:cTn id="132" fill="hold">
                            <p:stCondLst>
                              <p:cond delay="0"/>
                            </p:stCondLst>
                            <p:childTnLst>
                              <p:par>
                                <p:cTn id="133" presetID="47" presetClass="entr" presetSubtype="0" fill="hold" grpId="0" nodeType="clickEffect">
                                  <p:stCondLst>
                                    <p:cond delay="0"/>
                                  </p:stCondLst>
                                  <p:childTnLst>
                                    <p:set>
                                      <p:cBhvr>
                                        <p:cTn id="134" dur="1" fill="hold">
                                          <p:stCondLst>
                                            <p:cond delay="0"/>
                                          </p:stCondLst>
                                        </p:cTn>
                                        <p:tgtEl>
                                          <p:spTgt spid="46"/>
                                        </p:tgtEl>
                                        <p:attrNameLst>
                                          <p:attrName>style.visibility</p:attrName>
                                        </p:attrNameLst>
                                      </p:cBhvr>
                                      <p:to>
                                        <p:strVal val="visible"/>
                                      </p:to>
                                    </p:set>
                                    <p:animEffect transition="in" filter="fade">
                                      <p:cBhvr>
                                        <p:cTn id="135" dur="500"/>
                                        <p:tgtEl>
                                          <p:spTgt spid="46"/>
                                        </p:tgtEl>
                                      </p:cBhvr>
                                    </p:animEffect>
                                    <p:anim calcmode="lin" valueType="num">
                                      <p:cBhvr>
                                        <p:cTn id="136" dur="500" fill="hold"/>
                                        <p:tgtEl>
                                          <p:spTgt spid="46"/>
                                        </p:tgtEl>
                                        <p:attrNameLst>
                                          <p:attrName>ppt_x</p:attrName>
                                        </p:attrNameLst>
                                      </p:cBhvr>
                                      <p:tavLst>
                                        <p:tav tm="0">
                                          <p:val>
                                            <p:strVal val="#ppt_x"/>
                                          </p:val>
                                        </p:tav>
                                        <p:tav tm="100000">
                                          <p:val>
                                            <p:strVal val="#ppt_x"/>
                                          </p:val>
                                        </p:tav>
                                      </p:tavLst>
                                    </p:anim>
                                    <p:anim calcmode="lin" valueType="num">
                                      <p:cBhvr>
                                        <p:cTn id="137" dur="5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1" presetClass="emph" presetSubtype="2" fill="hold" nodeType="clickEffect">
                                  <p:stCondLst>
                                    <p:cond delay="0"/>
                                  </p:stCondLst>
                                  <p:childTnLst>
                                    <p:animClr clrSpc="rgb" dir="cw">
                                      <p:cBhvr>
                                        <p:cTn id="141" dur="500" fill="hold"/>
                                        <p:tgtEl>
                                          <p:spTgt spid="34"/>
                                        </p:tgtEl>
                                        <p:attrNameLst>
                                          <p:attrName>fillcolor</p:attrName>
                                        </p:attrNameLst>
                                      </p:cBhvr>
                                      <p:to>
                                        <a:srgbClr val="FFC000"/>
                                      </p:to>
                                    </p:animClr>
                                    <p:set>
                                      <p:cBhvr>
                                        <p:cTn id="142" dur="500" fill="hold"/>
                                        <p:tgtEl>
                                          <p:spTgt spid="34"/>
                                        </p:tgtEl>
                                        <p:attrNameLst>
                                          <p:attrName>fill.type</p:attrName>
                                        </p:attrNameLst>
                                      </p:cBhvr>
                                      <p:to>
                                        <p:strVal val="solid"/>
                                      </p:to>
                                    </p:set>
                                    <p:set>
                                      <p:cBhvr>
                                        <p:cTn id="143" dur="500" fill="hold"/>
                                        <p:tgtEl>
                                          <p:spTgt spid="34"/>
                                        </p:tgtEl>
                                        <p:attrNameLst>
                                          <p:attrName>fill.on</p:attrName>
                                        </p:attrNameLst>
                                      </p:cBhvr>
                                      <p:to>
                                        <p:strVal val="true"/>
                                      </p:to>
                                    </p:set>
                                  </p:childTnLst>
                                </p:cTn>
                              </p:par>
                            </p:childTnLst>
                          </p:cTn>
                        </p:par>
                      </p:childTnLst>
                    </p:cTn>
                  </p:par>
                  <p:par>
                    <p:cTn id="144" fill="hold">
                      <p:stCondLst>
                        <p:cond delay="indefinite"/>
                      </p:stCondLst>
                      <p:childTnLst>
                        <p:par>
                          <p:cTn id="145" fill="hold">
                            <p:stCondLst>
                              <p:cond delay="0"/>
                            </p:stCondLst>
                            <p:childTnLst>
                              <p:par>
                                <p:cTn id="146" presetID="47" presetClass="exit" presetSubtype="0" fill="hold" grpId="1" nodeType="clickEffect">
                                  <p:stCondLst>
                                    <p:cond delay="0"/>
                                  </p:stCondLst>
                                  <p:childTnLst>
                                    <p:animEffect transition="out" filter="fade">
                                      <p:cBhvr>
                                        <p:cTn id="147" dur="500"/>
                                        <p:tgtEl>
                                          <p:spTgt spid="46"/>
                                        </p:tgtEl>
                                      </p:cBhvr>
                                    </p:animEffect>
                                    <p:anim calcmode="lin" valueType="num">
                                      <p:cBhvr>
                                        <p:cTn id="148" dur="500"/>
                                        <p:tgtEl>
                                          <p:spTgt spid="46"/>
                                        </p:tgtEl>
                                        <p:attrNameLst>
                                          <p:attrName>ppt_x</p:attrName>
                                        </p:attrNameLst>
                                      </p:cBhvr>
                                      <p:tavLst>
                                        <p:tav tm="0">
                                          <p:val>
                                            <p:strVal val="ppt_x"/>
                                          </p:val>
                                        </p:tav>
                                        <p:tav tm="100000">
                                          <p:val>
                                            <p:strVal val="ppt_x"/>
                                          </p:val>
                                        </p:tav>
                                      </p:tavLst>
                                    </p:anim>
                                    <p:anim calcmode="lin" valueType="num">
                                      <p:cBhvr>
                                        <p:cTn id="149" dur="500"/>
                                        <p:tgtEl>
                                          <p:spTgt spid="46"/>
                                        </p:tgtEl>
                                        <p:attrNameLst>
                                          <p:attrName>ppt_y</p:attrName>
                                        </p:attrNameLst>
                                      </p:cBhvr>
                                      <p:tavLst>
                                        <p:tav tm="0">
                                          <p:val>
                                            <p:strVal val="ppt_y"/>
                                          </p:val>
                                        </p:tav>
                                        <p:tav tm="100000">
                                          <p:val>
                                            <p:strVal val="ppt_y-.1"/>
                                          </p:val>
                                        </p:tav>
                                      </p:tavLst>
                                    </p:anim>
                                    <p:set>
                                      <p:cBhvr>
                                        <p:cTn id="150" dur="1" fill="hold">
                                          <p:stCondLst>
                                            <p:cond delay="499"/>
                                          </p:stCondLst>
                                        </p:cTn>
                                        <p:tgtEl>
                                          <p:spTgt spid="46"/>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47" presetClass="exit" presetSubtype="0" fill="hold" grpId="1" nodeType="clickEffect">
                                  <p:stCondLst>
                                    <p:cond delay="0"/>
                                  </p:stCondLst>
                                  <p:childTnLst>
                                    <p:animEffect transition="out" filter="fade">
                                      <p:cBhvr>
                                        <p:cTn id="154" dur="500"/>
                                        <p:tgtEl>
                                          <p:spTgt spid="45"/>
                                        </p:tgtEl>
                                      </p:cBhvr>
                                    </p:animEffect>
                                    <p:anim calcmode="lin" valueType="num">
                                      <p:cBhvr>
                                        <p:cTn id="155" dur="500"/>
                                        <p:tgtEl>
                                          <p:spTgt spid="45"/>
                                        </p:tgtEl>
                                        <p:attrNameLst>
                                          <p:attrName>ppt_x</p:attrName>
                                        </p:attrNameLst>
                                      </p:cBhvr>
                                      <p:tavLst>
                                        <p:tav tm="0">
                                          <p:val>
                                            <p:strVal val="ppt_x"/>
                                          </p:val>
                                        </p:tav>
                                        <p:tav tm="100000">
                                          <p:val>
                                            <p:strVal val="ppt_x"/>
                                          </p:val>
                                        </p:tav>
                                      </p:tavLst>
                                    </p:anim>
                                    <p:anim calcmode="lin" valueType="num">
                                      <p:cBhvr>
                                        <p:cTn id="156" dur="500"/>
                                        <p:tgtEl>
                                          <p:spTgt spid="45"/>
                                        </p:tgtEl>
                                        <p:attrNameLst>
                                          <p:attrName>ppt_y</p:attrName>
                                        </p:attrNameLst>
                                      </p:cBhvr>
                                      <p:tavLst>
                                        <p:tav tm="0">
                                          <p:val>
                                            <p:strVal val="ppt_y"/>
                                          </p:val>
                                        </p:tav>
                                        <p:tav tm="100000">
                                          <p:val>
                                            <p:strVal val="ppt_y-.1"/>
                                          </p:val>
                                        </p:tav>
                                      </p:tavLst>
                                    </p:anim>
                                    <p:set>
                                      <p:cBhvr>
                                        <p:cTn id="157" dur="1" fill="hold">
                                          <p:stCondLst>
                                            <p:cond delay="499"/>
                                          </p:stCondLst>
                                        </p:cTn>
                                        <p:tgtEl>
                                          <p:spTgt spid="45"/>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47"/>
                                        </p:tgtEl>
                                        <p:attrNameLst>
                                          <p:attrName>style.visibility</p:attrName>
                                        </p:attrNameLst>
                                      </p:cBhvr>
                                      <p:to>
                                        <p:strVal val="visible"/>
                                      </p:to>
                                    </p:set>
                                    <p:animEffect transition="in" filter="fade">
                                      <p:cBhvr>
                                        <p:cTn id="162" dur="500"/>
                                        <p:tgtEl>
                                          <p:spTgt spid="47"/>
                                        </p:tgtEl>
                                      </p:cBhvr>
                                    </p:animEffect>
                                  </p:childTnLst>
                                </p:cTn>
                              </p:par>
                            </p:childTnLst>
                          </p:cTn>
                        </p:par>
                      </p:childTnLst>
                    </p:cTn>
                  </p:par>
                  <p:par>
                    <p:cTn id="163" fill="hold">
                      <p:stCondLst>
                        <p:cond delay="indefinite"/>
                      </p:stCondLst>
                      <p:childTnLst>
                        <p:par>
                          <p:cTn id="164" fill="hold">
                            <p:stCondLst>
                              <p:cond delay="0"/>
                            </p:stCondLst>
                            <p:childTnLst>
                              <p:par>
                                <p:cTn id="165" presetID="47" presetClass="entr" presetSubtype="0" fill="hold" grpId="0" nodeType="clickEffect">
                                  <p:stCondLst>
                                    <p:cond delay="0"/>
                                  </p:stCondLst>
                                  <p:childTnLst>
                                    <p:set>
                                      <p:cBhvr>
                                        <p:cTn id="166" dur="1" fill="hold">
                                          <p:stCondLst>
                                            <p:cond delay="0"/>
                                          </p:stCondLst>
                                        </p:cTn>
                                        <p:tgtEl>
                                          <p:spTgt spid="48"/>
                                        </p:tgtEl>
                                        <p:attrNameLst>
                                          <p:attrName>style.visibility</p:attrName>
                                        </p:attrNameLst>
                                      </p:cBhvr>
                                      <p:to>
                                        <p:strVal val="visible"/>
                                      </p:to>
                                    </p:set>
                                    <p:animEffect transition="in" filter="fade">
                                      <p:cBhvr>
                                        <p:cTn id="167" dur="500"/>
                                        <p:tgtEl>
                                          <p:spTgt spid="48"/>
                                        </p:tgtEl>
                                      </p:cBhvr>
                                    </p:animEffect>
                                    <p:anim calcmode="lin" valueType="num">
                                      <p:cBhvr>
                                        <p:cTn id="168" dur="500" fill="hold"/>
                                        <p:tgtEl>
                                          <p:spTgt spid="48"/>
                                        </p:tgtEl>
                                        <p:attrNameLst>
                                          <p:attrName>ppt_x</p:attrName>
                                        </p:attrNameLst>
                                      </p:cBhvr>
                                      <p:tavLst>
                                        <p:tav tm="0">
                                          <p:val>
                                            <p:strVal val="#ppt_x"/>
                                          </p:val>
                                        </p:tav>
                                        <p:tav tm="100000">
                                          <p:val>
                                            <p:strVal val="#ppt_x"/>
                                          </p:val>
                                        </p:tav>
                                      </p:tavLst>
                                    </p:anim>
                                    <p:anim calcmode="lin" valueType="num">
                                      <p:cBhvr>
                                        <p:cTn id="169" dur="5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70" fill="hold">
                      <p:stCondLst>
                        <p:cond delay="indefinite"/>
                      </p:stCondLst>
                      <p:childTnLst>
                        <p:par>
                          <p:cTn id="171" fill="hold">
                            <p:stCondLst>
                              <p:cond delay="0"/>
                            </p:stCondLst>
                            <p:childTnLst>
                              <p:par>
                                <p:cTn id="172" presetID="10" presetClass="exit" presetSubtype="0" fill="hold" grpId="1" nodeType="clickEffect">
                                  <p:stCondLst>
                                    <p:cond delay="0"/>
                                  </p:stCondLst>
                                  <p:childTnLst>
                                    <p:animEffect transition="out" filter="fade">
                                      <p:cBhvr>
                                        <p:cTn id="173" dur="500"/>
                                        <p:tgtEl>
                                          <p:spTgt spid="47"/>
                                        </p:tgtEl>
                                      </p:cBhvr>
                                    </p:animEffect>
                                    <p:set>
                                      <p:cBhvr>
                                        <p:cTn id="174" dur="1" fill="hold">
                                          <p:stCondLst>
                                            <p:cond delay="499"/>
                                          </p:stCondLst>
                                        </p:cTn>
                                        <p:tgtEl>
                                          <p:spTgt spid="47"/>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 presetClass="emph" presetSubtype="2" fill="hold" nodeType="clickEffect">
                                  <p:stCondLst>
                                    <p:cond delay="0"/>
                                  </p:stCondLst>
                                  <p:childTnLst>
                                    <p:animClr clrSpc="rgb" dir="cw">
                                      <p:cBhvr>
                                        <p:cTn id="178" dur="500" fill="hold"/>
                                        <p:tgtEl>
                                          <p:spTgt spid="33"/>
                                        </p:tgtEl>
                                        <p:attrNameLst>
                                          <p:attrName>fillcolor</p:attrName>
                                        </p:attrNameLst>
                                      </p:cBhvr>
                                      <p:to>
                                        <a:srgbClr val="FFC000"/>
                                      </p:to>
                                    </p:animClr>
                                    <p:set>
                                      <p:cBhvr>
                                        <p:cTn id="179" dur="500" fill="hold"/>
                                        <p:tgtEl>
                                          <p:spTgt spid="33"/>
                                        </p:tgtEl>
                                        <p:attrNameLst>
                                          <p:attrName>fill.type</p:attrName>
                                        </p:attrNameLst>
                                      </p:cBhvr>
                                      <p:to>
                                        <p:strVal val="solid"/>
                                      </p:to>
                                    </p:set>
                                    <p:set>
                                      <p:cBhvr>
                                        <p:cTn id="180" dur="500" fill="hold"/>
                                        <p:tgtEl>
                                          <p:spTgt spid="33"/>
                                        </p:tgtEl>
                                        <p:attrNameLst>
                                          <p:attrName>fill.on</p:attrName>
                                        </p:attrNameLst>
                                      </p:cBhvr>
                                      <p:to>
                                        <p:strVal val="true"/>
                                      </p:to>
                                    </p:set>
                                  </p:childTnLst>
                                </p:cTn>
                              </p:par>
                            </p:childTnLst>
                          </p:cTn>
                        </p:par>
                      </p:childTnLst>
                    </p:cTn>
                  </p:par>
                  <p:par>
                    <p:cTn id="181" fill="hold">
                      <p:stCondLst>
                        <p:cond delay="indefinite"/>
                      </p:stCondLst>
                      <p:childTnLst>
                        <p:par>
                          <p:cTn id="182" fill="hold">
                            <p:stCondLst>
                              <p:cond delay="0"/>
                            </p:stCondLst>
                            <p:childTnLst>
                              <p:par>
                                <p:cTn id="183" presetID="47" presetClass="exit" presetSubtype="0" fill="hold" grpId="1" nodeType="clickEffect">
                                  <p:stCondLst>
                                    <p:cond delay="0"/>
                                  </p:stCondLst>
                                  <p:childTnLst>
                                    <p:animEffect transition="out" filter="fade">
                                      <p:cBhvr>
                                        <p:cTn id="184" dur="500"/>
                                        <p:tgtEl>
                                          <p:spTgt spid="48"/>
                                        </p:tgtEl>
                                      </p:cBhvr>
                                    </p:animEffect>
                                    <p:anim calcmode="lin" valueType="num">
                                      <p:cBhvr>
                                        <p:cTn id="185" dur="500"/>
                                        <p:tgtEl>
                                          <p:spTgt spid="48"/>
                                        </p:tgtEl>
                                        <p:attrNameLst>
                                          <p:attrName>ppt_x</p:attrName>
                                        </p:attrNameLst>
                                      </p:cBhvr>
                                      <p:tavLst>
                                        <p:tav tm="0">
                                          <p:val>
                                            <p:strVal val="ppt_x"/>
                                          </p:val>
                                        </p:tav>
                                        <p:tav tm="100000">
                                          <p:val>
                                            <p:strVal val="ppt_x"/>
                                          </p:val>
                                        </p:tav>
                                      </p:tavLst>
                                    </p:anim>
                                    <p:anim calcmode="lin" valueType="num">
                                      <p:cBhvr>
                                        <p:cTn id="186" dur="500"/>
                                        <p:tgtEl>
                                          <p:spTgt spid="48"/>
                                        </p:tgtEl>
                                        <p:attrNameLst>
                                          <p:attrName>ppt_y</p:attrName>
                                        </p:attrNameLst>
                                      </p:cBhvr>
                                      <p:tavLst>
                                        <p:tav tm="0">
                                          <p:val>
                                            <p:strVal val="ppt_y"/>
                                          </p:val>
                                        </p:tav>
                                        <p:tav tm="100000">
                                          <p:val>
                                            <p:strVal val="ppt_y-.1"/>
                                          </p:val>
                                        </p:tav>
                                      </p:tavLst>
                                    </p:anim>
                                    <p:set>
                                      <p:cBhvr>
                                        <p:cTn id="187" dur="1" fill="hold">
                                          <p:stCondLst>
                                            <p:cond delay="499"/>
                                          </p:stCondLst>
                                        </p:cTn>
                                        <p:tgtEl>
                                          <p:spTgt spid="48"/>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47" presetClass="exit" presetSubtype="0" fill="hold" grpId="1" nodeType="clickEffect">
                                  <p:stCondLst>
                                    <p:cond delay="0"/>
                                  </p:stCondLst>
                                  <p:childTnLst>
                                    <p:animEffect transition="out" filter="fade">
                                      <p:cBhvr>
                                        <p:cTn id="191" dur="500"/>
                                        <p:tgtEl>
                                          <p:spTgt spid="16"/>
                                        </p:tgtEl>
                                      </p:cBhvr>
                                    </p:animEffect>
                                    <p:anim calcmode="lin" valueType="num">
                                      <p:cBhvr>
                                        <p:cTn id="192" dur="500"/>
                                        <p:tgtEl>
                                          <p:spTgt spid="16"/>
                                        </p:tgtEl>
                                        <p:attrNameLst>
                                          <p:attrName>ppt_x</p:attrName>
                                        </p:attrNameLst>
                                      </p:cBhvr>
                                      <p:tavLst>
                                        <p:tav tm="0">
                                          <p:val>
                                            <p:strVal val="ppt_x"/>
                                          </p:val>
                                        </p:tav>
                                        <p:tav tm="100000">
                                          <p:val>
                                            <p:strVal val="ppt_x"/>
                                          </p:val>
                                        </p:tav>
                                      </p:tavLst>
                                    </p:anim>
                                    <p:anim calcmode="lin" valueType="num">
                                      <p:cBhvr>
                                        <p:cTn id="193" dur="500"/>
                                        <p:tgtEl>
                                          <p:spTgt spid="16"/>
                                        </p:tgtEl>
                                        <p:attrNameLst>
                                          <p:attrName>ppt_y</p:attrName>
                                        </p:attrNameLst>
                                      </p:cBhvr>
                                      <p:tavLst>
                                        <p:tav tm="0">
                                          <p:val>
                                            <p:strVal val="ppt_y"/>
                                          </p:val>
                                        </p:tav>
                                        <p:tav tm="100000">
                                          <p:val>
                                            <p:strVal val="ppt_y-.1"/>
                                          </p:val>
                                        </p:tav>
                                      </p:tavLst>
                                    </p:anim>
                                    <p:set>
                                      <p:cBhvr>
                                        <p:cTn id="194" dur="1" fill="hold">
                                          <p:stCondLst>
                                            <p:cond delay="499"/>
                                          </p:stCondLst>
                                        </p:cTn>
                                        <p:tgtEl>
                                          <p:spTgt spid="16"/>
                                        </p:tgtEl>
                                        <p:attrNameLst>
                                          <p:attrName>style.visibility</p:attrName>
                                        </p:attrNameLst>
                                      </p:cBhvr>
                                      <p:to>
                                        <p:strVal val="hidden"/>
                                      </p:to>
                                    </p:set>
                                  </p:childTnLst>
                                </p:cTn>
                              </p:par>
                            </p:childTnLst>
                          </p:cTn>
                        </p:par>
                      </p:childTnLst>
                    </p:cTn>
                  </p:par>
                  <p:par>
                    <p:cTn id="195" fill="hold">
                      <p:stCondLst>
                        <p:cond delay="indefinite"/>
                      </p:stCondLst>
                      <p:childTnLst>
                        <p:par>
                          <p:cTn id="196" fill="hold">
                            <p:stCondLst>
                              <p:cond delay="0"/>
                            </p:stCondLst>
                            <p:childTnLst>
                              <p:par>
                                <p:cTn id="197" presetID="10" presetClass="entr" presetSubtype="0" fill="hold" grpId="0" nodeType="clickEffect">
                                  <p:stCondLst>
                                    <p:cond delay="0"/>
                                  </p:stCondLst>
                                  <p:childTnLst>
                                    <p:set>
                                      <p:cBhvr>
                                        <p:cTn id="198" dur="1" fill="hold">
                                          <p:stCondLst>
                                            <p:cond delay="0"/>
                                          </p:stCondLst>
                                        </p:cTn>
                                        <p:tgtEl>
                                          <p:spTgt spid="49"/>
                                        </p:tgtEl>
                                        <p:attrNameLst>
                                          <p:attrName>style.visibility</p:attrName>
                                        </p:attrNameLst>
                                      </p:cBhvr>
                                      <p:to>
                                        <p:strVal val="visible"/>
                                      </p:to>
                                    </p:set>
                                    <p:animEffect transition="in" filter="fade">
                                      <p:cBhvr>
                                        <p:cTn id="199" dur="500"/>
                                        <p:tgtEl>
                                          <p:spTgt spid="49"/>
                                        </p:tgtEl>
                                      </p:cBhvr>
                                    </p:animEffect>
                                  </p:childTnLst>
                                </p:cTn>
                              </p:par>
                            </p:childTnLst>
                          </p:cTn>
                        </p:par>
                      </p:childTnLst>
                    </p:cTn>
                  </p:par>
                  <p:par>
                    <p:cTn id="200" fill="hold">
                      <p:stCondLst>
                        <p:cond delay="indefinite"/>
                      </p:stCondLst>
                      <p:childTnLst>
                        <p:par>
                          <p:cTn id="201" fill="hold">
                            <p:stCondLst>
                              <p:cond delay="0"/>
                            </p:stCondLst>
                            <p:childTnLst>
                              <p:par>
                                <p:cTn id="202" presetID="47" presetClass="entr" presetSubtype="0" fill="hold" grpId="0" nodeType="clickEffect">
                                  <p:stCondLst>
                                    <p:cond delay="0"/>
                                  </p:stCondLst>
                                  <p:childTnLst>
                                    <p:set>
                                      <p:cBhvr>
                                        <p:cTn id="203" dur="1" fill="hold">
                                          <p:stCondLst>
                                            <p:cond delay="0"/>
                                          </p:stCondLst>
                                        </p:cTn>
                                        <p:tgtEl>
                                          <p:spTgt spid="50"/>
                                        </p:tgtEl>
                                        <p:attrNameLst>
                                          <p:attrName>style.visibility</p:attrName>
                                        </p:attrNameLst>
                                      </p:cBhvr>
                                      <p:to>
                                        <p:strVal val="visible"/>
                                      </p:to>
                                    </p:set>
                                    <p:animEffect transition="in" filter="fade">
                                      <p:cBhvr>
                                        <p:cTn id="204" dur="500"/>
                                        <p:tgtEl>
                                          <p:spTgt spid="50"/>
                                        </p:tgtEl>
                                      </p:cBhvr>
                                    </p:animEffect>
                                    <p:anim calcmode="lin" valueType="num">
                                      <p:cBhvr>
                                        <p:cTn id="205" dur="500" fill="hold"/>
                                        <p:tgtEl>
                                          <p:spTgt spid="50"/>
                                        </p:tgtEl>
                                        <p:attrNameLst>
                                          <p:attrName>ppt_x</p:attrName>
                                        </p:attrNameLst>
                                      </p:cBhvr>
                                      <p:tavLst>
                                        <p:tav tm="0">
                                          <p:val>
                                            <p:strVal val="#ppt_x"/>
                                          </p:val>
                                        </p:tav>
                                        <p:tav tm="100000">
                                          <p:val>
                                            <p:strVal val="#ppt_x"/>
                                          </p:val>
                                        </p:tav>
                                      </p:tavLst>
                                    </p:anim>
                                    <p:anim calcmode="lin" valueType="num">
                                      <p:cBhvr>
                                        <p:cTn id="206" dur="500" fill="hold"/>
                                        <p:tgtEl>
                                          <p:spTgt spid="50"/>
                                        </p:tgtEl>
                                        <p:attrNameLst>
                                          <p:attrName>ppt_y</p:attrName>
                                        </p:attrNameLst>
                                      </p:cBhvr>
                                      <p:tavLst>
                                        <p:tav tm="0">
                                          <p:val>
                                            <p:strVal val="#ppt_y-.1"/>
                                          </p:val>
                                        </p:tav>
                                        <p:tav tm="100000">
                                          <p:val>
                                            <p:strVal val="#ppt_y"/>
                                          </p:val>
                                        </p:tav>
                                      </p:tavLst>
                                    </p:anim>
                                  </p:childTnLst>
                                </p:cTn>
                              </p:par>
                              <p:par>
                                <p:cTn id="207" presetID="10" presetClass="exit" presetSubtype="0" fill="hold" grpId="1" nodeType="withEffect">
                                  <p:stCondLst>
                                    <p:cond delay="0"/>
                                  </p:stCondLst>
                                  <p:childTnLst>
                                    <p:animEffect transition="out" filter="fade">
                                      <p:cBhvr>
                                        <p:cTn id="208" dur="500"/>
                                        <p:tgtEl>
                                          <p:spTgt spid="49"/>
                                        </p:tgtEl>
                                      </p:cBhvr>
                                    </p:animEffect>
                                    <p:set>
                                      <p:cBhvr>
                                        <p:cTn id="209" dur="1" fill="hold">
                                          <p:stCondLst>
                                            <p:cond delay="499"/>
                                          </p:stCondLst>
                                        </p:cTn>
                                        <p:tgtEl>
                                          <p:spTgt spid="49"/>
                                        </p:tgtEl>
                                        <p:attrNameLst>
                                          <p:attrName>style.visibility</p:attrName>
                                        </p:attrNameLst>
                                      </p:cBhvr>
                                      <p:to>
                                        <p:strVal val="hidden"/>
                                      </p:to>
                                    </p:set>
                                  </p:childTnLst>
                                </p:cTn>
                              </p:par>
                            </p:childTnLst>
                          </p:cTn>
                        </p:par>
                      </p:childTnLst>
                    </p:cTn>
                  </p:par>
                  <p:par>
                    <p:cTn id="210" fill="hold">
                      <p:stCondLst>
                        <p:cond delay="indefinite"/>
                      </p:stCondLst>
                      <p:childTnLst>
                        <p:par>
                          <p:cTn id="211" fill="hold">
                            <p:stCondLst>
                              <p:cond delay="0"/>
                            </p:stCondLst>
                            <p:childTnLst>
                              <p:par>
                                <p:cTn id="212" presetID="1" presetClass="emph" presetSubtype="2" fill="hold" nodeType="clickEffect">
                                  <p:stCondLst>
                                    <p:cond delay="0"/>
                                  </p:stCondLst>
                                  <p:childTnLst>
                                    <p:animClr clrSpc="rgb" dir="cw">
                                      <p:cBhvr>
                                        <p:cTn id="213" dur="500" fill="hold"/>
                                        <p:tgtEl>
                                          <p:spTgt spid="32"/>
                                        </p:tgtEl>
                                        <p:attrNameLst>
                                          <p:attrName>fillcolor</p:attrName>
                                        </p:attrNameLst>
                                      </p:cBhvr>
                                      <p:to>
                                        <a:srgbClr val="FFC000"/>
                                      </p:to>
                                    </p:animClr>
                                    <p:set>
                                      <p:cBhvr>
                                        <p:cTn id="214" dur="500" fill="hold"/>
                                        <p:tgtEl>
                                          <p:spTgt spid="32"/>
                                        </p:tgtEl>
                                        <p:attrNameLst>
                                          <p:attrName>fill.type</p:attrName>
                                        </p:attrNameLst>
                                      </p:cBhvr>
                                      <p:to>
                                        <p:strVal val="solid"/>
                                      </p:to>
                                    </p:set>
                                    <p:set>
                                      <p:cBhvr>
                                        <p:cTn id="215" dur="500" fill="hold"/>
                                        <p:tgtEl>
                                          <p:spTgt spid="32"/>
                                        </p:tgtEl>
                                        <p:attrNameLst>
                                          <p:attrName>fill.on</p:attrName>
                                        </p:attrNameLst>
                                      </p:cBhvr>
                                      <p:to>
                                        <p:strVal val="true"/>
                                      </p:to>
                                    </p:set>
                                  </p:childTnLst>
                                </p:cTn>
                              </p:par>
                            </p:childTnLst>
                          </p:cTn>
                        </p:par>
                      </p:childTnLst>
                    </p:cTn>
                  </p:par>
                  <p:par>
                    <p:cTn id="216" fill="hold">
                      <p:stCondLst>
                        <p:cond delay="indefinite"/>
                      </p:stCondLst>
                      <p:childTnLst>
                        <p:par>
                          <p:cTn id="217" fill="hold">
                            <p:stCondLst>
                              <p:cond delay="0"/>
                            </p:stCondLst>
                            <p:childTnLst>
                              <p:par>
                                <p:cTn id="218" presetID="47" presetClass="entr" presetSubtype="0" fill="hold" grpId="0" nodeType="clickEffect">
                                  <p:stCondLst>
                                    <p:cond delay="0"/>
                                  </p:stCondLst>
                                  <p:childTnLst>
                                    <p:set>
                                      <p:cBhvr>
                                        <p:cTn id="219" dur="1" fill="hold">
                                          <p:stCondLst>
                                            <p:cond delay="0"/>
                                          </p:stCondLst>
                                        </p:cTn>
                                        <p:tgtEl>
                                          <p:spTgt spid="51"/>
                                        </p:tgtEl>
                                        <p:attrNameLst>
                                          <p:attrName>style.visibility</p:attrName>
                                        </p:attrNameLst>
                                      </p:cBhvr>
                                      <p:to>
                                        <p:strVal val="visible"/>
                                      </p:to>
                                    </p:set>
                                    <p:animEffect transition="in" filter="fade">
                                      <p:cBhvr>
                                        <p:cTn id="220" dur="500"/>
                                        <p:tgtEl>
                                          <p:spTgt spid="51"/>
                                        </p:tgtEl>
                                      </p:cBhvr>
                                    </p:animEffect>
                                    <p:anim calcmode="lin" valueType="num">
                                      <p:cBhvr>
                                        <p:cTn id="221" dur="500" fill="hold"/>
                                        <p:tgtEl>
                                          <p:spTgt spid="51"/>
                                        </p:tgtEl>
                                        <p:attrNameLst>
                                          <p:attrName>ppt_x</p:attrName>
                                        </p:attrNameLst>
                                      </p:cBhvr>
                                      <p:tavLst>
                                        <p:tav tm="0">
                                          <p:val>
                                            <p:strVal val="#ppt_x"/>
                                          </p:val>
                                        </p:tav>
                                        <p:tav tm="100000">
                                          <p:val>
                                            <p:strVal val="#ppt_x"/>
                                          </p:val>
                                        </p:tav>
                                      </p:tavLst>
                                    </p:anim>
                                    <p:anim calcmode="lin" valueType="num">
                                      <p:cBhvr>
                                        <p:cTn id="222" dur="5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223" fill="hold">
                      <p:stCondLst>
                        <p:cond delay="indefinite"/>
                      </p:stCondLst>
                      <p:childTnLst>
                        <p:par>
                          <p:cTn id="224" fill="hold">
                            <p:stCondLst>
                              <p:cond delay="0"/>
                            </p:stCondLst>
                            <p:childTnLst>
                              <p:par>
                                <p:cTn id="225" presetID="1" presetClass="emph" presetSubtype="2" fill="hold" nodeType="clickEffect">
                                  <p:stCondLst>
                                    <p:cond delay="0"/>
                                  </p:stCondLst>
                                  <p:childTnLst>
                                    <p:animClr clrSpc="rgb" dir="cw">
                                      <p:cBhvr>
                                        <p:cTn id="226" dur="500" fill="hold"/>
                                        <p:tgtEl>
                                          <p:spTgt spid="31"/>
                                        </p:tgtEl>
                                        <p:attrNameLst>
                                          <p:attrName>fillcolor</p:attrName>
                                        </p:attrNameLst>
                                      </p:cBhvr>
                                      <p:to>
                                        <a:srgbClr val="FFC000"/>
                                      </p:to>
                                    </p:animClr>
                                    <p:set>
                                      <p:cBhvr>
                                        <p:cTn id="227" dur="500" fill="hold"/>
                                        <p:tgtEl>
                                          <p:spTgt spid="31"/>
                                        </p:tgtEl>
                                        <p:attrNameLst>
                                          <p:attrName>fill.type</p:attrName>
                                        </p:attrNameLst>
                                      </p:cBhvr>
                                      <p:to>
                                        <p:strVal val="solid"/>
                                      </p:to>
                                    </p:set>
                                    <p:set>
                                      <p:cBhvr>
                                        <p:cTn id="228" dur="500" fill="hold"/>
                                        <p:tgtEl>
                                          <p:spTgt spid="31"/>
                                        </p:tgtEl>
                                        <p:attrNameLst>
                                          <p:attrName>fill.on</p:attrName>
                                        </p:attrNameLst>
                                      </p:cBhvr>
                                      <p:to>
                                        <p:strVal val="true"/>
                                      </p:to>
                                    </p:set>
                                  </p:childTnLst>
                                </p:cTn>
                              </p:par>
                            </p:childTnLst>
                          </p:cTn>
                        </p:par>
                      </p:childTnLst>
                    </p:cTn>
                  </p:par>
                  <p:par>
                    <p:cTn id="229" fill="hold">
                      <p:stCondLst>
                        <p:cond delay="indefinite"/>
                      </p:stCondLst>
                      <p:childTnLst>
                        <p:par>
                          <p:cTn id="230" fill="hold">
                            <p:stCondLst>
                              <p:cond delay="0"/>
                            </p:stCondLst>
                            <p:childTnLst>
                              <p:par>
                                <p:cTn id="231" presetID="47" presetClass="exit" presetSubtype="0" fill="hold" grpId="1" nodeType="clickEffect">
                                  <p:stCondLst>
                                    <p:cond delay="0"/>
                                  </p:stCondLst>
                                  <p:childTnLst>
                                    <p:animEffect transition="out" filter="fade">
                                      <p:cBhvr>
                                        <p:cTn id="232" dur="500"/>
                                        <p:tgtEl>
                                          <p:spTgt spid="51"/>
                                        </p:tgtEl>
                                      </p:cBhvr>
                                    </p:animEffect>
                                    <p:anim calcmode="lin" valueType="num">
                                      <p:cBhvr>
                                        <p:cTn id="233" dur="500"/>
                                        <p:tgtEl>
                                          <p:spTgt spid="51"/>
                                        </p:tgtEl>
                                        <p:attrNameLst>
                                          <p:attrName>ppt_x</p:attrName>
                                        </p:attrNameLst>
                                      </p:cBhvr>
                                      <p:tavLst>
                                        <p:tav tm="0">
                                          <p:val>
                                            <p:strVal val="ppt_x"/>
                                          </p:val>
                                        </p:tav>
                                        <p:tav tm="100000">
                                          <p:val>
                                            <p:strVal val="ppt_x"/>
                                          </p:val>
                                        </p:tav>
                                      </p:tavLst>
                                    </p:anim>
                                    <p:anim calcmode="lin" valueType="num">
                                      <p:cBhvr>
                                        <p:cTn id="234" dur="500"/>
                                        <p:tgtEl>
                                          <p:spTgt spid="51"/>
                                        </p:tgtEl>
                                        <p:attrNameLst>
                                          <p:attrName>ppt_y</p:attrName>
                                        </p:attrNameLst>
                                      </p:cBhvr>
                                      <p:tavLst>
                                        <p:tav tm="0">
                                          <p:val>
                                            <p:strVal val="ppt_y"/>
                                          </p:val>
                                        </p:tav>
                                        <p:tav tm="100000">
                                          <p:val>
                                            <p:strVal val="ppt_y-.1"/>
                                          </p:val>
                                        </p:tav>
                                      </p:tavLst>
                                    </p:anim>
                                    <p:set>
                                      <p:cBhvr>
                                        <p:cTn id="235" dur="1" fill="hold">
                                          <p:stCondLst>
                                            <p:cond delay="499"/>
                                          </p:stCondLst>
                                        </p:cTn>
                                        <p:tgtEl>
                                          <p:spTgt spid="51"/>
                                        </p:tgtEl>
                                        <p:attrNameLst>
                                          <p:attrName>style.visibility</p:attrName>
                                        </p:attrNameLst>
                                      </p:cBhvr>
                                      <p:to>
                                        <p:strVal val="hidden"/>
                                      </p:to>
                                    </p:set>
                                  </p:childTnLst>
                                </p:cTn>
                              </p:par>
                            </p:childTnLst>
                          </p:cTn>
                        </p:par>
                      </p:childTnLst>
                    </p:cTn>
                  </p:par>
                  <p:par>
                    <p:cTn id="236" fill="hold">
                      <p:stCondLst>
                        <p:cond delay="indefinite"/>
                      </p:stCondLst>
                      <p:childTnLst>
                        <p:par>
                          <p:cTn id="237" fill="hold">
                            <p:stCondLst>
                              <p:cond delay="0"/>
                            </p:stCondLst>
                            <p:childTnLst>
                              <p:par>
                                <p:cTn id="238" presetID="47" presetClass="exit" presetSubtype="0" fill="hold" grpId="1" nodeType="clickEffect">
                                  <p:stCondLst>
                                    <p:cond delay="0"/>
                                  </p:stCondLst>
                                  <p:childTnLst>
                                    <p:animEffect transition="out" filter="fade">
                                      <p:cBhvr>
                                        <p:cTn id="239" dur="500"/>
                                        <p:tgtEl>
                                          <p:spTgt spid="50"/>
                                        </p:tgtEl>
                                      </p:cBhvr>
                                    </p:animEffect>
                                    <p:anim calcmode="lin" valueType="num">
                                      <p:cBhvr>
                                        <p:cTn id="240" dur="500"/>
                                        <p:tgtEl>
                                          <p:spTgt spid="50"/>
                                        </p:tgtEl>
                                        <p:attrNameLst>
                                          <p:attrName>ppt_x</p:attrName>
                                        </p:attrNameLst>
                                      </p:cBhvr>
                                      <p:tavLst>
                                        <p:tav tm="0">
                                          <p:val>
                                            <p:strVal val="ppt_x"/>
                                          </p:val>
                                        </p:tav>
                                        <p:tav tm="100000">
                                          <p:val>
                                            <p:strVal val="ppt_x"/>
                                          </p:val>
                                        </p:tav>
                                      </p:tavLst>
                                    </p:anim>
                                    <p:anim calcmode="lin" valueType="num">
                                      <p:cBhvr>
                                        <p:cTn id="241" dur="500"/>
                                        <p:tgtEl>
                                          <p:spTgt spid="50"/>
                                        </p:tgtEl>
                                        <p:attrNameLst>
                                          <p:attrName>ppt_y</p:attrName>
                                        </p:attrNameLst>
                                      </p:cBhvr>
                                      <p:tavLst>
                                        <p:tav tm="0">
                                          <p:val>
                                            <p:strVal val="ppt_y"/>
                                          </p:val>
                                        </p:tav>
                                        <p:tav tm="100000">
                                          <p:val>
                                            <p:strVal val="ppt_y-.1"/>
                                          </p:val>
                                        </p:tav>
                                      </p:tavLst>
                                    </p:anim>
                                    <p:set>
                                      <p:cBhvr>
                                        <p:cTn id="242" dur="1" fill="hold">
                                          <p:stCondLst>
                                            <p:cond delay="499"/>
                                          </p:stCondLst>
                                        </p:cTn>
                                        <p:tgtEl>
                                          <p:spTgt spid="50"/>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10" presetClass="entr" presetSubtype="0" fill="hold" grpId="0" nodeType="clickEffect">
                                  <p:stCondLst>
                                    <p:cond delay="0"/>
                                  </p:stCondLst>
                                  <p:childTnLst>
                                    <p:set>
                                      <p:cBhvr>
                                        <p:cTn id="246" dur="1" fill="hold">
                                          <p:stCondLst>
                                            <p:cond delay="0"/>
                                          </p:stCondLst>
                                        </p:cTn>
                                        <p:tgtEl>
                                          <p:spTgt spid="52"/>
                                        </p:tgtEl>
                                        <p:attrNameLst>
                                          <p:attrName>style.visibility</p:attrName>
                                        </p:attrNameLst>
                                      </p:cBhvr>
                                      <p:to>
                                        <p:strVal val="visible"/>
                                      </p:to>
                                    </p:set>
                                    <p:animEffect transition="in" filter="fade">
                                      <p:cBhvr>
                                        <p:cTn id="247" dur="500"/>
                                        <p:tgtEl>
                                          <p:spTgt spid="52"/>
                                        </p:tgtEl>
                                      </p:cBhvr>
                                    </p:animEffect>
                                  </p:childTnLst>
                                </p:cTn>
                              </p:par>
                            </p:childTnLst>
                          </p:cTn>
                        </p:par>
                      </p:childTnLst>
                    </p:cTn>
                  </p:par>
                  <p:par>
                    <p:cTn id="248" fill="hold">
                      <p:stCondLst>
                        <p:cond delay="indefinite"/>
                      </p:stCondLst>
                      <p:childTnLst>
                        <p:par>
                          <p:cTn id="249" fill="hold">
                            <p:stCondLst>
                              <p:cond delay="0"/>
                            </p:stCondLst>
                            <p:childTnLst>
                              <p:par>
                                <p:cTn id="250" presetID="47" presetClass="entr" presetSubtype="0" fill="hold" grpId="0" nodeType="clickEffect">
                                  <p:stCondLst>
                                    <p:cond delay="0"/>
                                  </p:stCondLst>
                                  <p:childTnLst>
                                    <p:set>
                                      <p:cBhvr>
                                        <p:cTn id="251" dur="1" fill="hold">
                                          <p:stCondLst>
                                            <p:cond delay="0"/>
                                          </p:stCondLst>
                                        </p:cTn>
                                        <p:tgtEl>
                                          <p:spTgt spid="44"/>
                                        </p:tgtEl>
                                        <p:attrNameLst>
                                          <p:attrName>style.visibility</p:attrName>
                                        </p:attrNameLst>
                                      </p:cBhvr>
                                      <p:to>
                                        <p:strVal val="visible"/>
                                      </p:to>
                                    </p:set>
                                    <p:animEffect transition="in" filter="fade">
                                      <p:cBhvr>
                                        <p:cTn id="252" dur="500"/>
                                        <p:tgtEl>
                                          <p:spTgt spid="44"/>
                                        </p:tgtEl>
                                      </p:cBhvr>
                                    </p:animEffect>
                                    <p:anim calcmode="lin" valueType="num">
                                      <p:cBhvr>
                                        <p:cTn id="253" dur="500" fill="hold"/>
                                        <p:tgtEl>
                                          <p:spTgt spid="44"/>
                                        </p:tgtEl>
                                        <p:attrNameLst>
                                          <p:attrName>ppt_x</p:attrName>
                                        </p:attrNameLst>
                                      </p:cBhvr>
                                      <p:tavLst>
                                        <p:tav tm="0">
                                          <p:val>
                                            <p:strVal val="#ppt_x"/>
                                          </p:val>
                                        </p:tav>
                                        <p:tav tm="100000">
                                          <p:val>
                                            <p:strVal val="#ppt_x"/>
                                          </p:val>
                                        </p:tav>
                                      </p:tavLst>
                                    </p:anim>
                                    <p:anim calcmode="lin" valueType="num">
                                      <p:cBhvr>
                                        <p:cTn id="254" dur="500" fill="hold"/>
                                        <p:tgtEl>
                                          <p:spTgt spid="44"/>
                                        </p:tgtEl>
                                        <p:attrNameLst>
                                          <p:attrName>ppt_y</p:attrName>
                                        </p:attrNameLst>
                                      </p:cBhvr>
                                      <p:tavLst>
                                        <p:tav tm="0">
                                          <p:val>
                                            <p:strVal val="#ppt_y-.1"/>
                                          </p:val>
                                        </p:tav>
                                        <p:tav tm="100000">
                                          <p:val>
                                            <p:strVal val="#ppt_y"/>
                                          </p:val>
                                        </p:tav>
                                      </p:tavLst>
                                    </p:anim>
                                  </p:childTnLst>
                                </p:cTn>
                              </p:par>
                              <p:par>
                                <p:cTn id="255" presetID="10" presetClass="exit" presetSubtype="0" fill="hold" grpId="1" nodeType="withEffect">
                                  <p:stCondLst>
                                    <p:cond delay="0"/>
                                  </p:stCondLst>
                                  <p:childTnLst>
                                    <p:animEffect transition="out" filter="fade">
                                      <p:cBhvr>
                                        <p:cTn id="256" dur="500"/>
                                        <p:tgtEl>
                                          <p:spTgt spid="52"/>
                                        </p:tgtEl>
                                      </p:cBhvr>
                                    </p:animEffect>
                                    <p:set>
                                      <p:cBhvr>
                                        <p:cTn id="257" dur="1" fill="hold">
                                          <p:stCondLst>
                                            <p:cond delay="499"/>
                                          </p:stCondLst>
                                        </p:cTn>
                                        <p:tgtEl>
                                          <p:spTgt spid="52"/>
                                        </p:tgtEl>
                                        <p:attrNameLst>
                                          <p:attrName>style.visibility</p:attrName>
                                        </p:attrNameLst>
                                      </p:cBhvr>
                                      <p:to>
                                        <p:strVal val="hidden"/>
                                      </p:to>
                                    </p:set>
                                  </p:childTnLst>
                                </p:cTn>
                              </p:par>
                            </p:childTnLst>
                          </p:cTn>
                        </p:par>
                      </p:childTnLst>
                    </p:cTn>
                  </p:par>
                  <p:par>
                    <p:cTn id="258" fill="hold">
                      <p:stCondLst>
                        <p:cond delay="indefinite"/>
                      </p:stCondLst>
                      <p:childTnLst>
                        <p:par>
                          <p:cTn id="259" fill="hold">
                            <p:stCondLst>
                              <p:cond delay="0"/>
                            </p:stCondLst>
                            <p:childTnLst>
                              <p:par>
                                <p:cTn id="260" presetID="47" presetClass="exit" presetSubtype="0" fill="hold" grpId="1" nodeType="clickEffect">
                                  <p:stCondLst>
                                    <p:cond delay="0"/>
                                  </p:stCondLst>
                                  <p:childTnLst>
                                    <p:animEffect transition="out" filter="fade">
                                      <p:cBhvr>
                                        <p:cTn id="261" dur="500"/>
                                        <p:tgtEl>
                                          <p:spTgt spid="44"/>
                                        </p:tgtEl>
                                      </p:cBhvr>
                                    </p:animEffect>
                                    <p:anim calcmode="lin" valueType="num">
                                      <p:cBhvr>
                                        <p:cTn id="262" dur="500"/>
                                        <p:tgtEl>
                                          <p:spTgt spid="44"/>
                                        </p:tgtEl>
                                        <p:attrNameLst>
                                          <p:attrName>ppt_x</p:attrName>
                                        </p:attrNameLst>
                                      </p:cBhvr>
                                      <p:tavLst>
                                        <p:tav tm="0">
                                          <p:val>
                                            <p:strVal val="ppt_x"/>
                                          </p:val>
                                        </p:tav>
                                        <p:tav tm="100000">
                                          <p:val>
                                            <p:strVal val="ppt_x"/>
                                          </p:val>
                                        </p:tav>
                                      </p:tavLst>
                                    </p:anim>
                                    <p:anim calcmode="lin" valueType="num">
                                      <p:cBhvr>
                                        <p:cTn id="263" dur="500"/>
                                        <p:tgtEl>
                                          <p:spTgt spid="44"/>
                                        </p:tgtEl>
                                        <p:attrNameLst>
                                          <p:attrName>ppt_y</p:attrName>
                                        </p:attrNameLst>
                                      </p:cBhvr>
                                      <p:tavLst>
                                        <p:tav tm="0">
                                          <p:val>
                                            <p:strVal val="ppt_y"/>
                                          </p:val>
                                        </p:tav>
                                        <p:tav tm="100000">
                                          <p:val>
                                            <p:strVal val="ppt_y-.1"/>
                                          </p:val>
                                        </p:tav>
                                      </p:tavLst>
                                    </p:anim>
                                    <p:set>
                                      <p:cBhvr>
                                        <p:cTn id="264" dur="1" fill="hold">
                                          <p:stCondLst>
                                            <p:cond delay="499"/>
                                          </p:stCondLst>
                                        </p:cTn>
                                        <p:tgtEl>
                                          <p:spTgt spid="44"/>
                                        </p:tgtEl>
                                        <p:attrNameLst>
                                          <p:attrName>style.visibility</p:attrName>
                                        </p:attrNameLst>
                                      </p:cBhvr>
                                      <p:to>
                                        <p:strVal val="hidden"/>
                                      </p:to>
                                    </p:set>
                                  </p:childTnLst>
                                </p:cTn>
                              </p:par>
                            </p:childTnLst>
                          </p:cTn>
                        </p:par>
                      </p:childTnLst>
                    </p:cTn>
                  </p:par>
                  <p:par>
                    <p:cTn id="265" fill="hold">
                      <p:stCondLst>
                        <p:cond delay="indefinite"/>
                      </p:stCondLst>
                      <p:childTnLst>
                        <p:par>
                          <p:cTn id="266" fill="hold">
                            <p:stCondLst>
                              <p:cond delay="0"/>
                            </p:stCondLst>
                            <p:childTnLst>
                              <p:par>
                                <p:cTn id="267" presetID="10" presetClass="entr" presetSubtype="0" fill="hold" grpId="0" nodeType="clickEffect">
                                  <p:stCondLst>
                                    <p:cond delay="0"/>
                                  </p:stCondLst>
                                  <p:childTnLst>
                                    <p:set>
                                      <p:cBhvr>
                                        <p:cTn id="268" dur="1" fill="hold">
                                          <p:stCondLst>
                                            <p:cond delay="0"/>
                                          </p:stCondLst>
                                        </p:cTn>
                                        <p:tgtEl>
                                          <p:spTgt spid="4"/>
                                        </p:tgtEl>
                                        <p:attrNameLst>
                                          <p:attrName>style.visibility</p:attrName>
                                        </p:attrNameLst>
                                      </p:cBhvr>
                                      <p:to>
                                        <p:strVal val="visible"/>
                                      </p:to>
                                    </p:set>
                                    <p:animEffect transition="in" filter="fade">
                                      <p:cBhvr>
                                        <p:cTn id="269" dur="500"/>
                                        <p:tgtEl>
                                          <p:spTgt spid="4"/>
                                        </p:tgtEl>
                                      </p:cBhvr>
                                    </p:animEffect>
                                  </p:childTnLst>
                                </p:cTn>
                              </p:par>
                              <p:par>
                                <p:cTn id="270" presetID="10" presetClass="entr" presetSubtype="0" fill="hold" grpId="0" nodeType="withEffect">
                                  <p:stCondLst>
                                    <p:cond delay="0"/>
                                  </p:stCondLst>
                                  <p:childTnLst>
                                    <p:set>
                                      <p:cBhvr>
                                        <p:cTn id="271" dur="1" fill="hold">
                                          <p:stCondLst>
                                            <p:cond delay="0"/>
                                          </p:stCondLst>
                                        </p:cTn>
                                        <p:tgtEl>
                                          <p:spTgt spid="20"/>
                                        </p:tgtEl>
                                        <p:attrNameLst>
                                          <p:attrName>style.visibility</p:attrName>
                                        </p:attrNameLst>
                                      </p:cBhvr>
                                      <p:to>
                                        <p:strVal val="visible"/>
                                      </p:to>
                                    </p:set>
                                    <p:animEffect transition="in" filter="fade">
                                      <p:cBhvr>
                                        <p:cTn id="272" dur="500"/>
                                        <p:tgtEl>
                                          <p:spTgt spid="20"/>
                                        </p:tgtEl>
                                      </p:cBhvr>
                                    </p:animEffect>
                                  </p:childTnLst>
                                </p:cTn>
                              </p:par>
                              <p:par>
                                <p:cTn id="273" presetID="10" presetClass="entr" presetSubtype="0" fill="hold" grpId="0" nodeType="withEffect">
                                  <p:stCondLst>
                                    <p:cond delay="0"/>
                                  </p:stCondLst>
                                  <p:childTnLst>
                                    <p:set>
                                      <p:cBhvr>
                                        <p:cTn id="274" dur="1" fill="hold">
                                          <p:stCondLst>
                                            <p:cond delay="0"/>
                                          </p:stCondLst>
                                        </p:cTn>
                                        <p:tgtEl>
                                          <p:spTgt spid="21"/>
                                        </p:tgtEl>
                                        <p:attrNameLst>
                                          <p:attrName>style.visibility</p:attrName>
                                        </p:attrNameLst>
                                      </p:cBhvr>
                                      <p:to>
                                        <p:strVal val="visible"/>
                                      </p:to>
                                    </p:set>
                                    <p:animEffect transition="in" filter="fade">
                                      <p:cBhvr>
                                        <p:cTn id="275" dur="500"/>
                                        <p:tgtEl>
                                          <p:spTgt spid="21"/>
                                        </p:tgtEl>
                                      </p:cBhvr>
                                    </p:animEffect>
                                  </p:childTnLst>
                                </p:cTn>
                              </p:par>
                              <p:par>
                                <p:cTn id="276" presetID="10" presetClass="entr" presetSubtype="0" fill="hold" grpId="0" nodeType="withEffect">
                                  <p:stCondLst>
                                    <p:cond delay="0"/>
                                  </p:stCondLst>
                                  <p:childTnLst>
                                    <p:set>
                                      <p:cBhvr>
                                        <p:cTn id="277" dur="1" fill="hold">
                                          <p:stCondLst>
                                            <p:cond delay="0"/>
                                          </p:stCondLst>
                                        </p:cTn>
                                        <p:tgtEl>
                                          <p:spTgt spid="22"/>
                                        </p:tgtEl>
                                        <p:attrNameLst>
                                          <p:attrName>style.visibility</p:attrName>
                                        </p:attrNameLst>
                                      </p:cBhvr>
                                      <p:to>
                                        <p:strVal val="visible"/>
                                      </p:to>
                                    </p:set>
                                    <p:animEffect transition="in" filter="fade">
                                      <p:cBhvr>
                                        <p:cTn id="278" dur="500"/>
                                        <p:tgtEl>
                                          <p:spTgt spid="22"/>
                                        </p:tgtEl>
                                      </p:cBhvr>
                                    </p:animEffect>
                                  </p:childTnLst>
                                </p:cTn>
                              </p:par>
                              <p:par>
                                <p:cTn id="279" presetID="10" presetClass="entr" presetSubtype="0" fill="hold" grpId="0" nodeType="withEffect">
                                  <p:stCondLst>
                                    <p:cond delay="0"/>
                                  </p:stCondLst>
                                  <p:childTnLst>
                                    <p:set>
                                      <p:cBhvr>
                                        <p:cTn id="280" dur="1" fill="hold">
                                          <p:stCondLst>
                                            <p:cond delay="0"/>
                                          </p:stCondLst>
                                        </p:cTn>
                                        <p:tgtEl>
                                          <p:spTgt spid="23"/>
                                        </p:tgtEl>
                                        <p:attrNameLst>
                                          <p:attrName>style.visibility</p:attrName>
                                        </p:attrNameLst>
                                      </p:cBhvr>
                                      <p:to>
                                        <p:strVal val="visible"/>
                                      </p:to>
                                    </p:set>
                                    <p:animEffect transition="in" filter="fade">
                                      <p:cBhvr>
                                        <p:cTn id="281" dur="500"/>
                                        <p:tgtEl>
                                          <p:spTgt spid="23"/>
                                        </p:tgtEl>
                                      </p:cBhvr>
                                    </p:animEffect>
                                  </p:childTnLst>
                                </p:cTn>
                              </p:par>
                              <p:par>
                                <p:cTn id="282" presetID="10" presetClass="entr" presetSubtype="0" fill="hold" grpId="0" nodeType="withEffect">
                                  <p:stCondLst>
                                    <p:cond delay="0"/>
                                  </p:stCondLst>
                                  <p:childTnLst>
                                    <p:set>
                                      <p:cBhvr>
                                        <p:cTn id="283" dur="1" fill="hold">
                                          <p:stCondLst>
                                            <p:cond delay="0"/>
                                          </p:stCondLst>
                                        </p:cTn>
                                        <p:tgtEl>
                                          <p:spTgt spid="24"/>
                                        </p:tgtEl>
                                        <p:attrNameLst>
                                          <p:attrName>style.visibility</p:attrName>
                                        </p:attrNameLst>
                                      </p:cBhvr>
                                      <p:to>
                                        <p:strVal val="visible"/>
                                      </p:to>
                                    </p:set>
                                    <p:animEffect transition="in" filter="fade">
                                      <p:cBhvr>
                                        <p:cTn id="284" dur="500"/>
                                        <p:tgtEl>
                                          <p:spTgt spid="24"/>
                                        </p:tgtEl>
                                      </p:cBhvr>
                                    </p:animEffect>
                                  </p:childTnLst>
                                </p:cTn>
                              </p:par>
                              <p:par>
                                <p:cTn id="285" presetID="10" presetClass="entr" presetSubtype="0" fill="hold" grpId="0" nodeType="withEffect">
                                  <p:stCondLst>
                                    <p:cond delay="0"/>
                                  </p:stCondLst>
                                  <p:childTnLst>
                                    <p:set>
                                      <p:cBhvr>
                                        <p:cTn id="286" dur="1" fill="hold">
                                          <p:stCondLst>
                                            <p:cond delay="0"/>
                                          </p:stCondLst>
                                        </p:cTn>
                                        <p:tgtEl>
                                          <p:spTgt spid="25"/>
                                        </p:tgtEl>
                                        <p:attrNameLst>
                                          <p:attrName>style.visibility</p:attrName>
                                        </p:attrNameLst>
                                      </p:cBhvr>
                                      <p:to>
                                        <p:strVal val="visible"/>
                                      </p:to>
                                    </p:set>
                                    <p:animEffect transition="in" filter="fade">
                                      <p:cBhvr>
                                        <p:cTn id="287" dur="500"/>
                                        <p:tgtEl>
                                          <p:spTgt spid="25"/>
                                        </p:tgtEl>
                                      </p:cBhvr>
                                    </p:animEffect>
                                  </p:childTnLst>
                                </p:cTn>
                              </p:par>
                              <p:par>
                                <p:cTn id="288" presetID="10" presetClass="entr" presetSubtype="0" fill="hold" grpId="0" nodeType="withEffect">
                                  <p:stCondLst>
                                    <p:cond delay="0"/>
                                  </p:stCondLst>
                                  <p:childTnLst>
                                    <p:set>
                                      <p:cBhvr>
                                        <p:cTn id="289" dur="1" fill="hold">
                                          <p:stCondLst>
                                            <p:cond delay="0"/>
                                          </p:stCondLst>
                                        </p:cTn>
                                        <p:tgtEl>
                                          <p:spTgt spid="26"/>
                                        </p:tgtEl>
                                        <p:attrNameLst>
                                          <p:attrName>style.visibility</p:attrName>
                                        </p:attrNameLst>
                                      </p:cBhvr>
                                      <p:to>
                                        <p:strVal val="visible"/>
                                      </p:to>
                                    </p:set>
                                    <p:animEffect transition="in" filter="fade">
                                      <p:cBhvr>
                                        <p:cTn id="290" dur="500"/>
                                        <p:tgtEl>
                                          <p:spTgt spid="26"/>
                                        </p:tgtEl>
                                      </p:cBhvr>
                                    </p:animEffect>
                                  </p:childTnLst>
                                </p:cTn>
                              </p:par>
                              <p:par>
                                <p:cTn id="291" presetID="10" presetClass="entr" presetSubtype="0" fill="hold" grpId="0" nodeType="withEffect">
                                  <p:stCondLst>
                                    <p:cond delay="0"/>
                                  </p:stCondLst>
                                  <p:childTnLst>
                                    <p:set>
                                      <p:cBhvr>
                                        <p:cTn id="292" dur="1" fill="hold">
                                          <p:stCondLst>
                                            <p:cond delay="0"/>
                                          </p:stCondLst>
                                        </p:cTn>
                                        <p:tgtEl>
                                          <p:spTgt spid="27"/>
                                        </p:tgtEl>
                                        <p:attrNameLst>
                                          <p:attrName>style.visibility</p:attrName>
                                        </p:attrNameLst>
                                      </p:cBhvr>
                                      <p:to>
                                        <p:strVal val="visible"/>
                                      </p:to>
                                    </p:set>
                                    <p:animEffect transition="in" filter="fade">
                                      <p:cBhvr>
                                        <p:cTn id="293" dur="500"/>
                                        <p:tgtEl>
                                          <p:spTgt spid="27"/>
                                        </p:tgtEl>
                                      </p:cBhvr>
                                    </p:animEffect>
                                  </p:childTnLst>
                                </p:cTn>
                              </p:par>
                              <p:par>
                                <p:cTn id="294" presetID="10" presetClass="entr" presetSubtype="0" fill="hold" grpId="0" nodeType="withEffect">
                                  <p:stCondLst>
                                    <p:cond delay="0"/>
                                  </p:stCondLst>
                                  <p:childTnLst>
                                    <p:set>
                                      <p:cBhvr>
                                        <p:cTn id="295" dur="1" fill="hold">
                                          <p:stCondLst>
                                            <p:cond delay="0"/>
                                          </p:stCondLst>
                                        </p:cTn>
                                        <p:tgtEl>
                                          <p:spTgt spid="28"/>
                                        </p:tgtEl>
                                        <p:attrNameLst>
                                          <p:attrName>style.visibility</p:attrName>
                                        </p:attrNameLst>
                                      </p:cBhvr>
                                      <p:to>
                                        <p:strVal val="visible"/>
                                      </p:to>
                                    </p:set>
                                    <p:animEffect transition="in" filter="fade">
                                      <p:cBhvr>
                                        <p:cTn id="296" dur="500"/>
                                        <p:tgtEl>
                                          <p:spTgt spid="28"/>
                                        </p:tgtEl>
                                      </p:cBhvr>
                                    </p:animEffect>
                                  </p:childTnLst>
                                </p:cTn>
                              </p:par>
                              <p:par>
                                <p:cTn id="297" presetID="10" presetClass="entr" presetSubtype="0" fill="hold" grpId="0" nodeType="withEffect">
                                  <p:stCondLst>
                                    <p:cond delay="0"/>
                                  </p:stCondLst>
                                  <p:childTnLst>
                                    <p:set>
                                      <p:cBhvr>
                                        <p:cTn id="298" dur="1" fill="hold">
                                          <p:stCondLst>
                                            <p:cond delay="0"/>
                                          </p:stCondLst>
                                        </p:cTn>
                                        <p:tgtEl>
                                          <p:spTgt spid="29"/>
                                        </p:tgtEl>
                                        <p:attrNameLst>
                                          <p:attrName>style.visibility</p:attrName>
                                        </p:attrNameLst>
                                      </p:cBhvr>
                                      <p:to>
                                        <p:strVal val="visible"/>
                                      </p:to>
                                    </p:set>
                                    <p:animEffect transition="in" filter="fade">
                                      <p:cBhvr>
                                        <p:cTn id="29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4"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5" grpId="0" animBg="1"/>
      <p:bldP spid="5" grpId="1" animBg="1"/>
      <p:bldP spid="17" grpId="0" animBg="1"/>
      <p:bldP spid="17" grpId="1" animBg="1"/>
      <p:bldP spid="15" grpId="0" animBg="1"/>
      <p:bldP spid="15" grpId="1" animBg="1"/>
      <p:bldP spid="43" grpId="0" animBg="1"/>
      <p:bldP spid="43" grpId="1" animBg="1"/>
      <p:bldP spid="16" grpId="0" animBg="1"/>
      <p:bldP spid="16"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44" grpId="0" animBg="1"/>
      <p:bldP spid="44"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a:spLocks noChangeArrowheads="1"/>
          </p:cNvSpPr>
          <p:nvPr/>
        </p:nvSpPr>
        <p:spPr bwMode="auto">
          <a:xfrm>
            <a:off x="0" y="2562765"/>
            <a:ext cx="9151351"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imes New Roman" panose="02020603050405020304" pitchFamily="18" charset="0"/>
                <a:cs typeface="Arial" panose="020B0604020202020204" pitchFamily="34" charset="0"/>
              </a:defRPr>
            </a:lvl1pPr>
            <a:lvl2pPr marL="742950" indent="-285750">
              <a:defRPr sz="2400" b="1">
                <a:solidFill>
                  <a:schemeClr val="tx1"/>
                </a:solidFill>
                <a:latin typeface="Times New Roman" panose="02020603050405020304" pitchFamily="18" charset="0"/>
                <a:cs typeface="Arial" panose="020B0604020202020204" pitchFamily="34" charset="0"/>
              </a:defRPr>
            </a:lvl2pPr>
            <a:lvl3pPr marL="1143000" indent="-228600">
              <a:defRPr sz="2400" b="1">
                <a:solidFill>
                  <a:schemeClr val="tx1"/>
                </a:solidFill>
                <a:latin typeface="Times New Roman" panose="02020603050405020304" pitchFamily="18" charset="0"/>
                <a:cs typeface="Arial" panose="020B0604020202020204" pitchFamily="34" charset="0"/>
              </a:defRPr>
            </a:lvl3pPr>
            <a:lvl4pPr marL="1600200" indent="-228600">
              <a:defRPr sz="2400" b="1">
                <a:solidFill>
                  <a:schemeClr val="tx1"/>
                </a:solidFill>
                <a:latin typeface="Times New Roman" panose="02020603050405020304" pitchFamily="18" charset="0"/>
                <a:cs typeface="Arial" panose="020B0604020202020204" pitchFamily="34" charset="0"/>
              </a:defRPr>
            </a:lvl4pPr>
            <a:lvl5pPr marL="2057400" indent="-22860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algn="ctr">
              <a:lnSpc>
                <a:spcPct val="150000"/>
              </a:lnSpc>
            </a:pPr>
            <a:r>
              <a:rPr lang="en-US" altLang="en-US" sz="2000">
                <a:solidFill>
                  <a:schemeClr val="bg1"/>
                </a:solidFill>
                <a:latin typeface="Verdana" panose="020B0604030504040204" pitchFamily="34" charset="0"/>
              </a:rPr>
              <a:t>CE1007/CZ1007 </a:t>
            </a:r>
            <a:r>
              <a:rPr lang="en-US" altLang="en-US" sz="2000" dirty="0">
                <a:solidFill>
                  <a:schemeClr val="bg1"/>
                </a:solidFill>
                <a:latin typeface="Verdana" panose="020B0604030504040204" pitchFamily="34" charset="0"/>
              </a:rPr>
              <a:t>DATA STRUCTURES</a:t>
            </a:r>
          </a:p>
          <a:p>
            <a:pPr algn="ctr">
              <a:lnSpc>
                <a:spcPct val="150000"/>
              </a:lnSpc>
            </a:pPr>
            <a:r>
              <a:rPr lang="en-US" sz="1800" b="0">
                <a:solidFill>
                  <a:schemeClr val="bg1"/>
                </a:solidFill>
                <a:latin typeface="+mj-lt"/>
                <a:ea typeface="Verdana" panose="020B0604030504040204" pitchFamily="34" charset="0"/>
                <a:cs typeface="Verdana" panose="020B0604030504040204" pitchFamily="34" charset="0"/>
              </a:rPr>
              <a:t>Lecture 07: </a:t>
            </a:r>
            <a:r>
              <a:rPr lang="en-US" sz="1800" dirty="0">
                <a:solidFill>
                  <a:schemeClr val="bg1"/>
                </a:solidFill>
                <a:latin typeface="+mj-lt"/>
              </a:rPr>
              <a:t>Binary Trees</a:t>
            </a:r>
            <a:endParaRPr lang="en-US" altLang="en-US" sz="1800" dirty="0">
              <a:solidFill>
                <a:schemeClr val="bg1"/>
              </a:solidFill>
              <a:latin typeface="+mj-lt"/>
            </a:endParaRPr>
          </a:p>
          <a:p>
            <a:pPr algn="ctr" eaLnBrk="1" hangingPunct="1">
              <a:lnSpc>
                <a:spcPct val="150000"/>
              </a:lnSpc>
            </a:pPr>
            <a:r>
              <a:rPr lang="fr-FR" altLang="en-US" sz="1400" b="0" dirty="0">
                <a:solidFill>
                  <a:schemeClr val="bg1"/>
                </a:solidFill>
                <a:latin typeface="Verdana" panose="020B0604030504040204" pitchFamily="34" charset="0"/>
                <a:ea typeface="Verdana" panose="020B0604030504040204" pitchFamily="34" charset="0"/>
                <a:cs typeface="Verdana" panose="020B0604030504040204" pitchFamily="34" charset="0"/>
              </a:rPr>
              <a:t>Dr. Owen Noel Newton Fernando</a:t>
            </a:r>
            <a:endParaRPr lang="en-US" altLang="en-US" sz="1400" b="0" dirty="0">
              <a:solidFill>
                <a:schemeClr val="bg1"/>
              </a:solidFill>
              <a:latin typeface="Verdana" panose="020B0604030504040204" pitchFamily="34" charset="0"/>
            </a:endParaRPr>
          </a:p>
        </p:txBody>
      </p:sp>
      <p:sp>
        <p:nvSpPr>
          <p:cNvPr id="3" name="TextBox 2"/>
          <p:cNvSpPr txBox="1"/>
          <p:nvPr/>
        </p:nvSpPr>
        <p:spPr>
          <a:xfrm>
            <a:off x="2447861" y="6242304"/>
            <a:ext cx="4248279" cy="307777"/>
          </a:xfrm>
          <a:prstGeom prst="rect">
            <a:avLst/>
          </a:prstGeom>
          <a:solidFill>
            <a:srgbClr val="A20D0D"/>
          </a:solidFill>
        </p:spPr>
        <p:txBody>
          <a:bodyPr wrap="none" rtlCol="0">
            <a:spAutoFit/>
          </a:bodyPr>
          <a:lstStyle/>
          <a:p>
            <a:pPr algn="ctr"/>
            <a:r>
              <a:rPr lang="en-SG" sz="1400">
                <a:solidFill>
                  <a:schemeClr val="bg1"/>
                </a:solidFill>
              </a:rPr>
              <a:t>School of Computer Science and Engineering</a:t>
            </a:r>
          </a:p>
        </p:txBody>
      </p:sp>
    </p:spTree>
    <p:extLst>
      <p:ext uri="{BB962C8B-B14F-4D97-AF65-F5344CB8AC3E}">
        <p14:creationId xmlns:p14="http://schemas.microsoft.com/office/powerpoint/2010/main" val="4076967408"/>
      </p:ext>
    </p:extLst>
  </p:cSld>
  <p:clrMapOvr>
    <a:masterClrMapping/>
  </p:clrMapOvr>
  <p:transition>
    <p:wipe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r>
              <a:rPr lang="en-US" altLang="en-US">
                <a:cs typeface="Arial" panose="020B0604020202020204" pitchFamily="34" charset="0"/>
              </a:rPr>
              <a:t>Outline</a:t>
            </a:r>
            <a:endParaRPr lang="en-US" altLang="en-US" b="1" dirty="0">
              <a:cs typeface="Arial" panose="020B0604020202020204" pitchFamily="34" charset="0"/>
            </a:endParaRPr>
          </a:p>
        </p:txBody>
      </p:sp>
      <p:sp>
        <p:nvSpPr>
          <p:cNvPr id="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332" y="1278551"/>
            <a:ext cx="3523994" cy="271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1"/>
          <p:cNvSpPr txBox="1">
            <a:spLocks/>
          </p:cNvSpPr>
          <p:nvPr/>
        </p:nvSpPr>
        <p:spPr>
          <a:xfrm>
            <a:off x="1097280" y="1256242"/>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1600" b="1" dirty="0">
                <a:ea typeface="Cambria Math" panose="02040503050406030204" pitchFamily="18" charset="0"/>
                <a:cs typeface="Times New Roman" pitchFamily="18" charset="0"/>
              </a:rPr>
              <a:t>Non-linear data structures</a:t>
            </a:r>
          </a:p>
          <a:p>
            <a:pPr algn="just">
              <a:lnSpc>
                <a:spcPct val="100000"/>
              </a:lnSpc>
            </a:pPr>
            <a:r>
              <a:rPr lang="en-US" sz="1600" dirty="0">
                <a:ea typeface="Cambria Math" panose="02040503050406030204" pitchFamily="18" charset="0"/>
                <a:cs typeface="Times New Roman" pitchFamily="18" charset="0"/>
              </a:rPr>
              <a:t>Tree data structure</a:t>
            </a:r>
          </a:p>
          <a:p>
            <a:pPr lvl="1" algn="just">
              <a:lnSpc>
                <a:spcPct val="100000"/>
              </a:lnSpc>
              <a:buFont typeface=".AppleSystemUIFont" charset="-120"/>
              <a:buChar char="-"/>
            </a:pPr>
            <a:r>
              <a:rPr lang="en-US" sz="1400" dirty="0">
                <a:ea typeface="Cambria Math" panose="02040503050406030204" pitchFamily="18" charset="0"/>
                <a:cs typeface="Times New Roman" pitchFamily="18" charset="0"/>
              </a:rPr>
              <a:t>Binary trees</a:t>
            </a:r>
            <a:endParaRPr lang="en-US" sz="1600" dirty="0">
              <a:ea typeface="Cambria Math" panose="02040503050406030204" pitchFamily="18" charset="0"/>
              <a:cs typeface="Times New Roman" pitchFamily="18" charset="0"/>
            </a:endParaRPr>
          </a:p>
          <a:p>
            <a:pPr algn="just">
              <a:lnSpc>
                <a:spcPct val="100000"/>
              </a:lnSpc>
            </a:pPr>
            <a:r>
              <a:rPr lang="en-US" sz="1600" dirty="0">
                <a:ea typeface="Cambria Math" panose="02040503050406030204" pitchFamily="18" charset="0"/>
                <a:cs typeface="Times New Roman" pitchFamily="18" charset="0"/>
              </a:rPr>
              <a:t>Implement binary tree nodes in C</a:t>
            </a:r>
          </a:p>
          <a:p>
            <a:pPr>
              <a:lnSpc>
                <a:spcPct val="100000"/>
              </a:lnSpc>
            </a:pPr>
            <a:r>
              <a:rPr lang="en-SG" sz="1600" dirty="0"/>
              <a:t>Binary Tree Traversal</a:t>
            </a:r>
          </a:p>
          <a:p>
            <a:pPr>
              <a:lnSpc>
                <a:spcPct val="100000"/>
              </a:lnSpc>
            </a:pPr>
            <a:r>
              <a:rPr lang="en-SG" sz="1600" dirty="0"/>
              <a:t>Tree traversal order</a:t>
            </a:r>
          </a:p>
          <a:p>
            <a:pPr lvl="1">
              <a:lnSpc>
                <a:spcPct val="100000"/>
              </a:lnSpc>
              <a:buFont typeface="Verdana" panose="020B0604030504040204" pitchFamily="34" charset="0"/>
              <a:buChar char="-"/>
            </a:pPr>
            <a:r>
              <a:rPr lang="en-SG" sz="1400" dirty="0"/>
              <a:t>Pre-order</a:t>
            </a:r>
          </a:p>
          <a:p>
            <a:pPr lvl="1">
              <a:lnSpc>
                <a:spcPct val="100000"/>
              </a:lnSpc>
              <a:buFont typeface="Verdana" panose="020B0604030504040204" pitchFamily="34" charset="0"/>
              <a:buChar char="-"/>
            </a:pPr>
            <a:r>
              <a:rPr lang="en-SG" sz="1400" dirty="0"/>
              <a:t>In-order</a:t>
            </a:r>
          </a:p>
          <a:p>
            <a:pPr lvl="1">
              <a:lnSpc>
                <a:spcPct val="100000"/>
              </a:lnSpc>
              <a:buFont typeface="Verdana" panose="020B0604030504040204" pitchFamily="34" charset="0"/>
              <a:buChar char="-"/>
            </a:pPr>
            <a:r>
              <a:rPr lang="en-SG" sz="1400" dirty="0"/>
              <a:t>Post-order</a:t>
            </a:r>
          </a:p>
          <a:p>
            <a:pPr>
              <a:lnSpc>
                <a:spcPct val="100000"/>
              </a:lnSpc>
            </a:pPr>
            <a:r>
              <a:rPr lang="en-SG" sz="1600" dirty="0"/>
              <a:t>Application examples</a:t>
            </a:r>
          </a:p>
          <a:p>
            <a:pPr lvl="1">
              <a:lnSpc>
                <a:spcPct val="100000"/>
              </a:lnSpc>
              <a:buFont typeface="Verdana" panose="020B0604030504040204" pitchFamily="34" charset="0"/>
              <a:buChar char="-"/>
            </a:pPr>
            <a:r>
              <a:rPr lang="en-SG" sz="1400" dirty="0"/>
              <a:t>Count nodes in a binary tree</a:t>
            </a:r>
          </a:p>
          <a:p>
            <a:pPr lvl="1">
              <a:lnSpc>
                <a:spcPct val="100000"/>
              </a:lnSpc>
              <a:buFont typeface="Verdana" panose="020B0604030504040204" pitchFamily="34" charset="0"/>
              <a:buChar char="-"/>
            </a:pPr>
            <a:r>
              <a:rPr lang="en-SG" sz="1400" dirty="0"/>
              <a:t>Find grandchild nodes</a:t>
            </a:r>
          </a:p>
          <a:p>
            <a:pPr lvl="1">
              <a:lnSpc>
                <a:spcPct val="100000"/>
              </a:lnSpc>
              <a:buFont typeface="Verdana" panose="020B0604030504040204" pitchFamily="34" charset="0"/>
              <a:buChar char="-"/>
            </a:pPr>
            <a:r>
              <a:rPr lang="en-SG" sz="1400" dirty="0"/>
              <a:t>Calculate height of every node</a:t>
            </a:r>
          </a:p>
          <a:p>
            <a:pPr>
              <a:lnSpc>
                <a:spcPct val="100000"/>
              </a:lnSpc>
            </a:pPr>
            <a:r>
              <a:rPr lang="en-SG" sz="1600" dirty="0"/>
              <a:t>Level-by-level traversal</a:t>
            </a:r>
          </a:p>
          <a:p>
            <a:pPr>
              <a:lnSpc>
                <a:spcPct val="100000"/>
              </a:lnSpc>
            </a:pPr>
            <a:r>
              <a:rPr lang="en-SG" sz="1600" dirty="0" err="1"/>
              <a:t>Preorder</a:t>
            </a:r>
            <a:r>
              <a:rPr lang="en-SG" sz="1600" dirty="0"/>
              <a:t> traversal with a stack</a:t>
            </a:r>
          </a:p>
        </p:txBody>
      </p:sp>
    </p:spTree>
    <p:extLst>
      <p:ext uri="{BB962C8B-B14F-4D97-AF65-F5344CB8AC3E}">
        <p14:creationId xmlns:p14="http://schemas.microsoft.com/office/powerpoint/2010/main" val="2344415291"/>
      </p:ext>
    </p:extLst>
  </p:cSld>
  <p:clrMapOvr>
    <a:masterClrMapping/>
  </p:clrMapOvr>
  <p:transition>
    <p:wipe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Linear data structure</a:t>
            </a:r>
          </a:p>
        </p:txBody>
      </p:sp>
      <p:sp>
        <p:nvSpPr>
          <p:cNvPr id="4"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sp>
        <p:nvSpPr>
          <p:cNvPr id="5" name="Content Placeholder 1"/>
          <p:cNvSpPr txBox="1">
            <a:spLocks/>
          </p:cNvSpPr>
          <p:nvPr/>
        </p:nvSpPr>
        <p:spPr>
          <a:xfrm>
            <a:off x="1097280" y="1380226"/>
            <a:ext cx="7038191"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800">
                <a:ea typeface="Cambria Math" panose="02040503050406030204" pitchFamily="18" charset="0"/>
                <a:cs typeface="Times New Roman" pitchFamily="18" charset="0"/>
              </a:rPr>
              <a:t>Array, linked list, queue, stack</a:t>
            </a:r>
          </a:p>
        </p:txBody>
      </p:sp>
      <p:grpSp>
        <p:nvGrpSpPr>
          <p:cNvPr id="3" name="Group 2"/>
          <p:cNvGrpSpPr/>
          <p:nvPr/>
        </p:nvGrpSpPr>
        <p:grpSpPr>
          <a:xfrm>
            <a:off x="1888332" y="2124145"/>
            <a:ext cx="5367336" cy="458448"/>
            <a:chOff x="990600" y="3200400"/>
            <a:chExt cx="5367336" cy="458448"/>
          </a:xfrm>
        </p:grpSpPr>
        <p:sp>
          <p:nvSpPr>
            <p:cNvPr id="15" name="Rectangle 5"/>
            <p:cNvSpPr>
              <a:spLocks noChangeArrowheads="1"/>
            </p:cNvSpPr>
            <p:nvPr/>
          </p:nvSpPr>
          <p:spPr bwMode="auto">
            <a:xfrm>
              <a:off x="3369468" y="3200400"/>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dirty="0">
                  <a:solidFill>
                    <a:srgbClr val="000000"/>
                  </a:solidFill>
                </a:rPr>
                <a:t>Jane</a:t>
              </a:r>
            </a:p>
          </p:txBody>
        </p:sp>
        <p:sp>
          <p:nvSpPr>
            <p:cNvPr id="16" name="Rectangle 6"/>
            <p:cNvSpPr>
              <a:spLocks noChangeArrowheads="1"/>
            </p:cNvSpPr>
            <p:nvPr/>
          </p:nvSpPr>
          <p:spPr bwMode="auto">
            <a:xfrm>
              <a:off x="1783556" y="3201648"/>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dirty="0">
                  <a:solidFill>
                    <a:srgbClr val="000000"/>
                  </a:solidFill>
                </a:rPr>
                <a:t> Anna</a:t>
              </a:r>
            </a:p>
          </p:txBody>
        </p:sp>
        <p:sp>
          <p:nvSpPr>
            <p:cNvPr id="17" name="Rectangle 7"/>
            <p:cNvSpPr>
              <a:spLocks noChangeArrowheads="1"/>
            </p:cNvSpPr>
            <p:nvPr/>
          </p:nvSpPr>
          <p:spPr bwMode="auto">
            <a:xfrm>
              <a:off x="990600" y="3200400"/>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dirty="0">
                  <a:solidFill>
                    <a:srgbClr val="000000"/>
                  </a:solidFill>
                </a:rPr>
                <a:t>John</a:t>
              </a:r>
            </a:p>
          </p:txBody>
        </p:sp>
        <p:sp>
          <p:nvSpPr>
            <p:cNvPr id="18" name="Rectangle 8"/>
            <p:cNvSpPr>
              <a:spLocks noChangeArrowheads="1"/>
            </p:cNvSpPr>
            <p:nvPr/>
          </p:nvSpPr>
          <p:spPr bwMode="auto">
            <a:xfrm>
              <a:off x="4162424" y="3200400"/>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dirty="0">
                  <a:solidFill>
                    <a:srgbClr val="000000"/>
                  </a:solidFill>
                </a:rPr>
                <a:t>Brian</a:t>
              </a:r>
            </a:p>
          </p:txBody>
        </p:sp>
        <p:sp>
          <p:nvSpPr>
            <p:cNvPr id="19" name="Rectangle 9"/>
            <p:cNvSpPr>
              <a:spLocks noChangeArrowheads="1"/>
            </p:cNvSpPr>
            <p:nvPr/>
          </p:nvSpPr>
          <p:spPr bwMode="auto">
            <a:xfrm>
              <a:off x="4955380" y="3200400"/>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dirty="0" err="1">
                  <a:solidFill>
                    <a:srgbClr val="000000"/>
                  </a:solidFill>
                </a:rPr>
                <a:t>Irit</a:t>
              </a:r>
              <a:endParaRPr lang="en-US" altLang="zh-CN" dirty="0">
                <a:solidFill>
                  <a:srgbClr val="000000"/>
                </a:solidFill>
              </a:endParaRPr>
            </a:p>
          </p:txBody>
        </p:sp>
        <p:sp>
          <p:nvSpPr>
            <p:cNvPr id="20" name="Rectangle 10"/>
            <p:cNvSpPr>
              <a:spLocks noChangeArrowheads="1"/>
            </p:cNvSpPr>
            <p:nvPr/>
          </p:nvSpPr>
          <p:spPr bwMode="auto">
            <a:xfrm>
              <a:off x="5748336" y="3200748"/>
              <a:ext cx="609600" cy="457200"/>
            </a:xfrm>
            <a:prstGeom prst="rect">
              <a:avLst/>
            </a:prstGeom>
            <a:solidFill>
              <a:srgbClr val="8BB4FF"/>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dirty="0">
                  <a:solidFill>
                    <a:srgbClr val="000000"/>
                  </a:solidFill>
                </a:rPr>
                <a:t>Simon</a:t>
              </a:r>
            </a:p>
          </p:txBody>
        </p:sp>
        <p:sp>
          <p:nvSpPr>
            <p:cNvPr id="21" name="Rectangle 11"/>
            <p:cNvSpPr>
              <a:spLocks noChangeArrowheads="1"/>
            </p:cNvSpPr>
            <p:nvPr/>
          </p:nvSpPr>
          <p:spPr bwMode="auto">
            <a:xfrm>
              <a:off x="2576512" y="3211286"/>
              <a:ext cx="609600" cy="427715"/>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dirty="0">
                  <a:solidFill>
                    <a:srgbClr val="000000"/>
                  </a:solidFill>
                </a:rPr>
                <a:t>Peter</a:t>
              </a:r>
            </a:p>
          </p:txBody>
        </p:sp>
      </p:grpSp>
      <p:sp>
        <p:nvSpPr>
          <p:cNvPr id="13" name="Text Box 12"/>
          <p:cNvSpPr txBox="1">
            <a:spLocks noChangeArrowheads="1"/>
          </p:cNvSpPr>
          <p:nvPr/>
        </p:nvSpPr>
        <p:spPr bwMode="auto">
          <a:xfrm>
            <a:off x="1672643" y="2468022"/>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zh-CN"/>
          </a:p>
        </p:txBody>
      </p:sp>
      <p:graphicFrame>
        <p:nvGraphicFramePr>
          <p:cNvPr id="14" name="表格 1"/>
          <p:cNvGraphicFramePr>
            <a:graphicFrameLocks noGrp="1"/>
          </p:cNvGraphicFramePr>
          <p:nvPr>
            <p:extLst>
              <p:ext uri="{D42A27DB-BD31-4B8C-83A1-F6EECF244321}">
                <p14:modId xmlns:p14="http://schemas.microsoft.com/office/powerpoint/2010/main" val="2184337485"/>
              </p:ext>
            </p:extLst>
          </p:nvPr>
        </p:nvGraphicFramePr>
        <p:xfrm>
          <a:off x="2001767" y="3228598"/>
          <a:ext cx="2428815" cy="365760"/>
        </p:xfrm>
        <a:graphic>
          <a:graphicData uri="http://schemas.openxmlformats.org/drawingml/2006/table">
            <a:tbl>
              <a:tblPr firstRow="1" bandRow="1">
                <a:tableStyleId>{5C22544A-7EE6-4342-B048-85BDC9FD1C3A}</a:tableStyleId>
              </a:tblPr>
              <a:tblGrid>
                <a:gridCol w="485763">
                  <a:extLst>
                    <a:ext uri="{9D8B030D-6E8A-4147-A177-3AD203B41FA5}">
                      <a16:colId xmlns:a16="http://schemas.microsoft.com/office/drawing/2014/main" val="20000"/>
                    </a:ext>
                  </a:extLst>
                </a:gridCol>
                <a:gridCol w="485763">
                  <a:extLst>
                    <a:ext uri="{9D8B030D-6E8A-4147-A177-3AD203B41FA5}">
                      <a16:colId xmlns:a16="http://schemas.microsoft.com/office/drawing/2014/main" val="20001"/>
                    </a:ext>
                  </a:extLst>
                </a:gridCol>
                <a:gridCol w="485763">
                  <a:extLst>
                    <a:ext uri="{9D8B030D-6E8A-4147-A177-3AD203B41FA5}">
                      <a16:colId xmlns:a16="http://schemas.microsoft.com/office/drawing/2014/main" val="20002"/>
                    </a:ext>
                  </a:extLst>
                </a:gridCol>
                <a:gridCol w="485763">
                  <a:extLst>
                    <a:ext uri="{9D8B030D-6E8A-4147-A177-3AD203B41FA5}">
                      <a16:colId xmlns:a16="http://schemas.microsoft.com/office/drawing/2014/main" val="20003"/>
                    </a:ext>
                  </a:extLst>
                </a:gridCol>
                <a:gridCol w="485763">
                  <a:extLst>
                    <a:ext uri="{9D8B030D-6E8A-4147-A177-3AD203B41FA5}">
                      <a16:colId xmlns:a16="http://schemas.microsoft.com/office/drawing/2014/main" val="20004"/>
                    </a:ext>
                  </a:extLst>
                </a:gridCol>
              </a:tblGrid>
              <a:tr h="3048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2" name="Text Box 24"/>
          <p:cNvSpPr txBox="1">
            <a:spLocks noChangeArrowheads="1"/>
          </p:cNvSpPr>
          <p:nvPr/>
        </p:nvSpPr>
        <p:spPr bwMode="auto">
          <a:xfrm>
            <a:off x="1870826" y="2894985"/>
            <a:ext cx="9144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dirty="0">
                <a:solidFill>
                  <a:srgbClr val="3333FF"/>
                </a:solidFill>
              </a:rPr>
              <a:t>   [0]</a:t>
            </a:r>
          </a:p>
        </p:txBody>
      </p:sp>
      <p:sp>
        <p:nvSpPr>
          <p:cNvPr id="23" name="Text Box 25"/>
          <p:cNvSpPr txBox="1">
            <a:spLocks noChangeArrowheads="1"/>
          </p:cNvSpPr>
          <p:nvPr/>
        </p:nvSpPr>
        <p:spPr bwMode="auto">
          <a:xfrm>
            <a:off x="2595170" y="2894985"/>
            <a:ext cx="559667" cy="307777"/>
          </a:xfrm>
          <a:prstGeom prst="rect">
            <a:avLst/>
          </a:prstGeom>
          <a:noFill/>
          <a:ln>
            <a:noFill/>
          </a:ln>
          <a:effec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dirty="0">
                <a:solidFill>
                  <a:srgbClr val="3333FF"/>
                </a:solidFill>
              </a:rPr>
              <a:t>[1]</a:t>
            </a:r>
          </a:p>
        </p:txBody>
      </p:sp>
      <p:sp>
        <p:nvSpPr>
          <p:cNvPr id="24" name="Text Box 26"/>
          <p:cNvSpPr txBox="1">
            <a:spLocks noChangeArrowheads="1"/>
          </p:cNvSpPr>
          <p:nvPr/>
        </p:nvSpPr>
        <p:spPr bwMode="auto">
          <a:xfrm>
            <a:off x="3081379" y="2894985"/>
            <a:ext cx="60051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dirty="0">
                <a:solidFill>
                  <a:srgbClr val="3333FF"/>
                </a:solidFill>
              </a:rPr>
              <a:t>[2]</a:t>
            </a:r>
          </a:p>
        </p:txBody>
      </p:sp>
      <p:sp>
        <p:nvSpPr>
          <p:cNvPr id="25" name="Text Box 27"/>
          <p:cNvSpPr txBox="1">
            <a:spLocks noChangeArrowheads="1"/>
          </p:cNvSpPr>
          <p:nvPr/>
        </p:nvSpPr>
        <p:spPr bwMode="auto">
          <a:xfrm>
            <a:off x="3571702" y="2909273"/>
            <a:ext cx="4624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dirty="0">
                <a:solidFill>
                  <a:srgbClr val="3333FF"/>
                </a:solidFill>
              </a:rPr>
              <a:t>[3]</a:t>
            </a:r>
          </a:p>
        </p:txBody>
      </p:sp>
      <p:sp>
        <p:nvSpPr>
          <p:cNvPr id="26" name="Text Box 28"/>
          <p:cNvSpPr txBox="1">
            <a:spLocks noChangeArrowheads="1"/>
          </p:cNvSpPr>
          <p:nvPr/>
        </p:nvSpPr>
        <p:spPr bwMode="auto">
          <a:xfrm>
            <a:off x="4045533" y="2894985"/>
            <a:ext cx="57304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dirty="0">
                <a:solidFill>
                  <a:srgbClr val="3333FF"/>
                </a:solidFill>
              </a:rPr>
              <a:t>[4]</a:t>
            </a:r>
          </a:p>
        </p:txBody>
      </p:sp>
      <p:sp>
        <p:nvSpPr>
          <p:cNvPr id="27" name="文本框 2"/>
          <p:cNvSpPr txBox="1"/>
          <p:nvPr/>
        </p:nvSpPr>
        <p:spPr>
          <a:xfrm>
            <a:off x="1263675" y="3207171"/>
            <a:ext cx="785071" cy="307777"/>
          </a:xfrm>
          <a:prstGeom prst="rect">
            <a:avLst/>
          </a:prstGeom>
          <a:noFill/>
        </p:spPr>
        <p:txBody>
          <a:bodyPr wrap="square" rtlCol="0">
            <a:spAutoFit/>
          </a:bodyPr>
          <a:lstStyle/>
          <a:p>
            <a:r>
              <a:rPr lang="en-US" altLang="zh-CN" sz="1400" b="1" dirty="0">
                <a:solidFill>
                  <a:srgbClr val="FE7F00"/>
                </a:solidFill>
              </a:rPr>
              <a:t>array</a:t>
            </a:r>
            <a:endParaRPr lang="zh-CN" altLang="en-US" sz="1400" b="1" dirty="0">
              <a:solidFill>
                <a:srgbClr val="FE7F00"/>
              </a:solidFill>
            </a:endParaRPr>
          </a:p>
        </p:txBody>
      </p:sp>
      <p:graphicFrame>
        <p:nvGraphicFramePr>
          <p:cNvPr id="28" name="表格 3"/>
          <p:cNvGraphicFramePr>
            <a:graphicFrameLocks noGrp="1"/>
          </p:cNvGraphicFramePr>
          <p:nvPr>
            <p:extLst>
              <p:ext uri="{D42A27DB-BD31-4B8C-83A1-F6EECF244321}">
                <p14:modId xmlns:p14="http://schemas.microsoft.com/office/powerpoint/2010/main" val="993407935"/>
              </p:ext>
            </p:extLst>
          </p:nvPr>
        </p:nvGraphicFramePr>
        <p:xfrm>
          <a:off x="2587144" y="4062413"/>
          <a:ext cx="901204" cy="365760"/>
        </p:xfrm>
        <a:graphic>
          <a:graphicData uri="http://schemas.openxmlformats.org/drawingml/2006/table">
            <a:tbl>
              <a:tblPr firstRow="1" bandRow="1">
                <a:tableStyleId>{5C22544A-7EE6-4342-B048-85BDC9FD1C3A}</a:tableStyleId>
              </a:tblPr>
              <a:tblGrid>
                <a:gridCol w="450602">
                  <a:extLst>
                    <a:ext uri="{9D8B030D-6E8A-4147-A177-3AD203B41FA5}">
                      <a16:colId xmlns:a16="http://schemas.microsoft.com/office/drawing/2014/main" val="20000"/>
                    </a:ext>
                  </a:extLst>
                </a:gridCol>
                <a:gridCol w="450602">
                  <a:extLst>
                    <a:ext uri="{9D8B030D-6E8A-4147-A177-3AD203B41FA5}">
                      <a16:colId xmlns:a16="http://schemas.microsoft.com/office/drawing/2014/main" val="20001"/>
                    </a:ext>
                  </a:extLst>
                </a:gridCol>
              </a:tblGrid>
              <a:tr h="355600">
                <a:tc>
                  <a:txBody>
                    <a:bodyPr/>
                    <a:lstStyle/>
                    <a:p>
                      <a:endParaRPr lang="zh-CN" alt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cxnSp>
        <p:nvCxnSpPr>
          <p:cNvPr id="29" name="直接箭头连接符 5"/>
          <p:cNvCxnSpPr/>
          <p:nvPr/>
        </p:nvCxnSpPr>
        <p:spPr>
          <a:xfrm>
            <a:off x="3272052" y="4214813"/>
            <a:ext cx="461748" cy="0"/>
          </a:xfrm>
          <a:prstGeom prst="straightConnector1">
            <a:avLst/>
          </a:prstGeom>
          <a:ln w="38100">
            <a:solidFill>
              <a:srgbClr val="0066FF"/>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0" name="表格 22"/>
          <p:cNvGraphicFramePr>
            <a:graphicFrameLocks noGrp="1"/>
          </p:cNvGraphicFramePr>
          <p:nvPr>
            <p:extLst>
              <p:ext uri="{D42A27DB-BD31-4B8C-83A1-F6EECF244321}">
                <p14:modId xmlns:p14="http://schemas.microsoft.com/office/powerpoint/2010/main" val="1999043327"/>
              </p:ext>
            </p:extLst>
          </p:nvPr>
        </p:nvGraphicFramePr>
        <p:xfrm>
          <a:off x="3733800" y="4062413"/>
          <a:ext cx="901204" cy="365760"/>
        </p:xfrm>
        <a:graphic>
          <a:graphicData uri="http://schemas.openxmlformats.org/drawingml/2006/table">
            <a:tbl>
              <a:tblPr firstRow="1" bandRow="1">
                <a:tableStyleId>{5C22544A-7EE6-4342-B048-85BDC9FD1C3A}</a:tableStyleId>
              </a:tblPr>
              <a:tblGrid>
                <a:gridCol w="450602">
                  <a:extLst>
                    <a:ext uri="{9D8B030D-6E8A-4147-A177-3AD203B41FA5}">
                      <a16:colId xmlns:a16="http://schemas.microsoft.com/office/drawing/2014/main" val="20000"/>
                    </a:ext>
                  </a:extLst>
                </a:gridCol>
                <a:gridCol w="450602">
                  <a:extLst>
                    <a:ext uri="{9D8B030D-6E8A-4147-A177-3AD203B41FA5}">
                      <a16:colId xmlns:a16="http://schemas.microsoft.com/office/drawing/2014/main" val="20001"/>
                    </a:ext>
                  </a:extLst>
                </a:gridCol>
              </a:tblGrid>
              <a:tr h="355600">
                <a:tc>
                  <a:txBody>
                    <a:bodyPr/>
                    <a:lstStyle/>
                    <a:p>
                      <a:endParaRPr lang="zh-CN" alt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cxnSp>
        <p:nvCxnSpPr>
          <p:cNvPr id="31" name="直接箭头连接符 23"/>
          <p:cNvCxnSpPr/>
          <p:nvPr/>
        </p:nvCxnSpPr>
        <p:spPr>
          <a:xfrm>
            <a:off x="4418708" y="4214813"/>
            <a:ext cx="461748" cy="0"/>
          </a:xfrm>
          <a:prstGeom prst="straightConnector1">
            <a:avLst/>
          </a:prstGeom>
          <a:ln w="38100">
            <a:solidFill>
              <a:srgbClr val="0066FF"/>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2" name="表格 24"/>
          <p:cNvGraphicFramePr>
            <a:graphicFrameLocks noGrp="1"/>
          </p:cNvGraphicFramePr>
          <p:nvPr>
            <p:extLst>
              <p:ext uri="{D42A27DB-BD31-4B8C-83A1-F6EECF244321}">
                <p14:modId xmlns:p14="http://schemas.microsoft.com/office/powerpoint/2010/main" val="628855616"/>
              </p:ext>
            </p:extLst>
          </p:nvPr>
        </p:nvGraphicFramePr>
        <p:xfrm>
          <a:off x="4876800" y="4062413"/>
          <a:ext cx="901204" cy="365760"/>
        </p:xfrm>
        <a:graphic>
          <a:graphicData uri="http://schemas.openxmlformats.org/drawingml/2006/table">
            <a:tbl>
              <a:tblPr firstRow="1" bandRow="1">
                <a:tableStyleId>{5C22544A-7EE6-4342-B048-85BDC9FD1C3A}</a:tableStyleId>
              </a:tblPr>
              <a:tblGrid>
                <a:gridCol w="450602">
                  <a:extLst>
                    <a:ext uri="{9D8B030D-6E8A-4147-A177-3AD203B41FA5}">
                      <a16:colId xmlns:a16="http://schemas.microsoft.com/office/drawing/2014/main" val="20000"/>
                    </a:ext>
                  </a:extLst>
                </a:gridCol>
                <a:gridCol w="450602">
                  <a:extLst>
                    <a:ext uri="{9D8B030D-6E8A-4147-A177-3AD203B41FA5}">
                      <a16:colId xmlns:a16="http://schemas.microsoft.com/office/drawing/2014/main" val="20001"/>
                    </a:ext>
                  </a:extLst>
                </a:gridCol>
              </a:tblGrid>
              <a:tr h="355600">
                <a:tc>
                  <a:txBody>
                    <a:bodyPr/>
                    <a:lstStyle/>
                    <a:p>
                      <a:endParaRPr lang="zh-CN" alt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cxnSp>
        <p:nvCxnSpPr>
          <p:cNvPr id="33" name="直接箭头连接符 25"/>
          <p:cNvCxnSpPr/>
          <p:nvPr/>
        </p:nvCxnSpPr>
        <p:spPr>
          <a:xfrm>
            <a:off x="5561708" y="4214813"/>
            <a:ext cx="461748" cy="0"/>
          </a:xfrm>
          <a:prstGeom prst="straightConnector1">
            <a:avLst/>
          </a:prstGeom>
          <a:ln w="38100">
            <a:solidFill>
              <a:srgbClr val="0066FF"/>
            </a:solidFill>
            <a:tailEnd type="oval"/>
          </a:ln>
        </p:spPr>
        <p:style>
          <a:lnRef idx="1">
            <a:schemeClr val="accent1"/>
          </a:lnRef>
          <a:fillRef idx="0">
            <a:schemeClr val="accent1"/>
          </a:fillRef>
          <a:effectRef idx="0">
            <a:schemeClr val="accent1"/>
          </a:effectRef>
          <a:fontRef idx="minor">
            <a:schemeClr val="tx1"/>
          </a:fontRef>
        </p:style>
      </p:cxnSp>
      <p:sp>
        <p:nvSpPr>
          <p:cNvPr id="34" name="文本框 6"/>
          <p:cNvSpPr txBox="1"/>
          <p:nvPr/>
        </p:nvSpPr>
        <p:spPr>
          <a:xfrm>
            <a:off x="1299056" y="4071221"/>
            <a:ext cx="1367944" cy="307777"/>
          </a:xfrm>
          <a:prstGeom prst="rect">
            <a:avLst/>
          </a:prstGeom>
          <a:noFill/>
        </p:spPr>
        <p:txBody>
          <a:bodyPr wrap="square" rtlCol="0">
            <a:spAutoFit/>
          </a:bodyPr>
          <a:lstStyle/>
          <a:p>
            <a:r>
              <a:rPr lang="en-US" altLang="zh-CN" sz="1400" b="1" dirty="0">
                <a:solidFill>
                  <a:srgbClr val="FE7F00"/>
                </a:solidFill>
              </a:rPr>
              <a:t>l</a:t>
            </a:r>
            <a:r>
              <a:rPr lang="en-US" altLang="zh-CN" sz="1400" b="1">
                <a:solidFill>
                  <a:srgbClr val="FE7F00"/>
                </a:solidFill>
              </a:rPr>
              <a:t>inked </a:t>
            </a:r>
            <a:r>
              <a:rPr lang="en-US" altLang="zh-CN" sz="1400" b="1" dirty="0">
                <a:solidFill>
                  <a:srgbClr val="FE7F00"/>
                </a:solidFill>
              </a:rPr>
              <a:t>list</a:t>
            </a:r>
            <a:endParaRPr lang="zh-CN" altLang="en-US" sz="1400" b="1" dirty="0">
              <a:solidFill>
                <a:srgbClr val="FE7F00"/>
              </a:solidFill>
            </a:endParaRPr>
          </a:p>
        </p:txBody>
      </p:sp>
      <p:sp>
        <p:nvSpPr>
          <p:cNvPr id="35" name="矩形 7"/>
          <p:cNvSpPr/>
          <p:nvPr/>
        </p:nvSpPr>
        <p:spPr>
          <a:xfrm>
            <a:off x="6806398" y="3196091"/>
            <a:ext cx="1013201" cy="237648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8"/>
          <p:cNvSpPr/>
          <p:nvPr/>
        </p:nvSpPr>
        <p:spPr>
          <a:xfrm>
            <a:off x="6747510" y="3158577"/>
            <a:ext cx="1112520" cy="166687"/>
          </a:xfrm>
          <a:prstGeom prst="rect">
            <a:avLst/>
          </a:prstGeom>
          <a:solidFill>
            <a:srgbClr val="FBFBF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9"/>
          <p:cNvSpPr/>
          <p:nvPr/>
        </p:nvSpPr>
        <p:spPr>
          <a:xfrm>
            <a:off x="6933959" y="5168132"/>
            <a:ext cx="761706" cy="225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2"/>
          <p:cNvSpPr/>
          <p:nvPr/>
        </p:nvSpPr>
        <p:spPr>
          <a:xfrm>
            <a:off x="6933959" y="4849264"/>
            <a:ext cx="761706" cy="225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3"/>
          <p:cNvSpPr/>
          <p:nvPr/>
        </p:nvSpPr>
        <p:spPr>
          <a:xfrm>
            <a:off x="6933959" y="4510468"/>
            <a:ext cx="761706" cy="225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4"/>
          <p:cNvSpPr/>
          <p:nvPr/>
        </p:nvSpPr>
        <p:spPr>
          <a:xfrm>
            <a:off x="6933665" y="4183392"/>
            <a:ext cx="761706" cy="225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35"/>
          <p:cNvSpPr/>
          <p:nvPr/>
        </p:nvSpPr>
        <p:spPr>
          <a:xfrm>
            <a:off x="6933665" y="3864524"/>
            <a:ext cx="761706" cy="225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36"/>
          <p:cNvSpPr/>
          <p:nvPr/>
        </p:nvSpPr>
        <p:spPr>
          <a:xfrm>
            <a:off x="6933665" y="3525728"/>
            <a:ext cx="761706" cy="225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右箭头 18"/>
          <p:cNvSpPr/>
          <p:nvPr/>
        </p:nvSpPr>
        <p:spPr>
          <a:xfrm rot="3531547">
            <a:off x="6720602" y="3055734"/>
            <a:ext cx="660667" cy="228600"/>
          </a:xfrm>
          <a:prstGeom prst="rightArrow">
            <a:avLst/>
          </a:prstGeom>
          <a:solidFill>
            <a:srgbClr val="DB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右箭头 40"/>
          <p:cNvSpPr/>
          <p:nvPr/>
        </p:nvSpPr>
        <p:spPr>
          <a:xfrm rot="18244911">
            <a:off x="7321502" y="3044277"/>
            <a:ext cx="660667" cy="228600"/>
          </a:xfrm>
          <a:prstGeom prst="rightArrow">
            <a:avLst/>
          </a:prstGeom>
          <a:solidFill>
            <a:srgbClr val="DB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1"/>
          <p:cNvSpPr/>
          <p:nvPr/>
        </p:nvSpPr>
        <p:spPr>
          <a:xfrm rot="16200000">
            <a:off x="3251977" y="3665729"/>
            <a:ext cx="703546" cy="3593297"/>
          </a:xfrm>
          <a:prstGeom prst="rect">
            <a:avLst/>
          </a:prstGeom>
          <a:solidFill>
            <a:srgbClr val="FBFBFB"/>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7"/>
          <p:cNvSpPr/>
          <p:nvPr/>
        </p:nvSpPr>
        <p:spPr>
          <a:xfrm rot="16200000">
            <a:off x="1981834" y="5266434"/>
            <a:ext cx="522575" cy="391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19"/>
          <p:cNvSpPr/>
          <p:nvPr/>
        </p:nvSpPr>
        <p:spPr>
          <a:xfrm>
            <a:off x="1745187" y="5086791"/>
            <a:ext cx="147852" cy="758776"/>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51"/>
          <p:cNvSpPr/>
          <p:nvPr/>
        </p:nvSpPr>
        <p:spPr>
          <a:xfrm>
            <a:off x="5334791" y="5051502"/>
            <a:ext cx="147852" cy="803590"/>
          </a:xfrm>
          <a:prstGeom prst="rect">
            <a:avLst/>
          </a:prstGeom>
          <a:solidFill>
            <a:srgbClr val="FDF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52"/>
          <p:cNvSpPr/>
          <p:nvPr/>
        </p:nvSpPr>
        <p:spPr>
          <a:xfrm rot="16200000">
            <a:off x="2521698" y="5266434"/>
            <a:ext cx="522575" cy="391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53"/>
          <p:cNvSpPr/>
          <p:nvPr/>
        </p:nvSpPr>
        <p:spPr>
          <a:xfrm rot="16200000">
            <a:off x="3044213" y="5266434"/>
            <a:ext cx="522575" cy="391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4"/>
          <p:cNvSpPr/>
          <p:nvPr/>
        </p:nvSpPr>
        <p:spPr>
          <a:xfrm rot="16200000">
            <a:off x="3588498" y="5266434"/>
            <a:ext cx="522575" cy="391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5"/>
          <p:cNvSpPr/>
          <p:nvPr/>
        </p:nvSpPr>
        <p:spPr>
          <a:xfrm rot="16200000">
            <a:off x="4121898" y="5266434"/>
            <a:ext cx="522575" cy="391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6"/>
          <p:cNvSpPr/>
          <p:nvPr/>
        </p:nvSpPr>
        <p:spPr>
          <a:xfrm rot="16200000">
            <a:off x="4627162" y="5266434"/>
            <a:ext cx="522575" cy="391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右箭头 48"/>
          <p:cNvSpPr/>
          <p:nvPr/>
        </p:nvSpPr>
        <p:spPr>
          <a:xfrm rot="10800000">
            <a:off x="1291643" y="5384186"/>
            <a:ext cx="660667" cy="228600"/>
          </a:xfrm>
          <a:prstGeom prst="rightArrow">
            <a:avLst/>
          </a:prstGeom>
          <a:solidFill>
            <a:srgbClr val="DB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右箭头 49"/>
          <p:cNvSpPr/>
          <p:nvPr/>
        </p:nvSpPr>
        <p:spPr>
          <a:xfrm rot="10800000">
            <a:off x="5151282" y="5334226"/>
            <a:ext cx="660667" cy="228600"/>
          </a:xfrm>
          <a:prstGeom prst="rightArrow">
            <a:avLst/>
          </a:prstGeom>
          <a:solidFill>
            <a:srgbClr val="DB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20"/>
          <p:cNvSpPr txBox="1"/>
          <p:nvPr/>
        </p:nvSpPr>
        <p:spPr>
          <a:xfrm>
            <a:off x="6958081" y="5664794"/>
            <a:ext cx="805951" cy="307777"/>
          </a:xfrm>
          <a:prstGeom prst="rect">
            <a:avLst/>
          </a:prstGeom>
          <a:noFill/>
        </p:spPr>
        <p:txBody>
          <a:bodyPr wrap="square" rtlCol="0">
            <a:spAutoFit/>
          </a:bodyPr>
          <a:lstStyle/>
          <a:p>
            <a:r>
              <a:rPr lang="en-US" altLang="zh-CN" sz="1400" b="1" dirty="0">
                <a:solidFill>
                  <a:srgbClr val="FE7F00"/>
                </a:solidFill>
              </a:rPr>
              <a:t>stack</a:t>
            </a:r>
            <a:endParaRPr lang="zh-CN" altLang="en-US" sz="1400" b="1" dirty="0">
              <a:solidFill>
                <a:srgbClr val="FE7F00"/>
              </a:solidFill>
            </a:endParaRPr>
          </a:p>
        </p:txBody>
      </p:sp>
      <p:sp>
        <p:nvSpPr>
          <p:cNvPr id="57" name="文本框 58"/>
          <p:cNvSpPr txBox="1"/>
          <p:nvPr/>
        </p:nvSpPr>
        <p:spPr>
          <a:xfrm>
            <a:off x="2939692" y="4682170"/>
            <a:ext cx="928021" cy="307777"/>
          </a:xfrm>
          <a:prstGeom prst="rect">
            <a:avLst/>
          </a:prstGeom>
          <a:noFill/>
        </p:spPr>
        <p:txBody>
          <a:bodyPr wrap="square" rtlCol="0">
            <a:spAutoFit/>
          </a:bodyPr>
          <a:lstStyle/>
          <a:p>
            <a:r>
              <a:rPr lang="en-US" altLang="zh-CN" sz="1400" b="1" dirty="0">
                <a:solidFill>
                  <a:srgbClr val="FE7F00"/>
                </a:solidFill>
              </a:rPr>
              <a:t>queue</a:t>
            </a:r>
            <a:endParaRPr lang="zh-CN" altLang="en-US" sz="1400" b="1" dirty="0">
              <a:solidFill>
                <a:srgbClr val="FE7F00"/>
              </a:solidFill>
            </a:endParaRPr>
          </a:p>
        </p:txBody>
      </p:sp>
    </p:spTree>
    <p:extLst>
      <p:ext uri="{BB962C8B-B14F-4D97-AF65-F5344CB8AC3E}">
        <p14:creationId xmlns:p14="http://schemas.microsoft.com/office/powerpoint/2010/main" val="2278062629"/>
      </p:ext>
    </p:extLst>
  </p:cSld>
  <p:clrMapOvr>
    <a:masterClrMapping/>
  </p:clrMapOvr>
  <p:transition>
    <p:wipe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pPr eaLnBrk="1" hangingPunct="1"/>
            <a:r>
              <a:rPr lang="en-US" altLang="en-US" b="1" dirty="0">
                <a:cs typeface="Arial" panose="020B0604020202020204" pitchFamily="34" charset="0"/>
              </a:rPr>
              <a:t>Data STRUCTURES SO FAR</a:t>
            </a:r>
            <a:r>
              <a:rPr lang="mr-IN" altLang="en-US" b="1" dirty="0">
                <a:cs typeface="Arial" panose="020B0604020202020204" pitchFamily="34" charset="0"/>
              </a:rPr>
              <a:t>…</a:t>
            </a:r>
            <a:endParaRPr lang="en-US" altLang="en-US" b="1" dirty="0">
              <a:cs typeface="Arial" panose="020B0604020202020204" pitchFamily="34" charset="0"/>
            </a:endParaRPr>
          </a:p>
        </p:txBody>
      </p:sp>
      <p:sp>
        <p:nvSpPr>
          <p:cNvPr id="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sp>
        <p:nvSpPr>
          <p:cNvPr id="8"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800" dirty="0">
                <a:ea typeface="Cambria Math" panose="02040503050406030204" pitchFamily="18" charset="0"/>
                <a:cs typeface="Times New Roman" pitchFamily="18" charset="0"/>
              </a:rPr>
              <a:t>Linear</a:t>
            </a:r>
          </a:p>
          <a:p>
            <a:pPr lvl="1" algn="just">
              <a:lnSpc>
                <a:spcPct val="100000"/>
              </a:lnSpc>
              <a:buFont typeface=".AppleSystemUIFont" charset="-120"/>
              <a:buChar char="-"/>
            </a:pPr>
            <a:r>
              <a:rPr lang="en-US" sz="1600" dirty="0">
                <a:ea typeface="Cambria Math" panose="02040503050406030204" pitchFamily="18" charset="0"/>
                <a:cs typeface="Times New Roman" pitchFamily="18" charset="0"/>
              </a:rPr>
              <a:t>Items all arranged one after another</a:t>
            </a:r>
          </a:p>
          <a:p>
            <a:pPr lvl="1" algn="just">
              <a:lnSpc>
                <a:spcPct val="100000"/>
              </a:lnSpc>
              <a:buFont typeface=".AppleSystemUIFont" charset="-120"/>
              <a:buChar char="-"/>
            </a:pPr>
            <a:r>
              <a:rPr lang="en-US" sz="1600" dirty="0">
                <a:ea typeface="Cambria Math" panose="02040503050406030204" pitchFamily="18" charset="0"/>
                <a:cs typeface="Times New Roman" pitchFamily="18" charset="0"/>
              </a:rPr>
              <a:t>Random access</a:t>
            </a:r>
          </a:p>
          <a:p>
            <a:pPr lvl="2" algn="just">
              <a:lnSpc>
                <a:spcPct val="100000"/>
              </a:lnSpc>
            </a:pPr>
            <a:r>
              <a:rPr lang="en-US" sz="1400" dirty="0">
                <a:ea typeface="Cambria Math" panose="02040503050406030204" pitchFamily="18" charset="0"/>
                <a:cs typeface="Times New Roman" pitchFamily="18" charset="0"/>
              </a:rPr>
              <a:t>Arrays</a:t>
            </a:r>
            <a:endParaRPr lang="en-US" sz="1600" dirty="0">
              <a:ea typeface="Cambria Math" panose="02040503050406030204" pitchFamily="18" charset="0"/>
              <a:cs typeface="Times New Roman" pitchFamily="18" charset="0"/>
            </a:endParaRPr>
          </a:p>
          <a:p>
            <a:pPr lvl="1" algn="just">
              <a:lnSpc>
                <a:spcPct val="100000"/>
              </a:lnSpc>
              <a:buFont typeface=".AppleSystemUIFont" charset="-120"/>
              <a:buChar char="-"/>
            </a:pPr>
            <a:r>
              <a:rPr lang="en-US" sz="1600" dirty="0">
                <a:ea typeface="Cambria Math" panose="02040503050406030204" pitchFamily="18" charset="0"/>
                <a:cs typeface="Times New Roman" pitchFamily="18" charset="0"/>
              </a:rPr>
              <a:t>Sequential access</a:t>
            </a:r>
          </a:p>
          <a:p>
            <a:pPr lvl="2" algn="just">
              <a:lnSpc>
                <a:spcPct val="100000"/>
              </a:lnSpc>
            </a:pPr>
            <a:r>
              <a:rPr lang="en-US" sz="1400" dirty="0">
                <a:ea typeface="Cambria Math" panose="02040503050406030204" pitchFamily="18" charset="0"/>
                <a:cs typeface="Times New Roman" pitchFamily="18" charset="0"/>
              </a:rPr>
              <a:t>Linked list</a:t>
            </a:r>
          </a:p>
          <a:p>
            <a:pPr lvl="1" algn="just">
              <a:lnSpc>
                <a:spcPct val="100000"/>
              </a:lnSpc>
              <a:buFont typeface=".AppleSystemUIFont" charset="-120"/>
              <a:buChar char="-"/>
            </a:pPr>
            <a:r>
              <a:rPr lang="en-US" sz="1600" dirty="0">
                <a:ea typeface="Cambria Math" panose="02040503050406030204" pitchFamily="18" charset="0"/>
                <a:cs typeface="Times New Roman" pitchFamily="18" charset="0"/>
              </a:rPr>
              <a:t>Limited-access sequential</a:t>
            </a:r>
          </a:p>
          <a:p>
            <a:pPr lvl="2" algn="just">
              <a:lnSpc>
                <a:spcPct val="100000"/>
              </a:lnSpc>
            </a:pPr>
            <a:r>
              <a:rPr lang="en-US" sz="1400" dirty="0">
                <a:ea typeface="Cambria Math" panose="02040503050406030204" pitchFamily="18" charset="0"/>
                <a:cs typeface="Times New Roman" pitchFamily="18" charset="0"/>
              </a:rPr>
              <a:t>Stacks</a:t>
            </a:r>
          </a:p>
          <a:p>
            <a:pPr lvl="2" algn="just">
              <a:lnSpc>
                <a:spcPct val="100000"/>
              </a:lnSpc>
            </a:pPr>
            <a:r>
              <a:rPr lang="en-US" sz="1400" dirty="0">
                <a:ea typeface="Cambria Math" panose="02040503050406030204" pitchFamily="18" charset="0"/>
                <a:cs typeface="Times New Roman" pitchFamily="18" charset="0"/>
              </a:rPr>
              <a:t>Queues</a:t>
            </a:r>
            <a:endParaRPr lang="en-US" sz="1800" dirty="0">
              <a:ea typeface="Cambria Math" panose="02040503050406030204" pitchFamily="18" charset="0"/>
              <a:cs typeface="Times New Roman" pitchFamily="18" charset="0"/>
            </a:endParaRPr>
          </a:p>
          <a:p>
            <a:pPr algn="just">
              <a:lnSpc>
                <a:spcPct val="150000"/>
              </a:lnSpc>
              <a:spcBef>
                <a:spcPts val="1600"/>
              </a:spcBef>
            </a:pPr>
            <a:r>
              <a:rPr lang="en-US" sz="1800" dirty="0">
                <a:ea typeface="Cambria Math" panose="02040503050406030204" pitchFamily="18" charset="0"/>
                <a:cs typeface="Times New Roman" pitchFamily="18" charset="0"/>
              </a:rPr>
              <a:t>Used them to store lists of numbers, lists of people, lists </a:t>
            </a:r>
            <a:r>
              <a:rPr lang="en-US" sz="1800">
                <a:ea typeface="Cambria Math" panose="02040503050406030204" pitchFamily="18" charset="0"/>
                <a:cs typeface="Times New Roman" pitchFamily="18" charset="0"/>
              </a:rPr>
              <a:t>of moves, etc</a:t>
            </a:r>
            <a:endParaRPr lang="en-US" sz="1800" dirty="0">
              <a:ea typeface="Cambria Math" panose="02040503050406030204" pitchFamily="18" charset="0"/>
              <a:cs typeface="Times New Roman" pitchFamily="18" charset="0"/>
            </a:endParaRPr>
          </a:p>
          <a:p>
            <a:pPr lvl="1" algn="just">
              <a:lnSpc>
                <a:spcPct val="100000"/>
              </a:lnSpc>
              <a:buFont typeface=".AppleSystemUIFont" charset="-120"/>
              <a:buChar char="-"/>
            </a:pPr>
            <a:r>
              <a:rPr lang="en-US" sz="1600" dirty="0">
                <a:ea typeface="Cambria Math" panose="02040503050406030204" pitchFamily="18" charset="0"/>
                <a:cs typeface="Times New Roman" pitchFamily="18" charset="0"/>
              </a:rPr>
              <a:t>Linear data</a:t>
            </a:r>
          </a:p>
        </p:txBody>
      </p:sp>
      <p:pic>
        <p:nvPicPr>
          <p:cNvPr id="43" name="Picture 17" descr="ANd9GcQ3FameimGSHVSOrdv_psDPRU9VR_m8RdAUkQ-ckutR4M6dSszvR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8762" y="3379026"/>
            <a:ext cx="698352" cy="752072"/>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8" descr="queue_698603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0815" y="3266756"/>
            <a:ext cx="1393368" cy="92286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5" descr="ANd9GcRnrELbd6h811qNjjOcTwADSrgZlEwCrA-lS-9Xuzqs2-TFfam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32794" y="2816259"/>
            <a:ext cx="2064320" cy="30364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8" name="表格 72"/>
          <p:cNvGraphicFramePr>
            <a:graphicFrameLocks noGrp="1"/>
          </p:cNvGraphicFramePr>
          <p:nvPr>
            <p:extLst>
              <p:ext uri="{D42A27DB-BD31-4B8C-83A1-F6EECF244321}">
                <p14:modId xmlns:p14="http://schemas.microsoft.com/office/powerpoint/2010/main" val="2934632634"/>
              </p:ext>
            </p:extLst>
          </p:nvPr>
        </p:nvGraphicFramePr>
        <p:xfrm>
          <a:off x="6070663" y="2413704"/>
          <a:ext cx="1377275" cy="243840"/>
        </p:xfrm>
        <a:graphic>
          <a:graphicData uri="http://schemas.openxmlformats.org/drawingml/2006/table">
            <a:tbl>
              <a:tblPr firstRow="1" bandRow="1">
                <a:tableStyleId>{5C22544A-7EE6-4342-B048-85BDC9FD1C3A}</a:tableStyleId>
              </a:tblPr>
              <a:tblGrid>
                <a:gridCol w="275455">
                  <a:extLst>
                    <a:ext uri="{9D8B030D-6E8A-4147-A177-3AD203B41FA5}">
                      <a16:colId xmlns:a16="http://schemas.microsoft.com/office/drawing/2014/main" val="20000"/>
                    </a:ext>
                  </a:extLst>
                </a:gridCol>
                <a:gridCol w="275455">
                  <a:extLst>
                    <a:ext uri="{9D8B030D-6E8A-4147-A177-3AD203B41FA5}">
                      <a16:colId xmlns:a16="http://schemas.microsoft.com/office/drawing/2014/main" val="20001"/>
                    </a:ext>
                  </a:extLst>
                </a:gridCol>
                <a:gridCol w="275455">
                  <a:extLst>
                    <a:ext uri="{9D8B030D-6E8A-4147-A177-3AD203B41FA5}">
                      <a16:colId xmlns:a16="http://schemas.microsoft.com/office/drawing/2014/main" val="20002"/>
                    </a:ext>
                  </a:extLst>
                </a:gridCol>
                <a:gridCol w="275455">
                  <a:extLst>
                    <a:ext uri="{9D8B030D-6E8A-4147-A177-3AD203B41FA5}">
                      <a16:colId xmlns:a16="http://schemas.microsoft.com/office/drawing/2014/main" val="20003"/>
                    </a:ext>
                  </a:extLst>
                </a:gridCol>
                <a:gridCol w="275455">
                  <a:extLst>
                    <a:ext uri="{9D8B030D-6E8A-4147-A177-3AD203B41FA5}">
                      <a16:colId xmlns:a16="http://schemas.microsoft.com/office/drawing/2014/main" val="20004"/>
                    </a:ext>
                  </a:extLst>
                </a:gridCol>
              </a:tblGrid>
              <a:tr h="243839">
                <a:tc>
                  <a:txBody>
                    <a:bodyPr/>
                    <a:lstStyle/>
                    <a:p>
                      <a:endParaRPr lang="zh-CN"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14757356"/>
      </p:ext>
    </p:extLst>
  </p:cSld>
  <p:clrMapOvr>
    <a:masterClrMapping/>
  </p:clrMapOvr>
  <p:transition>
    <p:wipe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Non-Linear data structure</a:t>
            </a:r>
          </a:p>
        </p:txBody>
      </p:sp>
      <p:sp>
        <p:nvSpPr>
          <p:cNvPr id="4"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sp>
        <p:nvSpPr>
          <p:cNvPr id="5" name="Content Placeholder 1"/>
          <p:cNvSpPr txBox="1">
            <a:spLocks/>
          </p:cNvSpPr>
          <p:nvPr/>
        </p:nvSpPr>
        <p:spPr>
          <a:xfrm>
            <a:off x="1097280" y="1380226"/>
            <a:ext cx="7038191"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800">
                <a:ea typeface="Cambria Math" panose="02040503050406030204" pitchFamily="18" charset="0"/>
                <a:cs typeface="Times New Roman" pitchFamily="18" charset="0"/>
              </a:rPr>
              <a:t>Suppose you have a set of names</a:t>
            </a:r>
          </a:p>
          <a:p>
            <a:pPr algn="just">
              <a:lnSpc>
                <a:spcPct val="150000"/>
              </a:lnSpc>
            </a:pPr>
            <a:endParaRPr lang="en-US" sz="1800">
              <a:ea typeface="Cambria Math" panose="02040503050406030204" pitchFamily="18" charset="0"/>
              <a:cs typeface="Times New Roman" pitchFamily="18" charset="0"/>
            </a:endParaRPr>
          </a:p>
          <a:p>
            <a:pPr algn="just">
              <a:lnSpc>
                <a:spcPct val="150000"/>
              </a:lnSpc>
            </a:pPr>
            <a:endParaRPr lang="en-US" sz="1800">
              <a:ea typeface="Cambria Math" panose="02040503050406030204" pitchFamily="18" charset="0"/>
              <a:cs typeface="Times New Roman" pitchFamily="18" charset="0"/>
            </a:endParaRPr>
          </a:p>
          <a:p>
            <a:pPr algn="just">
              <a:lnSpc>
                <a:spcPct val="150000"/>
              </a:lnSpc>
            </a:pPr>
            <a:endParaRPr lang="en-US" sz="1800">
              <a:ea typeface="Cambria Math" panose="02040503050406030204" pitchFamily="18" charset="0"/>
              <a:cs typeface="Times New Roman" pitchFamily="18" charset="0"/>
            </a:endParaRPr>
          </a:p>
          <a:p>
            <a:pPr algn="just">
              <a:lnSpc>
                <a:spcPct val="150000"/>
              </a:lnSpc>
            </a:pPr>
            <a:endParaRPr lang="en-US" sz="1800">
              <a:ea typeface="Cambria Math" panose="02040503050406030204" pitchFamily="18" charset="0"/>
              <a:cs typeface="Times New Roman" pitchFamily="18" charset="0"/>
            </a:endParaRPr>
          </a:p>
          <a:p>
            <a:pPr marL="0" indent="0" algn="just">
              <a:lnSpc>
                <a:spcPct val="150000"/>
              </a:lnSpc>
              <a:buNone/>
            </a:pPr>
            <a:endParaRPr lang="en-US" sz="1200">
              <a:ea typeface="Cambria Math" panose="02040503050406030204" pitchFamily="18" charset="0"/>
              <a:cs typeface="Times New Roman" pitchFamily="18" charset="0"/>
            </a:endParaRPr>
          </a:p>
          <a:p>
            <a:pPr marL="0" indent="0" algn="just">
              <a:lnSpc>
                <a:spcPct val="150000"/>
              </a:lnSpc>
              <a:buNone/>
            </a:pPr>
            <a:endParaRPr lang="en-US" sz="1600">
              <a:ea typeface="Cambria Math" panose="02040503050406030204" pitchFamily="18" charset="0"/>
              <a:cs typeface="Times New Roman" pitchFamily="18" charset="0"/>
            </a:endParaRPr>
          </a:p>
          <a:p>
            <a:pPr algn="just">
              <a:lnSpc>
                <a:spcPct val="150000"/>
              </a:lnSpc>
            </a:pPr>
            <a:r>
              <a:rPr lang="en-US" sz="1800">
                <a:ea typeface="Cambria Math" panose="02040503050406030204" pitchFamily="18" charset="0"/>
                <a:cs typeface="Times New Roman" pitchFamily="18" charset="0"/>
              </a:rPr>
              <a:t>Company organization</a:t>
            </a:r>
          </a:p>
          <a:p>
            <a:pPr marL="230400" indent="0" algn="just">
              <a:lnSpc>
                <a:spcPct val="100000"/>
              </a:lnSpc>
              <a:spcBef>
                <a:spcPts val="600"/>
              </a:spcBef>
              <a:buNone/>
            </a:pPr>
            <a:r>
              <a:rPr lang="en-US" sz="1400">
                <a:ea typeface="Cambria Math" panose="02040503050406030204" pitchFamily="18" charset="0"/>
                <a:cs typeface="Times New Roman" pitchFamily="18" charset="0"/>
              </a:rPr>
              <a:t>Not good to use linear data structure to store </a:t>
            </a:r>
            <a:r>
              <a:rPr lang="en-US" sz="1400" u="sng">
                <a:ea typeface="Cambria Math" panose="02040503050406030204" pitchFamily="18" charset="0"/>
                <a:cs typeface="Times New Roman" pitchFamily="18" charset="0"/>
              </a:rPr>
              <a:t>hierarchical relationships</a:t>
            </a:r>
          </a:p>
        </p:txBody>
      </p:sp>
      <p:sp>
        <p:nvSpPr>
          <p:cNvPr id="35" name="Rectangle 3"/>
          <p:cNvSpPr>
            <a:spLocks noChangeArrowheads="1"/>
          </p:cNvSpPr>
          <p:nvPr/>
        </p:nvSpPr>
        <p:spPr bwMode="auto">
          <a:xfrm>
            <a:off x="5753100" y="3752333"/>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a:solidFill>
                  <a:srgbClr val="000000"/>
                </a:solidFill>
              </a:rPr>
              <a:t>Jane</a:t>
            </a:r>
          </a:p>
        </p:txBody>
      </p:sp>
      <p:sp>
        <p:nvSpPr>
          <p:cNvPr id="36" name="Rectangle 4"/>
          <p:cNvSpPr>
            <a:spLocks noChangeArrowheads="1"/>
          </p:cNvSpPr>
          <p:nvPr/>
        </p:nvSpPr>
        <p:spPr bwMode="auto">
          <a:xfrm>
            <a:off x="4305300" y="2075933"/>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a:solidFill>
                  <a:srgbClr val="000000"/>
                </a:solidFill>
              </a:rPr>
              <a:t> Anna</a:t>
            </a:r>
          </a:p>
        </p:txBody>
      </p:sp>
      <p:sp>
        <p:nvSpPr>
          <p:cNvPr id="37" name="Rectangle 5"/>
          <p:cNvSpPr>
            <a:spLocks noChangeArrowheads="1"/>
          </p:cNvSpPr>
          <p:nvPr/>
        </p:nvSpPr>
        <p:spPr bwMode="auto">
          <a:xfrm>
            <a:off x="2781300" y="3752333"/>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a:solidFill>
                  <a:srgbClr val="000000"/>
                </a:solidFill>
              </a:rPr>
              <a:t>John</a:t>
            </a:r>
          </a:p>
        </p:txBody>
      </p:sp>
      <p:sp>
        <p:nvSpPr>
          <p:cNvPr id="38" name="Rectangle 6"/>
          <p:cNvSpPr>
            <a:spLocks noChangeArrowheads="1"/>
          </p:cNvSpPr>
          <p:nvPr/>
        </p:nvSpPr>
        <p:spPr bwMode="auto">
          <a:xfrm>
            <a:off x="5067300" y="2914133"/>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a:solidFill>
                  <a:srgbClr val="000000"/>
                </a:solidFill>
              </a:rPr>
              <a:t>Brian</a:t>
            </a:r>
          </a:p>
        </p:txBody>
      </p:sp>
      <p:sp>
        <p:nvSpPr>
          <p:cNvPr id="39" name="Rectangle 7"/>
          <p:cNvSpPr>
            <a:spLocks noChangeArrowheads="1"/>
          </p:cNvSpPr>
          <p:nvPr/>
        </p:nvSpPr>
        <p:spPr bwMode="auto">
          <a:xfrm>
            <a:off x="3467100" y="2914133"/>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a:solidFill>
                  <a:srgbClr val="000000"/>
                </a:solidFill>
              </a:rPr>
              <a:t>Irit</a:t>
            </a:r>
          </a:p>
        </p:txBody>
      </p:sp>
      <p:sp>
        <p:nvSpPr>
          <p:cNvPr id="40" name="Rectangle 8"/>
          <p:cNvSpPr>
            <a:spLocks noChangeArrowheads="1"/>
          </p:cNvSpPr>
          <p:nvPr/>
        </p:nvSpPr>
        <p:spPr bwMode="auto">
          <a:xfrm>
            <a:off x="4762500" y="3752333"/>
            <a:ext cx="609600" cy="457200"/>
          </a:xfrm>
          <a:prstGeom prst="rect">
            <a:avLst/>
          </a:prstGeom>
          <a:solidFill>
            <a:srgbClr val="8BB4FF"/>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a:solidFill>
                  <a:srgbClr val="000000"/>
                </a:solidFill>
              </a:rPr>
              <a:t>Simon</a:t>
            </a:r>
          </a:p>
        </p:txBody>
      </p:sp>
      <p:sp>
        <p:nvSpPr>
          <p:cNvPr id="41" name="Rectangle 9"/>
          <p:cNvSpPr>
            <a:spLocks noChangeArrowheads="1"/>
          </p:cNvSpPr>
          <p:nvPr/>
        </p:nvSpPr>
        <p:spPr bwMode="auto">
          <a:xfrm>
            <a:off x="3695700" y="3752333"/>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a:solidFill>
                  <a:srgbClr val="000000"/>
                </a:solidFill>
              </a:rPr>
              <a:t>Peter</a:t>
            </a:r>
          </a:p>
        </p:txBody>
      </p:sp>
      <p:cxnSp>
        <p:nvCxnSpPr>
          <p:cNvPr id="42" name="AutoShape 11"/>
          <p:cNvCxnSpPr>
            <a:cxnSpLocks noChangeShapeType="1"/>
            <a:stCxn id="36" idx="2"/>
            <a:endCxn id="39" idx="0"/>
          </p:cNvCxnSpPr>
          <p:nvPr/>
        </p:nvCxnSpPr>
        <p:spPr bwMode="auto">
          <a:xfrm flipH="1">
            <a:off x="3771900" y="2547421"/>
            <a:ext cx="838200" cy="35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AutoShape 12"/>
          <p:cNvCxnSpPr>
            <a:cxnSpLocks noChangeShapeType="1"/>
            <a:stCxn id="36" idx="2"/>
            <a:endCxn id="38" idx="0"/>
          </p:cNvCxnSpPr>
          <p:nvPr/>
        </p:nvCxnSpPr>
        <p:spPr bwMode="auto">
          <a:xfrm>
            <a:off x="4610100" y="2547421"/>
            <a:ext cx="762000" cy="35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AutoShape 14"/>
          <p:cNvCxnSpPr>
            <a:cxnSpLocks noChangeShapeType="1"/>
            <a:stCxn id="39" idx="2"/>
            <a:endCxn id="37" idx="0"/>
          </p:cNvCxnSpPr>
          <p:nvPr/>
        </p:nvCxnSpPr>
        <p:spPr bwMode="auto">
          <a:xfrm flipH="1">
            <a:off x="3086100" y="3385621"/>
            <a:ext cx="685800" cy="35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AutoShape 15"/>
          <p:cNvCxnSpPr>
            <a:cxnSpLocks noChangeShapeType="1"/>
            <a:stCxn id="39" idx="2"/>
            <a:endCxn id="41" idx="0"/>
          </p:cNvCxnSpPr>
          <p:nvPr/>
        </p:nvCxnSpPr>
        <p:spPr bwMode="auto">
          <a:xfrm>
            <a:off x="3771900" y="3385621"/>
            <a:ext cx="228600" cy="35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AutoShape 16"/>
          <p:cNvCxnSpPr>
            <a:cxnSpLocks noChangeShapeType="1"/>
            <a:stCxn id="38" idx="2"/>
            <a:endCxn id="40" idx="0"/>
          </p:cNvCxnSpPr>
          <p:nvPr/>
        </p:nvCxnSpPr>
        <p:spPr bwMode="auto">
          <a:xfrm flipH="1">
            <a:off x="5067300" y="3385621"/>
            <a:ext cx="304800" cy="35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AutoShape 17"/>
          <p:cNvCxnSpPr>
            <a:cxnSpLocks noChangeShapeType="1"/>
            <a:stCxn id="38" idx="2"/>
            <a:endCxn id="35" idx="0"/>
          </p:cNvCxnSpPr>
          <p:nvPr/>
        </p:nvCxnSpPr>
        <p:spPr bwMode="auto">
          <a:xfrm>
            <a:off x="5372100" y="3385621"/>
            <a:ext cx="685800" cy="35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 Box 18"/>
          <p:cNvSpPr txBox="1">
            <a:spLocks noChangeArrowheads="1"/>
          </p:cNvSpPr>
          <p:nvPr/>
        </p:nvSpPr>
        <p:spPr bwMode="auto">
          <a:xfrm>
            <a:off x="4152900" y="4452421"/>
            <a:ext cx="1066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pPr>
            <a:r>
              <a:rPr lang="en-US" altLang="zh-CN" sz="2400" b="1">
                <a:solidFill>
                  <a:srgbClr val="FE7F00"/>
                </a:solidFill>
                <a:latin typeface="Verdana (Body)"/>
                <a:ea typeface="微软雅黑" panose="020B0503020204020204" pitchFamily="34" charset="-122"/>
              </a:rPr>
              <a:t>Tree</a:t>
            </a:r>
          </a:p>
        </p:txBody>
      </p:sp>
      <p:sp>
        <p:nvSpPr>
          <p:cNvPr id="49" name="Text Box 19"/>
          <p:cNvSpPr txBox="1">
            <a:spLocks noChangeArrowheads="1"/>
          </p:cNvSpPr>
          <p:nvPr/>
        </p:nvSpPr>
        <p:spPr bwMode="auto">
          <a:xfrm>
            <a:off x="5067300" y="2152133"/>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pPr>
            <a:r>
              <a:rPr lang="en-US" altLang="zh-CN">
                <a:solidFill>
                  <a:srgbClr val="000000"/>
                </a:solidFill>
              </a:rPr>
              <a:t>CEO</a:t>
            </a:r>
          </a:p>
        </p:txBody>
      </p:sp>
    </p:spTree>
    <p:extLst>
      <p:ext uri="{BB962C8B-B14F-4D97-AF65-F5344CB8AC3E}">
        <p14:creationId xmlns:p14="http://schemas.microsoft.com/office/powerpoint/2010/main" val="2270824663"/>
      </p:ext>
    </p:extLst>
  </p:cSld>
  <p:clrMapOvr>
    <a:masterClrMapping/>
  </p:clrMapOvr>
  <p:transition>
    <p:wipe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pPr eaLnBrk="1" hangingPunct="1"/>
            <a:r>
              <a:rPr lang="en-US" altLang="en-US" b="1">
                <a:cs typeface="Arial" panose="020B0604020202020204" pitchFamily="34" charset="0"/>
              </a:rPr>
              <a:t>Tree data structure</a:t>
            </a:r>
            <a:endParaRPr lang="en-US" altLang="en-US" b="1" dirty="0">
              <a:cs typeface="Arial" panose="020B0604020202020204" pitchFamily="34" charset="0"/>
            </a:endParaRPr>
          </a:p>
        </p:txBody>
      </p:sp>
      <p:sp>
        <p:nvSpPr>
          <p:cNvPr id="6" name="Rounded Rectangle 3"/>
          <p:cNvSpPr/>
          <p:nvPr/>
        </p:nvSpPr>
        <p:spPr>
          <a:xfrm>
            <a:off x="893928" y="1268311"/>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sp>
        <p:nvSpPr>
          <p:cNvPr id="8" name="Content Placeholder 1"/>
          <p:cNvSpPr txBox="1">
            <a:spLocks/>
          </p:cNvSpPr>
          <p:nvPr/>
        </p:nvSpPr>
        <p:spPr>
          <a:xfrm>
            <a:off x="1097280" y="1380226"/>
            <a:ext cx="7038191"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600" dirty="0">
                <a:ea typeface="Cambria Math" panose="02040503050406030204" pitchFamily="18" charset="0"/>
                <a:cs typeface="Times New Roman" pitchFamily="18" charset="0"/>
              </a:rPr>
              <a:t>Still using nodes + links representation</a:t>
            </a:r>
          </a:p>
          <a:p>
            <a:pPr algn="just">
              <a:lnSpc>
                <a:spcPct val="150000"/>
              </a:lnSpc>
            </a:pPr>
            <a:r>
              <a:rPr lang="en-US" sz="1600" dirty="0">
                <a:ea typeface="Cambria Math" panose="02040503050406030204" pitchFamily="18" charset="0"/>
                <a:cs typeface="Times New Roman" pitchFamily="18" charset="0"/>
              </a:rPr>
              <a:t>New idea:</a:t>
            </a:r>
          </a:p>
          <a:p>
            <a:pPr lvl="1" algn="just">
              <a:lnSpc>
                <a:spcPct val="150000"/>
              </a:lnSpc>
              <a:buFont typeface=".AppleSystemUIFont" charset="-120"/>
              <a:buChar char="-"/>
            </a:pPr>
            <a:r>
              <a:rPr lang="en-US" sz="1400" dirty="0">
                <a:ea typeface="Cambria Math" panose="02040503050406030204" pitchFamily="18" charset="0"/>
                <a:cs typeface="Times New Roman" pitchFamily="18" charset="0"/>
              </a:rPr>
              <a:t>Each node can have links to more than one </a:t>
            </a:r>
            <a:r>
              <a:rPr lang="en-US" sz="1400">
                <a:ea typeface="Cambria Math" panose="02040503050406030204" pitchFamily="18" charset="0"/>
                <a:cs typeface="Times New Roman" pitchFamily="18" charset="0"/>
              </a:rPr>
              <a:t>other node</a:t>
            </a:r>
          </a:p>
          <a:p>
            <a:pPr lvl="1" algn="just">
              <a:lnSpc>
                <a:spcPct val="150000"/>
              </a:lnSpc>
              <a:buFont typeface=".AppleSystemUIFont" charset="-120"/>
              <a:buChar char="-"/>
            </a:pPr>
            <a:r>
              <a:rPr lang="en-US" sz="1400">
                <a:ea typeface="Cambria Math" panose="02040503050406030204" pitchFamily="18" charset="0"/>
                <a:cs typeface="Times New Roman" pitchFamily="18" charset="0"/>
              </a:rPr>
              <a:t>No loop</a:t>
            </a:r>
            <a:endParaRPr lang="en-US" sz="1400" dirty="0">
              <a:ea typeface="Cambria Math" panose="02040503050406030204" pitchFamily="18" charset="0"/>
              <a:cs typeface="Times New Roman" pitchFamily="18" charset="0"/>
            </a:endParaRPr>
          </a:p>
        </p:txBody>
      </p:sp>
      <p:pic>
        <p:nvPicPr>
          <p:cNvPr id="5" name="Picture 4"/>
          <p:cNvPicPr>
            <a:picLocks noChangeAspect="1"/>
          </p:cNvPicPr>
          <p:nvPr/>
        </p:nvPicPr>
        <p:blipFill>
          <a:blip r:embed="rId3"/>
          <a:stretch>
            <a:fillRect/>
          </a:stretch>
        </p:blipFill>
        <p:spPr>
          <a:xfrm>
            <a:off x="1533460" y="3586301"/>
            <a:ext cx="2112063" cy="1761460"/>
          </a:xfrm>
          <a:prstGeom prst="rect">
            <a:avLst/>
          </a:prstGeom>
        </p:spPr>
      </p:pic>
      <p:cxnSp>
        <p:nvCxnSpPr>
          <p:cNvPr id="10" name="直接箭头连接符 8"/>
          <p:cNvCxnSpPr/>
          <p:nvPr/>
        </p:nvCxnSpPr>
        <p:spPr>
          <a:xfrm flipH="1">
            <a:off x="2167891" y="3845367"/>
            <a:ext cx="312419" cy="229428"/>
          </a:xfrm>
          <a:prstGeom prst="straightConnector1">
            <a:avLst/>
          </a:prstGeom>
          <a:ln w="38100">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141220" y="4269105"/>
            <a:ext cx="202462" cy="300990"/>
          </a:xfrm>
          <a:prstGeom prst="straightConnector1">
            <a:avLst/>
          </a:prstGeom>
          <a:ln w="38100">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2"/>
          <p:cNvCxnSpPr/>
          <p:nvPr/>
        </p:nvCxnSpPr>
        <p:spPr>
          <a:xfrm>
            <a:off x="2493645" y="4800600"/>
            <a:ext cx="135255" cy="243345"/>
          </a:xfrm>
          <a:prstGeom prst="straightConnector1">
            <a:avLst/>
          </a:prstGeom>
          <a:ln w="38100">
            <a:solidFill>
              <a:srgbClr val="0066FF"/>
            </a:solidFill>
            <a:tailEnd type="triangle"/>
          </a:ln>
        </p:spPr>
        <p:style>
          <a:lnRef idx="1">
            <a:schemeClr val="accent1"/>
          </a:lnRef>
          <a:fillRef idx="0">
            <a:schemeClr val="accent1"/>
          </a:fillRef>
          <a:effectRef idx="0">
            <a:schemeClr val="accent1"/>
          </a:effectRef>
          <a:fontRef idx="minor">
            <a:schemeClr val="tx1"/>
          </a:fontRef>
        </p:style>
      </p:cxnSp>
      <p:sp>
        <p:nvSpPr>
          <p:cNvPr id="13" name="object 34"/>
          <p:cNvSpPr txBox="1"/>
          <p:nvPr/>
        </p:nvSpPr>
        <p:spPr>
          <a:xfrm>
            <a:off x="4349748" y="3850419"/>
            <a:ext cx="3785723" cy="833562"/>
          </a:xfrm>
          <a:prstGeom prst="rect">
            <a:avLst/>
          </a:prstGeom>
          <a:ln w="76199">
            <a:noFill/>
          </a:ln>
        </p:spPr>
        <p:txBody>
          <a:bodyPr vert="horz" wrap="square" lIns="0" tIns="0" rIns="0" bIns="0" rtlCol="0">
            <a:spAutoFit/>
          </a:bodyPr>
          <a:lstStyle/>
          <a:p>
            <a:pPr marL="53340">
              <a:lnSpc>
                <a:spcPts val="2130"/>
              </a:lnSpc>
            </a:pPr>
            <a:r>
              <a:rPr sz="1600" b="1" dirty="0">
                <a:latin typeface="Verdana (Body)"/>
                <a:cs typeface="Calibri"/>
              </a:rPr>
              <a:t>Obs</a:t>
            </a:r>
            <a:r>
              <a:rPr sz="1600" b="1" spc="-10" dirty="0">
                <a:latin typeface="Verdana (Body)"/>
                <a:cs typeface="Calibri"/>
              </a:rPr>
              <a:t>erve that:</a:t>
            </a:r>
            <a:endParaRPr sz="1600" b="1" dirty="0">
              <a:latin typeface="Verdana (Body)"/>
              <a:cs typeface="Calibri"/>
            </a:endParaRPr>
          </a:p>
          <a:p>
            <a:pPr marL="332740" marR="153035" indent="-279400">
              <a:lnSpc>
                <a:spcPts val="2200"/>
              </a:lnSpc>
              <a:spcBef>
                <a:spcPts val="10"/>
              </a:spcBef>
              <a:tabLst>
                <a:tab pos="338455" algn="l"/>
              </a:tabLst>
            </a:pPr>
            <a:r>
              <a:rPr sz="1600" b="1" spc="-370" dirty="0">
                <a:latin typeface="Verdana (Body)"/>
                <a:cs typeface="Calibri"/>
              </a:rPr>
              <a:t>-­‐		</a:t>
            </a:r>
            <a:r>
              <a:rPr sz="1600" b="1" spc="-10" dirty="0">
                <a:latin typeface="Verdana (Body)"/>
                <a:cs typeface="Calibri"/>
              </a:rPr>
              <a:t>If we follow </a:t>
            </a:r>
            <a:r>
              <a:rPr sz="1600" b="1" spc="-15" dirty="0">
                <a:latin typeface="Verdana (Body)"/>
                <a:cs typeface="Calibri"/>
              </a:rPr>
              <a:t>on</a:t>
            </a:r>
            <a:r>
              <a:rPr sz="1600" b="1" spc="-10" dirty="0">
                <a:latin typeface="Verdana (Body)"/>
                <a:cs typeface="Calibri"/>
              </a:rPr>
              <a:t>e path of a tree, </a:t>
            </a:r>
            <a:r>
              <a:rPr sz="1600" b="1" spc="-15" dirty="0">
                <a:latin typeface="Verdana (Body)"/>
                <a:cs typeface="Calibri"/>
              </a:rPr>
              <a:t>we</a:t>
            </a:r>
            <a:r>
              <a:rPr sz="1600" b="1" spc="-10" dirty="0">
                <a:latin typeface="Verdana (Body)"/>
                <a:cs typeface="Calibri"/>
              </a:rPr>
              <a:t> get a linked list</a:t>
            </a:r>
            <a:endParaRPr sz="1600" b="1" dirty="0">
              <a:latin typeface="Verdana (Body)"/>
              <a:cs typeface="Calibri"/>
            </a:endParaRPr>
          </a:p>
        </p:txBody>
      </p:sp>
      <p:cxnSp>
        <p:nvCxnSpPr>
          <p:cNvPr id="14" name="直接箭头连接符 11"/>
          <p:cNvCxnSpPr/>
          <p:nvPr/>
        </p:nvCxnSpPr>
        <p:spPr>
          <a:xfrm flipH="1" flipV="1">
            <a:off x="2578599" y="3897736"/>
            <a:ext cx="487203" cy="1138589"/>
          </a:xfrm>
          <a:prstGeom prst="straightConnector1">
            <a:avLst/>
          </a:prstGeom>
          <a:ln w="38100">
            <a:solidFill>
              <a:srgbClr val="FE7F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7"/>
          <p:cNvCxnSpPr/>
          <p:nvPr/>
        </p:nvCxnSpPr>
        <p:spPr>
          <a:xfrm flipH="1">
            <a:off x="2527936" y="4217540"/>
            <a:ext cx="468629" cy="374134"/>
          </a:xfrm>
          <a:prstGeom prst="straightConnector1">
            <a:avLst/>
          </a:prstGeom>
          <a:ln w="38100">
            <a:solidFill>
              <a:srgbClr val="FE7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521307"/>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nodeType="clickEffect">
                                  <p:stCondLst>
                                    <p:cond delay="0"/>
                                  </p:stCondLst>
                                  <p:childTnLst>
                                    <p:animEffect transition="out" filter="wipe(down)">
                                      <p:cBhvr>
                                        <p:cTn id="13" dur="500"/>
                                        <p:tgtEl>
                                          <p:spTgt spid="14"/>
                                        </p:tgtEl>
                                      </p:cBhvr>
                                    </p:animEffect>
                                    <p:set>
                                      <p:cBhvr>
                                        <p:cTn id="14" dur="1" fill="hold">
                                          <p:stCondLst>
                                            <p:cond delay="499"/>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xit" presetSubtype="21" fill="hold" nodeType="clickEffect">
                                  <p:stCondLst>
                                    <p:cond delay="0"/>
                                  </p:stCondLst>
                                  <p:childTnLst>
                                    <p:animEffect transition="out" filter="barn(inVertical)">
                                      <p:cBhvr>
                                        <p:cTn id="25" dur="500"/>
                                        <p:tgtEl>
                                          <p:spTgt spid="15"/>
                                        </p:tgtEl>
                                      </p:cBhvr>
                                    </p:animEffect>
                                    <p:set>
                                      <p:cBhvr>
                                        <p:cTn id="26" dur="1" fill="hold">
                                          <p:stCondLst>
                                            <p:cond delay="499"/>
                                          </p:stCondLst>
                                        </p:cTn>
                                        <p:tgtEl>
                                          <p:spTgt spid="1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arn(inVertical)">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934DB-135C-596C-1B6D-0344B00D821F}"/>
              </a:ext>
            </a:extLst>
          </p:cNvPr>
          <p:cNvSpPr>
            <a:spLocks noGrp="1"/>
          </p:cNvSpPr>
          <p:nvPr>
            <p:ph type="title"/>
          </p:nvPr>
        </p:nvSpPr>
        <p:spPr/>
        <p:txBody>
          <a:bodyPr/>
          <a:lstStyle/>
          <a:p>
            <a:r>
              <a:rPr lang="en-SG" dirty="0"/>
              <a:t>Week 05 lecture: online</a:t>
            </a:r>
          </a:p>
        </p:txBody>
      </p:sp>
      <p:sp>
        <p:nvSpPr>
          <p:cNvPr id="6" name="TextBox 5">
            <a:extLst>
              <a:ext uri="{FF2B5EF4-FFF2-40B4-BE49-F238E27FC236}">
                <a16:creationId xmlns:a16="http://schemas.microsoft.com/office/drawing/2014/main" id="{6F9D5BBE-379F-D37A-B97E-4047BEE4AB9F}"/>
              </a:ext>
            </a:extLst>
          </p:cNvPr>
          <p:cNvSpPr txBox="1"/>
          <p:nvPr/>
        </p:nvSpPr>
        <p:spPr>
          <a:xfrm>
            <a:off x="555477" y="2546646"/>
            <a:ext cx="8152688" cy="1384995"/>
          </a:xfrm>
          <a:prstGeom prst="rect">
            <a:avLst/>
          </a:prstGeom>
          <a:noFill/>
        </p:spPr>
        <p:txBody>
          <a:bodyPr wrap="square" rtlCol="0">
            <a:spAutoFit/>
          </a:bodyPr>
          <a:lstStyle/>
          <a:p>
            <a:pPr algn="ctr"/>
            <a:r>
              <a:rPr lang="en-SG" sz="2800" dirty="0"/>
              <a:t>Week 05 lecture will be conducted online</a:t>
            </a:r>
          </a:p>
          <a:p>
            <a:pPr algn="ctr"/>
            <a:endParaRPr lang="en-SG" sz="2800" dirty="0"/>
          </a:p>
          <a:p>
            <a:pPr algn="ctr"/>
            <a:r>
              <a:rPr lang="en-SG" sz="2800" dirty="0"/>
              <a:t>MS Team Link will be announced</a:t>
            </a:r>
          </a:p>
        </p:txBody>
      </p:sp>
    </p:spTree>
    <p:extLst>
      <p:ext uri="{BB962C8B-B14F-4D97-AF65-F5344CB8AC3E}">
        <p14:creationId xmlns:p14="http://schemas.microsoft.com/office/powerpoint/2010/main" val="37734258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r>
              <a:rPr lang="en-US" altLang="en-US">
                <a:cs typeface="Arial" panose="020B0604020202020204" pitchFamily="34" charset="0"/>
              </a:rPr>
              <a:t>Outline</a:t>
            </a:r>
            <a:endParaRPr lang="en-US" altLang="en-US" b="1" dirty="0">
              <a:cs typeface="Arial" panose="020B0604020202020204" pitchFamily="34" charset="0"/>
            </a:endParaRPr>
          </a:p>
        </p:txBody>
      </p:sp>
      <p:sp>
        <p:nvSpPr>
          <p:cNvPr id="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842" y="1681485"/>
            <a:ext cx="2872730" cy="581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1"/>
          <p:cNvSpPr txBox="1">
            <a:spLocks/>
          </p:cNvSpPr>
          <p:nvPr/>
        </p:nvSpPr>
        <p:spPr>
          <a:xfrm>
            <a:off x="1097280" y="1256242"/>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1600" dirty="0">
                <a:ea typeface="Cambria Math" panose="02040503050406030204" pitchFamily="18" charset="0"/>
                <a:cs typeface="Times New Roman" pitchFamily="18" charset="0"/>
              </a:rPr>
              <a:t>Non-linear data structures</a:t>
            </a:r>
          </a:p>
          <a:p>
            <a:pPr algn="just">
              <a:lnSpc>
                <a:spcPct val="100000"/>
              </a:lnSpc>
            </a:pPr>
            <a:r>
              <a:rPr lang="en-US" sz="1600" b="1" dirty="0">
                <a:ea typeface="Cambria Math" panose="02040503050406030204" pitchFamily="18" charset="0"/>
                <a:cs typeface="Times New Roman" pitchFamily="18" charset="0"/>
              </a:rPr>
              <a:t>Tree data structure</a:t>
            </a:r>
          </a:p>
          <a:p>
            <a:pPr lvl="1" algn="just">
              <a:lnSpc>
                <a:spcPct val="100000"/>
              </a:lnSpc>
              <a:buFont typeface=".AppleSystemUIFont" charset="-120"/>
              <a:buChar char="-"/>
            </a:pPr>
            <a:r>
              <a:rPr lang="en-US" sz="1400" b="1" dirty="0">
                <a:ea typeface="Cambria Math" panose="02040503050406030204" pitchFamily="18" charset="0"/>
                <a:cs typeface="Times New Roman" pitchFamily="18" charset="0"/>
              </a:rPr>
              <a:t>Binary trees</a:t>
            </a:r>
            <a:endParaRPr lang="en-US" sz="1600" b="1" dirty="0">
              <a:ea typeface="Cambria Math" panose="02040503050406030204" pitchFamily="18" charset="0"/>
              <a:cs typeface="Times New Roman" pitchFamily="18" charset="0"/>
            </a:endParaRPr>
          </a:p>
          <a:p>
            <a:pPr algn="just">
              <a:lnSpc>
                <a:spcPct val="100000"/>
              </a:lnSpc>
            </a:pPr>
            <a:r>
              <a:rPr lang="en-US" sz="1600" dirty="0">
                <a:ea typeface="Cambria Math" panose="02040503050406030204" pitchFamily="18" charset="0"/>
                <a:cs typeface="Times New Roman" pitchFamily="18" charset="0"/>
              </a:rPr>
              <a:t>Implement binary tree nodes in C</a:t>
            </a:r>
          </a:p>
          <a:p>
            <a:pPr>
              <a:lnSpc>
                <a:spcPct val="100000"/>
              </a:lnSpc>
            </a:pPr>
            <a:r>
              <a:rPr lang="en-SG" sz="1600" dirty="0"/>
              <a:t>Binary Tree Traversal</a:t>
            </a:r>
          </a:p>
          <a:p>
            <a:pPr>
              <a:lnSpc>
                <a:spcPct val="100000"/>
              </a:lnSpc>
            </a:pPr>
            <a:r>
              <a:rPr lang="en-SG" sz="1600" dirty="0"/>
              <a:t>Tree traversal order</a:t>
            </a:r>
          </a:p>
          <a:p>
            <a:pPr lvl="1">
              <a:lnSpc>
                <a:spcPct val="100000"/>
              </a:lnSpc>
              <a:buFont typeface="Verdana" panose="020B0604030504040204" pitchFamily="34" charset="0"/>
              <a:buChar char="-"/>
            </a:pPr>
            <a:r>
              <a:rPr lang="en-SG" sz="1400" dirty="0"/>
              <a:t>Pre-order</a:t>
            </a:r>
          </a:p>
          <a:p>
            <a:pPr lvl="1">
              <a:lnSpc>
                <a:spcPct val="100000"/>
              </a:lnSpc>
              <a:buFont typeface="Verdana" panose="020B0604030504040204" pitchFamily="34" charset="0"/>
              <a:buChar char="-"/>
            </a:pPr>
            <a:r>
              <a:rPr lang="en-SG" sz="1400" dirty="0"/>
              <a:t>In-order</a:t>
            </a:r>
          </a:p>
          <a:p>
            <a:pPr lvl="1">
              <a:lnSpc>
                <a:spcPct val="100000"/>
              </a:lnSpc>
              <a:buFont typeface="Verdana" panose="020B0604030504040204" pitchFamily="34" charset="0"/>
              <a:buChar char="-"/>
            </a:pPr>
            <a:r>
              <a:rPr lang="en-SG" sz="1400" dirty="0"/>
              <a:t>Post-order</a:t>
            </a:r>
          </a:p>
          <a:p>
            <a:pPr>
              <a:lnSpc>
                <a:spcPct val="100000"/>
              </a:lnSpc>
            </a:pPr>
            <a:r>
              <a:rPr lang="en-SG" sz="1600" dirty="0"/>
              <a:t>Application examples</a:t>
            </a:r>
          </a:p>
          <a:p>
            <a:pPr lvl="1">
              <a:lnSpc>
                <a:spcPct val="100000"/>
              </a:lnSpc>
              <a:buFont typeface="Verdana" panose="020B0604030504040204" pitchFamily="34" charset="0"/>
              <a:buChar char="-"/>
            </a:pPr>
            <a:r>
              <a:rPr lang="en-SG" sz="1400" dirty="0"/>
              <a:t>Count nodes in a binary tree</a:t>
            </a:r>
          </a:p>
          <a:p>
            <a:pPr lvl="1">
              <a:lnSpc>
                <a:spcPct val="100000"/>
              </a:lnSpc>
              <a:buFont typeface="Verdana" panose="020B0604030504040204" pitchFamily="34" charset="0"/>
              <a:buChar char="-"/>
            </a:pPr>
            <a:r>
              <a:rPr lang="en-SG" sz="1400" dirty="0"/>
              <a:t>Find grandchild nodes</a:t>
            </a:r>
          </a:p>
          <a:p>
            <a:pPr lvl="1">
              <a:lnSpc>
                <a:spcPct val="100000"/>
              </a:lnSpc>
              <a:buFont typeface="Verdana" panose="020B0604030504040204" pitchFamily="34" charset="0"/>
              <a:buChar char="-"/>
            </a:pPr>
            <a:r>
              <a:rPr lang="en-SG" sz="1400" dirty="0"/>
              <a:t>Calculate height of every node</a:t>
            </a:r>
          </a:p>
          <a:p>
            <a:pPr>
              <a:lnSpc>
                <a:spcPct val="100000"/>
              </a:lnSpc>
            </a:pPr>
            <a:r>
              <a:rPr lang="en-SG" sz="1600" dirty="0"/>
              <a:t>Level-by-level traversal</a:t>
            </a:r>
          </a:p>
          <a:p>
            <a:pPr>
              <a:lnSpc>
                <a:spcPct val="100000"/>
              </a:lnSpc>
            </a:pPr>
            <a:r>
              <a:rPr lang="en-SG" sz="1600" dirty="0" err="1"/>
              <a:t>Preorder</a:t>
            </a:r>
            <a:r>
              <a:rPr lang="en-SG" sz="1600" dirty="0"/>
              <a:t> traversal with a stack</a:t>
            </a:r>
          </a:p>
        </p:txBody>
      </p:sp>
    </p:spTree>
    <p:extLst>
      <p:ext uri="{BB962C8B-B14F-4D97-AF65-F5344CB8AC3E}">
        <p14:creationId xmlns:p14="http://schemas.microsoft.com/office/powerpoint/2010/main" val="2344415291"/>
      </p:ext>
    </p:extLst>
  </p:cSld>
  <p:clrMapOvr>
    <a:masterClrMapping/>
  </p:clrMapOvr>
  <p:transition>
    <p:wipe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pPr eaLnBrk="1" hangingPunct="1"/>
            <a:r>
              <a:rPr lang="en-US" altLang="en-US" b="1" dirty="0">
                <a:cs typeface="Arial" panose="020B0604020202020204" pitchFamily="34" charset="0"/>
              </a:rPr>
              <a:t>TREE Data STRUCTURE</a:t>
            </a:r>
          </a:p>
        </p:txBody>
      </p:sp>
      <p:sp>
        <p:nvSpPr>
          <p:cNvPr id="6" name="Rounded Rectangle 3"/>
          <p:cNvSpPr/>
          <p:nvPr/>
        </p:nvSpPr>
        <p:spPr>
          <a:xfrm>
            <a:off x="893928" y="1268311"/>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sp>
        <p:nvSpPr>
          <p:cNvPr id="8" name="Content Placeholder 1"/>
          <p:cNvSpPr txBox="1">
            <a:spLocks/>
          </p:cNvSpPr>
          <p:nvPr/>
        </p:nvSpPr>
        <p:spPr>
          <a:xfrm>
            <a:off x="1097281" y="1380226"/>
            <a:ext cx="3959348"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600">
                <a:ea typeface="Cambria Math" panose="02040503050406030204" pitchFamily="18" charset="0"/>
                <a:cs typeface="Times New Roman" pitchFamily="18" charset="0"/>
              </a:rPr>
              <a:t>A tree is composed of nodes</a:t>
            </a:r>
          </a:p>
          <a:p>
            <a:pPr algn="just">
              <a:lnSpc>
                <a:spcPct val="150000"/>
              </a:lnSpc>
            </a:pPr>
            <a:r>
              <a:rPr lang="en-SG" sz="1600">
                <a:ea typeface="Cambria Math" panose="02040503050406030204" pitchFamily="18" charset="0"/>
                <a:cs typeface="Times New Roman" pitchFamily="18" charset="0"/>
              </a:rPr>
              <a:t>Each node contains a value</a:t>
            </a:r>
          </a:p>
          <a:p>
            <a:pPr algn="just">
              <a:lnSpc>
                <a:spcPct val="150000"/>
              </a:lnSpc>
            </a:pPr>
            <a:r>
              <a:rPr lang="en-SG" sz="1600">
                <a:ea typeface="Cambria Math" panose="02040503050406030204" pitchFamily="18" charset="0"/>
                <a:cs typeface="Times New Roman" pitchFamily="18" charset="0"/>
              </a:rPr>
              <a:t>Types of nodes</a:t>
            </a:r>
          </a:p>
          <a:p>
            <a:pPr lvl="1" algn="just">
              <a:lnSpc>
                <a:spcPct val="150000"/>
              </a:lnSpc>
              <a:buFont typeface="Verdana" panose="020B0604030504040204" pitchFamily="34" charset="0"/>
              <a:buChar char="-"/>
            </a:pPr>
            <a:r>
              <a:rPr lang="en-SG" sz="1400" b="1">
                <a:ea typeface="Cambria Math" panose="02040503050406030204" pitchFamily="18" charset="0"/>
                <a:cs typeface="Times New Roman" pitchFamily="18" charset="0"/>
              </a:rPr>
              <a:t>Root</a:t>
            </a:r>
            <a:r>
              <a:rPr lang="en-SG" sz="1400">
                <a:ea typeface="Cambria Math" panose="02040503050406030204" pitchFamily="18" charset="0"/>
                <a:cs typeface="Times New Roman" pitchFamily="18" charset="0"/>
              </a:rPr>
              <a:t>: only one in a tree, has no parent.</a:t>
            </a:r>
          </a:p>
          <a:p>
            <a:pPr lvl="1">
              <a:lnSpc>
                <a:spcPct val="150000"/>
              </a:lnSpc>
              <a:buFont typeface="Verdana" panose="020B0604030504040204" pitchFamily="34" charset="0"/>
              <a:buChar char="-"/>
            </a:pPr>
            <a:r>
              <a:rPr lang="en-SG" sz="1400">
                <a:ea typeface="Cambria Math" panose="02040503050406030204" pitchFamily="18" charset="0"/>
                <a:cs typeface="Times New Roman" pitchFamily="18" charset="0"/>
              </a:rPr>
              <a:t>Internal (non-leaf): </a:t>
            </a:r>
            <a:br>
              <a:rPr lang="en-SG" sz="1400">
                <a:ea typeface="Cambria Math" panose="02040503050406030204" pitchFamily="18" charset="0"/>
                <a:cs typeface="Times New Roman" pitchFamily="18" charset="0"/>
              </a:rPr>
            </a:br>
            <a:r>
              <a:rPr lang="en-SG" sz="1400">
                <a:ea typeface="Cambria Math" panose="02040503050406030204" pitchFamily="18" charset="0"/>
                <a:cs typeface="Times New Roman" pitchFamily="18" charset="0"/>
              </a:rPr>
              <a:t>Nodes with children are called </a:t>
            </a:r>
            <a:r>
              <a:rPr lang="en-SG" sz="1400" b="1">
                <a:ea typeface="Cambria Math" panose="02040503050406030204" pitchFamily="18" charset="0"/>
                <a:cs typeface="Times New Roman" pitchFamily="18" charset="0"/>
              </a:rPr>
              <a:t>internal nodes</a:t>
            </a:r>
          </a:p>
          <a:p>
            <a:pPr lvl="1">
              <a:lnSpc>
                <a:spcPct val="150000"/>
              </a:lnSpc>
              <a:buFont typeface="Verdana" panose="020B0604030504040204" pitchFamily="34" charset="0"/>
              <a:buChar char="-"/>
            </a:pPr>
            <a:r>
              <a:rPr lang="en-SG" sz="1400">
                <a:ea typeface="Cambria Math" panose="02040503050406030204" pitchFamily="18" charset="0"/>
                <a:cs typeface="Times New Roman" pitchFamily="18" charset="0"/>
              </a:rPr>
              <a:t>Leaf: </a:t>
            </a:r>
            <a:br>
              <a:rPr lang="en-SG" sz="1400">
                <a:ea typeface="Cambria Math" panose="02040503050406030204" pitchFamily="18" charset="0"/>
                <a:cs typeface="Times New Roman" pitchFamily="18" charset="0"/>
              </a:rPr>
            </a:br>
            <a:r>
              <a:rPr lang="en-SG" sz="1400">
                <a:ea typeface="Cambria Math" panose="02040503050406030204" pitchFamily="18" charset="0"/>
                <a:cs typeface="Times New Roman" pitchFamily="18" charset="0"/>
              </a:rPr>
              <a:t>nodes without children are called </a:t>
            </a:r>
            <a:r>
              <a:rPr lang="en-SG" sz="1400" b="1">
                <a:ea typeface="Cambria Math" panose="02040503050406030204" pitchFamily="18" charset="0"/>
                <a:cs typeface="Times New Roman" pitchFamily="18" charset="0"/>
              </a:rPr>
              <a:t>leaves</a:t>
            </a:r>
          </a:p>
          <a:p>
            <a:pPr algn="just">
              <a:lnSpc>
                <a:spcPct val="150000"/>
              </a:lnSpc>
            </a:pPr>
            <a:endParaRPr lang="en-SG" sz="1600">
              <a:ea typeface="Cambria Math" panose="02040503050406030204" pitchFamily="18" charset="0"/>
              <a:cs typeface="Times New Roman" pitchFamily="18" charset="0"/>
            </a:endParaRPr>
          </a:p>
        </p:txBody>
      </p:sp>
      <p:grpSp>
        <p:nvGrpSpPr>
          <p:cNvPr id="40" name="Group 66"/>
          <p:cNvGrpSpPr>
            <a:grpSpLocks/>
          </p:cNvGrpSpPr>
          <p:nvPr/>
        </p:nvGrpSpPr>
        <p:grpSpPr bwMode="auto">
          <a:xfrm>
            <a:off x="5394960" y="2766756"/>
            <a:ext cx="2577931" cy="2110043"/>
            <a:chOff x="3264" y="1488"/>
            <a:chExt cx="2112" cy="1584"/>
          </a:xfrm>
        </p:grpSpPr>
        <p:sp>
          <p:nvSpPr>
            <p:cNvPr id="41" name="Oval 5"/>
            <p:cNvSpPr>
              <a:spLocks noChangeArrowheads="1"/>
            </p:cNvSpPr>
            <p:nvPr/>
          </p:nvSpPr>
          <p:spPr bwMode="auto">
            <a:xfrm>
              <a:off x="4224" y="1488"/>
              <a:ext cx="288" cy="240"/>
            </a:xfrm>
            <a:prstGeom prst="ellipse">
              <a:avLst/>
            </a:prstGeom>
            <a:solidFill>
              <a:srgbClr val="BE8000"/>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bg2"/>
                  </a:solidFill>
                  <a:latin typeface="Comic Sans MS" panose="030F0702030302020204" pitchFamily="66" charset="0"/>
                </a:defRPr>
              </a:lvl1pPr>
              <a:lvl2pPr marL="742950" indent="-285750">
                <a:defRPr sz="2400">
                  <a:solidFill>
                    <a:schemeClr val="bg2"/>
                  </a:solidFill>
                  <a:latin typeface="Comic Sans MS" panose="030F0702030302020204" pitchFamily="66" charset="0"/>
                </a:defRPr>
              </a:lvl2pPr>
              <a:lvl3pPr marL="1143000" indent="-228600">
                <a:defRPr sz="2400">
                  <a:solidFill>
                    <a:schemeClr val="bg2"/>
                  </a:solidFill>
                  <a:latin typeface="Comic Sans MS" panose="030F0702030302020204" pitchFamily="66" charset="0"/>
                </a:defRPr>
              </a:lvl3pPr>
              <a:lvl4pPr marL="1600200" indent="-228600">
                <a:defRPr sz="2400">
                  <a:solidFill>
                    <a:schemeClr val="bg2"/>
                  </a:solidFill>
                  <a:latin typeface="Comic Sans MS" panose="030F0702030302020204" pitchFamily="66" charset="0"/>
                </a:defRPr>
              </a:lvl4pPr>
              <a:lvl5pPr marL="2057400" indent="-228600">
                <a:defRPr sz="2400">
                  <a:solidFill>
                    <a:schemeClr val="bg2"/>
                  </a:solidFill>
                  <a:latin typeface="Comic Sans MS" panose="030F0702030302020204" pitchFamily="66" charset="0"/>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defRPr>
              </a:lvl9pPr>
            </a:lstStyle>
            <a:p>
              <a:pPr algn="ctr" eaLnBrk="0" fontAlgn="base" hangingPunct="0">
                <a:spcBef>
                  <a:spcPct val="0"/>
                </a:spcBef>
                <a:spcAft>
                  <a:spcPct val="0"/>
                </a:spcAft>
              </a:pPr>
              <a:r>
                <a:rPr lang="en-US" altLang="zh-CN" sz="1600">
                  <a:solidFill>
                    <a:srgbClr val="000000"/>
                  </a:solidFill>
                  <a:latin typeface="Verdana" panose="020B0604030504040204" pitchFamily="34" charset="0"/>
                  <a:ea typeface="宋体" panose="02010600030101010101" pitchFamily="2" charset="-122"/>
                </a:rPr>
                <a:t>A</a:t>
              </a:r>
            </a:p>
          </p:txBody>
        </p:sp>
        <p:sp>
          <p:nvSpPr>
            <p:cNvPr id="77" name="Oval 6"/>
            <p:cNvSpPr>
              <a:spLocks noChangeArrowheads="1"/>
            </p:cNvSpPr>
            <p:nvPr/>
          </p:nvSpPr>
          <p:spPr bwMode="auto">
            <a:xfrm>
              <a:off x="4032" y="1920"/>
              <a:ext cx="288" cy="240"/>
            </a:xfrm>
            <a:prstGeom prst="ellipse">
              <a:avLst/>
            </a:prstGeom>
            <a:solidFill>
              <a:schemeClr val="tx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bg2"/>
                  </a:solidFill>
                  <a:latin typeface="Comic Sans MS" panose="030F0702030302020204" pitchFamily="66" charset="0"/>
                </a:defRPr>
              </a:lvl1pPr>
              <a:lvl2pPr marL="742950" indent="-285750">
                <a:defRPr sz="2400">
                  <a:solidFill>
                    <a:schemeClr val="bg2"/>
                  </a:solidFill>
                  <a:latin typeface="Comic Sans MS" panose="030F0702030302020204" pitchFamily="66" charset="0"/>
                </a:defRPr>
              </a:lvl2pPr>
              <a:lvl3pPr marL="1143000" indent="-228600">
                <a:defRPr sz="2400">
                  <a:solidFill>
                    <a:schemeClr val="bg2"/>
                  </a:solidFill>
                  <a:latin typeface="Comic Sans MS" panose="030F0702030302020204" pitchFamily="66" charset="0"/>
                </a:defRPr>
              </a:lvl3pPr>
              <a:lvl4pPr marL="1600200" indent="-228600">
                <a:defRPr sz="2400">
                  <a:solidFill>
                    <a:schemeClr val="bg2"/>
                  </a:solidFill>
                  <a:latin typeface="Comic Sans MS" panose="030F0702030302020204" pitchFamily="66" charset="0"/>
                </a:defRPr>
              </a:lvl4pPr>
              <a:lvl5pPr marL="2057400" indent="-228600">
                <a:defRPr sz="2400">
                  <a:solidFill>
                    <a:schemeClr val="bg2"/>
                  </a:solidFill>
                  <a:latin typeface="Comic Sans MS" panose="030F0702030302020204" pitchFamily="66" charset="0"/>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defRPr>
              </a:lvl9pPr>
            </a:lstStyle>
            <a:p>
              <a:pPr algn="ctr" eaLnBrk="0" fontAlgn="base" hangingPunct="0">
                <a:spcBef>
                  <a:spcPct val="0"/>
                </a:spcBef>
                <a:spcAft>
                  <a:spcPct val="0"/>
                </a:spcAft>
              </a:pPr>
              <a:r>
                <a:rPr lang="en-US" altLang="zh-CN" sz="1600">
                  <a:solidFill>
                    <a:srgbClr val="000000"/>
                  </a:solidFill>
                  <a:latin typeface="Verdana" panose="020B0604030504040204" pitchFamily="34" charset="0"/>
                  <a:ea typeface="宋体" panose="02010600030101010101" pitchFamily="2" charset="-122"/>
                </a:rPr>
                <a:t>C</a:t>
              </a:r>
            </a:p>
          </p:txBody>
        </p:sp>
        <p:sp>
          <p:nvSpPr>
            <p:cNvPr id="78" name="Oval 7"/>
            <p:cNvSpPr>
              <a:spLocks noChangeArrowheads="1"/>
            </p:cNvSpPr>
            <p:nvPr/>
          </p:nvSpPr>
          <p:spPr bwMode="auto">
            <a:xfrm>
              <a:off x="3648" y="1920"/>
              <a:ext cx="288" cy="240"/>
            </a:xfrm>
            <a:prstGeom prst="ellipse">
              <a:avLst/>
            </a:prstGeom>
            <a:solidFill>
              <a:srgbClr val="7FA8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bg2"/>
                  </a:solidFill>
                  <a:latin typeface="Comic Sans MS" panose="030F0702030302020204" pitchFamily="66" charset="0"/>
                </a:defRPr>
              </a:lvl1pPr>
              <a:lvl2pPr marL="742950" indent="-285750">
                <a:defRPr sz="2400">
                  <a:solidFill>
                    <a:schemeClr val="bg2"/>
                  </a:solidFill>
                  <a:latin typeface="Comic Sans MS" panose="030F0702030302020204" pitchFamily="66" charset="0"/>
                </a:defRPr>
              </a:lvl2pPr>
              <a:lvl3pPr marL="1143000" indent="-228600">
                <a:defRPr sz="2400">
                  <a:solidFill>
                    <a:schemeClr val="bg2"/>
                  </a:solidFill>
                  <a:latin typeface="Comic Sans MS" panose="030F0702030302020204" pitchFamily="66" charset="0"/>
                </a:defRPr>
              </a:lvl3pPr>
              <a:lvl4pPr marL="1600200" indent="-228600">
                <a:defRPr sz="2400">
                  <a:solidFill>
                    <a:schemeClr val="bg2"/>
                  </a:solidFill>
                  <a:latin typeface="Comic Sans MS" panose="030F0702030302020204" pitchFamily="66" charset="0"/>
                </a:defRPr>
              </a:lvl4pPr>
              <a:lvl5pPr marL="2057400" indent="-228600">
                <a:defRPr sz="2400">
                  <a:solidFill>
                    <a:schemeClr val="bg2"/>
                  </a:solidFill>
                  <a:latin typeface="Comic Sans MS" panose="030F0702030302020204" pitchFamily="66" charset="0"/>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defRPr>
              </a:lvl9pPr>
            </a:lstStyle>
            <a:p>
              <a:pPr algn="ctr" eaLnBrk="0" fontAlgn="base" hangingPunct="0">
                <a:spcBef>
                  <a:spcPct val="0"/>
                </a:spcBef>
                <a:spcAft>
                  <a:spcPct val="0"/>
                </a:spcAft>
              </a:pPr>
              <a:r>
                <a:rPr lang="en-US" altLang="zh-CN" sz="1600">
                  <a:solidFill>
                    <a:srgbClr val="000000"/>
                  </a:solidFill>
                  <a:latin typeface="Verdana" panose="020B0604030504040204" pitchFamily="34" charset="0"/>
                  <a:ea typeface="宋体" panose="02010600030101010101" pitchFamily="2" charset="-122"/>
                </a:rPr>
                <a:t>B</a:t>
              </a:r>
            </a:p>
          </p:txBody>
        </p:sp>
        <p:sp>
          <p:nvSpPr>
            <p:cNvPr id="79" name="Oval 8"/>
            <p:cNvSpPr>
              <a:spLocks noChangeArrowheads="1"/>
            </p:cNvSpPr>
            <p:nvPr/>
          </p:nvSpPr>
          <p:spPr bwMode="auto">
            <a:xfrm>
              <a:off x="4416" y="1920"/>
              <a:ext cx="288" cy="240"/>
            </a:xfrm>
            <a:prstGeom prst="ellipse">
              <a:avLst/>
            </a:prstGeom>
            <a:solidFill>
              <a:srgbClr val="7FA8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bg2"/>
                  </a:solidFill>
                  <a:latin typeface="Comic Sans MS" panose="030F0702030302020204" pitchFamily="66" charset="0"/>
                </a:defRPr>
              </a:lvl1pPr>
              <a:lvl2pPr marL="742950" indent="-285750">
                <a:defRPr sz="2400">
                  <a:solidFill>
                    <a:schemeClr val="bg2"/>
                  </a:solidFill>
                  <a:latin typeface="Comic Sans MS" panose="030F0702030302020204" pitchFamily="66" charset="0"/>
                </a:defRPr>
              </a:lvl2pPr>
              <a:lvl3pPr marL="1143000" indent="-228600">
                <a:defRPr sz="2400">
                  <a:solidFill>
                    <a:schemeClr val="bg2"/>
                  </a:solidFill>
                  <a:latin typeface="Comic Sans MS" panose="030F0702030302020204" pitchFamily="66" charset="0"/>
                </a:defRPr>
              </a:lvl3pPr>
              <a:lvl4pPr marL="1600200" indent="-228600">
                <a:defRPr sz="2400">
                  <a:solidFill>
                    <a:schemeClr val="bg2"/>
                  </a:solidFill>
                  <a:latin typeface="Comic Sans MS" panose="030F0702030302020204" pitchFamily="66" charset="0"/>
                </a:defRPr>
              </a:lvl4pPr>
              <a:lvl5pPr marL="2057400" indent="-228600">
                <a:defRPr sz="2400">
                  <a:solidFill>
                    <a:schemeClr val="bg2"/>
                  </a:solidFill>
                  <a:latin typeface="Comic Sans MS" panose="030F0702030302020204" pitchFamily="66" charset="0"/>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defRPr>
              </a:lvl9pPr>
            </a:lstStyle>
            <a:p>
              <a:pPr algn="ctr" eaLnBrk="0" fontAlgn="base" hangingPunct="0">
                <a:spcBef>
                  <a:spcPct val="0"/>
                </a:spcBef>
                <a:spcAft>
                  <a:spcPct val="0"/>
                </a:spcAft>
              </a:pPr>
              <a:r>
                <a:rPr lang="en-US" altLang="zh-CN" sz="1600">
                  <a:solidFill>
                    <a:srgbClr val="000000"/>
                  </a:solidFill>
                  <a:latin typeface="Verdana" panose="020B0604030504040204" pitchFamily="34" charset="0"/>
                  <a:ea typeface="宋体" panose="02010600030101010101" pitchFamily="2" charset="-122"/>
                </a:rPr>
                <a:t>D</a:t>
              </a:r>
            </a:p>
          </p:txBody>
        </p:sp>
        <p:sp>
          <p:nvSpPr>
            <p:cNvPr id="80" name="Oval 9"/>
            <p:cNvSpPr>
              <a:spLocks noChangeArrowheads="1"/>
            </p:cNvSpPr>
            <p:nvPr/>
          </p:nvSpPr>
          <p:spPr bwMode="auto">
            <a:xfrm>
              <a:off x="4800" y="1920"/>
              <a:ext cx="288" cy="240"/>
            </a:xfrm>
            <a:prstGeom prst="ellipse">
              <a:avLst/>
            </a:prstGeom>
            <a:solidFill>
              <a:srgbClr val="7FA8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bg2"/>
                  </a:solidFill>
                  <a:latin typeface="Comic Sans MS" panose="030F0702030302020204" pitchFamily="66" charset="0"/>
                </a:defRPr>
              </a:lvl1pPr>
              <a:lvl2pPr marL="742950" indent="-285750">
                <a:defRPr sz="2400">
                  <a:solidFill>
                    <a:schemeClr val="bg2"/>
                  </a:solidFill>
                  <a:latin typeface="Comic Sans MS" panose="030F0702030302020204" pitchFamily="66" charset="0"/>
                </a:defRPr>
              </a:lvl2pPr>
              <a:lvl3pPr marL="1143000" indent="-228600">
                <a:defRPr sz="2400">
                  <a:solidFill>
                    <a:schemeClr val="bg2"/>
                  </a:solidFill>
                  <a:latin typeface="Comic Sans MS" panose="030F0702030302020204" pitchFamily="66" charset="0"/>
                </a:defRPr>
              </a:lvl3pPr>
              <a:lvl4pPr marL="1600200" indent="-228600">
                <a:defRPr sz="2400">
                  <a:solidFill>
                    <a:schemeClr val="bg2"/>
                  </a:solidFill>
                  <a:latin typeface="Comic Sans MS" panose="030F0702030302020204" pitchFamily="66" charset="0"/>
                </a:defRPr>
              </a:lvl4pPr>
              <a:lvl5pPr marL="2057400" indent="-228600">
                <a:defRPr sz="2400">
                  <a:solidFill>
                    <a:schemeClr val="bg2"/>
                  </a:solidFill>
                  <a:latin typeface="Comic Sans MS" panose="030F0702030302020204" pitchFamily="66" charset="0"/>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defRPr>
              </a:lvl9pPr>
            </a:lstStyle>
            <a:p>
              <a:pPr algn="ctr" eaLnBrk="0" fontAlgn="base" hangingPunct="0">
                <a:spcBef>
                  <a:spcPct val="0"/>
                </a:spcBef>
                <a:spcAft>
                  <a:spcPct val="0"/>
                </a:spcAft>
              </a:pPr>
              <a:r>
                <a:rPr lang="en-US" altLang="zh-CN" sz="1600">
                  <a:solidFill>
                    <a:srgbClr val="000000"/>
                  </a:solidFill>
                  <a:latin typeface="Verdana" panose="020B0604030504040204" pitchFamily="34" charset="0"/>
                  <a:ea typeface="宋体" panose="02010600030101010101" pitchFamily="2" charset="-122"/>
                </a:rPr>
                <a:t>E</a:t>
              </a:r>
            </a:p>
          </p:txBody>
        </p:sp>
        <p:sp>
          <p:nvSpPr>
            <p:cNvPr id="81" name="Oval 10"/>
            <p:cNvSpPr>
              <a:spLocks noChangeArrowheads="1"/>
            </p:cNvSpPr>
            <p:nvPr/>
          </p:nvSpPr>
          <p:spPr bwMode="auto">
            <a:xfrm>
              <a:off x="3600" y="2400"/>
              <a:ext cx="288" cy="240"/>
            </a:xfrm>
            <a:prstGeom prst="ellipse">
              <a:avLst/>
            </a:prstGeom>
            <a:solidFill>
              <a:schemeClr val="tx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bg2"/>
                  </a:solidFill>
                  <a:latin typeface="Comic Sans MS" panose="030F0702030302020204" pitchFamily="66" charset="0"/>
                </a:defRPr>
              </a:lvl1pPr>
              <a:lvl2pPr marL="742950" indent="-285750">
                <a:defRPr sz="2400">
                  <a:solidFill>
                    <a:schemeClr val="bg2"/>
                  </a:solidFill>
                  <a:latin typeface="Comic Sans MS" panose="030F0702030302020204" pitchFamily="66" charset="0"/>
                </a:defRPr>
              </a:lvl2pPr>
              <a:lvl3pPr marL="1143000" indent="-228600">
                <a:defRPr sz="2400">
                  <a:solidFill>
                    <a:schemeClr val="bg2"/>
                  </a:solidFill>
                  <a:latin typeface="Comic Sans MS" panose="030F0702030302020204" pitchFamily="66" charset="0"/>
                </a:defRPr>
              </a:lvl3pPr>
              <a:lvl4pPr marL="1600200" indent="-228600">
                <a:defRPr sz="2400">
                  <a:solidFill>
                    <a:schemeClr val="bg2"/>
                  </a:solidFill>
                  <a:latin typeface="Comic Sans MS" panose="030F0702030302020204" pitchFamily="66" charset="0"/>
                </a:defRPr>
              </a:lvl4pPr>
              <a:lvl5pPr marL="2057400" indent="-228600">
                <a:defRPr sz="2400">
                  <a:solidFill>
                    <a:schemeClr val="bg2"/>
                  </a:solidFill>
                  <a:latin typeface="Comic Sans MS" panose="030F0702030302020204" pitchFamily="66" charset="0"/>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defRPr>
              </a:lvl9pPr>
            </a:lstStyle>
            <a:p>
              <a:pPr algn="ctr" eaLnBrk="0" fontAlgn="base" hangingPunct="0">
                <a:spcBef>
                  <a:spcPct val="0"/>
                </a:spcBef>
                <a:spcAft>
                  <a:spcPct val="0"/>
                </a:spcAft>
              </a:pPr>
              <a:r>
                <a:rPr lang="en-US" altLang="zh-CN" sz="1600">
                  <a:solidFill>
                    <a:srgbClr val="000000"/>
                  </a:solidFill>
                  <a:latin typeface="Verdana" panose="020B0604030504040204" pitchFamily="34" charset="0"/>
                  <a:ea typeface="宋体" panose="02010600030101010101" pitchFamily="2" charset="-122"/>
                </a:rPr>
                <a:t>G</a:t>
              </a:r>
            </a:p>
          </p:txBody>
        </p:sp>
        <p:sp>
          <p:nvSpPr>
            <p:cNvPr id="82" name="Oval 11"/>
            <p:cNvSpPr>
              <a:spLocks noChangeArrowheads="1"/>
            </p:cNvSpPr>
            <p:nvPr/>
          </p:nvSpPr>
          <p:spPr bwMode="auto">
            <a:xfrm>
              <a:off x="3264" y="2400"/>
              <a:ext cx="288" cy="240"/>
            </a:xfrm>
            <a:prstGeom prst="ellipse">
              <a:avLst/>
            </a:prstGeom>
            <a:solidFill>
              <a:schemeClr val="tx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bg2"/>
                  </a:solidFill>
                  <a:latin typeface="Comic Sans MS" panose="030F0702030302020204" pitchFamily="66" charset="0"/>
                </a:defRPr>
              </a:lvl1pPr>
              <a:lvl2pPr marL="742950" indent="-285750">
                <a:defRPr sz="2400">
                  <a:solidFill>
                    <a:schemeClr val="bg2"/>
                  </a:solidFill>
                  <a:latin typeface="Comic Sans MS" panose="030F0702030302020204" pitchFamily="66" charset="0"/>
                </a:defRPr>
              </a:lvl2pPr>
              <a:lvl3pPr marL="1143000" indent="-228600">
                <a:defRPr sz="2400">
                  <a:solidFill>
                    <a:schemeClr val="bg2"/>
                  </a:solidFill>
                  <a:latin typeface="Comic Sans MS" panose="030F0702030302020204" pitchFamily="66" charset="0"/>
                </a:defRPr>
              </a:lvl3pPr>
              <a:lvl4pPr marL="1600200" indent="-228600">
                <a:defRPr sz="2400">
                  <a:solidFill>
                    <a:schemeClr val="bg2"/>
                  </a:solidFill>
                  <a:latin typeface="Comic Sans MS" panose="030F0702030302020204" pitchFamily="66" charset="0"/>
                </a:defRPr>
              </a:lvl4pPr>
              <a:lvl5pPr marL="2057400" indent="-228600">
                <a:defRPr sz="2400">
                  <a:solidFill>
                    <a:schemeClr val="bg2"/>
                  </a:solidFill>
                  <a:latin typeface="Comic Sans MS" panose="030F0702030302020204" pitchFamily="66" charset="0"/>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defRPr>
              </a:lvl9pPr>
            </a:lstStyle>
            <a:p>
              <a:pPr algn="ctr" eaLnBrk="0" fontAlgn="base" hangingPunct="0">
                <a:spcBef>
                  <a:spcPct val="0"/>
                </a:spcBef>
                <a:spcAft>
                  <a:spcPct val="0"/>
                </a:spcAft>
              </a:pPr>
              <a:r>
                <a:rPr lang="en-US" altLang="zh-CN" sz="1600">
                  <a:solidFill>
                    <a:srgbClr val="000000"/>
                  </a:solidFill>
                  <a:latin typeface="Verdana" panose="020B0604030504040204" pitchFamily="34" charset="0"/>
                  <a:ea typeface="宋体" panose="02010600030101010101" pitchFamily="2" charset="-122"/>
                </a:rPr>
                <a:t>F</a:t>
              </a:r>
            </a:p>
          </p:txBody>
        </p:sp>
        <p:sp>
          <p:nvSpPr>
            <p:cNvPr id="83" name="Oval 12"/>
            <p:cNvSpPr>
              <a:spLocks noChangeArrowheads="1"/>
            </p:cNvSpPr>
            <p:nvPr/>
          </p:nvSpPr>
          <p:spPr bwMode="auto">
            <a:xfrm>
              <a:off x="3936" y="2400"/>
              <a:ext cx="288" cy="240"/>
            </a:xfrm>
            <a:prstGeom prst="ellipse">
              <a:avLst/>
            </a:prstGeom>
            <a:solidFill>
              <a:srgbClr val="7FA8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bg2"/>
                  </a:solidFill>
                  <a:latin typeface="Comic Sans MS" panose="030F0702030302020204" pitchFamily="66" charset="0"/>
                </a:defRPr>
              </a:lvl1pPr>
              <a:lvl2pPr marL="742950" indent="-285750">
                <a:defRPr sz="2400">
                  <a:solidFill>
                    <a:schemeClr val="bg2"/>
                  </a:solidFill>
                  <a:latin typeface="Comic Sans MS" panose="030F0702030302020204" pitchFamily="66" charset="0"/>
                </a:defRPr>
              </a:lvl2pPr>
              <a:lvl3pPr marL="1143000" indent="-228600">
                <a:defRPr sz="2400">
                  <a:solidFill>
                    <a:schemeClr val="bg2"/>
                  </a:solidFill>
                  <a:latin typeface="Comic Sans MS" panose="030F0702030302020204" pitchFamily="66" charset="0"/>
                </a:defRPr>
              </a:lvl3pPr>
              <a:lvl4pPr marL="1600200" indent="-228600">
                <a:defRPr sz="2400">
                  <a:solidFill>
                    <a:schemeClr val="bg2"/>
                  </a:solidFill>
                  <a:latin typeface="Comic Sans MS" panose="030F0702030302020204" pitchFamily="66" charset="0"/>
                </a:defRPr>
              </a:lvl4pPr>
              <a:lvl5pPr marL="2057400" indent="-228600">
                <a:defRPr sz="2400">
                  <a:solidFill>
                    <a:schemeClr val="bg2"/>
                  </a:solidFill>
                  <a:latin typeface="Comic Sans MS" panose="030F0702030302020204" pitchFamily="66" charset="0"/>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defRPr>
              </a:lvl9pPr>
            </a:lstStyle>
            <a:p>
              <a:pPr algn="ctr" eaLnBrk="0" fontAlgn="base" hangingPunct="0">
                <a:spcBef>
                  <a:spcPct val="0"/>
                </a:spcBef>
                <a:spcAft>
                  <a:spcPct val="0"/>
                </a:spcAft>
              </a:pPr>
              <a:r>
                <a:rPr lang="en-US" altLang="zh-CN" sz="1600">
                  <a:solidFill>
                    <a:srgbClr val="000000"/>
                  </a:solidFill>
                  <a:latin typeface="Verdana" panose="020B0604030504040204" pitchFamily="34" charset="0"/>
                  <a:ea typeface="宋体" panose="02010600030101010101" pitchFamily="2" charset="-122"/>
                </a:rPr>
                <a:t>H</a:t>
              </a:r>
            </a:p>
          </p:txBody>
        </p:sp>
        <p:sp>
          <p:nvSpPr>
            <p:cNvPr id="84" name="Oval 13"/>
            <p:cNvSpPr>
              <a:spLocks noChangeArrowheads="1"/>
            </p:cNvSpPr>
            <p:nvPr/>
          </p:nvSpPr>
          <p:spPr bwMode="auto">
            <a:xfrm>
              <a:off x="4752" y="2400"/>
              <a:ext cx="288" cy="240"/>
            </a:xfrm>
            <a:prstGeom prst="ellipse">
              <a:avLst/>
            </a:prstGeom>
            <a:solidFill>
              <a:srgbClr val="7FA8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bg2"/>
                  </a:solidFill>
                  <a:latin typeface="Comic Sans MS" panose="030F0702030302020204" pitchFamily="66" charset="0"/>
                </a:defRPr>
              </a:lvl1pPr>
              <a:lvl2pPr marL="742950" indent="-285750">
                <a:defRPr sz="2400">
                  <a:solidFill>
                    <a:schemeClr val="bg2"/>
                  </a:solidFill>
                  <a:latin typeface="Comic Sans MS" panose="030F0702030302020204" pitchFamily="66" charset="0"/>
                </a:defRPr>
              </a:lvl2pPr>
              <a:lvl3pPr marL="1143000" indent="-228600">
                <a:defRPr sz="2400">
                  <a:solidFill>
                    <a:schemeClr val="bg2"/>
                  </a:solidFill>
                  <a:latin typeface="Comic Sans MS" panose="030F0702030302020204" pitchFamily="66" charset="0"/>
                </a:defRPr>
              </a:lvl3pPr>
              <a:lvl4pPr marL="1600200" indent="-228600">
                <a:defRPr sz="2400">
                  <a:solidFill>
                    <a:schemeClr val="bg2"/>
                  </a:solidFill>
                  <a:latin typeface="Comic Sans MS" panose="030F0702030302020204" pitchFamily="66" charset="0"/>
                </a:defRPr>
              </a:lvl4pPr>
              <a:lvl5pPr marL="2057400" indent="-228600">
                <a:defRPr sz="2400">
                  <a:solidFill>
                    <a:schemeClr val="bg2"/>
                  </a:solidFill>
                  <a:latin typeface="Comic Sans MS" panose="030F0702030302020204" pitchFamily="66" charset="0"/>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defRPr>
              </a:lvl9pPr>
            </a:lstStyle>
            <a:p>
              <a:pPr algn="ctr" eaLnBrk="0" fontAlgn="base" hangingPunct="0">
                <a:spcBef>
                  <a:spcPct val="0"/>
                </a:spcBef>
                <a:spcAft>
                  <a:spcPct val="0"/>
                </a:spcAft>
              </a:pPr>
              <a:r>
                <a:rPr lang="en-US" altLang="zh-CN" sz="1600">
                  <a:solidFill>
                    <a:srgbClr val="000000"/>
                  </a:solidFill>
                  <a:latin typeface="Verdana" panose="020B0604030504040204" pitchFamily="34" charset="0"/>
                  <a:ea typeface="宋体" panose="02010600030101010101" pitchFamily="2" charset="-122"/>
                </a:rPr>
                <a:t>J</a:t>
              </a:r>
            </a:p>
          </p:txBody>
        </p:sp>
        <p:sp>
          <p:nvSpPr>
            <p:cNvPr id="85" name="Oval 14"/>
            <p:cNvSpPr>
              <a:spLocks noChangeArrowheads="1"/>
            </p:cNvSpPr>
            <p:nvPr/>
          </p:nvSpPr>
          <p:spPr bwMode="auto">
            <a:xfrm>
              <a:off x="5088" y="2400"/>
              <a:ext cx="288" cy="240"/>
            </a:xfrm>
            <a:prstGeom prst="ellipse">
              <a:avLst/>
            </a:prstGeom>
            <a:solidFill>
              <a:schemeClr val="tx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bg2"/>
                  </a:solidFill>
                  <a:latin typeface="Comic Sans MS" panose="030F0702030302020204" pitchFamily="66" charset="0"/>
                </a:defRPr>
              </a:lvl1pPr>
              <a:lvl2pPr marL="742950" indent="-285750">
                <a:defRPr sz="2400">
                  <a:solidFill>
                    <a:schemeClr val="bg2"/>
                  </a:solidFill>
                  <a:latin typeface="Comic Sans MS" panose="030F0702030302020204" pitchFamily="66" charset="0"/>
                </a:defRPr>
              </a:lvl2pPr>
              <a:lvl3pPr marL="1143000" indent="-228600">
                <a:defRPr sz="2400">
                  <a:solidFill>
                    <a:schemeClr val="bg2"/>
                  </a:solidFill>
                  <a:latin typeface="Comic Sans MS" panose="030F0702030302020204" pitchFamily="66" charset="0"/>
                </a:defRPr>
              </a:lvl3pPr>
              <a:lvl4pPr marL="1600200" indent="-228600">
                <a:defRPr sz="2400">
                  <a:solidFill>
                    <a:schemeClr val="bg2"/>
                  </a:solidFill>
                  <a:latin typeface="Comic Sans MS" panose="030F0702030302020204" pitchFamily="66" charset="0"/>
                </a:defRPr>
              </a:lvl4pPr>
              <a:lvl5pPr marL="2057400" indent="-228600">
                <a:defRPr sz="2400">
                  <a:solidFill>
                    <a:schemeClr val="bg2"/>
                  </a:solidFill>
                  <a:latin typeface="Comic Sans MS" panose="030F0702030302020204" pitchFamily="66" charset="0"/>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defRPr>
              </a:lvl9pPr>
            </a:lstStyle>
            <a:p>
              <a:pPr algn="ctr" eaLnBrk="0" fontAlgn="base" hangingPunct="0">
                <a:spcBef>
                  <a:spcPct val="0"/>
                </a:spcBef>
                <a:spcAft>
                  <a:spcPct val="0"/>
                </a:spcAft>
              </a:pPr>
              <a:r>
                <a:rPr lang="en-US" altLang="zh-CN" sz="1600">
                  <a:solidFill>
                    <a:srgbClr val="000000"/>
                  </a:solidFill>
                  <a:latin typeface="Verdana" panose="020B0604030504040204" pitchFamily="34" charset="0"/>
                  <a:ea typeface="宋体" panose="02010600030101010101" pitchFamily="2" charset="-122"/>
                </a:rPr>
                <a:t>K</a:t>
              </a:r>
            </a:p>
          </p:txBody>
        </p:sp>
        <p:sp>
          <p:nvSpPr>
            <p:cNvPr id="86" name="Line 15"/>
            <p:cNvSpPr>
              <a:spLocks noChangeShapeType="1"/>
            </p:cNvSpPr>
            <p:nvPr/>
          </p:nvSpPr>
          <p:spPr bwMode="auto">
            <a:xfrm flipV="1">
              <a:off x="3840" y="1728"/>
              <a:ext cx="48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zh-CN" altLang="en-US">
                <a:solidFill>
                  <a:srgbClr val="804000"/>
                </a:solidFill>
                <a:latin typeface="Comic Sans MS" panose="030F0702030302020204" pitchFamily="66" charset="0"/>
              </a:endParaRPr>
            </a:p>
          </p:txBody>
        </p:sp>
        <p:sp>
          <p:nvSpPr>
            <p:cNvPr id="87" name="Line 16"/>
            <p:cNvSpPr>
              <a:spLocks noChangeShapeType="1"/>
            </p:cNvSpPr>
            <p:nvPr/>
          </p:nvSpPr>
          <p:spPr bwMode="auto">
            <a:xfrm flipV="1">
              <a:off x="4224" y="1728"/>
              <a:ext cx="14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zh-CN" altLang="en-US">
                <a:solidFill>
                  <a:srgbClr val="804000"/>
                </a:solidFill>
                <a:latin typeface="Comic Sans MS" panose="030F0702030302020204" pitchFamily="66" charset="0"/>
              </a:endParaRPr>
            </a:p>
          </p:txBody>
        </p:sp>
        <p:sp>
          <p:nvSpPr>
            <p:cNvPr id="88" name="Line 17"/>
            <p:cNvSpPr>
              <a:spLocks noChangeShapeType="1"/>
            </p:cNvSpPr>
            <p:nvPr/>
          </p:nvSpPr>
          <p:spPr bwMode="auto">
            <a:xfrm flipH="1" flipV="1">
              <a:off x="4368" y="1728"/>
              <a:ext cx="14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zh-CN" altLang="en-US">
                <a:solidFill>
                  <a:srgbClr val="804000"/>
                </a:solidFill>
                <a:latin typeface="Comic Sans MS" panose="030F0702030302020204" pitchFamily="66" charset="0"/>
              </a:endParaRPr>
            </a:p>
          </p:txBody>
        </p:sp>
        <p:sp>
          <p:nvSpPr>
            <p:cNvPr id="89" name="Line 18"/>
            <p:cNvSpPr>
              <a:spLocks noChangeShapeType="1"/>
            </p:cNvSpPr>
            <p:nvPr/>
          </p:nvSpPr>
          <p:spPr bwMode="auto">
            <a:xfrm flipH="1" flipV="1">
              <a:off x="4416" y="1728"/>
              <a:ext cx="48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zh-CN" altLang="en-US">
                <a:solidFill>
                  <a:srgbClr val="804000"/>
                </a:solidFill>
                <a:latin typeface="Comic Sans MS" panose="030F0702030302020204" pitchFamily="66" charset="0"/>
              </a:endParaRPr>
            </a:p>
          </p:txBody>
        </p:sp>
        <p:sp>
          <p:nvSpPr>
            <p:cNvPr id="90" name="Oval 19"/>
            <p:cNvSpPr>
              <a:spLocks noChangeArrowheads="1"/>
            </p:cNvSpPr>
            <p:nvPr/>
          </p:nvSpPr>
          <p:spPr bwMode="auto">
            <a:xfrm>
              <a:off x="4416" y="2400"/>
              <a:ext cx="288" cy="240"/>
            </a:xfrm>
            <a:prstGeom prst="ellipse">
              <a:avLst/>
            </a:prstGeom>
            <a:solidFill>
              <a:schemeClr val="tx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bg2"/>
                  </a:solidFill>
                  <a:latin typeface="Comic Sans MS" panose="030F0702030302020204" pitchFamily="66" charset="0"/>
                </a:defRPr>
              </a:lvl1pPr>
              <a:lvl2pPr marL="742950" indent="-285750">
                <a:defRPr sz="2400">
                  <a:solidFill>
                    <a:schemeClr val="bg2"/>
                  </a:solidFill>
                  <a:latin typeface="Comic Sans MS" panose="030F0702030302020204" pitchFamily="66" charset="0"/>
                </a:defRPr>
              </a:lvl2pPr>
              <a:lvl3pPr marL="1143000" indent="-228600">
                <a:defRPr sz="2400">
                  <a:solidFill>
                    <a:schemeClr val="bg2"/>
                  </a:solidFill>
                  <a:latin typeface="Comic Sans MS" panose="030F0702030302020204" pitchFamily="66" charset="0"/>
                </a:defRPr>
              </a:lvl3pPr>
              <a:lvl4pPr marL="1600200" indent="-228600">
                <a:defRPr sz="2400">
                  <a:solidFill>
                    <a:schemeClr val="bg2"/>
                  </a:solidFill>
                  <a:latin typeface="Comic Sans MS" panose="030F0702030302020204" pitchFamily="66" charset="0"/>
                </a:defRPr>
              </a:lvl4pPr>
              <a:lvl5pPr marL="2057400" indent="-228600">
                <a:defRPr sz="2400">
                  <a:solidFill>
                    <a:schemeClr val="bg2"/>
                  </a:solidFill>
                  <a:latin typeface="Comic Sans MS" panose="030F0702030302020204" pitchFamily="66" charset="0"/>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defRPr>
              </a:lvl9pPr>
            </a:lstStyle>
            <a:p>
              <a:pPr algn="ctr" eaLnBrk="0" fontAlgn="base" hangingPunct="0">
                <a:spcBef>
                  <a:spcPct val="0"/>
                </a:spcBef>
                <a:spcAft>
                  <a:spcPct val="0"/>
                </a:spcAft>
              </a:pPr>
              <a:r>
                <a:rPr lang="en-US" altLang="zh-CN" sz="1600" dirty="0">
                  <a:solidFill>
                    <a:srgbClr val="000000"/>
                  </a:solidFill>
                  <a:latin typeface="Verdana" panose="020B0604030504040204" pitchFamily="34" charset="0"/>
                  <a:ea typeface="宋体" panose="02010600030101010101" pitchFamily="2" charset="-122"/>
                </a:rPr>
                <a:t>I</a:t>
              </a:r>
            </a:p>
          </p:txBody>
        </p:sp>
        <p:sp>
          <p:nvSpPr>
            <p:cNvPr id="91" name="Line 20"/>
            <p:cNvSpPr>
              <a:spLocks noChangeShapeType="1"/>
            </p:cNvSpPr>
            <p:nvPr/>
          </p:nvSpPr>
          <p:spPr bwMode="auto">
            <a:xfrm flipV="1">
              <a:off x="3456" y="2160"/>
              <a:ext cx="288"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zh-CN" altLang="en-US">
                <a:solidFill>
                  <a:srgbClr val="804000"/>
                </a:solidFill>
                <a:latin typeface="Comic Sans MS" panose="030F0702030302020204" pitchFamily="66" charset="0"/>
              </a:endParaRPr>
            </a:p>
          </p:txBody>
        </p:sp>
        <p:sp>
          <p:nvSpPr>
            <p:cNvPr id="92" name="Line 21"/>
            <p:cNvSpPr>
              <a:spLocks noChangeShapeType="1"/>
            </p:cNvSpPr>
            <p:nvPr/>
          </p:nvSpPr>
          <p:spPr bwMode="auto">
            <a:xfrm flipV="1">
              <a:off x="3744" y="2160"/>
              <a:ext cx="48"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zh-CN" altLang="en-US">
                <a:solidFill>
                  <a:srgbClr val="804000"/>
                </a:solidFill>
                <a:latin typeface="Comic Sans MS" panose="030F0702030302020204" pitchFamily="66" charset="0"/>
              </a:endParaRPr>
            </a:p>
          </p:txBody>
        </p:sp>
        <p:sp>
          <p:nvSpPr>
            <p:cNvPr id="93" name="Line 22"/>
            <p:cNvSpPr>
              <a:spLocks noChangeShapeType="1"/>
            </p:cNvSpPr>
            <p:nvPr/>
          </p:nvSpPr>
          <p:spPr bwMode="auto">
            <a:xfrm flipH="1" flipV="1">
              <a:off x="3840" y="2160"/>
              <a:ext cx="192"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zh-CN" altLang="en-US">
                <a:solidFill>
                  <a:srgbClr val="804000"/>
                </a:solidFill>
                <a:latin typeface="Comic Sans MS" panose="030F0702030302020204" pitchFamily="66" charset="0"/>
              </a:endParaRPr>
            </a:p>
          </p:txBody>
        </p:sp>
        <p:sp>
          <p:nvSpPr>
            <p:cNvPr id="94" name="Line 23"/>
            <p:cNvSpPr>
              <a:spLocks noChangeShapeType="1"/>
            </p:cNvSpPr>
            <p:nvPr/>
          </p:nvSpPr>
          <p:spPr bwMode="auto">
            <a:xfrm flipV="1">
              <a:off x="4560" y="2160"/>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zh-CN" altLang="en-US">
                <a:solidFill>
                  <a:srgbClr val="804000"/>
                </a:solidFill>
                <a:latin typeface="Comic Sans MS" panose="030F0702030302020204" pitchFamily="66" charset="0"/>
              </a:endParaRPr>
            </a:p>
          </p:txBody>
        </p:sp>
        <p:sp>
          <p:nvSpPr>
            <p:cNvPr id="95" name="Line 24"/>
            <p:cNvSpPr>
              <a:spLocks noChangeShapeType="1"/>
            </p:cNvSpPr>
            <p:nvPr/>
          </p:nvSpPr>
          <p:spPr bwMode="auto">
            <a:xfrm flipV="1">
              <a:off x="4896" y="2160"/>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zh-CN" altLang="en-US">
                <a:solidFill>
                  <a:srgbClr val="804000"/>
                </a:solidFill>
                <a:latin typeface="Comic Sans MS" panose="030F0702030302020204" pitchFamily="66" charset="0"/>
              </a:endParaRPr>
            </a:p>
          </p:txBody>
        </p:sp>
        <p:sp>
          <p:nvSpPr>
            <p:cNvPr id="96" name="Line 25"/>
            <p:cNvSpPr>
              <a:spLocks noChangeShapeType="1"/>
            </p:cNvSpPr>
            <p:nvPr/>
          </p:nvSpPr>
          <p:spPr bwMode="auto">
            <a:xfrm flipH="1" flipV="1">
              <a:off x="4992" y="2160"/>
              <a:ext cx="192"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zh-CN" altLang="en-US">
                <a:solidFill>
                  <a:srgbClr val="804000"/>
                </a:solidFill>
                <a:latin typeface="Comic Sans MS" panose="030F0702030302020204" pitchFamily="66" charset="0"/>
              </a:endParaRPr>
            </a:p>
          </p:txBody>
        </p:sp>
        <p:sp>
          <p:nvSpPr>
            <p:cNvPr id="97" name="Oval 26"/>
            <p:cNvSpPr>
              <a:spLocks noChangeArrowheads="1"/>
            </p:cNvSpPr>
            <p:nvPr/>
          </p:nvSpPr>
          <p:spPr bwMode="auto">
            <a:xfrm>
              <a:off x="3744" y="2832"/>
              <a:ext cx="288" cy="240"/>
            </a:xfrm>
            <a:prstGeom prst="ellipse">
              <a:avLst/>
            </a:prstGeom>
            <a:solidFill>
              <a:schemeClr val="tx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bg2"/>
                  </a:solidFill>
                  <a:latin typeface="Comic Sans MS" panose="030F0702030302020204" pitchFamily="66" charset="0"/>
                </a:defRPr>
              </a:lvl1pPr>
              <a:lvl2pPr marL="742950" indent="-285750">
                <a:defRPr sz="2400">
                  <a:solidFill>
                    <a:schemeClr val="bg2"/>
                  </a:solidFill>
                  <a:latin typeface="Comic Sans MS" panose="030F0702030302020204" pitchFamily="66" charset="0"/>
                </a:defRPr>
              </a:lvl2pPr>
              <a:lvl3pPr marL="1143000" indent="-228600">
                <a:defRPr sz="2400">
                  <a:solidFill>
                    <a:schemeClr val="bg2"/>
                  </a:solidFill>
                  <a:latin typeface="Comic Sans MS" panose="030F0702030302020204" pitchFamily="66" charset="0"/>
                </a:defRPr>
              </a:lvl3pPr>
              <a:lvl4pPr marL="1600200" indent="-228600">
                <a:defRPr sz="2400">
                  <a:solidFill>
                    <a:schemeClr val="bg2"/>
                  </a:solidFill>
                  <a:latin typeface="Comic Sans MS" panose="030F0702030302020204" pitchFamily="66" charset="0"/>
                </a:defRPr>
              </a:lvl4pPr>
              <a:lvl5pPr marL="2057400" indent="-228600">
                <a:defRPr sz="2400">
                  <a:solidFill>
                    <a:schemeClr val="bg2"/>
                  </a:solidFill>
                  <a:latin typeface="Comic Sans MS" panose="030F0702030302020204" pitchFamily="66" charset="0"/>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defRPr>
              </a:lvl9pPr>
            </a:lstStyle>
            <a:p>
              <a:pPr algn="ctr" eaLnBrk="0" fontAlgn="base" hangingPunct="0">
                <a:spcBef>
                  <a:spcPct val="0"/>
                </a:spcBef>
                <a:spcAft>
                  <a:spcPct val="0"/>
                </a:spcAft>
              </a:pPr>
              <a:r>
                <a:rPr lang="en-US" altLang="zh-CN" sz="1600">
                  <a:solidFill>
                    <a:srgbClr val="000000"/>
                  </a:solidFill>
                  <a:latin typeface="Verdana" panose="020B0604030504040204" pitchFamily="34" charset="0"/>
                  <a:ea typeface="宋体" panose="02010600030101010101" pitchFamily="2" charset="-122"/>
                </a:rPr>
                <a:t>L</a:t>
              </a:r>
            </a:p>
          </p:txBody>
        </p:sp>
        <p:sp>
          <p:nvSpPr>
            <p:cNvPr id="98" name="Oval 27"/>
            <p:cNvSpPr>
              <a:spLocks noChangeArrowheads="1"/>
            </p:cNvSpPr>
            <p:nvPr/>
          </p:nvSpPr>
          <p:spPr bwMode="auto">
            <a:xfrm>
              <a:off x="4128" y="2832"/>
              <a:ext cx="288" cy="240"/>
            </a:xfrm>
            <a:prstGeom prst="ellipse">
              <a:avLst/>
            </a:prstGeom>
            <a:solidFill>
              <a:schemeClr val="tx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bg2"/>
                  </a:solidFill>
                  <a:latin typeface="Comic Sans MS" panose="030F0702030302020204" pitchFamily="66" charset="0"/>
                </a:defRPr>
              </a:lvl1pPr>
              <a:lvl2pPr marL="742950" indent="-285750">
                <a:defRPr sz="2400">
                  <a:solidFill>
                    <a:schemeClr val="bg2"/>
                  </a:solidFill>
                  <a:latin typeface="Comic Sans MS" panose="030F0702030302020204" pitchFamily="66" charset="0"/>
                </a:defRPr>
              </a:lvl2pPr>
              <a:lvl3pPr marL="1143000" indent="-228600">
                <a:defRPr sz="2400">
                  <a:solidFill>
                    <a:schemeClr val="bg2"/>
                  </a:solidFill>
                  <a:latin typeface="Comic Sans MS" panose="030F0702030302020204" pitchFamily="66" charset="0"/>
                </a:defRPr>
              </a:lvl3pPr>
              <a:lvl4pPr marL="1600200" indent="-228600">
                <a:defRPr sz="2400">
                  <a:solidFill>
                    <a:schemeClr val="bg2"/>
                  </a:solidFill>
                  <a:latin typeface="Comic Sans MS" panose="030F0702030302020204" pitchFamily="66" charset="0"/>
                </a:defRPr>
              </a:lvl4pPr>
              <a:lvl5pPr marL="2057400" indent="-228600">
                <a:defRPr sz="2400">
                  <a:solidFill>
                    <a:schemeClr val="bg2"/>
                  </a:solidFill>
                  <a:latin typeface="Comic Sans MS" panose="030F0702030302020204" pitchFamily="66" charset="0"/>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defRPr>
              </a:lvl9pPr>
            </a:lstStyle>
            <a:p>
              <a:pPr algn="ctr" eaLnBrk="0" fontAlgn="base" hangingPunct="0">
                <a:spcBef>
                  <a:spcPct val="0"/>
                </a:spcBef>
                <a:spcAft>
                  <a:spcPct val="0"/>
                </a:spcAft>
              </a:pPr>
              <a:r>
                <a:rPr lang="en-US" altLang="zh-CN" sz="1600">
                  <a:solidFill>
                    <a:srgbClr val="000000"/>
                  </a:solidFill>
                  <a:latin typeface="Verdana" panose="020B0604030504040204" pitchFamily="34" charset="0"/>
                  <a:ea typeface="宋体" panose="02010600030101010101" pitchFamily="2" charset="-122"/>
                </a:rPr>
                <a:t>M</a:t>
              </a:r>
            </a:p>
          </p:txBody>
        </p:sp>
        <p:sp>
          <p:nvSpPr>
            <p:cNvPr id="99" name="Line 28"/>
            <p:cNvSpPr>
              <a:spLocks noChangeShapeType="1"/>
            </p:cNvSpPr>
            <p:nvPr/>
          </p:nvSpPr>
          <p:spPr bwMode="auto">
            <a:xfrm flipV="1">
              <a:off x="3888" y="2640"/>
              <a:ext cx="192"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zh-CN" altLang="en-US">
                <a:solidFill>
                  <a:srgbClr val="804000"/>
                </a:solidFill>
                <a:latin typeface="Comic Sans MS" panose="030F0702030302020204" pitchFamily="66" charset="0"/>
              </a:endParaRPr>
            </a:p>
          </p:txBody>
        </p:sp>
        <p:sp>
          <p:nvSpPr>
            <p:cNvPr id="100" name="Line 29"/>
            <p:cNvSpPr>
              <a:spLocks noChangeShapeType="1"/>
            </p:cNvSpPr>
            <p:nvPr/>
          </p:nvSpPr>
          <p:spPr bwMode="auto">
            <a:xfrm flipH="1" flipV="1">
              <a:off x="4080" y="2640"/>
              <a:ext cx="192"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zh-CN" altLang="en-US">
                <a:solidFill>
                  <a:srgbClr val="804000"/>
                </a:solidFill>
                <a:latin typeface="Comic Sans MS" panose="030F0702030302020204" pitchFamily="66" charset="0"/>
              </a:endParaRPr>
            </a:p>
          </p:txBody>
        </p:sp>
        <p:sp>
          <p:nvSpPr>
            <p:cNvPr id="101" name="Oval 30"/>
            <p:cNvSpPr>
              <a:spLocks noChangeArrowheads="1"/>
            </p:cNvSpPr>
            <p:nvPr/>
          </p:nvSpPr>
          <p:spPr bwMode="auto">
            <a:xfrm>
              <a:off x="4752" y="2832"/>
              <a:ext cx="288" cy="240"/>
            </a:xfrm>
            <a:prstGeom prst="ellipse">
              <a:avLst/>
            </a:prstGeom>
            <a:solidFill>
              <a:schemeClr val="tx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bg2"/>
                  </a:solidFill>
                  <a:latin typeface="Comic Sans MS" panose="030F0702030302020204" pitchFamily="66" charset="0"/>
                </a:defRPr>
              </a:lvl1pPr>
              <a:lvl2pPr marL="742950" indent="-285750">
                <a:defRPr sz="2400">
                  <a:solidFill>
                    <a:schemeClr val="bg2"/>
                  </a:solidFill>
                  <a:latin typeface="Comic Sans MS" panose="030F0702030302020204" pitchFamily="66" charset="0"/>
                </a:defRPr>
              </a:lvl2pPr>
              <a:lvl3pPr marL="1143000" indent="-228600">
                <a:defRPr sz="2400">
                  <a:solidFill>
                    <a:schemeClr val="bg2"/>
                  </a:solidFill>
                  <a:latin typeface="Comic Sans MS" panose="030F0702030302020204" pitchFamily="66" charset="0"/>
                </a:defRPr>
              </a:lvl3pPr>
              <a:lvl4pPr marL="1600200" indent="-228600">
                <a:defRPr sz="2400">
                  <a:solidFill>
                    <a:schemeClr val="bg2"/>
                  </a:solidFill>
                  <a:latin typeface="Comic Sans MS" panose="030F0702030302020204" pitchFamily="66" charset="0"/>
                </a:defRPr>
              </a:lvl4pPr>
              <a:lvl5pPr marL="2057400" indent="-228600">
                <a:defRPr sz="2400">
                  <a:solidFill>
                    <a:schemeClr val="bg2"/>
                  </a:solidFill>
                  <a:latin typeface="Comic Sans MS" panose="030F0702030302020204" pitchFamily="66" charset="0"/>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defRPr>
              </a:lvl9pPr>
            </a:lstStyle>
            <a:p>
              <a:pPr algn="ctr" eaLnBrk="0" fontAlgn="base" hangingPunct="0">
                <a:spcBef>
                  <a:spcPct val="0"/>
                </a:spcBef>
                <a:spcAft>
                  <a:spcPct val="0"/>
                </a:spcAft>
              </a:pPr>
              <a:r>
                <a:rPr lang="en-US" altLang="zh-CN" sz="1600">
                  <a:solidFill>
                    <a:srgbClr val="000000"/>
                  </a:solidFill>
                  <a:latin typeface="Verdana" panose="020B0604030504040204" pitchFamily="34" charset="0"/>
                  <a:ea typeface="宋体" panose="02010600030101010101" pitchFamily="2" charset="-122"/>
                </a:rPr>
                <a:t>N</a:t>
              </a:r>
            </a:p>
          </p:txBody>
        </p:sp>
        <p:sp>
          <p:nvSpPr>
            <p:cNvPr id="102" name="Line 31"/>
            <p:cNvSpPr>
              <a:spLocks noChangeShapeType="1"/>
            </p:cNvSpPr>
            <p:nvPr/>
          </p:nvSpPr>
          <p:spPr bwMode="auto">
            <a:xfrm flipV="1">
              <a:off x="4896" y="2640"/>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zh-CN" altLang="en-US">
                <a:solidFill>
                  <a:srgbClr val="804000"/>
                </a:solidFill>
                <a:latin typeface="Comic Sans MS" panose="030F0702030302020204" pitchFamily="66" charset="0"/>
              </a:endParaRPr>
            </a:p>
          </p:txBody>
        </p:sp>
      </p:grpSp>
      <p:grpSp>
        <p:nvGrpSpPr>
          <p:cNvPr id="103" name="Group 60"/>
          <p:cNvGrpSpPr>
            <a:grpSpLocks/>
          </p:cNvGrpSpPr>
          <p:nvPr/>
        </p:nvGrpSpPr>
        <p:grpSpPr bwMode="auto">
          <a:xfrm>
            <a:off x="7021465" y="2251979"/>
            <a:ext cx="717068" cy="640636"/>
            <a:chOff x="4560" y="905"/>
            <a:chExt cx="720" cy="689"/>
          </a:xfrm>
        </p:grpSpPr>
        <p:sp>
          <p:nvSpPr>
            <p:cNvPr id="104" name="Text Box 33"/>
            <p:cNvSpPr txBox="1">
              <a:spLocks noChangeArrowheads="1"/>
            </p:cNvSpPr>
            <p:nvPr/>
          </p:nvSpPr>
          <p:spPr bwMode="auto">
            <a:xfrm>
              <a:off x="4608" y="905"/>
              <a:ext cx="672"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bg2"/>
                  </a:solidFill>
                  <a:latin typeface="Comic Sans MS" panose="030F0702030302020204" pitchFamily="66" charset="0"/>
                </a:defRPr>
              </a:lvl1pPr>
              <a:lvl2pPr marL="742950" indent="-285750">
                <a:defRPr sz="2400">
                  <a:solidFill>
                    <a:schemeClr val="bg2"/>
                  </a:solidFill>
                  <a:latin typeface="Comic Sans MS" panose="030F0702030302020204" pitchFamily="66" charset="0"/>
                </a:defRPr>
              </a:lvl2pPr>
              <a:lvl3pPr marL="1143000" indent="-228600">
                <a:defRPr sz="2400">
                  <a:solidFill>
                    <a:schemeClr val="bg2"/>
                  </a:solidFill>
                  <a:latin typeface="Comic Sans MS" panose="030F0702030302020204" pitchFamily="66" charset="0"/>
                </a:defRPr>
              </a:lvl3pPr>
              <a:lvl4pPr marL="1600200" indent="-228600">
                <a:defRPr sz="2400">
                  <a:solidFill>
                    <a:schemeClr val="bg2"/>
                  </a:solidFill>
                  <a:latin typeface="Comic Sans MS" panose="030F0702030302020204" pitchFamily="66" charset="0"/>
                </a:defRPr>
              </a:lvl4pPr>
              <a:lvl5pPr marL="2057400" indent="-228600">
                <a:defRPr sz="2400">
                  <a:solidFill>
                    <a:schemeClr val="bg2"/>
                  </a:solidFill>
                  <a:latin typeface="Comic Sans MS" panose="030F0702030302020204" pitchFamily="66" charset="0"/>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defRPr>
              </a:lvl9pPr>
            </a:lstStyle>
            <a:p>
              <a:pPr eaLnBrk="0" fontAlgn="base" hangingPunct="0">
                <a:spcBef>
                  <a:spcPct val="50000"/>
                </a:spcBef>
                <a:spcAft>
                  <a:spcPct val="0"/>
                </a:spcAft>
              </a:pPr>
              <a:r>
                <a:rPr lang="en-US" altLang="zh-CN" sz="1600" dirty="0">
                  <a:solidFill>
                    <a:srgbClr val="804000"/>
                  </a:solidFill>
                  <a:latin typeface="Verdana (Body)"/>
                  <a:ea typeface="宋体" panose="02010600030101010101" pitchFamily="2" charset="-122"/>
                </a:rPr>
                <a:t>root</a:t>
              </a:r>
              <a:endParaRPr lang="en-US" altLang="zh-CN" sz="1600" dirty="0">
                <a:solidFill>
                  <a:srgbClr val="000000"/>
                </a:solidFill>
                <a:latin typeface="Verdana (Body)"/>
                <a:ea typeface="宋体" panose="02010600030101010101" pitchFamily="2" charset="-122"/>
              </a:endParaRPr>
            </a:p>
          </p:txBody>
        </p:sp>
        <p:sp>
          <p:nvSpPr>
            <p:cNvPr id="105" name="Freeform 34"/>
            <p:cNvSpPr>
              <a:spLocks/>
            </p:cNvSpPr>
            <p:nvPr/>
          </p:nvSpPr>
          <p:spPr bwMode="auto">
            <a:xfrm>
              <a:off x="4560" y="1249"/>
              <a:ext cx="288" cy="345"/>
            </a:xfrm>
            <a:custGeom>
              <a:avLst/>
              <a:gdLst>
                <a:gd name="T0" fmla="*/ 288 w 288"/>
                <a:gd name="T1" fmla="*/ 0 h 344"/>
                <a:gd name="T2" fmla="*/ 192 w 288"/>
                <a:gd name="T3" fmla="*/ 289 h 344"/>
                <a:gd name="T4" fmla="*/ 0 w 288"/>
                <a:gd name="T5" fmla="*/ 337 h 344"/>
                <a:gd name="T6" fmla="*/ 0 60000 65536"/>
                <a:gd name="T7" fmla="*/ 0 60000 65536"/>
                <a:gd name="T8" fmla="*/ 0 60000 65536"/>
              </a:gdLst>
              <a:ahLst/>
              <a:cxnLst>
                <a:cxn ang="T6">
                  <a:pos x="T0" y="T1"/>
                </a:cxn>
                <a:cxn ang="T7">
                  <a:pos x="T2" y="T3"/>
                </a:cxn>
                <a:cxn ang="T8">
                  <a:pos x="T4" y="T5"/>
                </a:cxn>
              </a:cxnLst>
              <a:rect l="0" t="0" r="r" b="b"/>
              <a:pathLst>
                <a:path w="288" h="344">
                  <a:moveTo>
                    <a:pt x="288" y="0"/>
                  </a:moveTo>
                  <a:cubicBezTo>
                    <a:pt x="264" y="116"/>
                    <a:pt x="240" y="232"/>
                    <a:pt x="192" y="288"/>
                  </a:cubicBezTo>
                  <a:cubicBezTo>
                    <a:pt x="144" y="344"/>
                    <a:pt x="72" y="340"/>
                    <a:pt x="0" y="336"/>
                  </a:cubicBezTo>
                </a:path>
              </a:pathLst>
            </a:custGeom>
            <a:noFill/>
            <a:ln w="19050" cap="flat" cmpd="sng">
              <a:solidFill>
                <a:schemeClr val="bg2">
                  <a:lumMod val="50000"/>
                </a:schemeClr>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a:solidFill>
                  <a:srgbClr val="804000"/>
                </a:solidFill>
                <a:latin typeface="Comic Sans MS" panose="030F0702030302020204" pitchFamily="66" charset="0"/>
              </a:endParaRPr>
            </a:p>
          </p:txBody>
        </p:sp>
      </p:grpSp>
      <p:grpSp>
        <p:nvGrpSpPr>
          <p:cNvPr id="110" name="Group 63"/>
          <p:cNvGrpSpPr>
            <a:grpSpLocks/>
          </p:cNvGrpSpPr>
          <p:nvPr/>
        </p:nvGrpSpPr>
        <p:grpSpPr bwMode="auto">
          <a:xfrm>
            <a:off x="5368220" y="1849948"/>
            <a:ext cx="2865768" cy="2134162"/>
            <a:chOff x="3253" y="702"/>
            <a:chExt cx="2315" cy="1724"/>
          </a:xfrm>
        </p:grpSpPr>
        <p:sp>
          <p:nvSpPr>
            <p:cNvPr id="111" name="Text Box 35"/>
            <p:cNvSpPr txBox="1">
              <a:spLocks noChangeArrowheads="1"/>
            </p:cNvSpPr>
            <p:nvPr/>
          </p:nvSpPr>
          <p:spPr bwMode="auto">
            <a:xfrm>
              <a:off x="3360" y="864"/>
              <a:ext cx="864"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bg2"/>
                  </a:solidFill>
                  <a:latin typeface="Comic Sans MS" panose="030F0702030302020204" pitchFamily="66" charset="0"/>
                </a:defRPr>
              </a:lvl1pPr>
              <a:lvl2pPr marL="742950" indent="-285750">
                <a:defRPr sz="2400">
                  <a:solidFill>
                    <a:schemeClr val="bg2"/>
                  </a:solidFill>
                  <a:latin typeface="Comic Sans MS" panose="030F0702030302020204" pitchFamily="66" charset="0"/>
                </a:defRPr>
              </a:lvl2pPr>
              <a:lvl3pPr marL="1143000" indent="-228600">
                <a:defRPr sz="2400">
                  <a:solidFill>
                    <a:schemeClr val="bg2"/>
                  </a:solidFill>
                  <a:latin typeface="Comic Sans MS" panose="030F0702030302020204" pitchFamily="66" charset="0"/>
                </a:defRPr>
              </a:lvl3pPr>
              <a:lvl4pPr marL="1600200" indent="-228600">
                <a:defRPr sz="2400">
                  <a:solidFill>
                    <a:schemeClr val="bg2"/>
                  </a:solidFill>
                  <a:latin typeface="Comic Sans MS" panose="030F0702030302020204" pitchFamily="66" charset="0"/>
                </a:defRPr>
              </a:lvl4pPr>
              <a:lvl5pPr marL="2057400" indent="-228600">
                <a:defRPr sz="2400">
                  <a:solidFill>
                    <a:schemeClr val="bg2"/>
                  </a:solidFill>
                  <a:latin typeface="Comic Sans MS" panose="030F0702030302020204" pitchFamily="66" charset="0"/>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defRPr>
              </a:lvl9pPr>
            </a:lstStyle>
            <a:p>
              <a:pPr eaLnBrk="0" fontAlgn="base" hangingPunct="0">
                <a:lnSpc>
                  <a:spcPct val="60000"/>
                </a:lnSpc>
                <a:spcBef>
                  <a:spcPct val="50000"/>
                </a:spcBef>
                <a:spcAft>
                  <a:spcPct val="0"/>
                </a:spcAft>
              </a:pPr>
              <a:r>
                <a:rPr lang="en-US" altLang="zh-CN" sz="1600">
                  <a:solidFill>
                    <a:srgbClr val="3300FF"/>
                  </a:solidFill>
                  <a:latin typeface="Verdana (Body)"/>
                  <a:ea typeface="宋体" panose="02010600030101010101" pitchFamily="2" charset="-122"/>
                </a:rPr>
                <a:t>internal nodes</a:t>
              </a:r>
            </a:p>
          </p:txBody>
        </p:sp>
        <p:sp>
          <p:nvSpPr>
            <p:cNvPr id="112" name="Freeform 43"/>
            <p:cNvSpPr>
              <a:spLocks/>
            </p:cNvSpPr>
            <p:nvPr/>
          </p:nvSpPr>
          <p:spPr bwMode="auto">
            <a:xfrm>
              <a:off x="3431" y="1249"/>
              <a:ext cx="216" cy="672"/>
            </a:xfrm>
            <a:custGeom>
              <a:avLst/>
              <a:gdLst>
                <a:gd name="T0" fmla="*/ 72 w 216"/>
                <a:gd name="T1" fmla="*/ 0 h 672"/>
                <a:gd name="T2" fmla="*/ 24 w 216"/>
                <a:gd name="T3" fmla="*/ 480 h 672"/>
                <a:gd name="T4" fmla="*/ 216 w 216"/>
                <a:gd name="T5" fmla="*/ 672 h 672"/>
                <a:gd name="T6" fmla="*/ 0 60000 65536"/>
                <a:gd name="T7" fmla="*/ 0 60000 65536"/>
                <a:gd name="T8" fmla="*/ 0 60000 65536"/>
              </a:gdLst>
              <a:ahLst/>
              <a:cxnLst>
                <a:cxn ang="T6">
                  <a:pos x="T0" y="T1"/>
                </a:cxn>
                <a:cxn ang="T7">
                  <a:pos x="T2" y="T3"/>
                </a:cxn>
                <a:cxn ang="T8">
                  <a:pos x="T4" y="T5"/>
                </a:cxn>
              </a:cxnLst>
              <a:rect l="0" t="0" r="r" b="b"/>
              <a:pathLst>
                <a:path w="216" h="672">
                  <a:moveTo>
                    <a:pt x="72" y="0"/>
                  </a:moveTo>
                  <a:cubicBezTo>
                    <a:pt x="36" y="184"/>
                    <a:pt x="0" y="368"/>
                    <a:pt x="24" y="480"/>
                  </a:cubicBezTo>
                  <a:cubicBezTo>
                    <a:pt x="48" y="592"/>
                    <a:pt x="132" y="632"/>
                    <a:pt x="216" y="672"/>
                  </a:cubicBezTo>
                </a:path>
              </a:pathLst>
            </a:custGeom>
            <a:noFill/>
            <a:ln w="19050" cap="flat" cmpd="sng">
              <a:solidFill>
                <a:schemeClr val="accent2"/>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sz="2400">
                <a:solidFill>
                  <a:srgbClr val="804000"/>
                </a:solidFill>
                <a:latin typeface="Comic Sans MS" panose="030F0702030302020204" pitchFamily="66" charset="0"/>
              </a:endParaRPr>
            </a:p>
          </p:txBody>
        </p:sp>
        <p:sp>
          <p:nvSpPr>
            <p:cNvPr id="113" name="Freeform 44"/>
            <p:cNvSpPr>
              <a:spLocks/>
            </p:cNvSpPr>
            <p:nvPr/>
          </p:nvSpPr>
          <p:spPr bwMode="auto">
            <a:xfrm>
              <a:off x="3587" y="1252"/>
              <a:ext cx="829" cy="668"/>
            </a:xfrm>
            <a:custGeom>
              <a:avLst/>
              <a:gdLst>
                <a:gd name="T0" fmla="*/ 0 w 829"/>
                <a:gd name="T1" fmla="*/ 0 h 668"/>
                <a:gd name="T2" fmla="*/ 157 w 829"/>
                <a:gd name="T3" fmla="*/ 428 h 668"/>
                <a:gd name="T4" fmla="*/ 541 w 829"/>
                <a:gd name="T5" fmla="*/ 476 h 668"/>
                <a:gd name="T6" fmla="*/ 829 w 829"/>
                <a:gd name="T7" fmla="*/ 668 h 6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9" h="668">
                  <a:moveTo>
                    <a:pt x="0" y="0"/>
                  </a:moveTo>
                  <a:cubicBezTo>
                    <a:pt x="26" y="77"/>
                    <a:pt x="67" y="349"/>
                    <a:pt x="157" y="428"/>
                  </a:cubicBezTo>
                  <a:cubicBezTo>
                    <a:pt x="247" y="507"/>
                    <a:pt x="429" y="436"/>
                    <a:pt x="541" y="476"/>
                  </a:cubicBezTo>
                  <a:cubicBezTo>
                    <a:pt x="653" y="516"/>
                    <a:pt x="741" y="592"/>
                    <a:pt x="829" y="668"/>
                  </a:cubicBezTo>
                </a:path>
              </a:pathLst>
            </a:custGeom>
            <a:noFill/>
            <a:ln w="19050" cap="flat" cmpd="sng">
              <a:solidFill>
                <a:schemeClr val="accent2"/>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sz="2400">
                <a:solidFill>
                  <a:srgbClr val="804000"/>
                </a:solidFill>
                <a:latin typeface="Comic Sans MS" panose="030F0702030302020204" pitchFamily="66" charset="0"/>
              </a:endParaRPr>
            </a:p>
          </p:txBody>
        </p:sp>
        <p:sp>
          <p:nvSpPr>
            <p:cNvPr id="114" name="Freeform 45"/>
            <p:cNvSpPr>
              <a:spLocks/>
            </p:cNvSpPr>
            <p:nvPr/>
          </p:nvSpPr>
          <p:spPr bwMode="auto">
            <a:xfrm>
              <a:off x="4149" y="840"/>
              <a:ext cx="1187" cy="1089"/>
            </a:xfrm>
            <a:custGeom>
              <a:avLst/>
              <a:gdLst>
                <a:gd name="T0" fmla="*/ 0 w 1187"/>
                <a:gd name="T1" fmla="*/ 134 h 1089"/>
                <a:gd name="T2" fmla="*/ 161 w 1187"/>
                <a:gd name="T3" fmla="*/ 89 h 1089"/>
                <a:gd name="T4" fmla="*/ 459 w 1187"/>
                <a:gd name="T5" fmla="*/ 24 h 1089"/>
                <a:gd name="T6" fmla="*/ 939 w 1187"/>
                <a:gd name="T7" fmla="*/ 72 h 1089"/>
                <a:gd name="T8" fmla="*/ 1179 w 1187"/>
                <a:gd name="T9" fmla="*/ 456 h 1089"/>
                <a:gd name="T10" fmla="*/ 890 w 1187"/>
                <a:gd name="T11" fmla="*/ 1089 h 10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7" h="1089">
                  <a:moveTo>
                    <a:pt x="0" y="134"/>
                  </a:moveTo>
                  <a:cubicBezTo>
                    <a:pt x="27" y="129"/>
                    <a:pt x="85" y="107"/>
                    <a:pt x="161" y="89"/>
                  </a:cubicBezTo>
                  <a:cubicBezTo>
                    <a:pt x="237" y="71"/>
                    <a:pt x="329" y="27"/>
                    <a:pt x="459" y="24"/>
                  </a:cubicBezTo>
                  <a:cubicBezTo>
                    <a:pt x="589" y="21"/>
                    <a:pt x="819" y="0"/>
                    <a:pt x="939" y="72"/>
                  </a:cubicBezTo>
                  <a:cubicBezTo>
                    <a:pt x="1059" y="144"/>
                    <a:pt x="1187" y="287"/>
                    <a:pt x="1179" y="456"/>
                  </a:cubicBezTo>
                  <a:cubicBezTo>
                    <a:pt x="1171" y="625"/>
                    <a:pt x="950" y="957"/>
                    <a:pt x="890" y="1089"/>
                  </a:cubicBezTo>
                </a:path>
              </a:pathLst>
            </a:custGeom>
            <a:noFill/>
            <a:ln w="19050" cap="flat" cmpd="sng">
              <a:solidFill>
                <a:schemeClr val="accent2"/>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sz="2400">
                <a:solidFill>
                  <a:srgbClr val="804000"/>
                </a:solidFill>
                <a:latin typeface="Comic Sans MS" panose="030F0702030302020204" pitchFamily="66" charset="0"/>
              </a:endParaRPr>
            </a:p>
          </p:txBody>
        </p:sp>
        <p:sp>
          <p:nvSpPr>
            <p:cNvPr id="115" name="Freeform 46"/>
            <p:cNvSpPr>
              <a:spLocks/>
            </p:cNvSpPr>
            <p:nvPr/>
          </p:nvSpPr>
          <p:spPr bwMode="auto">
            <a:xfrm>
              <a:off x="4155" y="702"/>
              <a:ext cx="1413" cy="1698"/>
            </a:xfrm>
            <a:custGeom>
              <a:avLst/>
              <a:gdLst>
                <a:gd name="T0" fmla="*/ 0 w 1413"/>
                <a:gd name="T1" fmla="*/ 195 h 1698"/>
                <a:gd name="T2" fmla="*/ 693 w 1413"/>
                <a:gd name="T3" fmla="*/ 18 h 1698"/>
                <a:gd name="T4" fmla="*/ 1317 w 1413"/>
                <a:gd name="T5" fmla="*/ 306 h 1698"/>
                <a:gd name="T6" fmla="*/ 1269 w 1413"/>
                <a:gd name="T7" fmla="*/ 1170 h 1698"/>
                <a:gd name="T8" fmla="*/ 852 w 1413"/>
                <a:gd name="T9" fmla="*/ 1698 h 16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13" h="1698">
                  <a:moveTo>
                    <a:pt x="0" y="195"/>
                  </a:moveTo>
                  <a:cubicBezTo>
                    <a:pt x="113" y="169"/>
                    <a:pt x="474" y="0"/>
                    <a:pt x="693" y="18"/>
                  </a:cubicBezTo>
                  <a:cubicBezTo>
                    <a:pt x="912" y="36"/>
                    <a:pt x="1221" y="114"/>
                    <a:pt x="1317" y="306"/>
                  </a:cubicBezTo>
                  <a:cubicBezTo>
                    <a:pt x="1413" y="498"/>
                    <a:pt x="1346" y="938"/>
                    <a:pt x="1269" y="1170"/>
                  </a:cubicBezTo>
                  <a:cubicBezTo>
                    <a:pt x="1192" y="1402"/>
                    <a:pt x="939" y="1588"/>
                    <a:pt x="852" y="1698"/>
                  </a:cubicBezTo>
                </a:path>
              </a:pathLst>
            </a:custGeom>
            <a:noFill/>
            <a:ln w="19050" cap="flat" cmpd="sng">
              <a:solidFill>
                <a:schemeClr val="accent2"/>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sz="2400">
                <a:solidFill>
                  <a:srgbClr val="804000"/>
                </a:solidFill>
                <a:latin typeface="Comic Sans MS" panose="030F0702030302020204" pitchFamily="66" charset="0"/>
              </a:endParaRPr>
            </a:p>
          </p:txBody>
        </p:sp>
        <p:sp>
          <p:nvSpPr>
            <p:cNvPr id="116" name="Freeform 48"/>
            <p:cNvSpPr>
              <a:spLocks/>
            </p:cNvSpPr>
            <p:nvPr/>
          </p:nvSpPr>
          <p:spPr bwMode="auto">
            <a:xfrm>
              <a:off x="3253" y="1248"/>
              <a:ext cx="721" cy="1178"/>
            </a:xfrm>
            <a:custGeom>
              <a:avLst/>
              <a:gdLst>
                <a:gd name="T0" fmla="*/ 155 w 721"/>
                <a:gd name="T1" fmla="*/ 0 h 1178"/>
                <a:gd name="T2" fmla="*/ 11 w 721"/>
                <a:gd name="T3" fmla="*/ 432 h 1178"/>
                <a:gd name="T4" fmla="*/ 89 w 721"/>
                <a:gd name="T5" fmla="*/ 745 h 1178"/>
                <a:gd name="T6" fmla="*/ 225 w 721"/>
                <a:gd name="T7" fmla="*/ 907 h 1178"/>
                <a:gd name="T8" fmla="*/ 450 w 721"/>
                <a:gd name="T9" fmla="*/ 991 h 1178"/>
                <a:gd name="T10" fmla="*/ 721 w 721"/>
                <a:gd name="T11" fmla="*/ 1178 h 11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1" h="1178">
                  <a:moveTo>
                    <a:pt x="155" y="0"/>
                  </a:moveTo>
                  <a:cubicBezTo>
                    <a:pt x="83" y="136"/>
                    <a:pt x="22" y="308"/>
                    <a:pt x="11" y="432"/>
                  </a:cubicBezTo>
                  <a:cubicBezTo>
                    <a:pt x="0" y="556"/>
                    <a:pt x="53" y="666"/>
                    <a:pt x="89" y="745"/>
                  </a:cubicBezTo>
                  <a:cubicBezTo>
                    <a:pt x="125" y="824"/>
                    <a:pt x="165" y="866"/>
                    <a:pt x="225" y="907"/>
                  </a:cubicBezTo>
                  <a:cubicBezTo>
                    <a:pt x="285" y="948"/>
                    <a:pt x="367" y="946"/>
                    <a:pt x="450" y="991"/>
                  </a:cubicBezTo>
                  <a:cubicBezTo>
                    <a:pt x="533" y="1036"/>
                    <a:pt x="665" y="1139"/>
                    <a:pt x="721" y="1178"/>
                  </a:cubicBezTo>
                </a:path>
              </a:pathLst>
            </a:custGeom>
            <a:noFill/>
            <a:ln w="19050" cap="flat" cmpd="sng">
              <a:solidFill>
                <a:schemeClr val="accent2"/>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sz="2400">
                <a:solidFill>
                  <a:srgbClr val="804000"/>
                </a:solidFill>
                <a:latin typeface="Comic Sans MS" panose="030F0702030302020204" pitchFamily="66" charset="0"/>
              </a:endParaRPr>
            </a:p>
          </p:txBody>
        </p:sp>
      </p:grpSp>
      <p:grpSp>
        <p:nvGrpSpPr>
          <p:cNvPr id="117" name="Group 64"/>
          <p:cNvGrpSpPr>
            <a:grpSpLocks/>
          </p:cNvGrpSpPr>
          <p:nvPr/>
        </p:nvGrpSpPr>
        <p:grpSpPr bwMode="auto">
          <a:xfrm>
            <a:off x="5211278" y="3728720"/>
            <a:ext cx="2571282" cy="1980817"/>
            <a:chOff x="3072" y="2160"/>
            <a:chExt cx="2146" cy="1579"/>
          </a:xfrm>
        </p:grpSpPr>
        <p:sp>
          <p:nvSpPr>
            <p:cNvPr id="118" name="Freeform 56"/>
            <p:cNvSpPr>
              <a:spLocks/>
            </p:cNvSpPr>
            <p:nvPr/>
          </p:nvSpPr>
          <p:spPr bwMode="auto">
            <a:xfrm>
              <a:off x="3600" y="2160"/>
              <a:ext cx="940" cy="1336"/>
            </a:xfrm>
            <a:custGeom>
              <a:avLst/>
              <a:gdLst>
                <a:gd name="T0" fmla="*/ 0 w 940"/>
                <a:gd name="T1" fmla="*/ 1336 h 1336"/>
                <a:gd name="T2" fmla="*/ 168 w 940"/>
                <a:gd name="T3" fmla="*/ 1161 h 1336"/>
                <a:gd name="T4" fmla="*/ 407 w 940"/>
                <a:gd name="T5" fmla="*/ 1110 h 1336"/>
                <a:gd name="T6" fmla="*/ 665 w 940"/>
                <a:gd name="T7" fmla="*/ 1077 h 1336"/>
                <a:gd name="T8" fmla="*/ 910 w 940"/>
                <a:gd name="T9" fmla="*/ 884 h 1336"/>
                <a:gd name="T10" fmla="*/ 845 w 940"/>
                <a:gd name="T11" fmla="*/ 639 h 1336"/>
                <a:gd name="T12" fmla="*/ 713 w 940"/>
                <a:gd name="T13" fmla="*/ 322 h 1336"/>
                <a:gd name="T14" fmla="*/ 620 w 940"/>
                <a:gd name="T15" fmla="*/ 0 h 13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40" h="1336">
                  <a:moveTo>
                    <a:pt x="0" y="1336"/>
                  </a:moveTo>
                  <a:cubicBezTo>
                    <a:pt x="28" y="1309"/>
                    <a:pt x="100" y="1199"/>
                    <a:pt x="168" y="1161"/>
                  </a:cubicBezTo>
                  <a:cubicBezTo>
                    <a:pt x="236" y="1123"/>
                    <a:pt x="324" y="1124"/>
                    <a:pt x="407" y="1110"/>
                  </a:cubicBezTo>
                  <a:cubicBezTo>
                    <a:pt x="490" y="1096"/>
                    <a:pt x="581" y="1115"/>
                    <a:pt x="665" y="1077"/>
                  </a:cubicBezTo>
                  <a:cubicBezTo>
                    <a:pt x="749" y="1039"/>
                    <a:pt x="880" y="957"/>
                    <a:pt x="910" y="884"/>
                  </a:cubicBezTo>
                  <a:cubicBezTo>
                    <a:pt x="940" y="811"/>
                    <a:pt x="878" y="733"/>
                    <a:pt x="845" y="639"/>
                  </a:cubicBezTo>
                  <a:cubicBezTo>
                    <a:pt x="812" y="545"/>
                    <a:pt x="750" y="428"/>
                    <a:pt x="713" y="322"/>
                  </a:cubicBezTo>
                  <a:cubicBezTo>
                    <a:pt x="676" y="216"/>
                    <a:pt x="640" y="67"/>
                    <a:pt x="620" y="0"/>
                  </a:cubicBezTo>
                </a:path>
              </a:pathLst>
            </a:custGeom>
            <a:noFill/>
            <a:ln w="19050" cap="flat" cmpd="sng">
              <a:solidFill>
                <a:srgbClr val="FF00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sz="2400">
                <a:solidFill>
                  <a:srgbClr val="804000"/>
                </a:solidFill>
                <a:latin typeface="Comic Sans MS" panose="030F0702030302020204" pitchFamily="66" charset="0"/>
              </a:endParaRPr>
            </a:p>
          </p:txBody>
        </p:sp>
        <p:grpSp>
          <p:nvGrpSpPr>
            <p:cNvPr id="119" name="Group 62"/>
            <p:cNvGrpSpPr>
              <a:grpSpLocks/>
            </p:cNvGrpSpPr>
            <p:nvPr/>
          </p:nvGrpSpPr>
          <p:grpSpPr bwMode="auto">
            <a:xfrm>
              <a:off x="3072" y="2640"/>
              <a:ext cx="2146" cy="1099"/>
              <a:chOff x="3072" y="2640"/>
              <a:chExt cx="2146" cy="1099"/>
            </a:xfrm>
          </p:grpSpPr>
          <p:sp>
            <p:nvSpPr>
              <p:cNvPr id="120" name="Text Box 49"/>
              <p:cNvSpPr txBox="1">
                <a:spLocks noChangeArrowheads="1"/>
              </p:cNvSpPr>
              <p:nvPr/>
            </p:nvSpPr>
            <p:spPr bwMode="auto">
              <a:xfrm>
                <a:off x="3168" y="3456"/>
                <a:ext cx="1152" cy="283"/>
              </a:xfrm>
              <a:prstGeom prst="rect">
                <a:avLst/>
              </a:prstGeom>
              <a:noFill/>
              <a:ln w="19050">
                <a:no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bg2"/>
                    </a:solidFill>
                    <a:latin typeface="Comic Sans MS" panose="030F0702030302020204" pitchFamily="66" charset="0"/>
                  </a:defRPr>
                </a:lvl1pPr>
                <a:lvl2pPr marL="742950" indent="-285750">
                  <a:defRPr sz="2400">
                    <a:solidFill>
                      <a:schemeClr val="bg2"/>
                    </a:solidFill>
                    <a:latin typeface="Comic Sans MS" panose="030F0702030302020204" pitchFamily="66" charset="0"/>
                  </a:defRPr>
                </a:lvl2pPr>
                <a:lvl3pPr marL="1143000" indent="-228600">
                  <a:defRPr sz="2400">
                    <a:solidFill>
                      <a:schemeClr val="bg2"/>
                    </a:solidFill>
                    <a:latin typeface="Comic Sans MS" panose="030F0702030302020204" pitchFamily="66" charset="0"/>
                  </a:defRPr>
                </a:lvl3pPr>
                <a:lvl4pPr marL="1600200" indent="-228600">
                  <a:defRPr sz="2400">
                    <a:solidFill>
                      <a:schemeClr val="bg2"/>
                    </a:solidFill>
                    <a:latin typeface="Comic Sans MS" panose="030F0702030302020204" pitchFamily="66" charset="0"/>
                  </a:defRPr>
                </a:lvl4pPr>
                <a:lvl5pPr marL="2057400" indent="-228600">
                  <a:defRPr sz="2400">
                    <a:solidFill>
                      <a:schemeClr val="bg2"/>
                    </a:solidFill>
                    <a:latin typeface="Comic Sans MS" panose="030F0702030302020204" pitchFamily="66" charset="0"/>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defRPr>
                </a:lvl9pPr>
              </a:lstStyle>
              <a:p>
                <a:pPr eaLnBrk="0" fontAlgn="base" hangingPunct="0">
                  <a:spcBef>
                    <a:spcPct val="50000"/>
                  </a:spcBef>
                  <a:spcAft>
                    <a:spcPct val="0"/>
                  </a:spcAft>
                </a:pPr>
                <a:r>
                  <a:rPr lang="en-US" altLang="zh-CN" sz="1600">
                    <a:solidFill>
                      <a:srgbClr val="FF0000"/>
                    </a:solidFill>
                    <a:latin typeface="Verdana (Body)"/>
                    <a:ea typeface="宋体" panose="02010600030101010101" pitchFamily="2" charset="-122"/>
                  </a:rPr>
                  <a:t>leaves</a:t>
                </a:r>
              </a:p>
            </p:txBody>
          </p:sp>
          <p:sp>
            <p:nvSpPr>
              <p:cNvPr id="121" name="Freeform 50"/>
              <p:cNvSpPr>
                <a:spLocks/>
              </p:cNvSpPr>
              <p:nvPr/>
            </p:nvSpPr>
            <p:spPr bwMode="auto">
              <a:xfrm>
                <a:off x="3072" y="2640"/>
                <a:ext cx="192" cy="864"/>
              </a:xfrm>
              <a:custGeom>
                <a:avLst/>
                <a:gdLst>
                  <a:gd name="T0" fmla="*/ 192 w 192"/>
                  <a:gd name="T1" fmla="*/ 864 h 864"/>
                  <a:gd name="T2" fmla="*/ 0 w 192"/>
                  <a:gd name="T3" fmla="*/ 432 h 864"/>
                  <a:gd name="T4" fmla="*/ 192 w 192"/>
                  <a:gd name="T5" fmla="*/ 0 h 864"/>
                  <a:gd name="T6" fmla="*/ 0 60000 65536"/>
                  <a:gd name="T7" fmla="*/ 0 60000 65536"/>
                  <a:gd name="T8" fmla="*/ 0 60000 65536"/>
                </a:gdLst>
                <a:ahLst/>
                <a:cxnLst>
                  <a:cxn ang="T6">
                    <a:pos x="T0" y="T1"/>
                  </a:cxn>
                  <a:cxn ang="T7">
                    <a:pos x="T2" y="T3"/>
                  </a:cxn>
                  <a:cxn ang="T8">
                    <a:pos x="T4" y="T5"/>
                  </a:cxn>
                </a:cxnLst>
                <a:rect l="0" t="0" r="r" b="b"/>
                <a:pathLst>
                  <a:path w="192" h="864">
                    <a:moveTo>
                      <a:pt x="192" y="864"/>
                    </a:moveTo>
                    <a:cubicBezTo>
                      <a:pt x="96" y="720"/>
                      <a:pt x="0" y="576"/>
                      <a:pt x="0" y="432"/>
                    </a:cubicBezTo>
                    <a:cubicBezTo>
                      <a:pt x="0" y="288"/>
                      <a:pt x="96" y="144"/>
                      <a:pt x="192" y="0"/>
                    </a:cubicBezTo>
                  </a:path>
                </a:pathLst>
              </a:custGeom>
              <a:noFill/>
              <a:ln w="19050" cap="flat" cmpd="sng">
                <a:solidFill>
                  <a:srgbClr val="FF00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sz="2400">
                  <a:solidFill>
                    <a:srgbClr val="804000"/>
                  </a:solidFill>
                  <a:latin typeface="Comic Sans MS" panose="030F0702030302020204" pitchFamily="66" charset="0"/>
                </a:endParaRPr>
              </a:p>
            </p:txBody>
          </p:sp>
          <p:sp>
            <p:nvSpPr>
              <p:cNvPr id="122" name="Freeform 52"/>
              <p:cNvSpPr>
                <a:spLocks/>
              </p:cNvSpPr>
              <p:nvPr/>
            </p:nvSpPr>
            <p:spPr bwMode="auto">
              <a:xfrm>
                <a:off x="3272" y="2640"/>
                <a:ext cx="328" cy="864"/>
              </a:xfrm>
              <a:custGeom>
                <a:avLst/>
                <a:gdLst>
                  <a:gd name="T0" fmla="*/ 88 w 328"/>
                  <a:gd name="T1" fmla="*/ 864 h 864"/>
                  <a:gd name="T2" fmla="*/ 40 w 328"/>
                  <a:gd name="T3" fmla="*/ 432 h 864"/>
                  <a:gd name="T4" fmla="*/ 328 w 328"/>
                  <a:gd name="T5" fmla="*/ 0 h 864"/>
                  <a:gd name="T6" fmla="*/ 0 60000 65536"/>
                  <a:gd name="T7" fmla="*/ 0 60000 65536"/>
                  <a:gd name="T8" fmla="*/ 0 60000 65536"/>
                </a:gdLst>
                <a:ahLst/>
                <a:cxnLst>
                  <a:cxn ang="T6">
                    <a:pos x="T0" y="T1"/>
                  </a:cxn>
                  <a:cxn ang="T7">
                    <a:pos x="T2" y="T3"/>
                  </a:cxn>
                  <a:cxn ang="T8">
                    <a:pos x="T4" y="T5"/>
                  </a:cxn>
                </a:cxnLst>
                <a:rect l="0" t="0" r="r" b="b"/>
                <a:pathLst>
                  <a:path w="328" h="864">
                    <a:moveTo>
                      <a:pt x="88" y="864"/>
                    </a:moveTo>
                    <a:cubicBezTo>
                      <a:pt x="44" y="720"/>
                      <a:pt x="0" y="576"/>
                      <a:pt x="40" y="432"/>
                    </a:cubicBezTo>
                    <a:cubicBezTo>
                      <a:pt x="80" y="288"/>
                      <a:pt x="204" y="144"/>
                      <a:pt x="328" y="0"/>
                    </a:cubicBezTo>
                  </a:path>
                </a:pathLst>
              </a:custGeom>
              <a:noFill/>
              <a:ln w="19050" cap="flat" cmpd="sng">
                <a:solidFill>
                  <a:srgbClr val="FF00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sz="2400">
                  <a:solidFill>
                    <a:srgbClr val="804000"/>
                  </a:solidFill>
                  <a:latin typeface="Comic Sans MS" panose="030F0702030302020204" pitchFamily="66" charset="0"/>
                </a:endParaRPr>
              </a:p>
            </p:txBody>
          </p:sp>
          <p:sp>
            <p:nvSpPr>
              <p:cNvPr id="123" name="Freeform 53"/>
              <p:cNvSpPr>
                <a:spLocks/>
              </p:cNvSpPr>
              <p:nvPr/>
            </p:nvSpPr>
            <p:spPr bwMode="auto">
              <a:xfrm>
                <a:off x="3408" y="2976"/>
                <a:ext cx="288" cy="528"/>
              </a:xfrm>
              <a:custGeom>
                <a:avLst/>
                <a:gdLst>
                  <a:gd name="T0" fmla="*/ 0 w 288"/>
                  <a:gd name="T1" fmla="*/ 528 h 528"/>
                  <a:gd name="T2" fmla="*/ 48 w 288"/>
                  <a:gd name="T3" fmla="*/ 192 h 528"/>
                  <a:gd name="T4" fmla="*/ 288 w 288"/>
                  <a:gd name="T5" fmla="*/ 0 h 528"/>
                  <a:gd name="T6" fmla="*/ 0 60000 65536"/>
                  <a:gd name="T7" fmla="*/ 0 60000 65536"/>
                  <a:gd name="T8" fmla="*/ 0 60000 65536"/>
                </a:gdLst>
                <a:ahLst/>
                <a:cxnLst>
                  <a:cxn ang="T6">
                    <a:pos x="T0" y="T1"/>
                  </a:cxn>
                  <a:cxn ang="T7">
                    <a:pos x="T2" y="T3"/>
                  </a:cxn>
                  <a:cxn ang="T8">
                    <a:pos x="T4" y="T5"/>
                  </a:cxn>
                </a:cxnLst>
                <a:rect l="0" t="0" r="r" b="b"/>
                <a:pathLst>
                  <a:path w="288" h="528">
                    <a:moveTo>
                      <a:pt x="0" y="528"/>
                    </a:moveTo>
                    <a:cubicBezTo>
                      <a:pt x="0" y="404"/>
                      <a:pt x="0" y="280"/>
                      <a:pt x="48" y="192"/>
                    </a:cubicBezTo>
                    <a:cubicBezTo>
                      <a:pt x="96" y="104"/>
                      <a:pt x="192" y="52"/>
                      <a:pt x="288" y="0"/>
                    </a:cubicBezTo>
                  </a:path>
                </a:pathLst>
              </a:custGeom>
              <a:noFill/>
              <a:ln w="19050" cap="flat" cmpd="sng">
                <a:solidFill>
                  <a:srgbClr val="FF00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sz="2400">
                  <a:solidFill>
                    <a:srgbClr val="804000"/>
                  </a:solidFill>
                  <a:latin typeface="Comic Sans MS" panose="030F0702030302020204" pitchFamily="66" charset="0"/>
                </a:endParaRPr>
              </a:p>
            </p:txBody>
          </p:sp>
          <p:sp>
            <p:nvSpPr>
              <p:cNvPr id="124" name="Freeform 55"/>
              <p:cNvSpPr>
                <a:spLocks/>
              </p:cNvSpPr>
              <p:nvPr/>
            </p:nvSpPr>
            <p:spPr bwMode="auto">
              <a:xfrm>
                <a:off x="3503" y="3072"/>
                <a:ext cx="625" cy="450"/>
              </a:xfrm>
              <a:custGeom>
                <a:avLst/>
                <a:gdLst>
                  <a:gd name="T0" fmla="*/ 0 w 625"/>
                  <a:gd name="T1" fmla="*/ 450 h 450"/>
                  <a:gd name="T2" fmla="*/ 145 w 625"/>
                  <a:gd name="T3" fmla="*/ 192 h 450"/>
                  <a:gd name="T4" fmla="*/ 529 w 625"/>
                  <a:gd name="T5" fmla="*/ 96 h 450"/>
                  <a:gd name="T6" fmla="*/ 625 w 625"/>
                  <a:gd name="T7" fmla="*/ 0 h 4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5" h="450">
                    <a:moveTo>
                      <a:pt x="0" y="450"/>
                    </a:moveTo>
                    <a:cubicBezTo>
                      <a:pt x="26" y="407"/>
                      <a:pt x="57" y="251"/>
                      <a:pt x="145" y="192"/>
                    </a:cubicBezTo>
                    <a:cubicBezTo>
                      <a:pt x="233" y="133"/>
                      <a:pt x="449" y="128"/>
                      <a:pt x="529" y="96"/>
                    </a:cubicBezTo>
                    <a:cubicBezTo>
                      <a:pt x="609" y="64"/>
                      <a:pt x="617" y="32"/>
                      <a:pt x="625" y="0"/>
                    </a:cubicBezTo>
                  </a:path>
                </a:pathLst>
              </a:custGeom>
              <a:noFill/>
              <a:ln w="19050" cap="flat" cmpd="sng">
                <a:solidFill>
                  <a:srgbClr val="FF00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sz="2400">
                  <a:solidFill>
                    <a:srgbClr val="804000"/>
                  </a:solidFill>
                  <a:latin typeface="Comic Sans MS" panose="030F0702030302020204" pitchFamily="66" charset="0"/>
                </a:endParaRPr>
              </a:p>
            </p:txBody>
          </p:sp>
          <p:sp>
            <p:nvSpPr>
              <p:cNvPr id="125" name="Freeform 57"/>
              <p:cNvSpPr>
                <a:spLocks/>
              </p:cNvSpPr>
              <p:nvPr/>
            </p:nvSpPr>
            <p:spPr bwMode="auto">
              <a:xfrm>
                <a:off x="3684" y="2671"/>
                <a:ext cx="1003" cy="858"/>
              </a:xfrm>
              <a:custGeom>
                <a:avLst/>
                <a:gdLst>
                  <a:gd name="T0" fmla="*/ 0 w 1003"/>
                  <a:gd name="T1" fmla="*/ 858 h 858"/>
                  <a:gd name="T2" fmla="*/ 108 w 1003"/>
                  <a:gd name="T3" fmla="*/ 785 h 858"/>
                  <a:gd name="T4" fmla="*/ 300 w 1003"/>
                  <a:gd name="T5" fmla="*/ 737 h 858"/>
                  <a:gd name="T6" fmla="*/ 732 w 1003"/>
                  <a:gd name="T7" fmla="*/ 689 h 858"/>
                  <a:gd name="T8" fmla="*/ 972 w 1003"/>
                  <a:gd name="T9" fmla="*/ 401 h 858"/>
                  <a:gd name="T10" fmla="*/ 916 w 1003"/>
                  <a:gd name="T11" fmla="*/ 0 h 8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3" h="858">
                    <a:moveTo>
                      <a:pt x="0" y="858"/>
                    </a:moveTo>
                    <a:cubicBezTo>
                      <a:pt x="18" y="844"/>
                      <a:pt x="58" y="805"/>
                      <a:pt x="108" y="785"/>
                    </a:cubicBezTo>
                    <a:cubicBezTo>
                      <a:pt x="158" y="765"/>
                      <a:pt x="196" y="753"/>
                      <a:pt x="300" y="737"/>
                    </a:cubicBezTo>
                    <a:cubicBezTo>
                      <a:pt x="404" y="721"/>
                      <a:pt x="620" y="745"/>
                      <a:pt x="732" y="689"/>
                    </a:cubicBezTo>
                    <a:cubicBezTo>
                      <a:pt x="844" y="633"/>
                      <a:pt x="941" y="516"/>
                      <a:pt x="972" y="401"/>
                    </a:cubicBezTo>
                    <a:cubicBezTo>
                      <a:pt x="1003" y="286"/>
                      <a:pt x="928" y="84"/>
                      <a:pt x="916" y="0"/>
                    </a:cubicBezTo>
                  </a:path>
                </a:pathLst>
              </a:custGeom>
              <a:noFill/>
              <a:ln w="19050" cap="flat" cmpd="sng">
                <a:solidFill>
                  <a:srgbClr val="FF00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sz="2400">
                  <a:solidFill>
                    <a:srgbClr val="804000"/>
                  </a:solidFill>
                  <a:latin typeface="Comic Sans MS" panose="030F0702030302020204" pitchFamily="66" charset="0"/>
                </a:endParaRPr>
              </a:p>
            </p:txBody>
          </p:sp>
          <p:sp>
            <p:nvSpPr>
              <p:cNvPr id="126" name="Freeform 58"/>
              <p:cNvSpPr>
                <a:spLocks/>
              </p:cNvSpPr>
              <p:nvPr/>
            </p:nvSpPr>
            <p:spPr bwMode="auto">
              <a:xfrm>
                <a:off x="3792" y="3110"/>
                <a:ext cx="1066" cy="442"/>
              </a:xfrm>
              <a:custGeom>
                <a:avLst/>
                <a:gdLst>
                  <a:gd name="T0" fmla="*/ 0 w 1066"/>
                  <a:gd name="T1" fmla="*/ 442 h 442"/>
                  <a:gd name="T2" fmla="*/ 344 w 1066"/>
                  <a:gd name="T3" fmla="*/ 367 h 442"/>
                  <a:gd name="T4" fmla="*/ 815 w 1066"/>
                  <a:gd name="T5" fmla="*/ 354 h 442"/>
                  <a:gd name="T6" fmla="*/ 1066 w 1066"/>
                  <a:gd name="T7" fmla="*/ 0 h 4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66" h="442">
                    <a:moveTo>
                      <a:pt x="0" y="442"/>
                    </a:moveTo>
                    <a:cubicBezTo>
                      <a:pt x="57" y="430"/>
                      <a:pt x="208" y="382"/>
                      <a:pt x="344" y="367"/>
                    </a:cubicBezTo>
                    <a:cubicBezTo>
                      <a:pt x="480" y="352"/>
                      <a:pt x="695" y="415"/>
                      <a:pt x="815" y="354"/>
                    </a:cubicBezTo>
                    <a:cubicBezTo>
                      <a:pt x="935" y="293"/>
                      <a:pt x="1014" y="74"/>
                      <a:pt x="1066" y="0"/>
                    </a:cubicBezTo>
                  </a:path>
                </a:pathLst>
              </a:custGeom>
              <a:noFill/>
              <a:ln w="19050" cap="flat" cmpd="sng">
                <a:solidFill>
                  <a:srgbClr val="FF00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sz="2400">
                  <a:solidFill>
                    <a:srgbClr val="804000"/>
                  </a:solidFill>
                  <a:latin typeface="Comic Sans MS" panose="030F0702030302020204" pitchFamily="66" charset="0"/>
                </a:endParaRPr>
              </a:p>
            </p:txBody>
          </p:sp>
          <p:sp>
            <p:nvSpPr>
              <p:cNvPr id="127" name="Freeform 59"/>
              <p:cNvSpPr>
                <a:spLocks/>
              </p:cNvSpPr>
              <p:nvPr/>
            </p:nvSpPr>
            <p:spPr bwMode="auto">
              <a:xfrm>
                <a:off x="3800" y="2671"/>
                <a:ext cx="1418" cy="968"/>
              </a:xfrm>
              <a:custGeom>
                <a:avLst/>
                <a:gdLst>
                  <a:gd name="T0" fmla="*/ 0 w 1418"/>
                  <a:gd name="T1" fmla="*/ 968 h 968"/>
                  <a:gd name="T2" fmla="*/ 323 w 1418"/>
                  <a:gd name="T3" fmla="*/ 903 h 968"/>
                  <a:gd name="T4" fmla="*/ 903 w 1418"/>
                  <a:gd name="T5" fmla="*/ 851 h 968"/>
                  <a:gd name="T6" fmla="*/ 1291 w 1418"/>
                  <a:gd name="T7" fmla="*/ 626 h 968"/>
                  <a:gd name="T8" fmla="*/ 1400 w 1418"/>
                  <a:gd name="T9" fmla="*/ 322 h 968"/>
                  <a:gd name="T10" fmla="*/ 1400 w 1418"/>
                  <a:gd name="T11" fmla="*/ 0 h 9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18" h="968">
                    <a:moveTo>
                      <a:pt x="0" y="968"/>
                    </a:moveTo>
                    <a:cubicBezTo>
                      <a:pt x="54" y="955"/>
                      <a:pt x="173" y="922"/>
                      <a:pt x="323" y="903"/>
                    </a:cubicBezTo>
                    <a:cubicBezTo>
                      <a:pt x="473" y="884"/>
                      <a:pt x="742" y="897"/>
                      <a:pt x="903" y="851"/>
                    </a:cubicBezTo>
                    <a:cubicBezTo>
                      <a:pt x="1064" y="805"/>
                      <a:pt x="1208" y="714"/>
                      <a:pt x="1291" y="626"/>
                    </a:cubicBezTo>
                    <a:cubicBezTo>
                      <a:pt x="1374" y="538"/>
                      <a:pt x="1382" y="426"/>
                      <a:pt x="1400" y="322"/>
                    </a:cubicBezTo>
                    <a:cubicBezTo>
                      <a:pt x="1418" y="218"/>
                      <a:pt x="1400" y="67"/>
                      <a:pt x="1400" y="0"/>
                    </a:cubicBezTo>
                  </a:path>
                </a:pathLst>
              </a:custGeom>
              <a:noFill/>
              <a:ln w="19050" cap="flat" cmpd="sng">
                <a:solidFill>
                  <a:srgbClr val="FF00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sz="2400">
                  <a:solidFill>
                    <a:srgbClr val="804000"/>
                  </a:solidFill>
                  <a:latin typeface="Comic Sans MS" panose="030F0702030302020204" pitchFamily="66" charset="0"/>
                </a:endParaRPr>
              </a:p>
            </p:txBody>
          </p:sp>
        </p:grpSp>
      </p:grpSp>
    </p:spTree>
    <p:extLst>
      <p:ext uri="{BB962C8B-B14F-4D97-AF65-F5344CB8AC3E}">
        <p14:creationId xmlns:p14="http://schemas.microsoft.com/office/powerpoint/2010/main" val="696182543"/>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17"/>
                                        </p:tgtEl>
                                        <p:attrNameLst>
                                          <p:attrName>style.visibility</p:attrName>
                                        </p:attrNameLst>
                                      </p:cBhvr>
                                      <p:to>
                                        <p:strVal val="visible"/>
                                      </p:to>
                                    </p:set>
                                    <p:anim calcmode="lin" valueType="num">
                                      <p:cBhvr>
                                        <p:cTn id="15" dur="500" fill="hold"/>
                                        <p:tgtEl>
                                          <p:spTgt spid="117"/>
                                        </p:tgtEl>
                                        <p:attrNameLst>
                                          <p:attrName>ppt_w</p:attrName>
                                        </p:attrNameLst>
                                      </p:cBhvr>
                                      <p:tavLst>
                                        <p:tav tm="0">
                                          <p:val>
                                            <p:fltVal val="0"/>
                                          </p:val>
                                        </p:tav>
                                        <p:tav tm="100000">
                                          <p:val>
                                            <p:strVal val="#ppt_w"/>
                                          </p:val>
                                        </p:tav>
                                      </p:tavLst>
                                    </p:anim>
                                    <p:anim calcmode="lin" valueType="num">
                                      <p:cBhvr>
                                        <p:cTn id="16" dur="500" fill="hold"/>
                                        <p:tgtEl>
                                          <p:spTgt spid="117"/>
                                        </p:tgtEl>
                                        <p:attrNameLst>
                                          <p:attrName>ppt_h</p:attrName>
                                        </p:attrNameLst>
                                      </p:cBhvr>
                                      <p:tavLst>
                                        <p:tav tm="0">
                                          <p:val>
                                            <p:fltVal val="0"/>
                                          </p:val>
                                        </p:tav>
                                        <p:tav tm="100000">
                                          <p:val>
                                            <p:strVal val="#ppt_h"/>
                                          </p:val>
                                        </p:tav>
                                      </p:tavLst>
                                    </p:anim>
                                    <p:animEffect transition="in" filter="fade">
                                      <p:cBhvr>
                                        <p:cTn id="17"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pPr eaLnBrk="1" hangingPunct="1"/>
            <a:r>
              <a:rPr lang="en-US" altLang="en-US" dirty="0">
                <a:cs typeface="Arial" panose="020B0604020202020204" pitchFamily="34" charset="0"/>
              </a:rPr>
              <a:t>WHY TREES?</a:t>
            </a:r>
            <a:endParaRPr lang="en-US" altLang="en-US" b="1" dirty="0">
              <a:cs typeface="Arial" panose="020B0604020202020204" pitchFamily="34" charset="0"/>
            </a:endParaRPr>
          </a:p>
        </p:txBody>
      </p:sp>
      <p:sp>
        <p:nvSpPr>
          <p:cNvPr id="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sp>
        <p:nvSpPr>
          <p:cNvPr id="8"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800" dirty="0">
                <a:ea typeface="Cambria Math" panose="02040503050406030204" pitchFamily="18" charset="0"/>
                <a:cs typeface="Times New Roman" pitchFamily="18" charset="0"/>
              </a:rPr>
              <a:t>Model layouts with hierarchical relationships between items</a:t>
            </a:r>
          </a:p>
          <a:p>
            <a:pPr lvl="1" algn="just">
              <a:lnSpc>
                <a:spcPct val="100000"/>
              </a:lnSpc>
              <a:buFont typeface=".AppleSystemUIFont" charset="-120"/>
              <a:buChar char="-"/>
            </a:pPr>
            <a:r>
              <a:rPr lang="en-US" sz="1600" dirty="0">
                <a:ea typeface="Cambria Math" panose="02040503050406030204" pitchFamily="18" charset="0"/>
                <a:cs typeface="Times New Roman" pitchFamily="18" charset="0"/>
              </a:rPr>
              <a:t>Chain of command in the army</a:t>
            </a:r>
          </a:p>
          <a:p>
            <a:pPr lvl="1" algn="just">
              <a:lnSpc>
                <a:spcPct val="100000"/>
              </a:lnSpc>
              <a:buFont typeface=".AppleSystemUIFont" charset="-120"/>
              <a:buChar char="-"/>
            </a:pPr>
            <a:r>
              <a:rPr lang="en-US" sz="1600" dirty="0">
                <a:ea typeface="Cambria Math" panose="02040503050406030204" pitchFamily="18" charset="0"/>
                <a:cs typeface="Times New Roman" pitchFamily="18" charset="0"/>
              </a:rPr>
              <a:t>Personnel structure in a company</a:t>
            </a:r>
          </a:p>
          <a:p>
            <a:pPr lvl="1" algn="just">
              <a:lnSpc>
                <a:spcPct val="100000"/>
              </a:lnSpc>
              <a:buFont typeface=".AppleSystemUIFont" charset="-120"/>
              <a:buChar char="-"/>
            </a:pPr>
            <a:r>
              <a:rPr lang="en-US" sz="1600" dirty="0">
                <a:ea typeface="Cambria Math" panose="02040503050406030204" pitchFamily="18" charset="0"/>
                <a:cs typeface="Times New Roman" pitchFamily="18" charset="0"/>
              </a:rPr>
              <a:t>(Binary tree structure is limited because each node can have </a:t>
            </a:r>
            <a:r>
              <a:rPr lang="en-US" sz="1600" b="1" dirty="0">
                <a:ea typeface="Cambria Math" panose="02040503050406030204" pitchFamily="18" charset="0"/>
                <a:cs typeface="Times New Roman" pitchFamily="18" charset="0"/>
              </a:rPr>
              <a:t>at most two children</a:t>
            </a:r>
            <a:r>
              <a:rPr lang="en-US" sz="1600" dirty="0">
                <a:ea typeface="Cambria Math" panose="02040503050406030204" pitchFamily="18" charset="0"/>
                <a:cs typeface="Times New Roman" pitchFamily="18" charset="0"/>
              </a:rPr>
              <a:t>)</a:t>
            </a:r>
          </a:p>
          <a:p>
            <a:pPr algn="just">
              <a:lnSpc>
                <a:spcPct val="100000"/>
              </a:lnSpc>
              <a:spcBef>
                <a:spcPts val="2200"/>
              </a:spcBef>
              <a:buFont typeface="Arial" charset="0"/>
              <a:buChar char="•"/>
            </a:pPr>
            <a:r>
              <a:rPr lang="en-US" sz="1800" dirty="0">
                <a:ea typeface="Cambria Math" panose="02040503050406030204" pitchFamily="18" charset="0"/>
                <a:cs typeface="Times New Roman" pitchFamily="18" charset="0"/>
              </a:rPr>
              <a:t>Tree structures also allow us to</a:t>
            </a:r>
          </a:p>
          <a:p>
            <a:pPr lvl="1">
              <a:lnSpc>
                <a:spcPct val="100000"/>
              </a:lnSpc>
              <a:buFont typeface=".AppleSystemUIFont" charset="-120"/>
              <a:buChar char="-"/>
            </a:pPr>
            <a:r>
              <a:rPr lang="en-SG" sz="1600">
                <a:ea typeface="Cambria Math" panose="02040503050406030204" pitchFamily="18" charset="0"/>
                <a:cs typeface="Times New Roman" pitchFamily="18" charset="0"/>
              </a:rPr>
              <a:t>Some problems require a tree structure: </a:t>
            </a:r>
            <a:br>
              <a:rPr lang="en-SG" sz="1600">
                <a:ea typeface="Cambria Math" panose="02040503050406030204" pitchFamily="18" charset="0"/>
                <a:cs typeface="Times New Roman" pitchFamily="18" charset="0"/>
              </a:rPr>
            </a:br>
            <a:r>
              <a:rPr lang="en-SG" sz="1600">
                <a:ea typeface="Cambria Math" panose="02040503050406030204" pitchFamily="18" charset="0"/>
                <a:cs typeface="Times New Roman" pitchFamily="18" charset="0"/>
              </a:rPr>
              <a:t>some games, most optimization problems, etc.</a:t>
            </a:r>
          </a:p>
          <a:p>
            <a:pPr lvl="1" algn="just">
              <a:lnSpc>
                <a:spcPct val="100000"/>
              </a:lnSpc>
              <a:buFont typeface=".AppleSystemUIFont" charset="-120"/>
              <a:buChar char="-"/>
            </a:pPr>
            <a:r>
              <a:rPr lang="en-US" sz="1600">
                <a:ea typeface="Cambria Math" panose="02040503050406030204" pitchFamily="18" charset="0"/>
                <a:cs typeface="Times New Roman" pitchFamily="18" charset="0"/>
              </a:rPr>
              <a:t>Allow </a:t>
            </a:r>
            <a:r>
              <a:rPr lang="en-US" sz="1600" dirty="0">
                <a:ea typeface="Cambria Math" panose="02040503050406030204" pitchFamily="18" charset="0"/>
                <a:cs typeface="Times New Roman" pitchFamily="18" charset="0"/>
              </a:rPr>
              <a:t>us to do the following very </a:t>
            </a:r>
            <a:r>
              <a:rPr lang="en-US" sz="1600">
                <a:ea typeface="Cambria Math" panose="02040503050406030204" pitchFamily="18" charset="0"/>
                <a:cs typeface="Times New Roman" pitchFamily="18" charset="0"/>
              </a:rPr>
              <a:t>quickly:</a:t>
            </a:r>
          </a:p>
          <a:p>
            <a:pPr marL="687600" lvl="1" indent="0" algn="just">
              <a:lnSpc>
                <a:spcPct val="100000"/>
              </a:lnSpc>
              <a:buNone/>
            </a:pPr>
            <a:r>
              <a:rPr lang="en-US" sz="1400">
                <a:ea typeface="Cambria Math" panose="02040503050406030204" pitchFamily="18" charset="0"/>
                <a:cs typeface="Times New Roman" pitchFamily="18" charset="0"/>
              </a:rPr>
              <a:t>(we’ll see that in the following lectures)</a:t>
            </a:r>
            <a:endParaRPr lang="en-US" sz="1400" dirty="0">
              <a:ea typeface="Cambria Math" panose="02040503050406030204" pitchFamily="18" charset="0"/>
              <a:cs typeface="Times New Roman" pitchFamily="18" charset="0"/>
            </a:endParaRPr>
          </a:p>
          <a:p>
            <a:pPr lvl="2" algn="just">
              <a:lnSpc>
                <a:spcPct val="100000"/>
              </a:lnSpc>
            </a:pPr>
            <a:r>
              <a:rPr lang="en-US" sz="1400" b="1" dirty="0">
                <a:ea typeface="Cambria Math" panose="02040503050406030204" pitchFamily="18" charset="0"/>
                <a:cs typeface="Times New Roman" pitchFamily="18" charset="0"/>
              </a:rPr>
              <a:t>Search for a node with a given value</a:t>
            </a:r>
          </a:p>
          <a:p>
            <a:pPr lvl="2" algn="just">
              <a:lnSpc>
                <a:spcPct val="100000"/>
              </a:lnSpc>
            </a:pPr>
            <a:r>
              <a:rPr lang="en-US" sz="1400" b="1" dirty="0">
                <a:ea typeface="Cambria Math" panose="02040503050406030204" pitchFamily="18" charset="0"/>
                <a:cs typeface="Times New Roman" pitchFamily="18" charset="0"/>
              </a:rPr>
              <a:t>Add a given value to a list</a:t>
            </a:r>
          </a:p>
          <a:p>
            <a:pPr lvl="2" algn="just">
              <a:lnSpc>
                <a:spcPct val="100000"/>
              </a:lnSpc>
            </a:pPr>
            <a:r>
              <a:rPr lang="en-US" sz="1400" b="1" dirty="0">
                <a:ea typeface="Cambria Math" panose="02040503050406030204" pitchFamily="18" charset="0"/>
                <a:cs typeface="Times New Roman" pitchFamily="18" charset="0"/>
              </a:rPr>
              <a:t>Delete a given value from a list</a:t>
            </a:r>
          </a:p>
          <a:p>
            <a:pPr>
              <a:lnSpc>
                <a:spcPct val="150000"/>
              </a:lnSpc>
              <a:spcBef>
                <a:spcPts val="0"/>
              </a:spcBef>
              <a:spcAft>
                <a:spcPts val="600"/>
              </a:spcAft>
            </a:pPr>
            <a:endParaRPr lang="en-US" sz="2000" dirty="0">
              <a:ea typeface="Cambria Math" panose="02040503050406030204" pitchFamily="18" charset="0"/>
              <a:cs typeface="Times New Roman" pitchFamily="18" charset="0"/>
            </a:endParaRPr>
          </a:p>
        </p:txBody>
      </p:sp>
      <p:pic>
        <p:nvPicPr>
          <p:cNvPr id="24" name="图片 47"/>
          <p:cNvPicPr>
            <a:picLocks noChangeAspect="1"/>
          </p:cNvPicPr>
          <p:nvPr/>
        </p:nvPicPr>
        <p:blipFill>
          <a:blip r:embed="rId3"/>
          <a:stretch>
            <a:fillRect/>
          </a:stretch>
        </p:blipFill>
        <p:spPr>
          <a:xfrm>
            <a:off x="6512835" y="4332733"/>
            <a:ext cx="1442445" cy="1138362"/>
          </a:xfrm>
          <a:prstGeom prst="rect">
            <a:avLst/>
          </a:prstGeom>
        </p:spPr>
      </p:pic>
    </p:spTree>
    <p:extLst>
      <p:ext uri="{BB962C8B-B14F-4D97-AF65-F5344CB8AC3E}">
        <p14:creationId xmlns:p14="http://schemas.microsoft.com/office/powerpoint/2010/main" val="196180327"/>
      </p:ext>
    </p:extLst>
  </p:cSld>
  <p:clrMapOvr>
    <a:masterClrMapping/>
  </p:clrMapOvr>
  <p:transition>
    <p:wipe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sp>
        <p:nvSpPr>
          <p:cNvPr id="62"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800">
                <a:ea typeface="Cambria Math" panose="02040503050406030204" pitchFamily="18" charset="0"/>
                <a:cs typeface="Times New Roman" pitchFamily="18" charset="0"/>
              </a:rPr>
              <a:t>We’ll see later why not all trees configurations are desirable/useful</a:t>
            </a:r>
          </a:p>
          <a:p>
            <a:pPr algn="just">
              <a:lnSpc>
                <a:spcPct val="150000"/>
              </a:lnSpc>
            </a:pPr>
            <a:r>
              <a:rPr lang="en-US" sz="1800">
                <a:ea typeface="Cambria Math" panose="02040503050406030204" pitchFamily="18" charset="0"/>
                <a:cs typeface="Times New Roman" pitchFamily="18" charset="0"/>
              </a:rPr>
              <a:t>Has to do with balance of a tree</a:t>
            </a:r>
            <a:endParaRPr lang="en-US" sz="1600">
              <a:ea typeface="Cambria Math" panose="02040503050406030204" pitchFamily="18" charset="0"/>
              <a:cs typeface="Times New Roman" pitchFamily="18" charset="0"/>
            </a:endParaRPr>
          </a:p>
          <a:p>
            <a:pPr>
              <a:lnSpc>
                <a:spcPct val="150000"/>
              </a:lnSpc>
              <a:spcBef>
                <a:spcPts val="0"/>
              </a:spcBef>
              <a:spcAft>
                <a:spcPts val="600"/>
              </a:spcAft>
            </a:pPr>
            <a:endParaRPr lang="en-US" sz="2000" dirty="0">
              <a:ea typeface="Cambria Math" panose="02040503050406030204" pitchFamily="18" charset="0"/>
              <a:cs typeface="Times New Roman" pitchFamily="18" charset="0"/>
            </a:endParaRPr>
          </a:p>
        </p:txBody>
      </p:sp>
      <p:sp>
        <p:nvSpPr>
          <p:cNvPr id="7" name="Rectangle 2"/>
          <p:cNvSpPr>
            <a:spLocks noGrp="1" noChangeArrowheads="1"/>
          </p:cNvSpPr>
          <p:nvPr>
            <p:ph type="title"/>
          </p:nvPr>
        </p:nvSpPr>
        <p:spPr/>
        <p:txBody>
          <a:bodyPr/>
          <a:lstStyle/>
          <a:p>
            <a:pPr eaLnBrk="1" hangingPunct="1"/>
            <a:r>
              <a:rPr lang="en-US" altLang="en-US" dirty="0">
                <a:cs typeface="Arial" panose="020B0604020202020204" pitchFamily="34" charset="0"/>
              </a:rPr>
              <a:t>POSSIBLE </a:t>
            </a:r>
            <a:r>
              <a:rPr lang="en-US" altLang="en-US">
                <a:cs typeface="Arial" panose="020B0604020202020204" pitchFamily="34" charset="0"/>
              </a:rPr>
              <a:t>TREE CONFIGURATIONs</a:t>
            </a:r>
            <a:endParaRPr lang="en-US" altLang="en-US" b="1" dirty="0">
              <a:cs typeface="Arial" panose="020B0604020202020204" pitchFamily="34" charset="0"/>
            </a:endParaRPr>
          </a:p>
        </p:txBody>
      </p:sp>
      <p:sp>
        <p:nvSpPr>
          <p:cNvPr id="8" name="Content Placeholder 1"/>
          <p:cNvSpPr txBox="1">
            <a:spLocks/>
          </p:cNvSpPr>
          <p:nvPr/>
        </p:nvSpPr>
        <p:spPr>
          <a:xfrm>
            <a:off x="2492463" y="2921727"/>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600"/>
              </a:spcAft>
            </a:pPr>
            <a:endParaRPr lang="en-US" sz="2000" dirty="0">
              <a:ea typeface="Cambria Math" panose="02040503050406030204" pitchFamily="18" charset="0"/>
              <a:cs typeface="Times New Roman" pitchFamily="18" charset="0"/>
            </a:endParaRPr>
          </a:p>
        </p:txBody>
      </p:sp>
      <p:grpSp>
        <p:nvGrpSpPr>
          <p:cNvPr id="36" name="Group 35"/>
          <p:cNvGrpSpPr/>
          <p:nvPr/>
        </p:nvGrpSpPr>
        <p:grpSpPr>
          <a:xfrm>
            <a:off x="5310810" y="3470549"/>
            <a:ext cx="2487078" cy="1931254"/>
            <a:chOff x="4384744" y="2322579"/>
            <a:chExt cx="4372368" cy="3395212"/>
          </a:xfrm>
          <a:noFill/>
        </p:grpSpPr>
        <p:sp>
          <p:nvSpPr>
            <p:cNvPr id="37" name="Rectangle 36"/>
            <p:cNvSpPr/>
            <p:nvPr/>
          </p:nvSpPr>
          <p:spPr>
            <a:xfrm>
              <a:off x="6258616" y="2322579"/>
              <a:ext cx="624624" cy="465350"/>
            </a:xfrm>
            <a:prstGeom prst="rect">
              <a:avLst/>
            </a:prstGeom>
            <a:grpFill/>
            <a:ln w="28575">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38" name="Group 37"/>
            <p:cNvGrpSpPr/>
            <p:nvPr/>
          </p:nvGrpSpPr>
          <p:grpSpPr>
            <a:xfrm>
              <a:off x="4384744" y="3185084"/>
              <a:ext cx="1873872" cy="1463750"/>
              <a:chOff x="4384744" y="3185084"/>
              <a:chExt cx="1873872" cy="1463750"/>
            </a:xfrm>
            <a:grpFill/>
          </p:grpSpPr>
          <p:sp>
            <p:nvSpPr>
              <p:cNvPr id="52" name="Rectangle 51"/>
              <p:cNvSpPr/>
              <p:nvPr/>
            </p:nvSpPr>
            <p:spPr>
              <a:xfrm>
                <a:off x="5009368" y="3185084"/>
                <a:ext cx="624624" cy="465350"/>
              </a:xfrm>
              <a:prstGeom prst="rect">
                <a:avLst/>
              </a:prstGeom>
              <a:grpFill/>
              <a:ln w="28575">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3" name="Rectangle 52"/>
              <p:cNvSpPr/>
              <p:nvPr/>
            </p:nvSpPr>
            <p:spPr>
              <a:xfrm>
                <a:off x="4384744" y="4183484"/>
                <a:ext cx="624624" cy="465350"/>
              </a:xfrm>
              <a:prstGeom prst="rect">
                <a:avLst/>
              </a:prstGeom>
              <a:grpFill/>
              <a:ln w="28575">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4" name="Rectangle 53"/>
              <p:cNvSpPr/>
              <p:nvPr/>
            </p:nvSpPr>
            <p:spPr>
              <a:xfrm>
                <a:off x="5633992" y="4183484"/>
                <a:ext cx="624624" cy="465350"/>
              </a:xfrm>
              <a:prstGeom prst="rect">
                <a:avLst/>
              </a:prstGeom>
              <a:grpFill/>
              <a:ln w="28575">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39" name="Group 38"/>
            <p:cNvGrpSpPr/>
            <p:nvPr/>
          </p:nvGrpSpPr>
          <p:grpSpPr>
            <a:xfrm>
              <a:off x="6883240" y="3185084"/>
              <a:ext cx="1873872" cy="1471300"/>
              <a:chOff x="6812928" y="3185084"/>
              <a:chExt cx="1873872" cy="1471300"/>
            </a:xfrm>
            <a:grpFill/>
          </p:grpSpPr>
          <p:sp>
            <p:nvSpPr>
              <p:cNvPr id="49" name="Rectangle 48"/>
              <p:cNvSpPr/>
              <p:nvPr/>
            </p:nvSpPr>
            <p:spPr>
              <a:xfrm>
                <a:off x="7437552" y="3185084"/>
                <a:ext cx="624624" cy="465350"/>
              </a:xfrm>
              <a:prstGeom prst="rect">
                <a:avLst/>
              </a:prstGeom>
              <a:grpFill/>
              <a:ln w="28575">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0" name="Rectangle 49"/>
              <p:cNvSpPr/>
              <p:nvPr/>
            </p:nvSpPr>
            <p:spPr>
              <a:xfrm>
                <a:off x="6812928" y="4191034"/>
                <a:ext cx="624624" cy="465350"/>
              </a:xfrm>
              <a:prstGeom prst="rect">
                <a:avLst/>
              </a:prstGeom>
              <a:grpFill/>
              <a:ln w="28575">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1" name="Rectangle 50"/>
              <p:cNvSpPr/>
              <p:nvPr/>
            </p:nvSpPr>
            <p:spPr>
              <a:xfrm>
                <a:off x="8062176" y="4191034"/>
                <a:ext cx="624624" cy="465350"/>
              </a:xfrm>
              <a:prstGeom prst="rect">
                <a:avLst/>
              </a:prstGeom>
              <a:grpFill/>
              <a:ln w="28575">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cxnSp>
          <p:nvCxnSpPr>
            <p:cNvPr id="40" name="Straight Arrow Connector 39"/>
            <p:cNvCxnSpPr/>
            <p:nvPr/>
          </p:nvCxnSpPr>
          <p:spPr>
            <a:xfrm flipH="1">
              <a:off x="5321680" y="2787929"/>
              <a:ext cx="1249248" cy="397155"/>
            </a:xfrm>
            <a:prstGeom prst="straightConnector1">
              <a:avLst/>
            </a:prstGeom>
            <a:grpFill/>
            <a:ln w="28575">
              <a:tailEnd type="arrow"/>
            </a:ln>
          </p:spPr>
          <p:style>
            <a:lnRef idx="3">
              <a:schemeClr val="dk1"/>
            </a:lnRef>
            <a:fillRef idx="0">
              <a:schemeClr val="dk1"/>
            </a:fillRef>
            <a:effectRef idx="2">
              <a:schemeClr val="dk1"/>
            </a:effectRef>
            <a:fontRef idx="minor">
              <a:schemeClr val="tx1"/>
            </a:fontRef>
          </p:style>
        </p:cxnSp>
        <p:cxnSp>
          <p:nvCxnSpPr>
            <p:cNvPr id="41" name="Straight Arrow Connector 40"/>
            <p:cNvCxnSpPr/>
            <p:nvPr/>
          </p:nvCxnSpPr>
          <p:spPr>
            <a:xfrm>
              <a:off x="6570928" y="2787929"/>
              <a:ext cx="1249248" cy="397155"/>
            </a:xfrm>
            <a:prstGeom prst="straightConnector1">
              <a:avLst/>
            </a:prstGeom>
            <a:grpFill/>
            <a:ln w="28575">
              <a:tailEnd type="arrow"/>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flipH="1">
              <a:off x="4697056" y="3650434"/>
              <a:ext cx="624624" cy="533050"/>
            </a:xfrm>
            <a:prstGeom prst="straightConnector1">
              <a:avLst/>
            </a:prstGeom>
            <a:grpFill/>
            <a:ln w="28575">
              <a:tailEnd type="arrow"/>
            </a:ln>
          </p:spPr>
          <p:style>
            <a:lnRef idx="3">
              <a:schemeClr val="dk1"/>
            </a:lnRef>
            <a:fillRef idx="0">
              <a:schemeClr val="dk1"/>
            </a:fillRef>
            <a:effectRef idx="2">
              <a:schemeClr val="dk1"/>
            </a:effectRef>
            <a:fontRef idx="minor">
              <a:schemeClr val="tx1"/>
            </a:fontRef>
          </p:style>
        </p:cxnSp>
        <p:cxnSp>
          <p:nvCxnSpPr>
            <p:cNvPr id="43" name="Straight Arrow Connector 42"/>
            <p:cNvCxnSpPr/>
            <p:nvPr/>
          </p:nvCxnSpPr>
          <p:spPr>
            <a:xfrm>
              <a:off x="5321680" y="3650434"/>
              <a:ext cx="624624" cy="533050"/>
            </a:xfrm>
            <a:prstGeom prst="straightConnector1">
              <a:avLst/>
            </a:prstGeom>
            <a:grpFill/>
            <a:ln w="28575">
              <a:tailEnd type="arrow"/>
            </a:ln>
          </p:spPr>
          <p:style>
            <a:lnRef idx="3">
              <a:schemeClr val="dk1"/>
            </a:lnRef>
            <a:fillRef idx="0">
              <a:schemeClr val="dk1"/>
            </a:fillRef>
            <a:effectRef idx="2">
              <a:schemeClr val="dk1"/>
            </a:effectRef>
            <a:fontRef idx="minor">
              <a:schemeClr val="tx1"/>
            </a:fontRef>
          </p:style>
        </p:cxnSp>
        <p:cxnSp>
          <p:nvCxnSpPr>
            <p:cNvPr id="44" name="Straight Arrow Connector 43"/>
            <p:cNvCxnSpPr/>
            <p:nvPr/>
          </p:nvCxnSpPr>
          <p:spPr>
            <a:xfrm>
              <a:off x="7820176" y="3650434"/>
              <a:ext cx="624624" cy="540600"/>
            </a:xfrm>
            <a:prstGeom prst="straightConnector1">
              <a:avLst/>
            </a:prstGeom>
            <a:grpFill/>
            <a:ln w="28575">
              <a:tailEnd type="arrow"/>
            </a:ln>
          </p:spPr>
          <p:style>
            <a:lnRef idx="3">
              <a:schemeClr val="dk1"/>
            </a:lnRef>
            <a:fillRef idx="0">
              <a:schemeClr val="dk1"/>
            </a:fillRef>
            <a:effectRef idx="2">
              <a:schemeClr val="dk1"/>
            </a:effectRef>
            <a:fontRef idx="minor">
              <a:schemeClr val="tx1"/>
            </a:fontRef>
          </p:style>
        </p:cxnSp>
        <p:sp>
          <p:nvSpPr>
            <p:cNvPr id="45" name="Rectangle 44"/>
            <p:cNvSpPr/>
            <p:nvPr/>
          </p:nvSpPr>
          <p:spPr>
            <a:xfrm>
              <a:off x="5946304" y="5252441"/>
              <a:ext cx="624624" cy="465350"/>
            </a:xfrm>
            <a:prstGeom prst="rect">
              <a:avLst/>
            </a:prstGeom>
            <a:grpFill/>
            <a:ln w="28575">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 name="Rectangle 45"/>
            <p:cNvSpPr/>
            <p:nvPr/>
          </p:nvSpPr>
          <p:spPr>
            <a:xfrm>
              <a:off x="7820176" y="5252441"/>
              <a:ext cx="624624" cy="465350"/>
            </a:xfrm>
            <a:prstGeom prst="rect">
              <a:avLst/>
            </a:prstGeom>
            <a:grpFill/>
            <a:ln w="28575">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7" name="Straight Arrow Connector 46"/>
            <p:cNvCxnSpPr/>
            <p:nvPr/>
          </p:nvCxnSpPr>
          <p:spPr>
            <a:xfrm flipH="1">
              <a:off x="8132488" y="4656384"/>
              <a:ext cx="312312" cy="596057"/>
            </a:xfrm>
            <a:prstGeom prst="straightConnector1">
              <a:avLst/>
            </a:prstGeom>
            <a:grpFill/>
            <a:ln w="28575">
              <a:tailEnd type="arrow"/>
            </a:ln>
          </p:spPr>
          <p:style>
            <a:lnRef idx="3">
              <a:schemeClr val="dk1"/>
            </a:lnRef>
            <a:fillRef idx="0">
              <a:schemeClr val="dk1"/>
            </a:fillRef>
            <a:effectRef idx="2">
              <a:schemeClr val="dk1"/>
            </a:effectRef>
            <a:fontRef idx="minor">
              <a:schemeClr val="tx1"/>
            </a:fontRef>
          </p:style>
        </p:cxnSp>
        <p:cxnSp>
          <p:nvCxnSpPr>
            <p:cNvPr id="48" name="Straight Arrow Connector 47"/>
            <p:cNvCxnSpPr/>
            <p:nvPr/>
          </p:nvCxnSpPr>
          <p:spPr>
            <a:xfrm>
              <a:off x="5946304" y="4648834"/>
              <a:ext cx="312312" cy="603607"/>
            </a:xfrm>
            <a:prstGeom prst="straightConnector1">
              <a:avLst/>
            </a:prstGeom>
            <a:grpFill/>
            <a:ln w="28575">
              <a:tailEnd type="arrow"/>
            </a:ln>
          </p:spPr>
          <p:style>
            <a:lnRef idx="3">
              <a:schemeClr val="dk1"/>
            </a:lnRef>
            <a:fillRef idx="0">
              <a:schemeClr val="dk1"/>
            </a:fillRef>
            <a:effectRef idx="2">
              <a:schemeClr val="dk1"/>
            </a:effectRef>
            <a:fontRef idx="minor">
              <a:schemeClr val="tx1"/>
            </a:fontRef>
          </p:style>
        </p:cxnSp>
      </p:grpSp>
      <p:sp>
        <p:nvSpPr>
          <p:cNvPr id="56" name="Rectangle 55"/>
          <p:cNvSpPr/>
          <p:nvPr/>
        </p:nvSpPr>
        <p:spPr>
          <a:xfrm>
            <a:off x="3903964" y="4071050"/>
            <a:ext cx="355297" cy="264699"/>
          </a:xfrm>
          <a:prstGeom prst="rect">
            <a:avLst/>
          </a:prstGeom>
          <a:noFill/>
          <a:ln w="28575">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72" name="Group 71"/>
          <p:cNvGrpSpPr/>
          <p:nvPr/>
        </p:nvGrpSpPr>
        <p:grpSpPr>
          <a:xfrm>
            <a:off x="1740971" y="3588522"/>
            <a:ext cx="1513958" cy="1863002"/>
            <a:chOff x="1436927" y="3636270"/>
            <a:chExt cx="1513958" cy="1863002"/>
          </a:xfrm>
          <a:noFill/>
        </p:grpSpPr>
        <p:sp>
          <p:nvSpPr>
            <p:cNvPr id="57" name="Rectangle 56"/>
            <p:cNvSpPr/>
            <p:nvPr/>
          </p:nvSpPr>
          <p:spPr>
            <a:xfrm>
              <a:off x="1436927" y="3636270"/>
              <a:ext cx="355297" cy="264699"/>
            </a:xfrm>
            <a:prstGeom prst="rect">
              <a:avLst/>
            </a:prstGeom>
            <a:grpFill/>
            <a:ln w="28575">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8" name="Rectangle 57"/>
            <p:cNvSpPr/>
            <p:nvPr/>
          </p:nvSpPr>
          <p:spPr>
            <a:xfrm>
              <a:off x="1723849" y="4037278"/>
              <a:ext cx="355297" cy="264699"/>
            </a:xfrm>
            <a:prstGeom prst="rect">
              <a:avLst/>
            </a:prstGeom>
            <a:grpFill/>
            <a:ln w="28575">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60" name="Straight Arrow Connector 59"/>
            <p:cNvCxnSpPr>
              <a:stCxn id="57" idx="2"/>
              <a:endCxn id="58" idx="0"/>
            </p:cNvCxnSpPr>
            <p:nvPr/>
          </p:nvCxnSpPr>
          <p:spPr>
            <a:xfrm>
              <a:off x="1614576" y="3900969"/>
              <a:ext cx="286922" cy="136309"/>
            </a:xfrm>
            <a:prstGeom prst="straightConnector1">
              <a:avLst/>
            </a:prstGeom>
            <a:grpFill/>
            <a:ln w="28575">
              <a:tailEnd type="arrow"/>
            </a:ln>
          </p:spPr>
          <p:style>
            <a:lnRef idx="3">
              <a:schemeClr val="dk1"/>
            </a:lnRef>
            <a:fillRef idx="0">
              <a:schemeClr val="dk1"/>
            </a:fillRef>
            <a:effectRef idx="2">
              <a:schemeClr val="dk1"/>
            </a:effectRef>
            <a:fontRef idx="minor">
              <a:schemeClr val="tx1"/>
            </a:fontRef>
          </p:style>
        </p:cxnSp>
        <p:cxnSp>
          <p:nvCxnSpPr>
            <p:cNvPr id="61" name="Straight Arrow Connector 60"/>
            <p:cNvCxnSpPr>
              <a:endCxn id="65" idx="0"/>
            </p:cNvCxnSpPr>
            <p:nvPr/>
          </p:nvCxnSpPr>
          <p:spPr>
            <a:xfrm>
              <a:off x="1882918" y="4301977"/>
              <a:ext cx="310157" cy="163040"/>
            </a:xfrm>
            <a:prstGeom prst="straightConnector1">
              <a:avLst/>
            </a:prstGeom>
            <a:grpFill/>
            <a:ln w="28575">
              <a:tailEnd type="arrow"/>
            </a:ln>
          </p:spPr>
          <p:style>
            <a:lnRef idx="3">
              <a:schemeClr val="dk1"/>
            </a:lnRef>
            <a:fillRef idx="0">
              <a:schemeClr val="dk1"/>
            </a:fillRef>
            <a:effectRef idx="2">
              <a:schemeClr val="dk1"/>
            </a:effectRef>
            <a:fontRef idx="minor">
              <a:schemeClr val="tx1"/>
            </a:fontRef>
          </p:style>
        </p:cxnSp>
        <p:sp>
          <p:nvSpPr>
            <p:cNvPr id="65" name="Rectangle 64"/>
            <p:cNvSpPr/>
            <p:nvPr/>
          </p:nvSpPr>
          <p:spPr>
            <a:xfrm>
              <a:off x="2015426" y="4465017"/>
              <a:ext cx="355297" cy="264699"/>
            </a:xfrm>
            <a:prstGeom prst="rect">
              <a:avLst/>
            </a:prstGeom>
            <a:grpFill/>
            <a:ln w="28575">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6" name="Rectangle 65"/>
            <p:cNvSpPr/>
            <p:nvPr/>
          </p:nvSpPr>
          <p:spPr>
            <a:xfrm>
              <a:off x="2302348" y="4866025"/>
              <a:ext cx="355297" cy="264699"/>
            </a:xfrm>
            <a:prstGeom prst="rect">
              <a:avLst/>
            </a:prstGeom>
            <a:grpFill/>
            <a:ln w="28575">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67" name="Straight Arrow Connector 66"/>
            <p:cNvCxnSpPr/>
            <p:nvPr/>
          </p:nvCxnSpPr>
          <p:spPr>
            <a:xfrm>
              <a:off x="2193075" y="4729716"/>
              <a:ext cx="286922" cy="136309"/>
            </a:xfrm>
            <a:prstGeom prst="straightConnector1">
              <a:avLst/>
            </a:prstGeom>
            <a:grpFill/>
            <a:ln w="28575">
              <a:tailEnd type="arrow"/>
            </a:ln>
          </p:spPr>
          <p:style>
            <a:lnRef idx="3">
              <a:schemeClr val="dk1"/>
            </a:lnRef>
            <a:fillRef idx="0">
              <a:schemeClr val="dk1"/>
            </a:fillRef>
            <a:effectRef idx="2">
              <a:schemeClr val="dk1"/>
            </a:effectRef>
            <a:fontRef idx="minor">
              <a:schemeClr val="tx1"/>
            </a:fontRef>
          </p:style>
        </p:cxnSp>
        <p:sp>
          <p:nvSpPr>
            <p:cNvPr id="70" name="Rectangle 69"/>
            <p:cNvSpPr/>
            <p:nvPr/>
          </p:nvSpPr>
          <p:spPr>
            <a:xfrm>
              <a:off x="2595588" y="5234573"/>
              <a:ext cx="355297" cy="264699"/>
            </a:xfrm>
            <a:prstGeom prst="rect">
              <a:avLst/>
            </a:prstGeom>
            <a:grpFill/>
            <a:ln w="28575">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68" name="Straight Arrow Connector 67"/>
            <p:cNvCxnSpPr>
              <a:endCxn id="70" idx="0"/>
            </p:cNvCxnSpPr>
            <p:nvPr/>
          </p:nvCxnSpPr>
          <p:spPr>
            <a:xfrm>
              <a:off x="2461417" y="5130724"/>
              <a:ext cx="311820" cy="103849"/>
            </a:xfrm>
            <a:prstGeom prst="straightConnector1">
              <a:avLst/>
            </a:prstGeom>
            <a:grpFill/>
            <a:ln w="28575">
              <a:tailEnd type="arrow"/>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434269975"/>
      </p:ext>
    </p:extLst>
  </p:cSld>
  <p:clrMapOvr>
    <a:masterClrMapping/>
  </p:clrMapOvr>
  <p:transition>
    <p:wipe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r>
              <a:rPr lang="en-US" altLang="en-US">
                <a:cs typeface="Arial" panose="020B0604020202020204" pitchFamily="34" charset="0"/>
              </a:rPr>
              <a:t>Outline</a:t>
            </a:r>
            <a:endParaRPr lang="en-US" altLang="en-US" b="1" dirty="0">
              <a:cs typeface="Arial" panose="020B0604020202020204" pitchFamily="34" charset="0"/>
            </a:endParaRPr>
          </a:p>
        </p:txBody>
      </p:sp>
      <p:sp>
        <p:nvSpPr>
          <p:cNvPr id="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331" y="2332415"/>
            <a:ext cx="4329571" cy="333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1"/>
          <p:cNvSpPr txBox="1">
            <a:spLocks/>
          </p:cNvSpPr>
          <p:nvPr/>
        </p:nvSpPr>
        <p:spPr>
          <a:xfrm>
            <a:off x="1097280" y="1256242"/>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1600" dirty="0">
                <a:ea typeface="Cambria Math" panose="02040503050406030204" pitchFamily="18" charset="0"/>
                <a:cs typeface="Times New Roman" pitchFamily="18" charset="0"/>
              </a:rPr>
              <a:t>Non-linear data structures</a:t>
            </a:r>
          </a:p>
          <a:p>
            <a:pPr algn="just">
              <a:lnSpc>
                <a:spcPct val="100000"/>
              </a:lnSpc>
            </a:pPr>
            <a:r>
              <a:rPr lang="en-US" sz="1600" dirty="0">
                <a:ea typeface="Cambria Math" panose="02040503050406030204" pitchFamily="18" charset="0"/>
                <a:cs typeface="Times New Roman" pitchFamily="18" charset="0"/>
              </a:rPr>
              <a:t>Tree data structure</a:t>
            </a:r>
          </a:p>
          <a:p>
            <a:pPr lvl="1" algn="just">
              <a:lnSpc>
                <a:spcPct val="100000"/>
              </a:lnSpc>
              <a:buFont typeface=".AppleSystemUIFont" charset="-120"/>
              <a:buChar char="-"/>
            </a:pPr>
            <a:r>
              <a:rPr lang="en-US" sz="1400" dirty="0">
                <a:ea typeface="Cambria Math" panose="02040503050406030204" pitchFamily="18" charset="0"/>
                <a:cs typeface="Times New Roman" pitchFamily="18" charset="0"/>
              </a:rPr>
              <a:t>Binary trees</a:t>
            </a:r>
            <a:endParaRPr lang="en-US" sz="1600" dirty="0">
              <a:ea typeface="Cambria Math" panose="02040503050406030204" pitchFamily="18" charset="0"/>
              <a:cs typeface="Times New Roman" pitchFamily="18" charset="0"/>
            </a:endParaRPr>
          </a:p>
          <a:p>
            <a:pPr algn="just">
              <a:lnSpc>
                <a:spcPct val="100000"/>
              </a:lnSpc>
            </a:pPr>
            <a:r>
              <a:rPr lang="en-US" sz="1600" b="1" dirty="0">
                <a:ea typeface="Cambria Math" panose="02040503050406030204" pitchFamily="18" charset="0"/>
                <a:cs typeface="Times New Roman" pitchFamily="18" charset="0"/>
              </a:rPr>
              <a:t>Implement binary tree nodes in C</a:t>
            </a:r>
          </a:p>
          <a:p>
            <a:pPr>
              <a:lnSpc>
                <a:spcPct val="100000"/>
              </a:lnSpc>
            </a:pPr>
            <a:r>
              <a:rPr lang="en-SG" sz="1600" dirty="0"/>
              <a:t>Binary Tree Traversal</a:t>
            </a:r>
          </a:p>
          <a:p>
            <a:pPr>
              <a:lnSpc>
                <a:spcPct val="100000"/>
              </a:lnSpc>
            </a:pPr>
            <a:r>
              <a:rPr lang="en-SG" sz="1600" dirty="0"/>
              <a:t>Tree traversal order</a:t>
            </a:r>
          </a:p>
          <a:p>
            <a:pPr lvl="1">
              <a:lnSpc>
                <a:spcPct val="100000"/>
              </a:lnSpc>
              <a:buFont typeface="Verdana" panose="020B0604030504040204" pitchFamily="34" charset="0"/>
              <a:buChar char="-"/>
            </a:pPr>
            <a:r>
              <a:rPr lang="en-SG" sz="1400" dirty="0"/>
              <a:t>Pre-order</a:t>
            </a:r>
          </a:p>
          <a:p>
            <a:pPr lvl="1">
              <a:lnSpc>
                <a:spcPct val="100000"/>
              </a:lnSpc>
              <a:buFont typeface="Verdana" panose="020B0604030504040204" pitchFamily="34" charset="0"/>
              <a:buChar char="-"/>
            </a:pPr>
            <a:r>
              <a:rPr lang="en-SG" sz="1400" dirty="0"/>
              <a:t>In-order</a:t>
            </a:r>
          </a:p>
          <a:p>
            <a:pPr lvl="1">
              <a:lnSpc>
                <a:spcPct val="100000"/>
              </a:lnSpc>
              <a:buFont typeface="Verdana" panose="020B0604030504040204" pitchFamily="34" charset="0"/>
              <a:buChar char="-"/>
            </a:pPr>
            <a:r>
              <a:rPr lang="en-SG" sz="1400" dirty="0"/>
              <a:t>Post-order</a:t>
            </a:r>
          </a:p>
          <a:p>
            <a:pPr>
              <a:lnSpc>
                <a:spcPct val="100000"/>
              </a:lnSpc>
            </a:pPr>
            <a:r>
              <a:rPr lang="en-SG" sz="1600" dirty="0"/>
              <a:t>Application examples</a:t>
            </a:r>
          </a:p>
          <a:p>
            <a:pPr lvl="1">
              <a:lnSpc>
                <a:spcPct val="100000"/>
              </a:lnSpc>
              <a:buFont typeface="Verdana" panose="020B0604030504040204" pitchFamily="34" charset="0"/>
              <a:buChar char="-"/>
            </a:pPr>
            <a:r>
              <a:rPr lang="en-SG" sz="1400" dirty="0"/>
              <a:t>Count nodes in a binary tree</a:t>
            </a:r>
          </a:p>
          <a:p>
            <a:pPr lvl="1">
              <a:lnSpc>
                <a:spcPct val="100000"/>
              </a:lnSpc>
              <a:buFont typeface="Verdana" panose="020B0604030504040204" pitchFamily="34" charset="0"/>
              <a:buChar char="-"/>
            </a:pPr>
            <a:r>
              <a:rPr lang="en-SG" sz="1400" dirty="0"/>
              <a:t>Find grandchild nodes</a:t>
            </a:r>
          </a:p>
          <a:p>
            <a:pPr lvl="1">
              <a:lnSpc>
                <a:spcPct val="100000"/>
              </a:lnSpc>
              <a:buFont typeface="Verdana" panose="020B0604030504040204" pitchFamily="34" charset="0"/>
              <a:buChar char="-"/>
            </a:pPr>
            <a:r>
              <a:rPr lang="en-SG" sz="1400" dirty="0"/>
              <a:t>Calculate height of every node</a:t>
            </a:r>
          </a:p>
          <a:p>
            <a:pPr>
              <a:lnSpc>
                <a:spcPct val="100000"/>
              </a:lnSpc>
            </a:pPr>
            <a:r>
              <a:rPr lang="en-SG" sz="1600" dirty="0"/>
              <a:t>Level-by-level traversal</a:t>
            </a:r>
          </a:p>
          <a:p>
            <a:pPr>
              <a:lnSpc>
                <a:spcPct val="100000"/>
              </a:lnSpc>
            </a:pPr>
            <a:r>
              <a:rPr lang="en-SG" sz="1600" dirty="0" err="1"/>
              <a:t>Preorder</a:t>
            </a:r>
            <a:r>
              <a:rPr lang="en-SG" sz="1600" dirty="0"/>
              <a:t> traversal with a stack</a:t>
            </a:r>
          </a:p>
        </p:txBody>
      </p:sp>
    </p:spTree>
    <p:extLst>
      <p:ext uri="{BB962C8B-B14F-4D97-AF65-F5344CB8AC3E}">
        <p14:creationId xmlns:p14="http://schemas.microsoft.com/office/powerpoint/2010/main" val="869722799"/>
      </p:ext>
    </p:extLst>
  </p:cSld>
  <p:clrMapOvr>
    <a:masterClrMapping/>
  </p:clrMapOvr>
  <p:transition>
    <p:wipe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pPr eaLnBrk="1" hangingPunct="1"/>
            <a:r>
              <a:rPr lang="en-US" altLang="en-US" dirty="0">
                <a:cs typeface="Arial" panose="020B0604020202020204" pitchFamily="34" charset="0"/>
              </a:rPr>
              <a:t>IMPLEMENTATION</a:t>
            </a:r>
            <a:endParaRPr lang="en-US" altLang="en-US" b="1" dirty="0">
              <a:cs typeface="Arial" panose="020B0604020202020204" pitchFamily="34" charset="0"/>
            </a:endParaRPr>
          </a:p>
        </p:txBody>
      </p:sp>
      <p:sp>
        <p:nvSpPr>
          <p:cNvPr id="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sp>
        <p:nvSpPr>
          <p:cNvPr id="8"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800" dirty="0">
                <a:ea typeface="Cambria Math" panose="02040503050406030204" pitchFamily="18" charset="0"/>
                <a:cs typeface="Times New Roman" pitchFamily="18" charset="0"/>
              </a:rPr>
              <a:t>Recall implementation of </a:t>
            </a:r>
            <a:r>
              <a:rPr lang="en-US" sz="1800" dirty="0" err="1">
                <a:ea typeface="Cambria Math" panose="02040503050406030204" pitchFamily="18" charset="0"/>
                <a:cs typeface="Times New Roman" pitchFamily="18" charset="0"/>
              </a:rPr>
              <a:t>LinkedList</a:t>
            </a:r>
            <a:endParaRPr lang="en-US" sz="1800" dirty="0">
              <a:ea typeface="Cambria Math" panose="02040503050406030204" pitchFamily="18" charset="0"/>
              <a:cs typeface="Times New Roman" pitchFamily="18" charset="0"/>
            </a:endParaRPr>
          </a:p>
          <a:p>
            <a:pPr lvl="1" algn="just">
              <a:lnSpc>
                <a:spcPct val="100000"/>
              </a:lnSpc>
              <a:buFont typeface=".AppleSystemUIFont" charset="-120"/>
              <a:buChar char="-"/>
            </a:pPr>
            <a:r>
              <a:rPr lang="en-US" sz="1400" dirty="0">
                <a:ea typeface="Cambria Math" panose="02040503050406030204" pitchFamily="18" charset="0"/>
                <a:cs typeface="Times New Roman" pitchFamily="18" charset="0"/>
              </a:rPr>
              <a:t>Node has link to </a:t>
            </a:r>
            <a:r>
              <a:rPr lang="en-US" sz="1400" b="1" dirty="0">
                <a:ea typeface="Cambria Math" panose="02040503050406030204" pitchFamily="18" charset="0"/>
                <a:cs typeface="Times New Roman" pitchFamily="18" charset="0"/>
              </a:rPr>
              <a:t>at most </a:t>
            </a:r>
            <a:r>
              <a:rPr lang="en-US" sz="1400" b="1" u="sng" dirty="0">
                <a:ea typeface="Cambria Math" panose="02040503050406030204" pitchFamily="18" charset="0"/>
                <a:cs typeface="Times New Roman" pitchFamily="18" charset="0"/>
              </a:rPr>
              <a:t>one</a:t>
            </a:r>
            <a:r>
              <a:rPr lang="en-US" sz="1400" dirty="0">
                <a:ea typeface="Cambria Math" panose="02040503050406030204" pitchFamily="18" charset="0"/>
                <a:cs typeface="Times New Roman" pitchFamily="18" charset="0"/>
              </a:rPr>
              <a:t> other node</a:t>
            </a:r>
          </a:p>
          <a:p>
            <a:pPr lvl="1">
              <a:lnSpc>
                <a:spcPct val="100000"/>
              </a:lnSpc>
              <a:buFont typeface=".AppleSystemUIFont" charset="-120"/>
              <a:buChar char="-"/>
            </a:pPr>
            <a:r>
              <a:rPr lang="en-US" sz="1400" dirty="0">
                <a:ea typeface="Cambria Math" panose="02040503050406030204" pitchFamily="18" charset="0"/>
                <a:cs typeface="Times New Roman" pitchFamily="18" charset="0"/>
              </a:rPr>
              <a:t>Defined a </a:t>
            </a:r>
            <a:r>
              <a:rPr lang="en-US" sz="1400" dirty="0" err="1">
                <a:ea typeface="Cambria Math" panose="02040503050406030204" pitchFamily="18" charset="0"/>
                <a:cs typeface="Times New Roman" pitchFamily="18" charset="0"/>
              </a:rPr>
              <a:t>ListNode</a:t>
            </a:r>
            <a:r>
              <a:rPr lang="en-US" sz="1400" dirty="0">
                <a:ea typeface="Cambria Math" panose="02040503050406030204" pitchFamily="18" charset="0"/>
                <a:cs typeface="Times New Roman" pitchFamily="18" charset="0"/>
              </a:rPr>
              <a:t> with </a:t>
            </a:r>
            <a:r>
              <a:rPr lang="en-US" sz="1400">
                <a:ea typeface="Cambria Math" panose="02040503050406030204" pitchFamily="18" charset="0"/>
                <a:cs typeface="Times New Roman" pitchFamily="18" charset="0"/>
              </a:rPr>
              <a:t>one </a:t>
            </a:r>
            <a:br>
              <a:rPr lang="en-US" sz="1400">
                <a:ea typeface="Cambria Math" panose="02040503050406030204" pitchFamily="18" charset="0"/>
                <a:cs typeface="Times New Roman" pitchFamily="18" charset="0"/>
              </a:rPr>
            </a:br>
            <a:r>
              <a:rPr lang="en-US" sz="1400" b="1">
                <a:latin typeface="Courier New" charset="0"/>
                <a:ea typeface="Courier New" charset="0"/>
                <a:cs typeface="Courier New" charset="0"/>
              </a:rPr>
              <a:t>next</a:t>
            </a:r>
            <a:r>
              <a:rPr lang="en-US" sz="1400">
                <a:ea typeface="Cambria Math" panose="02040503050406030204" pitchFamily="18" charset="0"/>
                <a:cs typeface="Times New Roman" pitchFamily="18" charset="0"/>
              </a:rPr>
              <a:t> </a:t>
            </a:r>
            <a:r>
              <a:rPr lang="en-US" sz="1400" dirty="0">
                <a:ea typeface="Cambria Math" panose="02040503050406030204" pitchFamily="18" charset="0"/>
                <a:cs typeface="Times New Roman" pitchFamily="18" charset="0"/>
              </a:rPr>
              <a:t>pointer and a data </a:t>
            </a:r>
            <a:r>
              <a:rPr lang="en-US" sz="1400" b="1" dirty="0">
                <a:latin typeface="Courier New" charset="0"/>
                <a:ea typeface="Courier New" charset="0"/>
                <a:cs typeface="Courier New" charset="0"/>
              </a:rPr>
              <a:t>item</a:t>
            </a:r>
          </a:p>
          <a:p>
            <a:pPr algn="just">
              <a:lnSpc>
                <a:spcPct val="150000"/>
              </a:lnSpc>
            </a:pPr>
            <a:r>
              <a:rPr lang="en-US" sz="1800" dirty="0" err="1">
                <a:ea typeface="Cambria Math" panose="02040503050406030204" pitchFamily="18" charset="0"/>
                <a:cs typeface="Times New Roman" pitchFamily="18" charset="0"/>
              </a:rPr>
              <a:t>BinaryTree</a:t>
            </a:r>
            <a:endParaRPr lang="en-US" sz="1800" dirty="0">
              <a:ea typeface="Cambria Math" panose="02040503050406030204" pitchFamily="18" charset="0"/>
              <a:cs typeface="Times New Roman" pitchFamily="18" charset="0"/>
            </a:endParaRPr>
          </a:p>
          <a:p>
            <a:pPr lvl="1" algn="just">
              <a:lnSpc>
                <a:spcPct val="100000"/>
              </a:lnSpc>
              <a:buFont typeface=".AppleSystemUIFont" charset="-120"/>
              <a:buChar char="-"/>
            </a:pPr>
            <a:r>
              <a:rPr lang="en-US" sz="1400" dirty="0">
                <a:ea typeface="Cambria Math" panose="02040503050406030204" pitchFamily="18" charset="0"/>
                <a:cs typeface="Times New Roman" pitchFamily="18" charset="0"/>
              </a:rPr>
              <a:t>Node has link to </a:t>
            </a:r>
            <a:r>
              <a:rPr lang="en-US" sz="1400" b="1" dirty="0">
                <a:solidFill>
                  <a:srgbClr val="FF0000"/>
                </a:solidFill>
                <a:ea typeface="Cambria Math" panose="02040503050406030204" pitchFamily="18" charset="0"/>
                <a:cs typeface="Times New Roman" pitchFamily="18" charset="0"/>
              </a:rPr>
              <a:t>at most </a:t>
            </a:r>
            <a:r>
              <a:rPr lang="en-US" sz="1400" b="1" u="sng" dirty="0">
                <a:solidFill>
                  <a:srgbClr val="FF0000"/>
                </a:solidFill>
                <a:ea typeface="Cambria Math" panose="02040503050406030204" pitchFamily="18" charset="0"/>
                <a:cs typeface="Times New Roman" pitchFamily="18" charset="0"/>
              </a:rPr>
              <a:t>TWO</a:t>
            </a:r>
            <a:r>
              <a:rPr lang="en-US" sz="1400" dirty="0">
                <a:solidFill>
                  <a:srgbClr val="FF0000"/>
                </a:solidFill>
                <a:ea typeface="Cambria Math" panose="02040503050406030204" pitchFamily="18" charset="0"/>
                <a:cs typeface="Times New Roman" pitchFamily="18" charset="0"/>
              </a:rPr>
              <a:t> </a:t>
            </a:r>
            <a:r>
              <a:rPr lang="en-US" sz="1400" dirty="0">
                <a:ea typeface="Cambria Math" panose="02040503050406030204" pitchFamily="18" charset="0"/>
                <a:cs typeface="Times New Roman" pitchFamily="18" charset="0"/>
              </a:rPr>
              <a:t>other nodes</a:t>
            </a:r>
          </a:p>
          <a:p>
            <a:pPr lvl="1" algn="just">
              <a:lnSpc>
                <a:spcPct val="100000"/>
              </a:lnSpc>
              <a:buFont typeface=".AppleSystemUIFont" charset="-120"/>
              <a:buChar char="-"/>
            </a:pPr>
            <a:r>
              <a:rPr lang="en-US" sz="1400" dirty="0">
                <a:ea typeface="Cambria Math" panose="02040503050406030204" pitchFamily="18" charset="0"/>
                <a:cs typeface="Times New Roman" pitchFamily="18" charset="0"/>
              </a:rPr>
              <a:t>Define a </a:t>
            </a:r>
            <a:r>
              <a:rPr lang="en-US" sz="1400" dirty="0" err="1">
                <a:ea typeface="Cambria Math" panose="02040503050406030204" pitchFamily="18" charset="0"/>
                <a:cs typeface="Times New Roman" pitchFamily="18" charset="0"/>
              </a:rPr>
              <a:t>BTNode</a:t>
            </a:r>
            <a:r>
              <a:rPr lang="en-US" sz="1400" dirty="0">
                <a:ea typeface="Cambria Math" panose="02040503050406030204" pitchFamily="18" charset="0"/>
                <a:cs typeface="Times New Roman" pitchFamily="18" charset="0"/>
              </a:rPr>
              <a:t> with</a:t>
            </a:r>
          </a:p>
          <a:p>
            <a:pPr lvl="2" algn="just">
              <a:lnSpc>
                <a:spcPct val="100000"/>
              </a:lnSpc>
              <a:buFont typeface="Arial" charset="0"/>
              <a:buChar char="•"/>
            </a:pPr>
            <a:r>
              <a:rPr lang="en-US" sz="1200" dirty="0">
                <a:ea typeface="Cambria Math" panose="02040503050406030204" pitchFamily="18" charset="0"/>
                <a:cs typeface="Times New Roman" pitchFamily="18" charset="0"/>
              </a:rPr>
              <a:t>Two pointers</a:t>
            </a:r>
          </a:p>
          <a:p>
            <a:pPr lvl="2" algn="just">
              <a:lnSpc>
                <a:spcPct val="100000"/>
              </a:lnSpc>
              <a:buFont typeface="Arial" charset="0"/>
              <a:buChar char="•"/>
            </a:pPr>
            <a:r>
              <a:rPr lang="en-US" sz="1200" dirty="0">
                <a:ea typeface="Cambria Math" panose="02040503050406030204" pitchFamily="18" charset="0"/>
                <a:cs typeface="Times New Roman" pitchFamily="18" charset="0"/>
              </a:rPr>
              <a:t>A data item</a:t>
            </a:r>
            <a:endParaRPr lang="en-US" sz="2000" dirty="0">
              <a:ea typeface="Cambria Math" panose="02040503050406030204" pitchFamily="18" charset="0"/>
              <a:cs typeface="Times New Roman" pitchFamily="18" charset="0"/>
            </a:endParaRPr>
          </a:p>
        </p:txBody>
      </p:sp>
      <p:sp>
        <p:nvSpPr>
          <p:cNvPr id="3" name="Rectangle 2"/>
          <p:cNvSpPr/>
          <p:nvPr/>
        </p:nvSpPr>
        <p:spPr>
          <a:xfrm>
            <a:off x="5706253" y="1740461"/>
            <a:ext cx="2633015" cy="830997"/>
          </a:xfrm>
          <a:prstGeom prst="rect">
            <a:avLst/>
          </a:prstGeom>
        </p:spPr>
        <p:txBody>
          <a:bodyPr wrap="square">
            <a:spAutoFit/>
          </a:bodyPr>
          <a:lstStyle/>
          <a:p>
            <a:pPr marL="0" lvl="2"/>
            <a:r>
              <a:rPr lang="en-US" sz="1200">
                <a:latin typeface="Courier New" charset="0"/>
                <a:ea typeface="Courier New" charset="0"/>
                <a:cs typeface="Courier New" charset="0"/>
              </a:rPr>
              <a:t>typedef struct _listnode{</a:t>
            </a:r>
          </a:p>
          <a:p>
            <a:pPr marL="0" lvl="2"/>
            <a:r>
              <a:rPr lang="en-US" sz="1200">
                <a:latin typeface="Courier New" charset="0"/>
                <a:ea typeface="Courier New" charset="0"/>
                <a:cs typeface="Courier New" charset="0"/>
              </a:rPr>
              <a:t>   int item;</a:t>
            </a:r>
          </a:p>
          <a:p>
            <a:pPr marL="0" lvl="2"/>
            <a:r>
              <a:rPr lang="en-US" sz="1200">
                <a:latin typeface="Courier New" charset="0"/>
                <a:ea typeface="Courier New" charset="0"/>
                <a:cs typeface="Courier New" charset="0"/>
              </a:rPr>
              <a:t>   struct _listnode *next;</a:t>
            </a:r>
          </a:p>
          <a:p>
            <a:pPr marL="0" lvl="2"/>
            <a:r>
              <a:rPr lang="en-US" sz="1200">
                <a:latin typeface="Courier New" charset="0"/>
                <a:ea typeface="Courier New" charset="0"/>
                <a:cs typeface="Courier New" charset="0"/>
              </a:rPr>
              <a:t>}ListNode;</a:t>
            </a:r>
          </a:p>
        </p:txBody>
      </p:sp>
      <p:sp>
        <p:nvSpPr>
          <p:cNvPr id="62" name="object 6"/>
          <p:cNvSpPr/>
          <p:nvPr/>
        </p:nvSpPr>
        <p:spPr>
          <a:xfrm>
            <a:off x="2305293" y="4895086"/>
            <a:ext cx="385445" cy="287020"/>
          </a:xfrm>
          <a:custGeom>
            <a:avLst/>
            <a:gdLst/>
            <a:ahLst/>
            <a:cxnLst/>
            <a:rect l="l" t="t" r="r" b="b"/>
            <a:pathLst>
              <a:path w="385444" h="287020">
                <a:moveTo>
                  <a:pt x="0" y="0"/>
                </a:moveTo>
                <a:lnTo>
                  <a:pt x="385237" y="0"/>
                </a:lnTo>
                <a:lnTo>
                  <a:pt x="385237" y="287005"/>
                </a:lnTo>
                <a:lnTo>
                  <a:pt x="0" y="287005"/>
                </a:lnTo>
                <a:lnTo>
                  <a:pt x="0" y="0"/>
                </a:lnTo>
                <a:close/>
              </a:path>
            </a:pathLst>
          </a:custGeom>
          <a:ln w="25399">
            <a:solidFill>
              <a:srgbClr val="839950"/>
            </a:solidFill>
          </a:ln>
        </p:spPr>
        <p:txBody>
          <a:bodyPr wrap="square" lIns="0" tIns="0" rIns="0" bIns="0" rtlCol="0"/>
          <a:lstStyle/>
          <a:p>
            <a:endParaRPr sz="1200"/>
          </a:p>
        </p:txBody>
      </p:sp>
      <p:sp>
        <p:nvSpPr>
          <p:cNvPr id="63" name="object 7"/>
          <p:cNvSpPr txBox="1"/>
          <p:nvPr/>
        </p:nvSpPr>
        <p:spPr>
          <a:xfrm>
            <a:off x="2305294" y="4939021"/>
            <a:ext cx="347286" cy="184666"/>
          </a:xfrm>
          <a:prstGeom prst="rect">
            <a:avLst/>
          </a:prstGeom>
        </p:spPr>
        <p:txBody>
          <a:bodyPr vert="horz" wrap="square" lIns="0" tIns="0" rIns="0" bIns="0" rtlCol="0">
            <a:spAutoFit/>
          </a:bodyPr>
          <a:lstStyle/>
          <a:p>
            <a:pPr marL="12700" algn="ctr">
              <a:lnSpc>
                <a:spcPct val="100000"/>
              </a:lnSpc>
            </a:pPr>
            <a:r>
              <a:rPr lang="en-US" sz="1200" spc="-10" dirty="0">
                <a:solidFill>
                  <a:srgbClr val="0066FF"/>
                </a:solidFill>
                <a:latin typeface="Calibri"/>
                <a:cs typeface="Calibri"/>
              </a:rPr>
              <a:t> 5</a:t>
            </a:r>
            <a:endParaRPr sz="1200" dirty="0">
              <a:solidFill>
                <a:srgbClr val="0066FF"/>
              </a:solidFill>
              <a:latin typeface="Calibri"/>
              <a:cs typeface="Calibri"/>
            </a:endParaRPr>
          </a:p>
        </p:txBody>
      </p:sp>
      <p:sp>
        <p:nvSpPr>
          <p:cNvPr id="64" name="object 9"/>
          <p:cNvSpPr/>
          <p:nvPr/>
        </p:nvSpPr>
        <p:spPr>
          <a:xfrm>
            <a:off x="1534817" y="5427039"/>
            <a:ext cx="385445" cy="287020"/>
          </a:xfrm>
          <a:custGeom>
            <a:avLst/>
            <a:gdLst/>
            <a:ahLst/>
            <a:cxnLst/>
            <a:rect l="l" t="t" r="r" b="b"/>
            <a:pathLst>
              <a:path w="385444" h="287020">
                <a:moveTo>
                  <a:pt x="0" y="0"/>
                </a:moveTo>
                <a:lnTo>
                  <a:pt x="385237" y="0"/>
                </a:lnTo>
                <a:lnTo>
                  <a:pt x="385237" y="287005"/>
                </a:lnTo>
                <a:lnTo>
                  <a:pt x="0" y="287005"/>
                </a:lnTo>
                <a:lnTo>
                  <a:pt x="0" y="0"/>
                </a:lnTo>
                <a:close/>
              </a:path>
            </a:pathLst>
          </a:custGeom>
          <a:ln w="25399">
            <a:solidFill>
              <a:srgbClr val="839950"/>
            </a:solidFill>
          </a:ln>
        </p:spPr>
        <p:txBody>
          <a:bodyPr wrap="square" lIns="0" tIns="0" rIns="0" bIns="0" rtlCol="0"/>
          <a:lstStyle/>
          <a:p>
            <a:endParaRPr sz="1200"/>
          </a:p>
        </p:txBody>
      </p:sp>
      <p:sp>
        <p:nvSpPr>
          <p:cNvPr id="65" name="object 11"/>
          <p:cNvSpPr/>
          <p:nvPr/>
        </p:nvSpPr>
        <p:spPr>
          <a:xfrm>
            <a:off x="3075770" y="5427039"/>
            <a:ext cx="385445" cy="287020"/>
          </a:xfrm>
          <a:custGeom>
            <a:avLst/>
            <a:gdLst/>
            <a:ahLst/>
            <a:cxnLst/>
            <a:rect l="l" t="t" r="r" b="b"/>
            <a:pathLst>
              <a:path w="385445" h="287020">
                <a:moveTo>
                  <a:pt x="0" y="0"/>
                </a:moveTo>
                <a:lnTo>
                  <a:pt x="385238" y="0"/>
                </a:lnTo>
                <a:lnTo>
                  <a:pt x="385238" y="287004"/>
                </a:lnTo>
                <a:lnTo>
                  <a:pt x="0" y="287004"/>
                </a:lnTo>
                <a:lnTo>
                  <a:pt x="0" y="0"/>
                </a:lnTo>
                <a:close/>
              </a:path>
            </a:pathLst>
          </a:custGeom>
          <a:ln w="25399">
            <a:solidFill>
              <a:srgbClr val="839950"/>
            </a:solidFill>
          </a:ln>
        </p:spPr>
        <p:txBody>
          <a:bodyPr wrap="square" lIns="0" tIns="0" rIns="0" bIns="0" rtlCol="0"/>
          <a:lstStyle/>
          <a:p>
            <a:endParaRPr sz="1200"/>
          </a:p>
        </p:txBody>
      </p:sp>
      <p:sp>
        <p:nvSpPr>
          <p:cNvPr id="66" name="object 13"/>
          <p:cNvSpPr/>
          <p:nvPr/>
        </p:nvSpPr>
        <p:spPr>
          <a:xfrm>
            <a:off x="1763466" y="5182092"/>
            <a:ext cx="734695" cy="233679"/>
          </a:xfrm>
          <a:custGeom>
            <a:avLst/>
            <a:gdLst/>
            <a:ahLst/>
            <a:cxnLst/>
            <a:rect l="l" t="t" r="r" b="b"/>
            <a:pathLst>
              <a:path w="734694" h="233679">
                <a:moveTo>
                  <a:pt x="734445" y="0"/>
                </a:moveTo>
                <a:lnTo>
                  <a:pt x="0" y="233491"/>
                </a:lnTo>
              </a:path>
            </a:pathLst>
          </a:custGeom>
          <a:ln w="38099">
            <a:solidFill>
              <a:srgbClr val="000000"/>
            </a:solidFill>
          </a:ln>
        </p:spPr>
        <p:txBody>
          <a:bodyPr wrap="square" lIns="0" tIns="0" rIns="0" bIns="0" rtlCol="0"/>
          <a:lstStyle/>
          <a:p>
            <a:endParaRPr sz="1200"/>
          </a:p>
        </p:txBody>
      </p:sp>
      <p:sp>
        <p:nvSpPr>
          <p:cNvPr id="67" name="object 14"/>
          <p:cNvSpPr/>
          <p:nvPr/>
        </p:nvSpPr>
        <p:spPr>
          <a:xfrm>
            <a:off x="1727436" y="5298437"/>
            <a:ext cx="184150" cy="165100"/>
          </a:xfrm>
          <a:custGeom>
            <a:avLst/>
            <a:gdLst/>
            <a:ahLst/>
            <a:cxnLst/>
            <a:rect l="l" t="t" r="r" b="b"/>
            <a:pathLst>
              <a:path w="184150" h="165100">
                <a:moveTo>
                  <a:pt x="126451" y="0"/>
                </a:moveTo>
                <a:lnTo>
                  <a:pt x="114907" y="2664"/>
                </a:lnTo>
                <a:lnTo>
                  <a:pt x="110624" y="6202"/>
                </a:lnTo>
                <a:lnTo>
                  <a:pt x="0" y="128601"/>
                </a:lnTo>
                <a:lnTo>
                  <a:pt x="160997" y="164647"/>
                </a:lnTo>
                <a:lnTo>
                  <a:pt x="173529" y="163171"/>
                </a:lnTo>
                <a:lnTo>
                  <a:pt x="182294" y="154391"/>
                </a:lnTo>
                <a:lnTo>
                  <a:pt x="183748" y="150220"/>
                </a:lnTo>
                <a:lnTo>
                  <a:pt x="182272" y="137688"/>
                </a:lnTo>
                <a:lnTo>
                  <a:pt x="173493" y="128922"/>
                </a:lnTo>
                <a:lnTo>
                  <a:pt x="169321" y="127468"/>
                </a:lnTo>
                <a:lnTo>
                  <a:pt x="72061" y="105692"/>
                </a:lnTo>
                <a:lnTo>
                  <a:pt x="138891" y="31749"/>
                </a:lnTo>
                <a:lnTo>
                  <a:pt x="143733" y="20669"/>
                </a:lnTo>
                <a:lnTo>
                  <a:pt x="141069" y="9124"/>
                </a:lnTo>
                <a:lnTo>
                  <a:pt x="137532" y="4842"/>
                </a:lnTo>
                <a:lnTo>
                  <a:pt x="126451" y="0"/>
                </a:lnTo>
                <a:close/>
              </a:path>
            </a:pathLst>
          </a:custGeom>
          <a:solidFill>
            <a:srgbClr val="000000"/>
          </a:solidFill>
        </p:spPr>
        <p:txBody>
          <a:bodyPr wrap="square" lIns="0" tIns="0" rIns="0" bIns="0" rtlCol="0"/>
          <a:lstStyle/>
          <a:p>
            <a:endParaRPr sz="1200"/>
          </a:p>
        </p:txBody>
      </p:sp>
      <p:sp>
        <p:nvSpPr>
          <p:cNvPr id="68" name="object 16"/>
          <p:cNvSpPr/>
          <p:nvPr/>
        </p:nvSpPr>
        <p:spPr>
          <a:xfrm>
            <a:off x="2497913" y="5182092"/>
            <a:ext cx="734695" cy="234315"/>
          </a:xfrm>
          <a:custGeom>
            <a:avLst/>
            <a:gdLst/>
            <a:ahLst/>
            <a:cxnLst/>
            <a:rect l="l" t="t" r="r" b="b"/>
            <a:pathLst>
              <a:path w="734695" h="234314">
                <a:moveTo>
                  <a:pt x="0" y="0"/>
                </a:moveTo>
                <a:lnTo>
                  <a:pt x="734704" y="233803"/>
                </a:lnTo>
              </a:path>
            </a:pathLst>
          </a:custGeom>
          <a:ln w="38099">
            <a:solidFill>
              <a:srgbClr val="000000"/>
            </a:solidFill>
          </a:ln>
        </p:spPr>
        <p:txBody>
          <a:bodyPr wrap="square" lIns="0" tIns="0" rIns="0" bIns="0" rtlCol="0"/>
          <a:lstStyle/>
          <a:p>
            <a:endParaRPr sz="1200"/>
          </a:p>
        </p:txBody>
      </p:sp>
      <p:sp>
        <p:nvSpPr>
          <p:cNvPr id="69" name="object 17"/>
          <p:cNvSpPr/>
          <p:nvPr/>
        </p:nvSpPr>
        <p:spPr>
          <a:xfrm>
            <a:off x="3084890" y="5298724"/>
            <a:ext cx="184150" cy="165100"/>
          </a:xfrm>
          <a:custGeom>
            <a:avLst/>
            <a:gdLst/>
            <a:ahLst/>
            <a:cxnLst/>
            <a:rect l="l" t="t" r="r" b="b"/>
            <a:pathLst>
              <a:path w="184150" h="165100">
                <a:moveTo>
                  <a:pt x="57339" y="0"/>
                </a:moveTo>
                <a:lnTo>
                  <a:pt x="46258" y="4839"/>
                </a:lnTo>
                <a:lnTo>
                  <a:pt x="42719" y="9121"/>
                </a:lnTo>
                <a:lnTo>
                  <a:pt x="40051" y="20665"/>
                </a:lnTo>
                <a:lnTo>
                  <a:pt x="44891" y="31745"/>
                </a:lnTo>
                <a:lnTo>
                  <a:pt x="111700" y="105707"/>
                </a:lnTo>
                <a:lnTo>
                  <a:pt x="14433" y="127456"/>
                </a:lnTo>
                <a:lnTo>
                  <a:pt x="10263" y="128908"/>
                </a:lnTo>
                <a:lnTo>
                  <a:pt x="1479" y="137671"/>
                </a:lnTo>
                <a:lnTo>
                  <a:pt x="0" y="150203"/>
                </a:lnTo>
                <a:lnTo>
                  <a:pt x="1452" y="154373"/>
                </a:lnTo>
                <a:lnTo>
                  <a:pt x="10214" y="163157"/>
                </a:lnTo>
                <a:lnTo>
                  <a:pt x="22746" y="164637"/>
                </a:lnTo>
                <a:lnTo>
                  <a:pt x="183753" y="128637"/>
                </a:lnTo>
                <a:lnTo>
                  <a:pt x="73164" y="6206"/>
                </a:lnTo>
                <a:lnTo>
                  <a:pt x="68882" y="2667"/>
                </a:lnTo>
                <a:lnTo>
                  <a:pt x="57339" y="0"/>
                </a:lnTo>
                <a:close/>
              </a:path>
            </a:pathLst>
          </a:custGeom>
          <a:solidFill>
            <a:srgbClr val="000000"/>
          </a:solidFill>
        </p:spPr>
        <p:txBody>
          <a:bodyPr wrap="square" lIns="0" tIns="0" rIns="0" bIns="0" rtlCol="0"/>
          <a:lstStyle/>
          <a:p>
            <a:endParaRPr sz="1200"/>
          </a:p>
        </p:txBody>
      </p:sp>
      <p:sp>
        <p:nvSpPr>
          <p:cNvPr id="70" name="object 23"/>
          <p:cNvSpPr/>
          <p:nvPr/>
        </p:nvSpPr>
        <p:spPr>
          <a:xfrm>
            <a:off x="5708389" y="4171444"/>
            <a:ext cx="1033144" cy="287020"/>
          </a:xfrm>
          <a:custGeom>
            <a:avLst/>
            <a:gdLst/>
            <a:ahLst/>
            <a:cxnLst/>
            <a:rect l="l" t="t" r="r" b="b"/>
            <a:pathLst>
              <a:path w="1033145" h="287020">
                <a:moveTo>
                  <a:pt x="0" y="0"/>
                </a:moveTo>
                <a:lnTo>
                  <a:pt x="1032560" y="0"/>
                </a:lnTo>
                <a:lnTo>
                  <a:pt x="1032560" y="287005"/>
                </a:lnTo>
                <a:lnTo>
                  <a:pt x="0" y="287005"/>
                </a:lnTo>
                <a:lnTo>
                  <a:pt x="0" y="0"/>
                </a:lnTo>
                <a:close/>
              </a:path>
            </a:pathLst>
          </a:custGeom>
          <a:ln w="25399">
            <a:solidFill>
              <a:srgbClr val="839950"/>
            </a:solidFill>
          </a:ln>
        </p:spPr>
        <p:txBody>
          <a:bodyPr wrap="square" lIns="0" tIns="0" rIns="0" bIns="0" rtlCol="0"/>
          <a:lstStyle/>
          <a:p>
            <a:endParaRPr sz="1200"/>
          </a:p>
        </p:txBody>
      </p:sp>
      <p:sp>
        <p:nvSpPr>
          <p:cNvPr id="71" name="object 29"/>
          <p:cNvSpPr/>
          <p:nvPr/>
        </p:nvSpPr>
        <p:spPr>
          <a:xfrm>
            <a:off x="6018638" y="4171444"/>
            <a:ext cx="436880" cy="287020"/>
          </a:xfrm>
          <a:custGeom>
            <a:avLst/>
            <a:gdLst/>
            <a:ahLst/>
            <a:cxnLst/>
            <a:rect l="l" t="t" r="r" b="b"/>
            <a:pathLst>
              <a:path w="436879" h="287020">
                <a:moveTo>
                  <a:pt x="0" y="0"/>
                </a:moveTo>
                <a:lnTo>
                  <a:pt x="436563" y="0"/>
                </a:lnTo>
                <a:lnTo>
                  <a:pt x="436563" y="287005"/>
                </a:lnTo>
                <a:lnTo>
                  <a:pt x="0" y="287005"/>
                </a:lnTo>
                <a:lnTo>
                  <a:pt x="0" y="0"/>
                </a:lnTo>
                <a:close/>
              </a:path>
            </a:pathLst>
          </a:custGeom>
          <a:ln w="25399">
            <a:solidFill>
              <a:srgbClr val="839950"/>
            </a:solidFill>
          </a:ln>
        </p:spPr>
        <p:txBody>
          <a:bodyPr wrap="square" lIns="0" tIns="0" rIns="0" bIns="0" rtlCol="0"/>
          <a:lstStyle/>
          <a:p>
            <a:endParaRPr sz="1200"/>
          </a:p>
        </p:txBody>
      </p:sp>
      <p:sp>
        <p:nvSpPr>
          <p:cNvPr id="72" name="object 38"/>
          <p:cNvSpPr txBox="1"/>
          <p:nvPr/>
        </p:nvSpPr>
        <p:spPr>
          <a:xfrm>
            <a:off x="6194674" y="4223641"/>
            <a:ext cx="260655" cy="184666"/>
          </a:xfrm>
          <a:prstGeom prst="rect">
            <a:avLst/>
          </a:prstGeom>
        </p:spPr>
        <p:txBody>
          <a:bodyPr vert="horz" wrap="square" lIns="0" tIns="0" rIns="0" bIns="0" rtlCol="0">
            <a:spAutoFit/>
          </a:bodyPr>
          <a:lstStyle/>
          <a:p>
            <a:pPr marL="12700">
              <a:lnSpc>
                <a:spcPct val="100000"/>
              </a:lnSpc>
            </a:pPr>
            <a:r>
              <a:rPr sz="1200" spc="-10" dirty="0">
                <a:solidFill>
                  <a:srgbClr val="0066FF"/>
                </a:solidFill>
                <a:latin typeface="Calibri"/>
                <a:cs typeface="Calibri"/>
              </a:rPr>
              <a:t>5</a:t>
            </a:r>
            <a:endParaRPr sz="1200" dirty="0">
              <a:solidFill>
                <a:srgbClr val="0066FF"/>
              </a:solidFill>
              <a:latin typeface="Calibri"/>
              <a:cs typeface="Calibri"/>
            </a:endParaRPr>
          </a:p>
        </p:txBody>
      </p:sp>
      <p:sp>
        <p:nvSpPr>
          <p:cNvPr id="73" name="object 42"/>
          <p:cNvSpPr txBox="1"/>
          <p:nvPr/>
        </p:nvSpPr>
        <p:spPr>
          <a:xfrm>
            <a:off x="5978263" y="3877238"/>
            <a:ext cx="763270" cy="184666"/>
          </a:xfrm>
          <a:prstGeom prst="rect">
            <a:avLst/>
          </a:prstGeom>
        </p:spPr>
        <p:txBody>
          <a:bodyPr vert="horz" wrap="square" lIns="0" tIns="0" rIns="0" bIns="0" rtlCol="0">
            <a:spAutoFit/>
          </a:bodyPr>
          <a:lstStyle/>
          <a:p>
            <a:pPr marL="12700">
              <a:lnSpc>
                <a:spcPct val="100000"/>
              </a:lnSpc>
            </a:pPr>
            <a:r>
              <a:rPr sz="1200" dirty="0">
                <a:latin typeface="Calibri"/>
                <a:cs typeface="Calibri"/>
              </a:rPr>
              <a:t>BTNod</a:t>
            </a:r>
            <a:r>
              <a:rPr sz="1200" spc="-10" dirty="0">
                <a:latin typeface="Calibri"/>
                <a:cs typeface="Calibri"/>
              </a:rPr>
              <a:t>e</a:t>
            </a:r>
            <a:endParaRPr sz="1200">
              <a:latin typeface="Calibri"/>
              <a:cs typeface="Calibri"/>
            </a:endParaRPr>
          </a:p>
        </p:txBody>
      </p:sp>
      <p:sp>
        <p:nvSpPr>
          <p:cNvPr id="74" name="object 43"/>
          <p:cNvSpPr txBox="1"/>
          <p:nvPr/>
        </p:nvSpPr>
        <p:spPr>
          <a:xfrm>
            <a:off x="4440707" y="4601747"/>
            <a:ext cx="943385" cy="369332"/>
          </a:xfrm>
          <a:prstGeom prst="rect">
            <a:avLst/>
          </a:prstGeom>
        </p:spPr>
        <p:txBody>
          <a:bodyPr vert="horz" wrap="square" lIns="0" tIns="0" rIns="0" bIns="0" rtlCol="0">
            <a:spAutoFit/>
          </a:bodyPr>
          <a:lstStyle/>
          <a:p>
            <a:pPr marL="77470" marR="5080" indent="-65405" algn="just">
              <a:lnSpc>
                <a:spcPct val="99500"/>
              </a:lnSpc>
            </a:pPr>
            <a:r>
              <a:rPr sz="1200" spc="-10" dirty="0">
                <a:latin typeface="Calibri"/>
                <a:cs typeface="Calibri"/>
              </a:rPr>
              <a:t>Pointer to l</a:t>
            </a:r>
            <a:r>
              <a:rPr sz="1200" spc="-5" dirty="0">
                <a:latin typeface="Calibri"/>
                <a:cs typeface="Calibri"/>
              </a:rPr>
              <a:t>e</a:t>
            </a:r>
            <a:r>
              <a:rPr lang="en-US" sz="1200" spc="-10" dirty="0">
                <a:latin typeface="Calibri"/>
                <a:cs typeface="Calibri"/>
              </a:rPr>
              <a:t>ft</a:t>
            </a:r>
            <a:r>
              <a:rPr sz="1200" spc="-10" dirty="0">
                <a:latin typeface="Calibri"/>
                <a:cs typeface="Calibri"/>
              </a:rPr>
              <a:t> child BTNode</a:t>
            </a:r>
          </a:p>
        </p:txBody>
      </p:sp>
      <p:sp>
        <p:nvSpPr>
          <p:cNvPr id="75" name="object 44"/>
          <p:cNvSpPr txBox="1"/>
          <p:nvPr/>
        </p:nvSpPr>
        <p:spPr>
          <a:xfrm>
            <a:off x="6894142" y="4550607"/>
            <a:ext cx="950692" cy="369332"/>
          </a:xfrm>
          <a:prstGeom prst="rect">
            <a:avLst/>
          </a:prstGeom>
        </p:spPr>
        <p:txBody>
          <a:bodyPr vert="horz" wrap="square" lIns="0" tIns="0" rIns="0" bIns="0" rtlCol="0">
            <a:spAutoFit/>
          </a:bodyPr>
          <a:lstStyle/>
          <a:p>
            <a:pPr marL="12700" marR="5080" indent="-635" algn="just">
              <a:lnSpc>
                <a:spcPct val="99500"/>
              </a:lnSpc>
            </a:pPr>
            <a:r>
              <a:rPr sz="1200" spc="-10" dirty="0">
                <a:latin typeface="Calibri"/>
                <a:cs typeface="Calibri"/>
              </a:rPr>
              <a:t>Pointer to right child BTNode</a:t>
            </a:r>
            <a:endParaRPr sz="1200" dirty="0">
              <a:latin typeface="Calibri"/>
              <a:cs typeface="Calibri"/>
            </a:endParaRPr>
          </a:p>
        </p:txBody>
      </p:sp>
      <p:sp>
        <p:nvSpPr>
          <p:cNvPr id="76" name="object 23"/>
          <p:cNvSpPr/>
          <p:nvPr/>
        </p:nvSpPr>
        <p:spPr>
          <a:xfrm>
            <a:off x="5073844" y="5500056"/>
            <a:ext cx="1033144" cy="287020"/>
          </a:xfrm>
          <a:custGeom>
            <a:avLst/>
            <a:gdLst/>
            <a:ahLst/>
            <a:cxnLst/>
            <a:rect l="l" t="t" r="r" b="b"/>
            <a:pathLst>
              <a:path w="1033145" h="287020">
                <a:moveTo>
                  <a:pt x="0" y="0"/>
                </a:moveTo>
                <a:lnTo>
                  <a:pt x="1032560" y="0"/>
                </a:lnTo>
                <a:lnTo>
                  <a:pt x="1032560" y="287005"/>
                </a:lnTo>
                <a:lnTo>
                  <a:pt x="0" y="287005"/>
                </a:lnTo>
                <a:lnTo>
                  <a:pt x="0" y="0"/>
                </a:lnTo>
                <a:close/>
              </a:path>
            </a:pathLst>
          </a:custGeom>
          <a:ln w="25399">
            <a:solidFill>
              <a:srgbClr val="839950"/>
            </a:solidFill>
          </a:ln>
        </p:spPr>
        <p:txBody>
          <a:bodyPr wrap="square" lIns="0" tIns="0" rIns="0" bIns="0" rtlCol="0"/>
          <a:lstStyle/>
          <a:p>
            <a:endParaRPr sz="1200"/>
          </a:p>
        </p:txBody>
      </p:sp>
      <p:sp>
        <p:nvSpPr>
          <p:cNvPr id="77" name="object 29"/>
          <p:cNvSpPr/>
          <p:nvPr/>
        </p:nvSpPr>
        <p:spPr>
          <a:xfrm>
            <a:off x="5384093" y="5500056"/>
            <a:ext cx="436880" cy="287020"/>
          </a:xfrm>
          <a:custGeom>
            <a:avLst/>
            <a:gdLst/>
            <a:ahLst/>
            <a:cxnLst/>
            <a:rect l="l" t="t" r="r" b="b"/>
            <a:pathLst>
              <a:path w="436879" h="287020">
                <a:moveTo>
                  <a:pt x="0" y="0"/>
                </a:moveTo>
                <a:lnTo>
                  <a:pt x="436563" y="0"/>
                </a:lnTo>
                <a:lnTo>
                  <a:pt x="436563" y="287005"/>
                </a:lnTo>
                <a:lnTo>
                  <a:pt x="0" y="287005"/>
                </a:lnTo>
                <a:lnTo>
                  <a:pt x="0" y="0"/>
                </a:lnTo>
                <a:close/>
              </a:path>
            </a:pathLst>
          </a:custGeom>
          <a:ln w="25399">
            <a:solidFill>
              <a:srgbClr val="839950"/>
            </a:solidFill>
          </a:ln>
        </p:spPr>
        <p:txBody>
          <a:bodyPr wrap="square" lIns="0" tIns="0" rIns="0" bIns="0" rtlCol="0"/>
          <a:lstStyle/>
          <a:p>
            <a:endParaRPr sz="1200"/>
          </a:p>
        </p:txBody>
      </p:sp>
      <p:sp>
        <p:nvSpPr>
          <p:cNvPr id="78" name="object 23"/>
          <p:cNvSpPr/>
          <p:nvPr/>
        </p:nvSpPr>
        <p:spPr>
          <a:xfrm>
            <a:off x="6786455" y="5477395"/>
            <a:ext cx="1033144" cy="287020"/>
          </a:xfrm>
          <a:custGeom>
            <a:avLst/>
            <a:gdLst/>
            <a:ahLst/>
            <a:cxnLst/>
            <a:rect l="l" t="t" r="r" b="b"/>
            <a:pathLst>
              <a:path w="1033145" h="287020">
                <a:moveTo>
                  <a:pt x="0" y="0"/>
                </a:moveTo>
                <a:lnTo>
                  <a:pt x="1032560" y="0"/>
                </a:lnTo>
                <a:lnTo>
                  <a:pt x="1032560" y="287005"/>
                </a:lnTo>
                <a:lnTo>
                  <a:pt x="0" y="287005"/>
                </a:lnTo>
                <a:lnTo>
                  <a:pt x="0" y="0"/>
                </a:lnTo>
                <a:close/>
              </a:path>
            </a:pathLst>
          </a:custGeom>
          <a:ln w="25399">
            <a:solidFill>
              <a:srgbClr val="839950"/>
            </a:solidFill>
          </a:ln>
        </p:spPr>
        <p:txBody>
          <a:bodyPr wrap="square" lIns="0" tIns="0" rIns="0" bIns="0" rtlCol="0"/>
          <a:lstStyle/>
          <a:p>
            <a:endParaRPr sz="1200"/>
          </a:p>
        </p:txBody>
      </p:sp>
      <p:sp>
        <p:nvSpPr>
          <p:cNvPr id="79" name="object 29"/>
          <p:cNvSpPr/>
          <p:nvPr/>
        </p:nvSpPr>
        <p:spPr>
          <a:xfrm>
            <a:off x="7096704" y="5477395"/>
            <a:ext cx="436880" cy="287020"/>
          </a:xfrm>
          <a:custGeom>
            <a:avLst/>
            <a:gdLst/>
            <a:ahLst/>
            <a:cxnLst/>
            <a:rect l="l" t="t" r="r" b="b"/>
            <a:pathLst>
              <a:path w="436879" h="287020">
                <a:moveTo>
                  <a:pt x="0" y="0"/>
                </a:moveTo>
                <a:lnTo>
                  <a:pt x="436563" y="0"/>
                </a:lnTo>
                <a:lnTo>
                  <a:pt x="436563" y="287005"/>
                </a:lnTo>
                <a:lnTo>
                  <a:pt x="0" y="287005"/>
                </a:lnTo>
                <a:lnTo>
                  <a:pt x="0" y="0"/>
                </a:lnTo>
                <a:close/>
              </a:path>
            </a:pathLst>
          </a:custGeom>
          <a:ln w="25399">
            <a:solidFill>
              <a:srgbClr val="839950"/>
            </a:solidFill>
          </a:ln>
        </p:spPr>
        <p:txBody>
          <a:bodyPr wrap="square" lIns="0" tIns="0" rIns="0" bIns="0" rtlCol="0"/>
          <a:lstStyle/>
          <a:p>
            <a:endParaRPr sz="1200"/>
          </a:p>
        </p:txBody>
      </p:sp>
      <p:cxnSp>
        <p:nvCxnSpPr>
          <p:cNvPr id="80" name="直接箭头连接符 52"/>
          <p:cNvCxnSpPr/>
          <p:nvPr/>
        </p:nvCxnSpPr>
        <p:spPr>
          <a:xfrm flipH="1">
            <a:off x="5211185" y="4325947"/>
            <a:ext cx="655072" cy="1151448"/>
          </a:xfrm>
          <a:prstGeom prst="straightConnector1">
            <a:avLst/>
          </a:prstGeom>
          <a:ln w="38100">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55"/>
          <p:cNvCxnSpPr/>
          <p:nvPr/>
        </p:nvCxnSpPr>
        <p:spPr>
          <a:xfrm>
            <a:off x="6557005" y="4307147"/>
            <a:ext cx="494777" cy="1170248"/>
          </a:xfrm>
          <a:prstGeom prst="straightConnector1">
            <a:avLst/>
          </a:prstGeom>
          <a:ln w="38100">
            <a:solidFill>
              <a:srgbClr val="0066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30201"/>
      </p:ext>
    </p:extLst>
  </p:cSld>
  <p:clrMapOvr>
    <a:masterClrMapping/>
  </p:clrMapOvr>
  <p:transition>
    <p:wipe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pPr eaLnBrk="1" hangingPunct="1"/>
            <a:r>
              <a:rPr lang="en-US" altLang="en-US" cap="none" dirty="0" err="1">
                <a:cs typeface="Arial" panose="020B0604020202020204" pitchFamily="34" charset="0"/>
              </a:rPr>
              <a:t>BTNode</a:t>
            </a:r>
            <a:endParaRPr lang="en-US" altLang="en-US" b="1" dirty="0">
              <a:cs typeface="Arial" panose="020B0604020202020204" pitchFamily="34" charset="0"/>
            </a:endParaRPr>
          </a:p>
        </p:txBody>
      </p:sp>
      <p:sp>
        <p:nvSpPr>
          <p:cNvPr id="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sp>
        <p:nvSpPr>
          <p:cNvPr id="8"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800">
                <a:ea typeface="Cambria Math" panose="02040503050406030204" pitchFamily="18" charset="0"/>
                <a:cs typeface="Times New Roman" pitchFamily="18" charset="0"/>
              </a:rPr>
              <a:t>Start </a:t>
            </a:r>
            <a:r>
              <a:rPr lang="en-US" sz="1800" dirty="0">
                <a:ea typeface="Cambria Math" panose="02040503050406030204" pitchFamily="18" charset="0"/>
                <a:cs typeface="Times New Roman" pitchFamily="18" charset="0"/>
              </a:rPr>
              <a:t>with a simple </a:t>
            </a:r>
            <a:r>
              <a:rPr lang="en-US" sz="1800" dirty="0" err="1">
                <a:ea typeface="Cambria Math" panose="02040503050406030204" pitchFamily="18" charset="0"/>
                <a:cs typeface="Times New Roman" pitchFamily="18" charset="0"/>
              </a:rPr>
              <a:t>BTNode</a:t>
            </a:r>
            <a:r>
              <a:rPr lang="en-US" sz="1800" dirty="0">
                <a:ea typeface="Cambria Math" panose="02040503050406030204" pitchFamily="18" charset="0"/>
                <a:cs typeface="Times New Roman" pitchFamily="18" charset="0"/>
              </a:rPr>
              <a:t> that stores an integer</a:t>
            </a:r>
          </a:p>
          <a:p>
            <a:pPr lvl="1" algn="just">
              <a:lnSpc>
                <a:spcPct val="100000"/>
              </a:lnSpc>
              <a:buFont typeface=".AppleSystemUIFont" charset="-120"/>
              <a:buChar char="-"/>
            </a:pPr>
            <a:r>
              <a:rPr lang="en-US" sz="1600">
                <a:ea typeface="Cambria Math" panose="02040503050406030204" pitchFamily="18" charset="0"/>
                <a:cs typeface="Times New Roman" pitchFamily="18" charset="0"/>
              </a:rPr>
              <a:t>The type of item can be character, string, or structure, etc.</a:t>
            </a:r>
            <a:endParaRPr lang="en-US" sz="1600" dirty="0">
              <a:ea typeface="Cambria Math" panose="02040503050406030204" pitchFamily="18" charset="0"/>
              <a:cs typeface="Times New Roman" pitchFamily="18" charset="0"/>
            </a:endParaRPr>
          </a:p>
          <a:p>
            <a:pPr marL="0" indent="0" algn="just">
              <a:lnSpc>
                <a:spcPct val="100000"/>
              </a:lnSpc>
              <a:buNone/>
            </a:pPr>
            <a:endParaRPr lang="en-US" sz="1800" dirty="0">
              <a:ea typeface="Cambria Math" panose="02040503050406030204" pitchFamily="18" charset="0"/>
              <a:cs typeface="Times New Roman" pitchFamily="18" charset="0"/>
            </a:endParaRPr>
          </a:p>
          <a:p>
            <a:pPr marL="0" indent="0" algn="just">
              <a:lnSpc>
                <a:spcPct val="100000"/>
              </a:lnSpc>
              <a:buNone/>
            </a:pPr>
            <a:r>
              <a:rPr lang="en-US" sz="1600" dirty="0" err="1">
                <a:latin typeface="Courier New" charset="0"/>
                <a:ea typeface="Courier New" charset="0"/>
                <a:cs typeface="Courier New" charset="0"/>
              </a:rPr>
              <a:t>typedef</a:t>
            </a:r>
            <a:r>
              <a:rPr lang="en-US" sz="1600" dirty="0">
                <a:latin typeface="Courier New" charset="0"/>
                <a:ea typeface="Courier New" charset="0"/>
                <a:cs typeface="Courier New" charset="0"/>
              </a:rPr>
              <a:t> </a:t>
            </a:r>
            <a:r>
              <a:rPr lang="en-US" sz="1600" dirty="0" err="1">
                <a:latin typeface="Courier New" charset="0"/>
                <a:ea typeface="Courier New" charset="0"/>
                <a:cs typeface="Courier New" charset="0"/>
              </a:rPr>
              <a:t>struct</a:t>
            </a:r>
            <a:r>
              <a:rPr lang="en-US" sz="1600" dirty="0">
                <a:latin typeface="Courier New" charset="0"/>
                <a:ea typeface="Courier New" charset="0"/>
                <a:cs typeface="Courier New" charset="0"/>
              </a:rPr>
              <a:t> _</a:t>
            </a:r>
            <a:r>
              <a:rPr lang="en-US" sz="1600" dirty="0" err="1">
                <a:latin typeface="Courier New" charset="0"/>
                <a:ea typeface="Courier New" charset="0"/>
                <a:cs typeface="Courier New" charset="0"/>
              </a:rPr>
              <a:t>btnode</a:t>
            </a:r>
            <a:r>
              <a:rPr lang="en-US" sz="1600" dirty="0">
                <a:latin typeface="Courier New" charset="0"/>
                <a:ea typeface="Courier New" charset="0"/>
                <a:cs typeface="Courier New" charset="0"/>
              </a:rPr>
              <a:t>{</a:t>
            </a:r>
          </a:p>
          <a:p>
            <a:pPr marL="0" indent="0" algn="just">
              <a:lnSpc>
                <a:spcPct val="100000"/>
              </a:lnSpc>
              <a:buNone/>
            </a:pPr>
            <a:r>
              <a:rPr lang="en-US" sz="1600" dirty="0">
                <a:latin typeface="Courier New" charset="0"/>
                <a:ea typeface="Courier New" charset="0"/>
                <a:cs typeface="Courier New" charset="0"/>
              </a:rPr>
              <a:t>    </a:t>
            </a:r>
            <a:r>
              <a:rPr lang="en-US" sz="1600" dirty="0" err="1">
                <a:latin typeface="Courier New" charset="0"/>
                <a:ea typeface="Courier New" charset="0"/>
                <a:cs typeface="Courier New" charset="0"/>
              </a:rPr>
              <a:t>int</a:t>
            </a:r>
            <a:r>
              <a:rPr lang="en-US" sz="1600" dirty="0">
                <a:latin typeface="Courier New" charset="0"/>
                <a:ea typeface="Courier New" charset="0"/>
                <a:cs typeface="Courier New" charset="0"/>
              </a:rPr>
              <a:t> item;</a:t>
            </a:r>
          </a:p>
          <a:p>
            <a:pPr marL="0" indent="0" algn="just">
              <a:lnSpc>
                <a:spcPct val="100000"/>
              </a:lnSpc>
              <a:buNone/>
            </a:pPr>
            <a:r>
              <a:rPr lang="en-US" sz="1600" dirty="0">
                <a:latin typeface="Courier New" charset="0"/>
                <a:ea typeface="Courier New" charset="0"/>
                <a:cs typeface="Courier New" charset="0"/>
              </a:rPr>
              <a:t>    </a:t>
            </a:r>
            <a:r>
              <a:rPr lang="en-US" sz="1600" dirty="0" err="1">
                <a:latin typeface="Courier New" charset="0"/>
                <a:ea typeface="Courier New" charset="0"/>
                <a:cs typeface="Courier New" charset="0"/>
              </a:rPr>
              <a:t>struct</a:t>
            </a:r>
            <a:r>
              <a:rPr lang="en-US" sz="1600" dirty="0">
                <a:latin typeface="Courier New" charset="0"/>
                <a:ea typeface="Courier New" charset="0"/>
                <a:cs typeface="Courier New" charset="0"/>
              </a:rPr>
              <a:t> _</a:t>
            </a:r>
            <a:r>
              <a:rPr lang="en-US" sz="1600" dirty="0" err="1">
                <a:latin typeface="Courier New" charset="0"/>
                <a:ea typeface="Courier New" charset="0"/>
                <a:cs typeface="Courier New" charset="0"/>
              </a:rPr>
              <a:t>btnode</a:t>
            </a:r>
            <a:r>
              <a:rPr lang="en-US" sz="1600" dirty="0">
                <a:latin typeface="Courier New" charset="0"/>
                <a:ea typeface="Courier New" charset="0"/>
                <a:cs typeface="Courier New" charset="0"/>
              </a:rPr>
              <a:t> *left;</a:t>
            </a:r>
          </a:p>
          <a:p>
            <a:pPr marL="0" indent="0" algn="just">
              <a:lnSpc>
                <a:spcPct val="100000"/>
              </a:lnSpc>
              <a:buNone/>
            </a:pPr>
            <a:r>
              <a:rPr lang="en-US" sz="1600" dirty="0">
                <a:latin typeface="Courier New" charset="0"/>
                <a:ea typeface="Courier New" charset="0"/>
                <a:cs typeface="Courier New" charset="0"/>
              </a:rPr>
              <a:t>    </a:t>
            </a:r>
            <a:r>
              <a:rPr lang="en-US" sz="1600" dirty="0" err="1">
                <a:latin typeface="Courier New" charset="0"/>
                <a:ea typeface="Courier New" charset="0"/>
                <a:cs typeface="Courier New" charset="0"/>
              </a:rPr>
              <a:t>struct</a:t>
            </a:r>
            <a:r>
              <a:rPr lang="en-US" sz="1600" dirty="0">
                <a:latin typeface="Courier New" charset="0"/>
                <a:ea typeface="Courier New" charset="0"/>
                <a:cs typeface="Courier New" charset="0"/>
              </a:rPr>
              <a:t> _</a:t>
            </a:r>
            <a:r>
              <a:rPr lang="en-US" sz="1600" dirty="0" err="1">
                <a:latin typeface="Courier New" charset="0"/>
                <a:ea typeface="Courier New" charset="0"/>
                <a:cs typeface="Courier New" charset="0"/>
              </a:rPr>
              <a:t>btnode</a:t>
            </a:r>
            <a:r>
              <a:rPr lang="en-US" sz="1600" dirty="0">
                <a:latin typeface="Courier New" charset="0"/>
                <a:ea typeface="Courier New" charset="0"/>
                <a:cs typeface="Courier New" charset="0"/>
              </a:rPr>
              <a:t> *right;</a:t>
            </a:r>
          </a:p>
          <a:p>
            <a:pPr marL="0" indent="0" algn="just">
              <a:lnSpc>
                <a:spcPct val="100000"/>
              </a:lnSpc>
              <a:buNone/>
            </a:pPr>
            <a:r>
              <a:rPr lang="en-US" sz="1600">
                <a:latin typeface="Courier New" charset="0"/>
                <a:ea typeface="Courier New" charset="0"/>
                <a:cs typeface="Courier New" charset="0"/>
              </a:rPr>
              <a:t>} BTNode;</a:t>
            </a:r>
            <a:endParaRPr lang="en-US" sz="1600" dirty="0">
              <a:latin typeface="Courier New" charset="0"/>
              <a:ea typeface="Courier New" charset="0"/>
              <a:cs typeface="Courier New" charset="0"/>
            </a:endParaRPr>
          </a:p>
        </p:txBody>
      </p:sp>
      <p:sp>
        <p:nvSpPr>
          <p:cNvPr id="19" name="Rectangle 18"/>
          <p:cNvSpPr/>
          <p:nvPr/>
        </p:nvSpPr>
        <p:spPr>
          <a:xfrm>
            <a:off x="5517933" y="2325258"/>
            <a:ext cx="2633015" cy="830997"/>
          </a:xfrm>
          <a:prstGeom prst="rect">
            <a:avLst/>
          </a:prstGeom>
        </p:spPr>
        <p:txBody>
          <a:bodyPr wrap="square">
            <a:spAutoFit/>
          </a:bodyPr>
          <a:lstStyle/>
          <a:p>
            <a:pPr marL="0" lvl="2"/>
            <a:r>
              <a:rPr lang="en-US" sz="1200">
                <a:latin typeface="Courier New" charset="0"/>
                <a:ea typeface="Courier New" charset="0"/>
                <a:cs typeface="Courier New" charset="0"/>
              </a:rPr>
              <a:t>typedef struct _listnode{</a:t>
            </a:r>
          </a:p>
          <a:p>
            <a:pPr marL="0" lvl="2"/>
            <a:r>
              <a:rPr lang="en-US" sz="1200">
                <a:latin typeface="Courier New" charset="0"/>
                <a:ea typeface="Courier New" charset="0"/>
                <a:cs typeface="Courier New" charset="0"/>
              </a:rPr>
              <a:t>   int item;</a:t>
            </a:r>
          </a:p>
          <a:p>
            <a:pPr marL="0" lvl="2"/>
            <a:r>
              <a:rPr lang="en-US" sz="1200">
                <a:latin typeface="Courier New" charset="0"/>
                <a:ea typeface="Courier New" charset="0"/>
                <a:cs typeface="Courier New" charset="0"/>
              </a:rPr>
              <a:t>   struct _listnode *next;</a:t>
            </a:r>
          </a:p>
          <a:p>
            <a:pPr marL="0" lvl="2"/>
            <a:r>
              <a:rPr lang="en-US" sz="1200">
                <a:latin typeface="Courier New" charset="0"/>
                <a:ea typeface="Courier New" charset="0"/>
                <a:cs typeface="Courier New" charset="0"/>
              </a:rPr>
              <a:t>}ListNode;</a:t>
            </a:r>
          </a:p>
        </p:txBody>
      </p:sp>
      <p:sp>
        <p:nvSpPr>
          <p:cNvPr id="20" name="object 23"/>
          <p:cNvSpPr/>
          <p:nvPr/>
        </p:nvSpPr>
        <p:spPr>
          <a:xfrm>
            <a:off x="5708389" y="4171444"/>
            <a:ext cx="1033144" cy="287020"/>
          </a:xfrm>
          <a:custGeom>
            <a:avLst/>
            <a:gdLst/>
            <a:ahLst/>
            <a:cxnLst/>
            <a:rect l="l" t="t" r="r" b="b"/>
            <a:pathLst>
              <a:path w="1033145" h="287020">
                <a:moveTo>
                  <a:pt x="0" y="0"/>
                </a:moveTo>
                <a:lnTo>
                  <a:pt x="1032560" y="0"/>
                </a:lnTo>
                <a:lnTo>
                  <a:pt x="1032560" y="287005"/>
                </a:lnTo>
                <a:lnTo>
                  <a:pt x="0" y="287005"/>
                </a:lnTo>
                <a:lnTo>
                  <a:pt x="0" y="0"/>
                </a:lnTo>
                <a:close/>
              </a:path>
            </a:pathLst>
          </a:custGeom>
          <a:ln w="25399">
            <a:solidFill>
              <a:srgbClr val="839950"/>
            </a:solidFill>
          </a:ln>
        </p:spPr>
        <p:txBody>
          <a:bodyPr wrap="square" lIns="0" tIns="0" rIns="0" bIns="0" rtlCol="0"/>
          <a:lstStyle/>
          <a:p>
            <a:endParaRPr sz="1200"/>
          </a:p>
        </p:txBody>
      </p:sp>
      <p:sp>
        <p:nvSpPr>
          <p:cNvPr id="21" name="object 29"/>
          <p:cNvSpPr/>
          <p:nvPr/>
        </p:nvSpPr>
        <p:spPr>
          <a:xfrm>
            <a:off x="6018638" y="4171444"/>
            <a:ext cx="436880" cy="287020"/>
          </a:xfrm>
          <a:custGeom>
            <a:avLst/>
            <a:gdLst/>
            <a:ahLst/>
            <a:cxnLst/>
            <a:rect l="l" t="t" r="r" b="b"/>
            <a:pathLst>
              <a:path w="436879" h="287020">
                <a:moveTo>
                  <a:pt x="0" y="0"/>
                </a:moveTo>
                <a:lnTo>
                  <a:pt x="436563" y="0"/>
                </a:lnTo>
                <a:lnTo>
                  <a:pt x="436563" y="287005"/>
                </a:lnTo>
                <a:lnTo>
                  <a:pt x="0" y="287005"/>
                </a:lnTo>
                <a:lnTo>
                  <a:pt x="0" y="0"/>
                </a:lnTo>
                <a:close/>
              </a:path>
            </a:pathLst>
          </a:custGeom>
          <a:ln w="25399">
            <a:solidFill>
              <a:srgbClr val="839950"/>
            </a:solidFill>
          </a:ln>
        </p:spPr>
        <p:txBody>
          <a:bodyPr wrap="square" lIns="0" tIns="0" rIns="0" bIns="0" rtlCol="0"/>
          <a:lstStyle/>
          <a:p>
            <a:endParaRPr sz="1200"/>
          </a:p>
        </p:txBody>
      </p:sp>
      <p:sp>
        <p:nvSpPr>
          <p:cNvPr id="22" name="object 38"/>
          <p:cNvSpPr txBox="1"/>
          <p:nvPr/>
        </p:nvSpPr>
        <p:spPr>
          <a:xfrm>
            <a:off x="6194674" y="4223641"/>
            <a:ext cx="260655" cy="184666"/>
          </a:xfrm>
          <a:prstGeom prst="rect">
            <a:avLst/>
          </a:prstGeom>
        </p:spPr>
        <p:txBody>
          <a:bodyPr vert="horz" wrap="square" lIns="0" tIns="0" rIns="0" bIns="0" rtlCol="0">
            <a:spAutoFit/>
          </a:bodyPr>
          <a:lstStyle/>
          <a:p>
            <a:pPr marL="12700">
              <a:lnSpc>
                <a:spcPct val="100000"/>
              </a:lnSpc>
            </a:pPr>
            <a:r>
              <a:rPr sz="1200" spc="-10" dirty="0">
                <a:solidFill>
                  <a:srgbClr val="0066FF"/>
                </a:solidFill>
                <a:latin typeface="Calibri"/>
                <a:cs typeface="Calibri"/>
              </a:rPr>
              <a:t>5</a:t>
            </a:r>
            <a:endParaRPr sz="1200" dirty="0">
              <a:solidFill>
                <a:srgbClr val="0066FF"/>
              </a:solidFill>
              <a:latin typeface="Calibri"/>
              <a:cs typeface="Calibri"/>
            </a:endParaRPr>
          </a:p>
        </p:txBody>
      </p:sp>
      <p:sp>
        <p:nvSpPr>
          <p:cNvPr id="23" name="object 42"/>
          <p:cNvSpPr txBox="1"/>
          <p:nvPr/>
        </p:nvSpPr>
        <p:spPr>
          <a:xfrm>
            <a:off x="5978263" y="3877238"/>
            <a:ext cx="763270" cy="184666"/>
          </a:xfrm>
          <a:prstGeom prst="rect">
            <a:avLst/>
          </a:prstGeom>
        </p:spPr>
        <p:txBody>
          <a:bodyPr vert="horz" wrap="square" lIns="0" tIns="0" rIns="0" bIns="0" rtlCol="0">
            <a:spAutoFit/>
          </a:bodyPr>
          <a:lstStyle/>
          <a:p>
            <a:pPr marL="12700">
              <a:lnSpc>
                <a:spcPct val="100000"/>
              </a:lnSpc>
            </a:pPr>
            <a:r>
              <a:rPr sz="1200" dirty="0">
                <a:latin typeface="Calibri"/>
                <a:cs typeface="Calibri"/>
              </a:rPr>
              <a:t>BTNod</a:t>
            </a:r>
            <a:r>
              <a:rPr sz="1200" spc="-10" dirty="0">
                <a:latin typeface="Calibri"/>
                <a:cs typeface="Calibri"/>
              </a:rPr>
              <a:t>e</a:t>
            </a:r>
            <a:endParaRPr sz="1200">
              <a:latin typeface="Calibri"/>
              <a:cs typeface="Calibri"/>
            </a:endParaRPr>
          </a:p>
        </p:txBody>
      </p:sp>
      <p:sp>
        <p:nvSpPr>
          <p:cNvPr id="24" name="object 43"/>
          <p:cNvSpPr txBox="1"/>
          <p:nvPr/>
        </p:nvSpPr>
        <p:spPr>
          <a:xfrm>
            <a:off x="4440707" y="4601747"/>
            <a:ext cx="943385" cy="369332"/>
          </a:xfrm>
          <a:prstGeom prst="rect">
            <a:avLst/>
          </a:prstGeom>
        </p:spPr>
        <p:txBody>
          <a:bodyPr vert="horz" wrap="square" lIns="0" tIns="0" rIns="0" bIns="0" rtlCol="0">
            <a:spAutoFit/>
          </a:bodyPr>
          <a:lstStyle/>
          <a:p>
            <a:pPr marL="77470" marR="5080" indent="-65405" algn="just">
              <a:lnSpc>
                <a:spcPct val="99500"/>
              </a:lnSpc>
            </a:pPr>
            <a:r>
              <a:rPr sz="1200" spc="-10" dirty="0">
                <a:latin typeface="Calibri"/>
                <a:cs typeface="Calibri"/>
              </a:rPr>
              <a:t>Pointer to l</a:t>
            </a:r>
            <a:r>
              <a:rPr sz="1200" spc="-5" dirty="0">
                <a:latin typeface="Calibri"/>
                <a:cs typeface="Calibri"/>
              </a:rPr>
              <a:t>e</a:t>
            </a:r>
            <a:r>
              <a:rPr lang="en-US" sz="1200" spc="-10" dirty="0">
                <a:latin typeface="Calibri"/>
                <a:cs typeface="Calibri"/>
              </a:rPr>
              <a:t>ft</a:t>
            </a:r>
            <a:r>
              <a:rPr sz="1200" spc="-10" dirty="0">
                <a:latin typeface="Calibri"/>
                <a:cs typeface="Calibri"/>
              </a:rPr>
              <a:t> child BTNode</a:t>
            </a:r>
          </a:p>
        </p:txBody>
      </p:sp>
      <p:sp>
        <p:nvSpPr>
          <p:cNvPr id="25" name="object 44"/>
          <p:cNvSpPr txBox="1"/>
          <p:nvPr/>
        </p:nvSpPr>
        <p:spPr>
          <a:xfrm>
            <a:off x="6894142" y="4550607"/>
            <a:ext cx="950692" cy="369332"/>
          </a:xfrm>
          <a:prstGeom prst="rect">
            <a:avLst/>
          </a:prstGeom>
        </p:spPr>
        <p:txBody>
          <a:bodyPr vert="horz" wrap="square" lIns="0" tIns="0" rIns="0" bIns="0" rtlCol="0">
            <a:spAutoFit/>
          </a:bodyPr>
          <a:lstStyle/>
          <a:p>
            <a:pPr marL="12700" marR="5080" indent="-635" algn="just">
              <a:lnSpc>
                <a:spcPct val="99500"/>
              </a:lnSpc>
            </a:pPr>
            <a:r>
              <a:rPr sz="1200" spc="-10" dirty="0">
                <a:latin typeface="Calibri"/>
                <a:cs typeface="Calibri"/>
              </a:rPr>
              <a:t>Pointer to right child BTNode</a:t>
            </a:r>
            <a:endParaRPr sz="1200" dirty="0">
              <a:latin typeface="Calibri"/>
              <a:cs typeface="Calibri"/>
            </a:endParaRPr>
          </a:p>
        </p:txBody>
      </p:sp>
      <p:sp>
        <p:nvSpPr>
          <p:cNvPr id="26" name="object 23"/>
          <p:cNvSpPr/>
          <p:nvPr/>
        </p:nvSpPr>
        <p:spPr>
          <a:xfrm>
            <a:off x="5073844" y="5500056"/>
            <a:ext cx="1033144" cy="287020"/>
          </a:xfrm>
          <a:custGeom>
            <a:avLst/>
            <a:gdLst/>
            <a:ahLst/>
            <a:cxnLst/>
            <a:rect l="l" t="t" r="r" b="b"/>
            <a:pathLst>
              <a:path w="1033145" h="287020">
                <a:moveTo>
                  <a:pt x="0" y="0"/>
                </a:moveTo>
                <a:lnTo>
                  <a:pt x="1032560" y="0"/>
                </a:lnTo>
                <a:lnTo>
                  <a:pt x="1032560" y="287005"/>
                </a:lnTo>
                <a:lnTo>
                  <a:pt x="0" y="287005"/>
                </a:lnTo>
                <a:lnTo>
                  <a:pt x="0" y="0"/>
                </a:lnTo>
                <a:close/>
              </a:path>
            </a:pathLst>
          </a:custGeom>
          <a:ln w="25399">
            <a:solidFill>
              <a:srgbClr val="839950"/>
            </a:solidFill>
          </a:ln>
        </p:spPr>
        <p:txBody>
          <a:bodyPr wrap="square" lIns="0" tIns="0" rIns="0" bIns="0" rtlCol="0"/>
          <a:lstStyle/>
          <a:p>
            <a:endParaRPr sz="1200"/>
          </a:p>
        </p:txBody>
      </p:sp>
      <p:sp>
        <p:nvSpPr>
          <p:cNvPr id="27" name="object 29"/>
          <p:cNvSpPr/>
          <p:nvPr/>
        </p:nvSpPr>
        <p:spPr>
          <a:xfrm>
            <a:off x="5384093" y="5500056"/>
            <a:ext cx="436880" cy="287020"/>
          </a:xfrm>
          <a:custGeom>
            <a:avLst/>
            <a:gdLst/>
            <a:ahLst/>
            <a:cxnLst/>
            <a:rect l="l" t="t" r="r" b="b"/>
            <a:pathLst>
              <a:path w="436879" h="287020">
                <a:moveTo>
                  <a:pt x="0" y="0"/>
                </a:moveTo>
                <a:lnTo>
                  <a:pt x="436563" y="0"/>
                </a:lnTo>
                <a:lnTo>
                  <a:pt x="436563" y="287005"/>
                </a:lnTo>
                <a:lnTo>
                  <a:pt x="0" y="287005"/>
                </a:lnTo>
                <a:lnTo>
                  <a:pt x="0" y="0"/>
                </a:lnTo>
                <a:close/>
              </a:path>
            </a:pathLst>
          </a:custGeom>
          <a:ln w="25399">
            <a:solidFill>
              <a:srgbClr val="839950"/>
            </a:solidFill>
          </a:ln>
        </p:spPr>
        <p:txBody>
          <a:bodyPr wrap="square" lIns="0" tIns="0" rIns="0" bIns="0" rtlCol="0"/>
          <a:lstStyle/>
          <a:p>
            <a:endParaRPr sz="1200"/>
          </a:p>
        </p:txBody>
      </p:sp>
      <p:sp>
        <p:nvSpPr>
          <p:cNvPr id="28" name="object 23"/>
          <p:cNvSpPr/>
          <p:nvPr/>
        </p:nvSpPr>
        <p:spPr>
          <a:xfrm>
            <a:off x="6786455" y="5477395"/>
            <a:ext cx="1033144" cy="287020"/>
          </a:xfrm>
          <a:custGeom>
            <a:avLst/>
            <a:gdLst/>
            <a:ahLst/>
            <a:cxnLst/>
            <a:rect l="l" t="t" r="r" b="b"/>
            <a:pathLst>
              <a:path w="1033145" h="287020">
                <a:moveTo>
                  <a:pt x="0" y="0"/>
                </a:moveTo>
                <a:lnTo>
                  <a:pt x="1032560" y="0"/>
                </a:lnTo>
                <a:lnTo>
                  <a:pt x="1032560" y="287005"/>
                </a:lnTo>
                <a:lnTo>
                  <a:pt x="0" y="287005"/>
                </a:lnTo>
                <a:lnTo>
                  <a:pt x="0" y="0"/>
                </a:lnTo>
                <a:close/>
              </a:path>
            </a:pathLst>
          </a:custGeom>
          <a:ln w="25399">
            <a:solidFill>
              <a:srgbClr val="839950"/>
            </a:solidFill>
          </a:ln>
        </p:spPr>
        <p:txBody>
          <a:bodyPr wrap="square" lIns="0" tIns="0" rIns="0" bIns="0" rtlCol="0"/>
          <a:lstStyle/>
          <a:p>
            <a:endParaRPr sz="1200"/>
          </a:p>
        </p:txBody>
      </p:sp>
      <p:sp>
        <p:nvSpPr>
          <p:cNvPr id="29" name="object 29"/>
          <p:cNvSpPr/>
          <p:nvPr/>
        </p:nvSpPr>
        <p:spPr>
          <a:xfrm>
            <a:off x="7096704" y="5477395"/>
            <a:ext cx="436880" cy="287020"/>
          </a:xfrm>
          <a:custGeom>
            <a:avLst/>
            <a:gdLst/>
            <a:ahLst/>
            <a:cxnLst/>
            <a:rect l="l" t="t" r="r" b="b"/>
            <a:pathLst>
              <a:path w="436879" h="287020">
                <a:moveTo>
                  <a:pt x="0" y="0"/>
                </a:moveTo>
                <a:lnTo>
                  <a:pt x="436563" y="0"/>
                </a:lnTo>
                <a:lnTo>
                  <a:pt x="436563" y="287005"/>
                </a:lnTo>
                <a:lnTo>
                  <a:pt x="0" y="287005"/>
                </a:lnTo>
                <a:lnTo>
                  <a:pt x="0" y="0"/>
                </a:lnTo>
                <a:close/>
              </a:path>
            </a:pathLst>
          </a:custGeom>
          <a:ln w="25399">
            <a:solidFill>
              <a:srgbClr val="839950"/>
            </a:solidFill>
          </a:ln>
        </p:spPr>
        <p:txBody>
          <a:bodyPr wrap="square" lIns="0" tIns="0" rIns="0" bIns="0" rtlCol="0"/>
          <a:lstStyle/>
          <a:p>
            <a:endParaRPr sz="1200"/>
          </a:p>
        </p:txBody>
      </p:sp>
      <p:cxnSp>
        <p:nvCxnSpPr>
          <p:cNvPr id="39" name="直接箭头连接符 52"/>
          <p:cNvCxnSpPr/>
          <p:nvPr/>
        </p:nvCxnSpPr>
        <p:spPr>
          <a:xfrm flipH="1">
            <a:off x="5211185" y="4325947"/>
            <a:ext cx="655072" cy="1151448"/>
          </a:xfrm>
          <a:prstGeom prst="straightConnector1">
            <a:avLst/>
          </a:prstGeom>
          <a:ln w="38100">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55"/>
          <p:cNvCxnSpPr/>
          <p:nvPr/>
        </p:nvCxnSpPr>
        <p:spPr>
          <a:xfrm>
            <a:off x="6557005" y="4307147"/>
            <a:ext cx="494777" cy="1170248"/>
          </a:xfrm>
          <a:prstGeom prst="straightConnector1">
            <a:avLst/>
          </a:prstGeom>
          <a:ln w="38100">
            <a:solidFill>
              <a:srgbClr val="0066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4409185"/>
      </p:ext>
    </p:extLst>
  </p:cSld>
  <p:clrMapOvr>
    <a:masterClrMapping/>
  </p:clrMapOvr>
  <p:transition>
    <p:wipe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pPr eaLnBrk="1" hangingPunct="1"/>
            <a:r>
              <a:rPr lang="en-US" altLang="en-US" cap="none">
                <a:cs typeface="Arial" panose="020B0604020202020204" pitchFamily="34" charset="0"/>
              </a:rPr>
              <a:t>EXAMPLE BINARY TREE</a:t>
            </a:r>
            <a:endParaRPr lang="en-US" altLang="en-US" b="1" dirty="0">
              <a:cs typeface="Arial" panose="020B0604020202020204" pitchFamily="34" charset="0"/>
            </a:endParaRPr>
          </a:p>
        </p:txBody>
      </p:sp>
      <p:sp>
        <p:nvSpPr>
          <p:cNvPr id="6" name="Rounded Rectangle 3"/>
          <p:cNvSpPr/>
          <p:nvPr/>
        </p:nvSpPr>
        <p:spPr>
          <a:xfrm>
            <a:off x="881571" y="1105490"/>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grpSp>
        <p:nvGrpSpPr>
          <p:cNvPr id="122" name="组合 1"/>
          <p:cNvGrpSpPr/>
          <p:nvPr/>
        </p:nvGrpSpPr>
        <p:grpSpPr>
          <a:xfrm>
            <a:off x="3763549" y="1813551"/>
            <a:ext cx="4325882" cy="3054148"/>
            <a:chOff x="441531" y="1897755"/>
            <a:chExt cx="5104986" cy="3409559"/>
          </a:xfrm>
        </p:grpSpPr>
        <p:pic>
          <p:nvPicPr>
            <p:cNvPr id="123" name="图片 15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2286000"/>
              <a:ext cx="4860717" cy="3021314"/>
            </a:xfrm>
            <a:prstGeom prst="rect">
              <a:avLst/>
            </a:prstGeom>
          </p:spPr>
        </p:pic>
        <p:sp>
          <p:nvSpPr>
            <p:cNvPr id="124" name="矩形 154"/>
            <p:cNvSpPr/>
            <p:nvPr/>
          </p:nvSpPr>
          <p:spPr>
            <a:xfrm>
              <a:off x="2270331" y="1897755"/>
              <a:ext cx="965528" cy="309233"/>
            </a:xfrm>
            <a:prstGeom prst="rect">
              <a:avLst/>
            </a:prstGeom>
          </p:spPr>
          <p:txBody>
            <a:bodyPr wrap="none">
              <a:spAutoFit/>
            </a:bodyPr>
            <a:lstStyle/>
            <a:p>
              <a:pPr marR="42545" algn="ctr">
                <a:lnSpc>
                  <a:spcPct val="100000"/>
                </a:lnSpc>
                <a:spcBef>
                  <a:spcPts val="540"/>
                </a:spcBef>
              </a:pPr>
              <a:r>
                <a:rPr lang="en-US" altLang="zh-CN" sz="1200" dirty="0" err="1">
                  <a:cs typeface="Calibri"/>
                </a:rPr>
                <a:t>BTNod</a:t>
              </a:r>
              <a:r>
                <a:rPr lang="en-US" altLang="zh-CN" sz="1200" spc="-10" dirty="0" err="1">
                  <a:cs typeface="Calibri"/>
                </a:rPr>
                <a:t>e</a:t>
              </a:r>
              <a:endParaRPr lang="en-US" altLang="zh-CN" sz="1200" dirty="0">
                <a:cs typeface="Calibri"/>
              </a:endParaRPr>
            </a:p>
          </p:txBody>
        </p:sp>
        <p:sp>
          <p:nvSpPr>
            <p:cNvPr id="125" name="矩形 155"/>
            <p:cNvSpPr/>
            <p:nvPr/>
          </p:nvSpPr>
          <p:spPr>
            <a:xfrm>
              <a:off x="1051131" y="2773607"/>
              <a:ext cx="965528" cy="309233"/>
            </a:xfrm>
            <a:prstGeom prst="rect">
              <a:avLst/>
            </a:prstGeom>
          </p:spPr>
          <p:txBody>
            <a:bodyPr wrap="none">
              <a:spAutoFit/>
            </a:bodyPr>
            <a:lstStyle/>
            <a:p>
              <a:pPr marR="42545" algn="ctr">
                <a:lnSpc>
                  <a:spcPct val="100000"/>
                </a:lnSpc>
                <a:spcBef>
                  <a:spcPts val="540"/>
                </a:spcBef>
              </a:pPr>
              <a:r>
                <a:rPr lang="en-US" altLang="zh-CN" sz="1200" dirty="0" err="1">
                  <a:cs typeface="Calibri"/>
                </a:rPr>
                <a:t>BTNod</a:t>
              </a:r>
              <a:r>
                <a:rPr lang="en-US" altLang="zh-CN" sz="1200" spc="-10" dirty="0" err="1">
                  <a:cs typeface="Calibri"/>
                </a:rPr>
                <a:t>e</a:t>
              </a:r>
              <a:endParaRPr lang="en-US" altLang="zh-CN" sz="1200" dirty="0">
                <a:cs typeface="Calibri"/>
              </a:endParaRPr>
            </a:p>
          </p:txBody>
        </p:sp>
        <p:sp>
          <p:nvSpPr>
            <p:cNvPr id="126" name="矩形 156"/>
            <p:cNvSpPr/>
            <p:nvPr/>
          </p:nvSpPr>
          <p:spPr>
            <a:xfrm>
              <a:off x="2571240" y="2773607"/>
              <a:ext cx="965528" cy="309233"/>
            </a:xfrm>
            <a:prstGeom prst="rect">
              <a:avLst/>
            </a:prstGeom>
          </p:spPr>
          <p:txBody>
            <a:bodyPr wrap="none">
              <a:spAutoFit/>
            </a:bodyPr>
            <a:lstStyle/>
            <a:p>
              <a:pPr marR="42545" algn="ctr">
                <a:lnSpc>
                  <a:spcPct val="100000"/>
                </a:lnSpc>
                <a:spcBef>
                  <a:spcPts val="540"/>
                </a:spcBef>
              </a:pPr>
              <a:r>
                <a:rPr lang="en-US" altLang="zh-CN" sz="1200" dirty="0" err="1">
                  <a:cs typeface="Calibri"/>
                </a:rPr>
                <a:t>BTNod</a:t>
              </a:r>
              <a:r>
                <a:rPr lang="en-US" altLang="zh-CN" sz="1200" spc="-10" dirty="0" err="1">
                  <a:cs typeface="Calibri"/>
                </a:rPr>
                <a:t>e</a:t>
              </a:r>
              <a:endParaRPr lang="en-US" altLang="zh-CN" sz="1200" dirty="0">
                <a:cs typeface="Calibri"/>
              </a:endParaRPr>
            </a:p>
          </p:txBody>
        </p:sp>
        <p:sp>
          <p:nvSpPr>
            <p:cNvPr id="127" name="矩形 157"/>
            <p:cNvSpPr/>
            <p:nvPr/>
          </p:nvSpPr>
          <p:spPr>
            <a:xfrm>
              <a:off x="2194131" y="3699677"/>
              <a:ext cx="965528" cy="309233"/>
            </a:xfrm>
            <a:prstGeom prst="rect">
              <a:avLst/>
            </a:prstGeom>
          </p:spPr>
          <p:txBody>
            <a:bodyPr wrap="none">
              <a:spAutoFit/>
            </a:bodyPr>
            <a:lstStyle/>
            <a:p>
              <a:pPr marR="42545" algn="ctr">
                <a:lnSpc>
                  <a:spcPct val="100000"/>
                </a:lnSpc>
                <a:spcBef>
                  <a:spcPts val="540"/>
                </a:spcBef>
              </a:pPr>
              <a:r>
                <a:rPr lang="en-US" altLang="zh-CN" sz="1200" dirty="0" err="1">
                  <a:cs typeface="Calibri"/>
                </a:rPr>
                <a:t>BTNod</a:t>
              </a:r>
              <a:r>
                <a:rPr lang="en-US" altLang="zh-CN" sz="1200" spc="-10" dirty="0" err="1">
                  <a:cs typeface="Calibri"/>
                </a:rPr>
                <a:t>e</a:t>
              </a:r>
              <a:endParaRPr lang="en-US" altLang="zh-CN" sz="1200" dirty="0">
                <a:cs typeface="Calibri"/>
              </a:endParaRPr>
            </a:p>
          </p:txBody>
        </p:sp>
        <p:sp>
          <p:nvSpPr>
            <p:cNvPr id="128" name="矩形 158"/>
            <p:cNvSpPr/>
            <p:nvPr/>
          </p:nvSpPr>
          <p:spPr>
            <a:xfrm>
              <a:off x="441531" y="3699677"/>
              <a:ext cx="965528" cy="309233"/>
            </a:xfrm>
            <a:prstGeom prst="rect">
              <a:avLst/>
            </a:prstGeom>
          </p:spPr>
          <p:txBody>
            <a:bodyPr wrap="none">
              <a:spAutoFit/>
            </a:bodyPr>
            <a:lstStyle/>
            <a:p>
              <a:pPr marR="42545" algn="ctr">
                <a:lnSpc>
                  <a:spcPct val="100000"/>
                </a:lnSpc>
                <a:spcBef>
                  <a:spcPts val="540"/>
                </a:spcBef>
              </a:pPr>
              <a:r>
                <a:rPr lang="en-US" altLang="zh-CN" sz="1200" dirty="0" err="1">
                  <a:cs typeface="Calibri"/>
                </a:rPr>
                <a:t>BTNod</a:t>
              </a:r>
              <a:r>
                <a:rPr lang="en-US" altLang="zh-CN" sz="1200" spc="-10" dirty="0" err="1">
                  <a:cs typeface="Calibri"/>
                </a:rPr>
                <a:t>e</a:t>
              </a:r>
              <a:endParaRPr lang="en-US" altLang="zh-CN" sz="1200" dirty="0">
                <a:cs typeface="Calibri"/>
              </a:endParaRPr>
            </a:p>
          </p:txBody>
        </p:sp>
        <p:sp>
          <p:nvSpPr>
            <p:cNvPr id="129" name="矩形 159"/>
            <p:cNvSpPr/>
            <p:nvPr/>
          </p:nvSpPr>
          <p:spPr>
            <a:xfrm>
              <a:off x="926867" y="4571872"/>
              <a:ext cx="965528" cy="309233"/>
            </a:xfrm>
            <a:prstGeom prst="rect">
              <a:avLst/>
            </a:prstGeom>
          </p:spPr>
          <p:txBody>
            <a:bodyPr wrap="none">
              <a:spAutoFit/>
            </a:bodyPr>
            <a:lstStyle/>
            <a:p>
              <a:pPr marR="42545" algn="ctr">
                <a:lnSpc>
                  <a:spcPct val="100000"/>
                </a:lnSpc>
                <a:spcBef>
                  <a:spcPts val="540"/>
                </a:spcBef>
              </a:pPr>
              <a:r>
                <a:rPr lang="en-US" altLang="zh-CN" sz="1200" dirty="0" err="1">
                  <a:cs typeface="Calibri"/>
                </a:rPr>
                <a:t>BTNod</a:t>
              </a:r>
              <a:r>
                <a:rPr lang="en-US" altLang="zh-CN" sz="1200" spc="-10" dirty="0" err="1">
                  <a:cs typeface="Calibri"/>
                </a:rPr>
                <a:t>e</a:t>
              </a:r>
              <a:endParaRPr lang="en-US" altLang="zh-CN" sz="1200" dirty="0">
                <a:cs typeface="Calibri"/>
              </a:endParaRPr>
            </a:p>
          </p:txBody>
        </p:sp>
        <p:sp>
          <p:nvSpPr>
            <p:cNvPr id="130" name="矩形 160"/>
            <p:cNvSpPr/>
            <p:nvPr/>
          </p:nvSpPr>
          <p:spPr>
            <a:xfrm>
              <a:off x="3666176" y="3685608"/>
              <a:ext cx="965528" cy="309233"/>
            </a:xfrm>
            <a:prstGeom prst="rect">
              <a:avLst/>
            </a:prstGeom>
          </p:spPr>
          <p:txBody>
            <a:bodyPr wrap="none">
              <a:spAutoFit/>
            </a:bodyPr>
            <a:lstStyle/>
            <a:p>
              <a:pPr marR="42545" algn="ctr">
                <a:lnSpc>
                  <a:spcPct val="100000"/>
                </a:lnSpc>
                <a:spcBef>
                  <a:spcPts val="540"/>
                </a:spcBef>
              </a:pPr>
              <a:r>
                <a:rPr lang="en-US" altLang="zh-CN" sz="1200" dirty="0" err="1">
                  <a:cs typeface="Calibri"/>
                </a:rPr>
                <a:t>BTNod</a:t>
              </a:r>
              <a:r>
                <a:rPr lang="en-US" altLang="zh-CN" sz="1200" spc="-10" dirty="0" err="1">
                  <a:cs typeface="Calibri"/>
                </a:rPr>
                <a:t>e</a:t>
              </a:r>
              <a:endParaRPr lang="en-US" altLang="zh-CN" sz="1200" dirty="0">
                <a:cs typeface="Calibri"/>
              </a:endParaRPr>
            </a:p>
          </p:txBody>
        </p:sp>
      </p:grpSp>
      <p:grpSp>
        <p:nvGrpSpPr>
          <p:cNvPr id="131" name="组合 2"/>
          <p:cNvGrpSpPr/>
          <p:nvPr/>
        </p:nvGrpSpPr>
        <p:grpSpPr>
          <a:xfrm>
            <a:off x="975360" y="2052413"/>
            <a:ext cx="2365059" cy="1941425"/>
            <a:chOff x="6034113" y="1707602"/>
            <a:chExt cx="2791013" cy="2167348"/>
          </a:xfrm>
        </p:grpSpPr>
        <p:sp>
          <p:nvSpPr>
            <p:cNvPr id="132" name="object 6"/>
            <p:cNvSpPr/>
            <p:nvPr/>
          </p:nvSpPr>
          <p:spPr>
            <a:xfrm>
              <a:off x="7230229" y="1707602"/>
              <a:ext cx="398780" cy="297180"/>
            </a:xfrm>
            <a:prstGeom prst="ellipse">
              <a:avLst/>
            </a:prstGeom>
            <a:solidFill>
              <a:schemeClr val="bg1"/>
            </a:solidFill>
          </p:spPr>
          <p:txBody>
            <a:bodyPr wrap="square" lIns="0" tIns="0" rIns="0" bIns="0" rtlCol="0"/>
            <a:lstStyle/>
            <a:p>
              <a:r>
                <a:rPr lang="en-US" sz="1400" dirty="0"/>
                <a:t>70</a:t>
              </a:r>
              <a:endParaRPr sz="1400" dirty="0"/>
            </a:p>
          </p:txBody>
        </p:sp>
        <p:sp>
          <p:nvSpPr>
            <p:cNvPr id="133" name="object 7"/>
            <p:cNvSpPr/>
            <p:nvPr/>
          </p:nvSpPr>
          <p:spPr>
            <a:xfrm>
              <a:off x="7230229" y="1707602"/>
              <a:ext cx="398780" cy="297180"/>
            </a:xfrm>
            <a:prstGeom prst="ellipse">
              <a:avLst/>
            </a:prstGeom>
            <a:ln w="25399">
              <a:solidFill>
                <a:srgbClr val="839950"/>
              </a:solidFill>
            </a:ln>
          </p:spPr>
          <p:txBody>
            <a:bodyPr wrap="square" lIns="0" tIns="0" rIns="0" bIns="0" rtlCol="0"/>
            <a:lstStyle/>
            <a:p>
              <a:endParaRPr sz="1400"/>
            </a:p>
          </p:txBody>
        </p:sp>
        <p:sp>
          <p:nvSpPr>
            <p:cNvPr id="134" name="object 8"/>
            <p:cNvSpPr/>
            <p:nvPr/>
          </p:nvSpPr>
          <p:spPr>
            <a:xfrm>
              <a:off x="6432817" y="2258150"/>
              <a:ext cx="398780" cy="297180"/>
            </a:xfrm>
            <a:prstGeom prst="ellipse">
              <a:avLst/>
            </a:prstGeom>
            <a:solidFill>
              <a:schemeClr val="bg1"/>
            </a:solidFill>
          </p:spPr>
          <p:txBody>
            <a:bodyPr wrap="square" lIns="0" tIns="0" rIns="0" bIns="0" rtlCol="0"/>
            <a:lstStyle/>
            <a:p>
              <a:endParaRPr sz="1400"/>
            </a:p>
          </p:txBody>
        </p:sp>
        <p:sp>
          <p:nvSpPr>
            <p:cNvPr id="135" name="object 9"/>
            <p:cNvSpPr/>
            <p:nvPr/>
          </p:nvSpPr>
          <p:spPr>
            <a:xfrm>
              <a:off x="6432817" y="2258149"/>
              <a:ext cx="398780" cy="297180"/>
            </a:xfrm>
            <a:prstGeom prst="ellipse">
              <a:avLst/>
            </a:prstGeom>
            <a:solidFill>
              <a:schemeClr val="bg1"/>
            </a:solidFill>
            <a:ln w="25399">
              <a:solidFill>
                <a:srgbClr val="839950"/>
              </a:solidFill>
            </a:ln>
          </p:spPr>
          <p:txBody>
            <a:bodyPr wrap="square" lIns="0" tIns="0" rIns="0" bIns="0" rtlCol="0"/>
            <a:lstStyle/>
            <a:p>
              <a:r>
                <a:rPr lang="en-US" sz="1400" dirty="0"/>
                <a:t>31</a:t>
              </a:r>
              <a:endParaRPr sz="1400" dirty="0"/>
            </a:p>
          </p:txBody>
        </p:sp>
        <p:sp>
          <p:nvSpPr>
            <p:cNvPr id="136" name="object 10"/>
            <p:cNvSpPr/>
            <p:nvPr/>
          </p:nvSpPr>
          <p:spPr>
            <a:xfrm>
              <a:off x="6034113" y="2895441"/>
              <a:ext cx="398780" cy="297180"/>
            </a:xfrm>
            <a:prstGeom prst="ellipse">
              <a:avLst/>
            </a:prstGeom>
            <a:solidFill>
              <a:schemeClr val="bg1"/>
            </a:solidFill>
          </p:spPr>
          <p:txBody>
            <a:bodyPr wrap="square" lIns="0" tIns="0" rIns="0" bIns="0" rtlCol="0"/>
            <a:lstStyle/>
            <a:p>
              <a:endParaRPr sz="1400"/>
            </a:p>
          </p:txBody>
        </p:sp>
        <p:sp>
          <p:nvSpPr>
            <p:cNvPr id="137" name="object 11"/>
            <p:cNvSpPr/>
            <p:nvPr/>
          </p:nvSpPr>
          <p:spPr>
            <a:xfrm>
              <a:off x="6034113" y="2895441"/>
              <a:ext cx="398780" cy="297180"/>
            </a:xfrm>
            <a:prstGeom prst="ellipse">
              <a:avLst/>
            </a:prstGeom>
            <a:solidFill>
              <a:schemeClr val="bg1"/>
            </a:solidFill>
            <a:ln w="25399">
              <a:solidFill>
                <a:srgbClr val="839950"/>
              </a:solidFill>
            </a:ln>
          </p:spPr>
          <p:txBody>
            <a:bodyPr wrap="square" lIns="0" tIns="0" rIns="0" bIns="0" rtlCol="0"/>
            <a:lstStyle/>
            <a:p>
              <a:r>
                <a:rPr lang="en-US" sz="1400" dirty="0"/>
                <a:t>14</a:t>
              </a:r>
              <a:endParaRPr sz="1400" dirty="0"/>
            </a:p>
          </p:txBody>
        </p:sp>
        <p:sp>
          <p:nvSpPr>
            <p:cNvPr id="139" name="object 14"/>
            <p:cNvSpPr/>
            <p:nvPr/>
          </p:nvSpPr>
          <p:spPr>
            <a:xfrm>
              <a:off x="8027639" y="2258150"/>
              <a:ext cx="398780" cy="297180"/>
            </a:xfrm>
            <a:prstGeom prst="ellipse">
              <a:avLst/>
            </a:prstGeom>
            <a:solidFill>
              <a:schemeClr val="bg1"/>
            </a:solidFill>
          </p:spPr>
          <p:txBody>
            <a:bodyPr wrap="square" lIns="0" tIns="0" rIns="0" bIns="0" rtlCol="0"/>
            <a:lstStyle/>
            <a:p>
              <a:endParaRPr sz="1400"/>
            </a:p>
          </p:txBody>
        </p:sp>
        <p:sp>
          <p:nvSpPr>
            <p:cNvPr id="140" name="object 15"/>
            <p:cNvSpPr/>
            <p:nvPr/>
          </p:nvSpPr>
          <p:spPr>
            <a:xfrm>
              <a:off x="8027639" y="2258149"/>
              <a:ext cx="398780" cy="297180"/>
            </a:xfrm>
            <a:prstGeom prst="ellipse">
              <a:avLst/>
            </a:prstGeom>
            <a:solidFill>
              <a:schemeClr val="bg1"/>
            </a:solidFill>
            <a:ln w="25399">
              <a:solidFill>
                <a:srgbClr val="839950"/>
              </a:solidFill>
            </a:ln>
          </p:spPr>
          <p:txBody>
            <a:bodyPr wrap="square" lIns="0" tIns="0" rIns="0" bIns="0" rtlCol="0"/>
            <a:lstStyle/>
            <a:p>
              <a:r>
                <a:rPr lang="en-US" sz="1400" dirty="0"/>
                <a:t>93</a:t>
              </a:r>
              <a:endParaRPr sz="1400" dirty="0"/>
            </a:p>
          </p:txBody>
        </p:sp>
        <p:sp>
          <p:nvSpPr>
            <p:cNvPr id="141" name="object 16"/>
            <p:cNvSpPr/>
            <p:nvPr/>
          </p:nvSpPr>
          <p:spPr>
            <a:xfrm>
              <a:off x="7628935" y="2900260"/>
              <a:ext cx="398780" cy="297180"/>
            </a:xfrm>
            <a:prstGeom prst="ellipse">
              <a:avLst/>
            </a:prstGeom>
            <a:solidFill>
              <a:schemeClr val="bg1"/>
            </a:solidFill>
          </p:spPr>
          <p:txBody>
            <a:bodyPr wrap="square" lIns="0" tIns="0" rIns="0" bIns="0" rtlCol="0"/>
            <a:lstStyle/>
            <a:p>
              <a:endParaRPr sz="1400"/>
            </a:p>
          </p:txBody>
        </p:sp>
        <p:sp>
          <p:nvSpPr>
            <p:cNvPr id="142" name="object 17"/>
            <p:cNvSpPr/>
            <p:nvPr/>
          </p:nvSpPr>
          <p:spPr>
            <a:xfrm>
              <a:off x="7628935" y="2900260"/>
              <a:ext cx="398780" cy="297180"/>
            </a:xfrm>
            <a:prstGeom prst="ellipse">
              <a:avLst/>
            </a:prstGeom>
            <a:solidFill>
              <a:schemeClr val="bg1"/>
            </a:solidFill>
            <a:ln w="25399">
              <a:solidFill>
                <a:srgbClr val="839950"/>
              </a:solidFill>
            </a:ln>
          </p:spPr>
          <p:txBody>
            <a:bodyPr wrap="square" lIns="0" tIns="0" rIns="0" bIns="0" rtlCol="0"/>
            <a:lstStyle/>
            <a:p>
              <a:r>
                <a:rPr lang="en-US" sz="1400" dirty="0"/>
                <a:t>73</a:t>
              </a:r>
              <a:endParaRPr sz="1400" dirty="0"/>
            </a:p>
          </p:txBody>
        </p:sp>
        <p:sp>
          <p:nvSpPr>
            <p:cNvPr id="143" name="object 18"/>
            <p:cNvSpPr/>
            <p:nvPr/>
          </p:nvSpPr>
          <p:spPr>
            <a:xfrm>
              <a:off x="8426346" y="2900260"/>
              <a:ext cx="398780" cy="297180"/>
            </a:xfrm>
            <a:prstGeom prst="ellipse">
              <a:avLst/>
            </a:prstGeom>
            <a:solidFill>
              <a:schemeClr val="bg1"/>
            </a:solidFill>
          </p:spPr>
          <p:txBody>
            <a:bodyPr wrap="square" lIns="0" tIns="0" rIns="0" bIns="0" rtlCol="0"/>
            <a:lstStyle/>
            <a:p>
              <a:endParaRPr sz="1400"/>
            </a:p>
          </p:txBody>
        </p:sp>
        <p:sp>
          <p:nvSpPr>
            <p:cNvPr id="144" name="object 19"/>
            <p:cNvSpPr/>
            <p:nvPr/>
          </p:nvSpPr>
          <p:spPr>
            <a:xfrm>
              <a:off x="8426345" y="2900260"/>
              <a:ext cx="398780" cy="297180"/>
            </a:xfrm>
            <a:prstGeom prst="ellipse">
              <a:avLst/>
            </a:prstGeom>
            <a:solidFill>
              <a:schemeClr val="bg1"/>
            </a:solidFill>
            <a:ln w="25399">
              <a:solidFill>
                <a:srgbClr val="839950"/>
              </a:solidFill>
            </a:ln>
          </p:spPr>
          <p:txBody>
            <a:bodyPr wrap="square" lIns="0" tIns="0" rIns="0" bIns="0" rtlCol="0"/>
            <a:lstStyle/>
            <a:p>
              <a:r>
                <a:rPr lang="en-US" sz="1400" dirty="0"/>
                <a:t>94</a:t>
              </a:r>
              <a:endParaRPr sz="1400" dirty="0"/>
            </a:p>
          </p:txBody>
        </p:sp>
        <p:sp>
          <p:nvSpPr>
            <p:cNvPr id="145" name="object 38"/>
            <p:cNvSpPr/>
            <p:nvPr/>
          </p:nvSpPr>
          <p:spPr>
            <a:xfrm>
              <a:off x="6340959" y="3577770"/>
              <a:ext cx="398780" cy="297180"/>
            </a:xfrm>
            <a:prstGeom prst="ellipse">
              <a:avLst/>
            </a:prstGeom>
            <a:solidFill>
              <a:schemeClr val="bg1"/>
            </a:solidFill>
          </p:spPr>
          <p:txBody>
            <a:bodyPr wrap="square" lIns="0" tIns="0" rIns="0" bIns="0" rtlCol="0"/>
            <a:lstStyle/>
            <a:p>
              <a:endParaRPr sz="1400"/>
            </a:p>
          </p:txBody>
        </p:sp>
        <p:sp>
          <p:nvSpPr>
            <p:cNvPr id="146" name="object 39"/>
            <p:cNvSpPr/>
            <p:nvPr/>
          </p:nvSpPr>
          <p:spPr>
            <a:xfrm>
              <a:off x="6340959" y="3577770"/>
              <a:ext cx="398780" cy="297180"/>
            </a:xfrm>
            <a:prstGeom prst="ellipse">
              <a:avLst/>
            </a:prstGeom>
            <a:solidFill>
              <a:schemeClr val="bg1"/>
            </a:solidFill>
            <a:ln w="25399">
              <a:solidFill>
                <a:srgbClr val="839950"/>
              </a:solidFill>
            </a:ln>
          </p:spPr>
          <p:txBody>
            <a:bodyPr wrap="square" lIns="0" tIns="0" rIns="0" bIns="0" rtlCol="0"/>
            <a:lstStyle/>
            <a:p>
              <a:r>
                <a:rPr lang="en-US" sz="1400" dirty="0"/>
                <a:t>23</a:t>
              </a:r>
              <a:endParaRPr sz="1400" dirty="0"/>
            </a:p>
          </p:txBody>
        </p:sp>
        <p:cxnSp>
          <p:nvCxnSpPr>
            <p:cNvPr id="148" name="直接箭头连接符 32"/>
            <p:cNvCxnSpPr>
              <a:stCxn id="133" idx="5"/>
              <a:endCxn id="140" idx="1"/>
            </p:cNvCxnSpPr>
            <p:nvPr/>
          </p:nvCxnSpPr>
          <p:spPr>
            <a:xfrm>
              <a:off x="7570609" y="1961261"/>
              <a:ext cx="515430" cy="3404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9" name="直接箭头连接符 33"/>
            <p:cNvCxnSpPr>
              <a:stCxn id="133" idx="3"/>
              <a:endCxn id="134" idx="7"/>
            </p:cNvCxnSpPr>
            <p:nvPr/>
          </p:nvCxnSpPr>
          <p:spPr>
            <a:xfrm flipH="1">
              <a:off x="6773197" y="1961261"/>
              <a:ext cx="515432" cy="3404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0" name="直接箭头连接符 34"/>
            <p:cNvCxnSpPr>
              <a:stCxn id="134" idx="3"/>
              <a:endCxn id="137" idx="0"/>
            </p:cNvCxnSpPr>
            <p:nvPr/>
          </p:nvCxnSpPr>
          <p:spPr>
            <a:xfrm flipH="1">
              <a:off x="6233503" y="2511809"/>
              <a:ext cx="257714" cy="3836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35"/>
            <p:cNvCxnSpPr>
              <a:stCxn id="140" idx="3"/>
              <a:endCxn id="141" idx="0"/>
            </p:cNvCxnSpPr>
            <p:nvPr/>
          </p:nvCxnSpPr>
          <p:spPr>
            <a:xfrm flipH="1">
              <a:off x="7828325" y="2511808"/>
              <a:ext cx="257714"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2" name="直接箭头连接符 37"/>
            <p:cNvCxnSpPr>
              <a:stCxn id="140" idx="5"/>
              <a:endCxn id="143" idx="0"/>
            </p:cNvCxnSpPr>
            <p:nvPr/>
          </p:nvCxnSpPr>
          <p:spPr>
            <a:xfrm>
              <a:off x="8368019" y="2511808"/>
              <a:ext cx="257717"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3" name="直接箭头连接符 38"/>
            <p:cNvCxnSpPr>
              <a:endCxn id="145" idx="0"/>
            </p:cNvCxnSpPr>
            <p:nvPr/>
          </p:nvCxnSpPr>
          <p:spPr>
            <a:xfrm>
              <a:off x="6340996" y="3192621"/>
              <a:ext cx="199353" cy="3851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54" name="右箭头 3"/>
          <p:cNvSpPr/>
          <p:nvPr/>
        </p:nvSpPr>
        <p:spPr>
          <a:xfrm>
            <a:off x="3458874" y="2866657"/>
            <a:ext cx="598243" cy="3793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155" name="直接箭头连接符 5"/>
          <p:cNvCxnSpPr/>
          <p:nvPr/>
        </p:nvCxnSpPr>
        <p:spPr>
          <a:xfrm>
            <a:off x="4100598" y="3892149"/>
            <a:ext cx="0" cy="369278"/>
          </a:xfrm>
          <a:prstGeom prst="straightConnector1">
            <a:avLst/>
          </a:prstGeom>
          <a:ln w="38100">
            <a:headEnd type="none"/>
            <a:tailEnd type="oval"/>
          </a:ln>
        </p:spPr>
        <p:style>
          <a:lnRef idx="1">
            <a:schemeClr val="accent1"/>
          </a:lnRef>
          <a:fillRef idx="0">
            <a:schemeClr val="accent1"/>
          </a:fillRef>
          <a:effectRef idx="0">
            <a:schemeClr val="accent1"/>
          </a:effectRef>
          <a:fontRef idx="minor">
            <a:schemeClr val="tx1"/>
          </a:fontRef>
        </p:style>
      </p:cxnSp>
      <p:sp>
        <p:nvSpPr>
          <p:cNvPr id="156" name="文本框 6"/>
          <p:cNvSpPr txBox="1"/>
          <p:nvPr/>
        </p:nvSpPr>
        <p:spPr>
          <a:xfrm>
            <a:off x="3572093" y="4257177"/>
            <a:ext cx="803641" cy="276999"/>
          </a:xfrm>
          <a:prstGeom prst="rect">
            <a:avLst/>
          </a:prstGeom>
          <a:noFill/>
        </p:spPr>
        <p:txBody>
          <a:bodyPr wrap="square" rtlCol="0">
            <a:spAutoFit/>
          </a:bodyPr>
          <a:lstStyle/>
          <a:p>
            <a:r>
              <a:rPr lang="en-US" altLang="zh-CN" sz="1200" dirty="0">
                <a:solidFill>
                  <a:schemeClr val="accent5">
                    <a:lumMod val="75000"/>
                  </a:schemeClr>
                </a:solidFill>
              </a:rPr>
              <a:t>NULL</a:t>
            </a:r>
            <a:endParaRPr lang="zh-CN" altLang="en-US" sz="1200" dirty="0">
              <a:solidFill>
                <a:schemeClr val="accent5">
                  <a:lumMod val="75000"/>
                </a:schemeClr>
              </a:solidFill>
            </a:endParaRPr>
          </a:p>
        </p:txBody>
      </p:sp>
      <p:cxnSp>
        <p:nvCxnSpPr>
          <p:cNvPr id="157" name="直接箭头连接符 40"/>
          <p:cNvCxnSpPr/>
          <p:nvPr/>
        </p:nvCxnSpPr>
        <p:spPr>
          <a:xfrm>
            <a:off x="5615865" y="3892149"/>
            <a:ext cx="0" cy="365028"/>
          </a:xfrm>
          <a:prstGeom prst="straightConnector1">
            <a:avLst/>
          </a:prstGeom>
          <a:ln w="38100">
            <a:headEnd type="none"/>
            <a:tailEnd type="oval"/>
          </a:ln>
        </p:spPr>
        <p:style>
          <a:lnRef idx="1">
            <a:schemeClr val="accent1"/>
          </a:lnRef>
          <a:fillRef idx="0">
            <a:schemeClr val="accent1"/>
          </a:fillRef>
          <a:effectRef idx="0">
            <a:schemeClr val="accent1"/>
          </a:effectRef>
          <a:fontRef idx="minor">
            <a:schemeClr val="tx1"/>
          </a:fontRef>
        </p:style>
      </p:cxnSp>
      <p:sp>
        <p:nvSpPr>
          <p:cNvPr id="158" name="文本框 41"/>
          <p:cNvSpPr txBox="1"/>
          <p:nvPr/>
        </p:nvSpPr>
        <p:spPr>
          <a:xfrm>
            <a:off x="5056711" y="4226683"/>
            <a:ext cx="803641" cy="276999"/>
          </a:xfrm>
          <a:prstGeom prst="rect">
            <a:avLst/>
          </a:prstGeom>
          <a:noFill/>
        </p:spPr>
        <p:txBody>
          <a:bodyPr wrap="square" rtlCol="0">
            <a:spAutoFit/>
          </a:bodyPr>
          <a:lstStyle/>
          <a:p>
            <a:r>
              <a:rPr lang="en-US" altLang="zh-CN" sz="1200" dirty="0">
                <a:solidFill>
                  <a:schemeClr val="accent5">
                    <a:lumMod val="75000"/>
                  </a:schemeClr>
                </a:solidFill>
              </a:rPr>
              <a:t>NULL</a:t>
            </a:r>
            <a:endParaRPr lang="zh-CN" altLang="en-US" sz="1200" dirty="0">
              <a:solidFill>
                <a:schemeClr val="accent5">
                  <a:lumMod val="75000"/>
                </a:schemeClr>
              </a:solidFill>
            </a:endParaRPr>
          </a:p>
        </p:txBody>
      </p:sp>
      <p:cxnSp>
        <p:nvCxnSpPr>
          <p:cNvPr id="159" name="直接箭头连接符 42"/>
          <p:cNvCxnSpPr/>
          <p:nvPr/>
        </p:nvCxnSpPr>
        <p:spPr>
          <a:xfrm>
            <a:off x="7080768" y="3892149"/>
            <a:ext cx="0" cy="365028"/>
          </a:xfrm>
          <a:prstGeom prst="straightConnector1">
            <a:avLst/>
          </a:prstGeom>
          <a:ln w="38100">
            <a:headEnd type="none"/>
            <a:tailEnd type="oval"/>
          </a:ln>
        </p:spPr>
        <p:style>
          <a:lnRef idx="1">
            <a:schemeClr val="accent1"/>
          </a:lnRef>
          <a:fillRef idx="0">
            <a:schemeClr val="accent1"/>
          </a:fillRef>
          <a:effectRef idx="0">
            <a:schemeClr val="accent1"/>
          </a:effectRef>
          <a:fontRef idx="minor">
            <a:schemeClr val="tx1"/>
          </a:fontRef>
        </p:style>
      </p:cxnSp>
      <p:sp>
        <p:nvSpPr>
          <p:cNvPr id="160" name="文本框 43"/>
          <p:cNvSpPr txBox="1"/>
          <p:nvPr/>
        </p:nvSpPr>
        <p:spPr>
          <a:xfrm>
            <a:off x="6567463" y="4226672"/>
            <a:ext cx="803641" cy="276999"/>
          </a:xfrm>
          <a:prstGeom prst="rect">
            <a:avLst/>
          </a:prstGeom>
          <a:noFill/>
        </p:spPr>
        <p:txBody>
          <a:bodyPr wrap="square" rtlCol="0">
            <a:spAutoFit/>
          </a:bodyPr>
          <a:lstStyle/>
          <a:p>
            <a:r>
              <a:rPr lang="en-US" altLang="zh-CN" sz="1200" dirty="0">
                <a:solidFill>
                  <a:schemeClr val="accent5">
                    <a:lumMod val="75000"/>
                  </a:schemeClr>
                </a:solidFill>
              </a:rPr>
              <a:t>NULL</a:t>
            </a:r>
            <a:endParaRPr lang="zh-CN" altLang="en-US" sz="1200" dirty="0">
              <a:solidFill>
                <a:schemeClr val="accent5">
                  <a:lumMod val="75000"/>
                </a:schemeClr>
              </a:solidFill>
            </a:endParaRPr>
          </a:p>
        </p:txBody>
      </p:sp>
      <p:cxnSp>
        <p:nvCxnSpPr>
          <p:cNvPr id="161" name="直接箭头连接符 44"/>
          <p:cNvCxnSpPr/>
          <p:nvPr/>
        </p:nvCxnSpPr>
        <p:spPr>
          <a:xfrm>
            <a:off x="4512478" y="4659144"/>
            <a:ext cx="0" cy="454822"/>
          </a:xfrm>
          <a:prstGeom prst="straightConnector1">
            <a:avLst/>
          </a:prstGeom>
          <a:ln w="38100">
            <a:headEnd type="none"/>
            <a:tailEnd type="oval"/>
          </a:ln>
        </p:spPr>
        <p:style>
          <a:lnRef idx="1">
            <a:schemeClr val="accent1"/>
          </a:lnRef>
          <a:fillRef idx="0">
            <a:schemeClr val="accent1"/>
          </a:fillRef>
          <a:effectRef idx="0">
            <a:schemeClr val="accent1"/>
          </a:effectRef>
          <a:fontRef idx="minor">
            <a:schemeClr val="tx1"/>
          </a:fontRef>
        </p:style>
      </p:cxnSp>
      <p:sp>
        <p:nvSpPr>
          <p:cNvPr id="162" name="文本框 45"/>
          <p:cNvSpPr txBox="1"/>
          <p:nvPr/>
        </p:nvSpPr>
        <p:spPr>
          <a:xfrm>
            <a:off x="3936658" y="5188271"/>
            <a:ext cx="803641" cy="276999"/>
          </a:xfrm>
          <a:prstGeom prst="rect">
            <a:avLst/>
          </a:prstGeom>
          <a:noFill/>
        </p:spPr>
        <p:txBody>
          <a:bodyPr wrap="square" rtlCol="0">
            <a:spAutoFit/>
          </a:bodyPr>
          <a:lstStyle/>
          <a:p>
            <a:r>
              <a:rPr lang="en-US" altLang="zh-CN" sz="1200" dirty="0">
                <a:solidFill>
                  <a:schemeClr val="accent5">
                    <a:lumMod val="75000"/>
                  </a:schemeClr>
                </a:solidFill>
              </a:rPr>
              <a:t>NULL</a:t>
            </a:r>
            <a:endParaRPr lang="zh-CN" altLang="en-US" sz="1200" dirty="0">
              <a:solidFill>
                <a:schemeClr val="accent5">
                  <a:lumMod val="75000"/>
                </a:schemeClr>
              </a:solidFill>
            </a:endParaRPr>
          </a:p>
        </p:txBody>
      </p:sp>
      <p:cxnSp>
        <p:nvCxnSpPr>
          <p:cNvPr id="163" name="直接箭头连接符 46"/>
          <p:cNvCxnSpPr/>
          <p:nvPr/>
        </p:nvCxnSpPr>
        <p:spPr>
          <a:xfrm>
            <a:off x="5388044" y="4663204"/>
            <a:ext cx="0" cy="454822"/>
          </a:xfrm>
          <a:prstGeom prst="straightConnector1">
            <a:avLst/>
          </a:prstGeom>
          <a:ln w="38100">
            <a:headEnd type="none"/>
            <a:tailEnd type="oval"/>
          </a:ln>
        </p:spPr>
        <p:style>
          <a:lnRef idx="1">
            <a:schemeClr val="accent1"/>
          </a:lnRef>
          <a:fillRef idx="0">
            <a:schemeClr val="accent1"/>
          </a:fillRef>
          <a:effectRef idx="0">
            <a:schemeClr val="accent1"/>
          </a:effectRef>
          <a:fontRef idx="minor">
            <a:schemeClr val="tx1"/>
          </a:fontRef>
        </p:style>
      </p:cxnSp>
      <p:sp>
        <p:nvSpPr>
          <p:cNvPr id="164" name="文本框 47"/>
          <p:cNvSpPr txBox="1"/>
          <p:nvPr/>
        </p:nvSpPr>
        <p:spPr>
          <a:xfrm>
            <a:off x="4812224" y="5192331"/>
            <a:ext cx="803641" cy="276999"/>
          </a:xfrm>
          <a:prstGeom prst="rect">
            <a:avLst/>
          </a:prstGeom>
          <a:noFill/>
        </p:spPr>
        <p:txBody>
          <a:bodyPr wrap="square" rtlCol="0">
            <a:spAutoFit/>
          </a:bodyPr>
          <a:lstStyle/>
          <a:p>
            <a:r>
              <a:rPr lang="en-US" altLang="zh-CN" sz="1200" dirty="0">
                <a:solidFill>
                  <a:schemeClr val="accent5">
                    <a:lumMod val="75000"/>
                  </a:schemeClr>
                </a:solidFill>
              </a:rPr>
              <a:t>NULL</a:t>
            </a:r>
            <a:endParaRPr lang="zh-CN" altLang="en-US" sz="1200" dirty="0">
              <a:solidFill>
                <a:schemeClr val="accent5">
                  <a:lumMod val="75000"/>
                </a:schemeClr>
              </a:solidFill>
            </a:endParaRPr>
          </a:p>
        </p:txBody>
      </p:sp>
      <p:cxnSp>
        <p:nvCxnSpPr>
          <p:cNvPr id="165" name="直接箭头连接符 48"/>
          <p:cNvCxnSpPr/>
          <p:nvPr/>
        </p:nvCxnSpPr>
        <p:spPr>
          <a:xfrm>
            <a:off x="5333215" y="3133406"/>
            <a:ext cx="0" cy="219930"/>
          </a:xfrm>
          <a:prstGeom prst="straightConnector1">
            <a:avLst/>
          </a:prstGeom>
          <a:ln w="38100">
            <a:headEnd type="none"/>
            <a:tailEnd type="oval"/>
          </a:ln>
        </p:spPr>
        <p:style>
          <a:lnRef idx="1">
            <a:schemeClr val="accent1"/>
          </a:lnRef>
          <a:fillRef idx="0">
            <a:schemeClr val="accent1"/>
          </a:fillRef>
          <a:effectRef idx="0">
            <a:schemeClr val="accent1"/>
          </a:effectRef>
          <a:fontRef idx="minor">
            <a:schemeClr val="tx1"/>
          </a:fontRef>
        </p:style>
      </p:cxnSp>
      <p:sp>
        <p:nvSpPr>
          <p:cNvPr id="166" name="文本框 49"/>
          <p:cNvSpPr txBox="1"/>
          <p:nvPr/>
        </p:nvSpPr>
        <p:spPr>
          <a:xfrm>
            <a:off x="4723615" y="3308868"/>
            <a:ext cx="803641" cy="276999"/>
          </a:xfrm>
          <a:prstGeom prst="rect">
            <a:avLst/>
          </a:prstGeom>
          <a:noFill/>
        </p:spPr>
        <p:txBody>
          <a:bodyPr wrap="square" rtlCol="0">
            <a:spAutoFit/>
          </a:bodyPr>
          <a:lstStyle/>
          <a:p>
            <a:r>
              <a:rPr lang="en-US" altLang="zh-CN" sz="1200" dirty="0">
                <a:solidFill>
                  <a:schemeClr val="accent5">
                    <a:lumMod val="75000"/>
                  </a:schemeClr>
                </a:solidFill>
              </a:rPr>
              <a:t>NULL</a:t>
            </a:r>
            <a:endParaRPr lang="zh-CN" altLang="en-US" sz="1200" dirty="0">
              <a:solidFill>
                <a:schemeClr val="accent5">
                  <a:lumMod val="75000"/>
                </a:schemeClr>
              </a:solidFill>
            </a:endParaRPr>
          </a:p>
        </p:txBody>
      </p:sp>
      <p:cxnSp>
        <p:nvCxnSpPr>
          <p:cNvPr id="167" name="直接箭头连接符 42"/>
          <p:cNvCxnSpPr/>
          <p:nvPr/>
        </p:nvCxnSpPr>
        <p:spPr>
          <a:xfrm>
            <a:off x="6419467" y="3898829"/>
            <a:ext cx="0" cy="358348"/>
          </a:xfrm>
          <a:prstGeom prst="straightConnector1">
            <a:avLst/>
          </a:prstGeom>
          <a:ln w="38100">
            <a:headEnd type="none"/>
            <a:tailEnd type="oval"/>
          </a:ln>
        </p:spPr>
        <p:style>
          <a:lnRef idx="1">
            <a:schemeClr val="accent1"/>
          </a:lnRef>
          <a:fillRef idx="0">
            <a:schemeClr val="accent1"/>
          </a:fillRef>
          <a:effectRef idx="0">
            <a:schemeClr val="accent1"/>
          </a:effectRef>
          <a:fontRef idx="minor">
            <a:schemeClr val="tx1"/>
          </a:fontRef>
        </p:style>
      </p:cxnSp>
      <p:sp>
        <p:nvSpPr>
          <p:cNvPr id="168" name="文本框 43"/>
          <p:cNvSpPr txBox="1"/>
          <p:nvPr/>
        </p:nvSpPr>
        <p:spPr>
          <a:xfrm>
            <a:off x="5858645" y="4226683"/>
            <a:ext cx="803641" cy="276999"/>
          </a:xfrm>
          <a:prstGeom prst="rect">
            <a:avLst/>
          </a:prstGeom>
          <a:noFill/>
        </p:spPr>
        <p:txBody>
          <a:bodyPr wrap="square" rtlCol="0">
            <a:spAutoFit/>
          </a:bodyPr>
          <a:lstStyle/>
          <a:p>
            <a:r>
              <a:rPr lang="en-US" altLang="zh-CN" sz="1200" dirty="0">
                <a:solidFill>
                  <a:schemeClr val="accent5">
                    <a:lumMod val="75000"/>
                  </a:schemeClr>
                </a:solidFill>
              </a:rPr>
              <a:t>NULL</a:t>
            </a:r>
            <a:endParaRPr lang="zh-CN" altLang="en-US" sz="1200" dirty="0">
              <a:solidFill>
                <a:schemeClr val="accent5">
                  <a:lumMod val="75000"/>
                </a:schemeClr>
              </a:solidFill>
            </a:endParaRPr>
          </a:p>
        </p:txBody>
      </p:sp>
      <p:cxnSp>
        <p:nvCxnSpPr>
          <p:cNvPr id="169" name="直接箭头连接符 42"/>
          <p:cNvCxnSpPr/>
          <p:nvPr/>
        </p:nvCxnSpPr>
        <p:spPr>
          <a:xfrm>
            <a:off x="7907603" y="3898829"/>
            <a:ext cx="0" cy="365028"/>
          </a:xfrm>
          <a:prstGeom prst="straightConnector1">
            <a:avLst/>
          </a:prstGeom>
          <a:ln w="38100">
            <a:headEnd type="none"/>
            <a:tailEnd type="oval"/>
          </a:ln>
        </p:spPr>
        <p:style>
          <a:lnRef idx="1">
            <a:schemeClr val="accent1"/>
          </a:lnRef>
          <a:fillRef idx="0">
            <a:schemeClr val="accent1"/>
          </a:fillRef>
          <a:effectRef idx="0">
            <a:schemeClr val="accent1"/>
          </a:effectRef>
          <a:fontRef idx="minor">
            <a:schemeClr val="tx1"/>
          </a:fontRef>
        </p:style>
      </p:cxnSp>
      <p:sp>
        <p:nvSpPr>
          <p:cNvPr id="170" name="文本框 43"/>
          <p:cNvSpPr txBox="1"/>
          <p:nvPr/>
        </p:nvSpPr>
        <p:spPr>
          <a:xfrm>
            <a:off x="7372742" y="4234597"/>
            <a:ext cx="803641" cy="276999"/>
          </a:xfrm>
          <a:prstGeom prst="rect">
            <a:avLst/>
          </a:prstGeom>
          <a:noFill/>
        </p:spPr>
        <p:txBody>
          <a:bodyPr wrap="square" rtlCol="0">
            <a:spAutoFit/>
          </a:bodyPr>
          <a:lstStyle/>
          <a:p>
            <a:r>
              <a:rPr lang="en-US" altLang="zh-CN" sz="1200" dirty="0">
                <a:solidFill>
                  <a:schemeClr val="accent5">
                    <a:lumMod val="75000"/>
                  </a:schemeClr>
                </a:solidFill>
              </a:rPr>
              <a:t>NULL</a:t>
            </a:r>
            <a:endParaRPr lang="zh-CN" altLang="en-US" sz="1200" dirty="0">
              <a:solidFill>
                <a:schemeClr val="accent5">
                  <a:lumMod val="75000"/>
                </a:schemeClr>
              </a:solidFill>
            </a:endParaRPr>
          </a:p>
        </p:txBody>
      </p:sp>
    </p:spTree>
    <p:extLst>
      <p:ext uri="{BB962C8B-B14F-4D97-AF65-F5344CB8AC3E}">
        <p14:creationId xmlns:p14="http://schemas.microsoft.com/office/powerpoint/2010/main" val="575234593"/>
      </p:ext>
    </p:extLst>
  </p:cSld>
  <p:clrMapOvr>
    <a:masterClrMapping/>
  </p:clrMapOvr>
  <p:transition>
    <p:wipe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r>
              <a:rPr lang="en-US" altLang="en-US">
                <a:cs typeface="Arial" panose="020B0604020202020204" pitchFamily="34" charset="0"/>
              </a:rPr>
              <a:t>Outline</a:t>
            </a:r>
            <a:endParaRPr lang="en-US" altLang="en-US" b="1" dirty="0">
              <a:cs typeface="Arial" panose="020B0604020202020204" pitchFamily="34" charset="0"/>
            </a:endParaRPr>
          </a:p>
        </p:txBody>
      </p:sp>
      <p:sp>
        <p:nvSpPr>
          <p:cNvPr id="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331" y="2642374"/>
            <a:ext cx="2857232" cy="379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1"/>
          <p:cNvSpPr txBox="1">
            <a:spLocks/>
          </p:cNvSpPr>
          <p:nvPr/>
        </p:nvSpPr>
        <p:spPr>
          <a:xfrm>
            <a:off x="1097280" y="1256242"/>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1600" dirty="0">
                <a:ea typeface="Cambria Math" panose="02040503050406030204" pitchFamily="18" charset="0"/>
                <a:cs typeface="Times New Roman" pitchFamily="18" charset="0"/>
              </a:rPr>
              <a:t>Non-linear data structures</a:t>
            </a:r>
          </a:p>
          <a:p>
            <a:pPr algn="just">
              <a:lnSpc>
                <a:spcPct val="100000"/>
              </a:lnSpc>
            </a:pPr>
            <a:r>
              <a:rPr lang="en-US" sz="1600" dirty="0">
                <a:ea typeface="Cambria Math" panose="02040503050406030204" pitchFamily="18" charset="0"/>
                <a:cs typeface="Times New Roman" pitchFamily="18" charset="0"/>
              </a:rPr>
              <a:t>Tree data structure</a:t>
            </a:r>
          </a:p>
          <a:p>
            <a:pPr lvl="1" algn="just">
              <a:lnSpc>
                <a:spcPct val="100000"/>
              </a:lnSpc>
              <a:buFont typeface=".AppleSystemUIFont" charset="-120"/>
              <a:buChar char="-"/>
            </a:pPr>
            <a:r>
              <a:rPr lang="en-US" sz="1400" dirty="0">
                <a:ea typeface="Cambria Math" panose="02040503050406030204" pitchFamily="18" charset="0"/>
                <a:cs typeface="Times New Roman" pitchFamily="18" charset="0"/>
              </a:rPr>
              <a:t>Binary trees</a:t>
            </a:r>
            <a:endParaRPr lang="en-US" sz="1600" dirty="0">
              <a:ea typeface="Cambria Math" panose="02040503050406030204" pitchFamily="18" charset="0"/>
              <a:cs typeface="Times New Roman" pitchFamily="18" charset="0"/>
            </a:endParaRPr>
          </a:p>
          <a:p>
            <a:pPr algn="just">
              <a:lnSpc>
                <a:spcPct val="100000"/>
              </a:lnSpc>
            </a:pPr>
            <a:r>
              <a:rPr lang="en-US" sz="1600" dirty="0">
                <a:ea typeface="Cambria Math" panose="02040503050406030204" pitchFamily="18" charset="0"/>
                <a:cs typeface="Times New Roman" pitchFamily="18" charset="0"/>
              </a:rPr>
              <a:t>Implement binary tree nodes in C</a:t>
            </a:r>
          </a:p>
          <a:p>
            <a:pPr>
              <a:lnSpc>
                <a:spcPct val="100000"/>
              </a:lnSpc>
            </a:pPr>
            <a:r>
              <a:rPr lang="en-SG" sz="1600" b="1" dirty="0"/>
              <a:t>Binary Tree Traversal</a:t>
            </a:r>
          </a:p>
          <a:p>
            <a:pPr>
              <a:lnSpc>
                <a:spcPct val="100000"/>
              </a:lnSpc>
            </a:pPr>
            <a:r>
              <a:rPr lang="en-SG" sz="1600" dirty="0"/>
              <a:t>Tree traversal order</a:t>
            </a:r>
          </a:p>
          <a:p>
            <a:pPr lvl="1">
              <a:lnSpc>
                <a:spcPct val="100000"/>
              </a:lnSpc>
              <a:buFont typeface="Verdana" panose="020B0604030504040204" pitchFamily="34" charset="0"/>
              <a:buChar char="-"/>
            </a:pPr>
            <a:r>
              <a:rPr lang="en-SG" sz="1400" dirty="0"/>
              <a:t>Pre-order</a:t>
            </a:r>
          </a:p>
          <a:p>
            <a:pPr lvl="1">
              <a:lnSpc>
                <a:spcPct val="100000"/>
              </a:lnSpc>
              <a:buFont typeface="Verdana" panose="020B0604030504040204" pitchFamily="34" charset="0"/>
              <a:buChar char="-"/>
            </a:pPr>
            <a:r>
              <a:rPr lang="en-SG" sz="1400" dirty="0"/>
              <a:t>In-order</a:t>
            </a:r>
          </a:p>
          <a:p>
            <a:pPr lvl="1">
              <a:lnSpc>
                <a:spcPct val="100000"/>
              </a:lnSpc>
              <a:buFont typeface="Verdana" panose="020B0604030504040204" pitchFamily="34" charset="0"/>
              <a:buChar char="-"/>
            </a:pPr>
            <a:r>
              <a:rPr lang="en-SG" sz="1400" dirty="0"/>
              <a:t>Post-order</a:t>
            </a:r>
          </a:p>
          <a:p>
            <a:pPr>
              <a:lnSpc>
                <a:spcPct val="100000"/>
              </a:lnSpc>
            </a:pPr>
            <a:r>
              <a:rPr lang="en-SG" sz="1600" dirty="0"/>
              <a:t>Application examples</a:t>
            </a:r>
          </a:p>
          <a:p>
            <a:pPr lvl="1">
              <a:lnSpc>
                <a:spcPct val="100000"/>
              </a:lnSpc>
              <a:buFont typeface="Verdana" panose="020B0604030504040204" pitchFamily="34" charset="0"/>
              <a:buChar char="-"/>
            </a:pPr>
            <a:r>
              <a:rPr lang="en-SG" sz="1400" dirty="0"/>
              <a:t>Count nodes in a binary tree</a:t>
            </a:r>
          </a:p>
          <a:p>
            <a:pPr lvl="1">
              <a:lnSpc>
                <a:spcPct val="100000"/>
              </a:lnSpc>
              <a:buFont typeface="Verdana" panose="020B0604030504040204" pitchFamily="34" charset="0"/>
              <a:buChar char="-"/>
            </a:pPr>
            <a:r>
              <a:rPr lang="en-SG" sz="1400" dirty="0"/>
              <a:t>Find grandchild nodes</a:t>
            </a:r>
          </a:p>
          <a:p>
            <a:pPr lvl="1">
              <a:lnSpc>
                <a:spcPct val="100000"/>
              </a:lnSpc>
              <a:buFont typeface="Verdana" panose="020B0604030504040204" pitchFamily="34" charset="0"/>
              <a:buChar char="-"/>
            </a:pPr>
            <a:r>
              <a:rPr lang="en-SG" sz="1400" dirty="0"/>
              <a:t>Calculate height of every node</a:t>
            </a:r>
          </a:p>
          <a:p>
            <a:pPr>
              <a:lnSpc>
                <a:spcPct val="100000"/>
              </a:lnSpc>
            </a:pPr>
            <a:r>
              <a:rPr lang="en-SG" sz="1600" dirty="0"/>
              <a:t>Level-by-level traversal</a:t>
            </a:r>
          </a:p>
          <a:p>
            <a:pPr>
              <a:lnSpc>
                <a:spcPct val="100000"/>
              </a:lnSpc>
            </a:pPr>
            <a:r>
              <a:rPr lang="en-SG" sz="1600" dirty="0" err="1"/>
              <a:t>Preorder</a:t>
            </a:r>
            <a:r>
              <a:rPr lang="en-SG" sz="1600" dirty="0"/>
              <a:t> traversal with a stack</a:t>
            </a:r>
          </a:p>
        </p:txBody>
      </p:sp>
    </p:spTree>
    <p:extLst>
      <p:ext uri="{BB962C8B-B14F-4D97-AF65-F5344CB8AC3E}">
        <p14:creationId xmlns:p14="http://schemas.microsoft.com/office/powerpoint/2010/main" val="2344415291"/>
      </p:ext>
    </p:extLst>
  </p:cSld>
  <p:clrMapOvr>
    <a:masterClrMapping/>
  </p:clrMapOvr>
  <p:transition>
    <p:wipe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pPr eaLnBrk="1" hangingPunct="1"/>
            <a:r>
              <a:rPr lang="en-US" altLang="en-US" dirty="0">
                <a:cs typeface="Arial" panose="020B0604020202020204" pitchFamily="34" charset="0"/>
              </a:rPr>
              <a:t>Tree Traversal</a:t>
            </a:r>
            <a:endParaRPr lang="en-US" altLang="en-US" b="1" dirty="0">
              <a:cs typeface="Arial" panose="020B0604020202020204" pitchFamily="34" charset="0"/>
            </a:endParaRPr>
          </a:p>
        </p:txBody>
      </p:sp>
      <p:sp>
        <p:nvSpPr>
          <p:cNvPr id="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sp>
        <p:nvSpPr>
          <p:cNvPr id="8"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1800" dirty="0">
                <a:ea typeface="Cambria Math" panose="02040503050406030204" pitchFamily="18" charset="0"/>
                <a:cs typeface="Times New Roman" pitchFamily="18" charset="0"/>
              </a:rPr>
              <a:t>Given a linear data structure and a particular item, very obvious what the “next” item is</a:t>
            </a:r>
          </a:p>
          <a:p>
            <a:pPr lvl="1" algn="just">
              <a:lnSpc>
                <a:spcPct val="100000"/>
              </a:lnSpc>
              <a:buFont typeface=".AppleSystemUIFont" charset="-120"/>
              <a:buChar char="-"/>
            </a:pPr>
            <a:r>
              <a:rPr lang="en-US" sz="1400" dirty="0">
                <a:ea typeface="Cambria Math" panose="02040503050406030204" pitchFamily="18" charset="0"/>
                <a:cs typeface="Times New Roman" pitchFamily="18" charset="0"/>
              </a:rPr>
              <a:t>Each node has an obvious “previous” and “next” node</a:t>
            </a:r>
            <a:endParaRPr lang="en-US" sz="1800" dirty="0">
              <a:ea typeface="Cambria Math" panose="02040503050406030204" pitchFamily="18" charset="0"/>
              <a:cs typeface="Times New Roman" pitchFamily="18" charset="0"/>
            </a:endParaRPr>
          </a:p>
          <a:p>
            <a:pPr algn="just">
              <a:lnSpc>
                <a:spcPct val="150000"/>
              </a:lnSpc>
            </a:pPr>
            <a:r>
              <a:rPr lang="en-US" sz="1800" dirty="0">
                <a:ea typeface="Cambria Math" panose="02040503050406030204" pitchFamily="18" charset="0"/>
                <a:cs typeface="Times New Roman" pitchFamily="18" charset="0"/>
              </a:rPr>
              <a:t>Trees are non-linear structures</a:t>
            </a:r>
          </a:p>
          <a:p>
            <a:pPr lvl="1" algn="just">
              <a:lnSpc>
                <a:spcPct val="100000"/>
              </a:lnSpc>
              <a:buFont typeface=".AppleSystemUIFont" charset="-120"/>
              <a:buChar char="-"/>
            </a:pPr>
            <a:r>
              <a:rPr lang="en-US" sz="1400" dirty="0">
                <a:ea typeface="Cambria Math" panose="02040503050406030204" pitchFamily="18" charset="0"/>
                <a:cs typeface="Times New Roman" pitchFamily="18" charset="0"/>
              </a:rPr>
              <a:t>How to extract data from a binary </a:t>
            </a:r>
            <a:r>
              <a:rPr lang="en-US" sz="1400">
                <a:ea typeface="Cambria Math" panose="02040503050406030204" pitchFamily="18" charset="0"/>
                <a:cs typeface="Times New Roman" pitchFamily="18" charset="0"/>
              </a:rPr>
              <a:t>tree?</a:t>
            </a:r>
          </a:p>
          <a:p>
            <a:pPr lvl="1" algn="just">
              <a:lnSpc>
                <a:spcPct val="100000"/>
              </a:lnSpc>
              <a:buFont typeface=".AppleSystemUIFont" charset="-120"/>
              <a:buChar char="-"/>
            </a:pPr>
            <a:r>
              <a:rPr lang="en-US" sz="1400">
                <a:ea typeface="Cambria Math" panose="02040503050406030204" pitchFamily="18" charset="0"/>
                <a:cs typeface="Times New Roman" pitchFamily="18" charset="0"/>
              </a:rPr>
              <a:t>What is the traversal sequence?</a:t>
            </a:r>
            <a:endParaRPr lang="en-US" sz="1400" dirty="0">
              <a:ea typeface="Cambria Math" panose="02040503050406030204" pitchFamily="18" charset="0"/>
              <a:cs typeface="Times New Roman" pitchFamily="18" charset="0"/>
            </a:endParaRPr>
          </a:p>
          <a:p>
            <a:pPr marL="687600" lvl="1" indent="0" algn="just">
              <a:lnSpc>
                <a:spcPct val="100000"/>
              </a:lnSpc>
              <a:buNone/>
            </a:pPr>
            <a:r>
              <a:rPr lang="en-US" sz="1400">
                <a:ea typeface="Cambria Math" panose="02040503050406030204" pitchFamily="18" charset="0"/>
                <a:cs typeface="Times New Roman" pitchFamily="18" charset="0"/>
              </a:rPr>
              <a:t>left/left/left</a:t>
            </a:r>
            <a:r>
              <a:rPr lang="en-US" sz="1400" dirty="0">
                <a:ea typeface="Cambria Math" panose="02040503050406030204" pitchFamily="18" charset="0"/>
                <a:cs typeface="Times New Roman" pitchFamily="18" charset="0"/>
              </a:rPr>
              <a:t>, then left/left/right, then</a:t>
            </a:r>
            <a:r>
              <a:rPr lang="mr-IN" sz="1400" dirty="0">
                <a:ea typeface="Cambria Math" panose="02040503050406030204" pitchFamily="18" charset="0"/>
                <a:cs typeface="Times New Roman" pitchFamily="18" charset="0"/>
              </a:rPr>
              <a:t>…</a:t>
            </a:r>
            <a:r>
              <a:rPr lang="en-US" sz="1400" dirty="0">
                <a:ea typeface="Cambria Math" panose="02040503050406030204" pitchFamily="18" charset="0"/>
                <a:cs typeface="Times New Roman" pitchFamily="18" charset="0"/>
              </a:rPr>
              <a:t>?</a:t>
            </a:r>
            <a:endParaRPr lang="en-US" sz="1800" dirty="0">
              <a:ea typeface="Cambria Math" panose="02040503050406030204" pitchFamily="18" charset="0"/>
              <a:cs typeface="Times New Roman" pitchFamily="18" charset="0"/>
            </a:endParaRPr>
          </a:p>
          <a:p>
            <a:pPr algn="just">
              <a:lnSpc>
                <a:spcPct val="150000"/>
              </a:lnSpc>
            </a:pPr>
            <a:r>
              <a:rPr lang="en-US" sz="1800" dirty="0">
                <a:ea typeface="Cambria Math" panose="02040503050406030204" pitchFamily="18" charset="0"/>
                <a:cs typeface="Times New Roman" pitchFamily="18" charset="0"/>
              </a:rPr>
              <a:t>Need a systematic way to visit every node in the tree</a:t>
            </a:r>
          </a:p>
          <a:p>
            <a:pPr lvl="1" algn="just">
              <a:lnSpc>
                <a:spcPct val="100000"/>
              </a:lnSpc>
              <a:buFont typeface=".AppleSystemUIFont" charset="-120"/>
              <a:buChar char="-"/>
            </a:pPr>
            <a:r>
              <a:rPr lang="en-US" sz="1400" dirty="0">
                <a:ea typeface="Cambria Math" panose="02040503050406030204" pitchFamily="18" charset="0"/>
                <a:cs typeface="Times New Roman" pitchFamily="18" charset="0"/>
              </a:rPr>
              <a:t>Clearly defined steps</a:t>
            </a:r>
          </a:p>
          <a:p>
            <a:pPr lvl="1" algn="just">
              <a:lnSpc>
                <a:spcPct val="100000"/>
              </a:lnSpc>
              <a:buFont typeface=".AppleSystemUIFont" charset="-120"/>
              <a:buChar char="-"/>
            </a:pPr>
            <a:r>
              <a:rPr lang="en-US" sz="1400" dirty="0">
                <a:ea typeface="Cambria Math" panose="02040503050406030204" pitchFamily="18" charset="0"/>
                <a:cs typeface="Times New Roman" pitchFamily="18" charset="0"/>
              </a:rPr>
              <a:t>No repeated visits to nodes</a:t>
            </a:r>
          </a:p>
        </p:txBody>
      </p:sp>
      <p:pic>
        <p:nvPicPr>
          <p:cNvPr id="32" name="图片 57"/>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76060" y="4430727"/>
            <a:ext cx="2603752" cy="1652460"/>
          </a:xfrm>
          <a:prstGeom prst="rect">
            <a:avLst/>
          </a:prstGeom>
        </p:spPr>
      </p:pic>
    </p:spTree>
    <p:extLst>
      <p:ext uri="{BB962C8B-B14F-4D97-AF65-F5344CB8AC3E}">
        <p14:creationId xmlns:p14="http://schemas.microsoft.com/office/powerpoint/2010/main" val="429606210"/>
      </p:ext>
    </p:extLst>
  </p:cSld>
  <p:clrMapOvr>
    <a:masterClrMapping/>
  </p:clrMapOvr>
  <p:transition>
    <p:wipe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934DB-135C-596C-1B6D-0344B00D821F}"/>
              </a:ext>
            </a:extLst>
          </p:cNvPr>
          <p:cNvSpPr>
            <a:spLocks noGrp="1"/>
          </p:cNvSpPr>
          <p:nvPr>
            <p:ph type="title"/>
          </p:nvPr>
        </p:nvSpPr>
        <p:spPr/>
        <p:txBody>
          <a:bodyPr/>
          <a:lstStyle/>
          <a:p>
            <a:r>
              <a:rPr lang="en-SG" dirty="0"/>
              <a:t>Stack and queue assignment</a:t>
            </a:r>
          </a:p>
        </p:txBody>
      </p:sp>
      <p:sp>
        <p:nvSpPr>
          <p:cNvPr id="6" name="TextBox 5">
            <a:extLst>
              <a:ext uri="{FF2B5EF4-FFF2-40B4-BE49-F238E27FC236}">
                <a16:creationId xmlns:a16="http://schemas.microsoft.com/office/drawing/2014/main" id="{6F9D5BBE-379F-D37A-B97E-4047BEE4AB9F}"/>
              </a:ext>
            </a:extLst>
          </p:cNvPr>
          <p:cNvSpPr txBox="1"/>
          <p:nvPr/>
        </p:nvSpPr>
        <p:spPr>
          <a:xfrm>
            <a:off x="555477" y="2546646"/>
            <a:ext cx="8152688" cy="1384995"/>
          </a:xfrm>
          <a:prstGeom prst="rect">
            <a:avLst/>
          </a:prstGeom>
          <a:noFill/>
        </p:spPr>
        <p:txBody>
          <a:bodyPr wrap="square" rtlCol="0">
            <a:spAutoFit/>
          </a:bodyPr>
          <a:lstStyle/>
          <a:p>
            <a:pPr algn="ctr"/>
            <a:r>
              <a:rPr lang="en-SG" sz="2800" dirty="0"/>
              <a:t>Stack and queues assignment will be released this Friday</a:t>
            </a:r>
          </a:p>
          <a:p>
            <a:pPr algn="ctr"/>
            <a:r>
              <a:rPr lang="en-SG" sz="2800" dirty="0"/>
              <a:t>(09/02/2024)</a:t>
            </a:r>
          </a:p>
        </p:txBody>
      </p:sp>
    </p:spTree>
    <p:extLst>
      <p:ext uri="{BB962C8B-B14F-4D97-AF65-F5344CB8AC3E}">
        <p14:creationId xmlns:p14="http://schemas.microsoft.com/office/powerpoint/2010/main" val="5816357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sp>
        <p:nvSpPr>
          <p:cNvPr id="7" name="Rectangle 2"/>
          <p:cNvSpPr>
            <a:spLocks noGrp="1" noChangeArrowheads="1"/>
          </p:cNvSpPr>
          <p:nvPr>
            <p:ph type="title"/>
          </p:nvPr>
        </p:nvSpPr>
        <p:spPr/>
        <p:txBody>
          <a:bodyPr/>
          <a:lstStyle/>
          <a:p>
            <a:pPr eaLnBrk="1" hangingPunct="1"/>
            <a:r>
              <a:rPr lang="en-US" altLang="en-US" dirty="0">
                <a:cs typeface="Arial" panose="020B0604020202020204" pitchFamily="34" charset="0"/>
              </a:rPr>
              <a:t>Tree Traversal</a:t>
            </a:r>
            <a:endParaRPr lang="en-US" altLang="en-US" b="1" dirty="0">
              <a:cs typeface="Arial" panose="020B0604020202020204" pitchFamily="34" charset="0"/>
            </a:endParaRPr>
          </a:p>
        </p:txBody>
      </p:sp>
      <p:sp>
        <p:nvSpPr>
          <p:cNvPr id="8"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1800" dirty="0">
                <a:ea typeface="Cambria Math" panose="02040503050406030204" pitchFamily="18" charset="0"/>
                <a:cs typeface="Times New Roman" pitchFamily="18" charset="0"/>
              </a:rPr>
              <a:t>Why is this important?</a:t>
            </a:r>
          </a:p>
          <a:p>
            <a:pPr lvl="1">
              <a:lnSpc>
                <a:spcPct val="100000"/>
              </a:lnSpc>
              <a:buFont typeface=".AppleSystemUIFont" charset="-120"/>
              <a:buChar char="-"/>
            </a:pPr>
            <a:r>
              <a:rPr lang="en-US" sz="1400" dirty="0">
                <a:ea typeface="Cambria Math" panose="02040503050406030204" pitchFamily="18" charset="0"/>
                <a:cs typeface="Times New Roman" pitchFamily="18" charset="0"/>
              </a:rPr>
              <a:t>Tree traversal is foundation for many </a:t>
            </a:r>
            <a:br>
              <a:rPr lang="en-US" sz="1400" dirty="0">
                <a:ea typeface="Cambria Math" panose="02040503050406030204" pitchFamily="18" charset="0"/>
                <a:cs typeface="Times New Roman" pitchFamily="18" charset="0"/>
              </a:rPr>
            </a:br>
            <a:r>
              <a:rPr lang="en-US" sz="1400" dirty="0">
                <a:ea typeface="Cambria Math" panose="02040503050406030204" pitchFamily="18" charset="0"/>
                <a:cs typeface="Times New Roman" pitchFamily="18" charset="0"/>
              </a:rPr>
              <a:t>functions</a:t>
            </a:r>
            <a:endParaRPr lang="en-US" sz="1800" dirty="0">
              <a:ea typeface="Cambria Math" panose="02040503050406030204" pitchFamily="18" charset="0"/>
              <a:cs typeface="Times New Roman" pitchFamily="18" charset="0"/>
            </a:endParaRPr>
          </a:p>
          <a:p>
            <a:pPr algn="just">
              <a:lnSpc>
                <a:spcPct val="150000"/>
              </a:lnSpc>
            </a:pPr>
            <a:r>
              <a:rPr lang="en-US" sz="1800" dirty="0">
                <a:ea typeface="Cambria Math" panose="02040503050406030204" pitchFamily="18" charset="0"/>
                <a:cs typeface="Times New Roman" pitchFamily="18" charset="0"/>
              </a:rPr>
              <a:t>Very common function </a:t>
            </a:r>
            <a:r>
              <a:rPr lang="en-US" sz="1800">
                <a:ea typeface="Cambria Math" panose="02040503050406030204" pitchFamily="18" charset="0"/>
                <a:cs typeface="Times New Roman" pitchFamily="18" charset="0"/>
              </a:rPr>
              <a:t>template:</a:t>
            </a:r>
          </a:p>
          <a:p>
            <a:pPr marL="457200" lvl="1" indent="0" algn="just">
              <a:lnSpc>
                <a:spcPct val="100000"/>
              </a:lnSpc>
              <a:buNone/>
            </a:pPr>
            <a:endParaRPr lang="en-US" sz="1400">
              <a:ea typeface="Cambria Math" panose="02040503050406030204" pitchFamily="18" charset="0"/>
              <a:cs typeface="Times New Roman" pitchFamily="18" charset="0"/>
            </a:endParaRPr>
          </a:p>
          <a:p>
            <a:pPr marL="457200" lvl="1" indent="0" algn="just">
              <a:lnSpc>
                <a:spcPct val="100000"/>
              </a:lnSpc>
              <a:buNone/>
            </a:pPr>
            <a:r>
              <a:rPr lang="en-US" sz="1400">
                <a:ea typeface="Cambria Math" panose="02040503050406030204" pitchFamily="18" charset="0"/>
                <a:cs typeface="Times New Roman" pitchFamily="18" charset="0"/>
              </a:rPr>
              <a:t>Traverse </a:t>
            </a:r>
            <a:r>
              <a:rPr lang="en-US" sz="1400" dirty="0">
                <a:ea typeface="Cambria Math" panose="02040503050406030204" pitchFamily="18" charset="0"/>
                <a:cs typeface="Times New Roman" pitchFamily="18" charset="0"/>
              </a:rPr>
              <a:t>tree</a:t>
            </a:r>
          </a:p>
          <a:p>
            <a:pPr lvl="2" algn="just">
              <a:lnSpc>
                <a:spcPct val="100000"/>
              </a:lnSpc>
              <a:buFont typeface="Arial" charset="0"/>
              <a:buChar char="•"/>
            </a:pPr>
            <a:r>
              <a:rPr lang="en-US" sz="1200" dirty="0">
                <a:ea typeface="Cambria Math" panose="02040503050406030204" pitchFamily="18" charset="0"/>
                <a:cs typeface="Times New Roman" pitchFamily="18" charset="0"/>
              </a:rPr>
              <a:t>At each node, perform some operation</a:t>
            </a:r>
          </a:p>
          <a:p>
            <a:pPr lvl="2" algn="just">
              <a:lnSpc>
                <a:spcPct val="100000"/>
              </a:lnSpc>
              <a:buFont typeface=".AppleSystemUIFont" charset="-120"/>
              <a:buChar char="-"/>
            </a:pPr>
            <a:endParaRPr lang="en-US" sz="1200" dirty="0">
              <a:ea typeface="Cambria Math" panose="02040503050406030204" pitchFamily="18" charset="0"/>
              <a:cs typeface="Times New Roman" pitchFamily="18" charset="0"/>
            </a:endParaRPr>
          </a:p>
          <a:p>
            <a:pPr algn="just">
              <a:lnSpc>
                <a:spcPct val="150000"/>
              </a:lnSpc>
            </a:pPr>
            <a:r>
              <a:rPr lang="en-US" sz="1800" dirty="0">
                <a:ea typeface="Cambria Math" panose="02040503050406030204" pitchFamily="18" charset="0"/>
                <a:cs typeface="Times New Roman" pitchFamily="18" charset="0"/>
              </a:rPr>
              <a:t>Example task: count # of nodes in a tree</a:t>
            </a:r>
          </a:p>
          <a:p>
            <a:pPr marL="457200" lvl="1" indent="0" algn="just">
              <a:lnSpc>
                <a:spcPct val="100000"/>
              </a:lnSpc>
              <a:buNone/>
            </a:pPr>
            <a:r>
              <a:rPr lang="en-US" sz="1400" dirty="0">
                <a:ea typeface="Cambria Math" panose="02040503050406030204" pitchFamily="18" charset="0"/>
                <a:cs typeface="Times New Roman" pitchFamily="18" charset="0"/>
              </a:rPr>
              <a:t>At every node N, size of that subtree</a:t>
            </a:r>
          </a:p>
          <a:p>
            <a:pPr marL="457200" lvl="1" indent="0" algn="just">
              <a:lnSpc>
                <a:spcPct val="100000"/>
              </a:lnSpc>
              <a:buNone/>
            </a:pPr>
            <a:r>
              <a:rPr lang="en-US" sz="1400" dirty="0">
                <a:ea typeface="Cambria Math" panose="02040503050406030204" pitchFamily="18" charset="0"/>
                <a:cs typeface="Times New Roman" pitchFamily="18" charset="0"/>
              </a:rPr>
              <a:t>=	size of N’s left subtree</a:t>
            </a:r>
          </a:p>
          <a:p>
            <a:pPr marL="457200" lvl="1" indent="0" algn="just">
              <a:lnSpc>
                <a:spcPct val="100000"/>
              </a:lnSpc>
              <a:buNone/>
            </a:pPr>
            <a:r>
              <a:rPr lang="en-US" sz="1400" dirty="0">
                <a:ea typeface="Cambria Math" panose="02040503050406030204" pitchFamily="18" charset="0"/>
                <a:cs typeface="Times New Roman" pitchFamily="18" charset="0"/>
              </a:rPr>
              <a:t>    + size of N’s right subtree</a:t>
            </a:r>
          </a:p>
          <a:p>
            <a:pPr marL="457200" lvl="1" indent="0" algn="just">
              <a:lnSpc>
                <a:spcPct val="100000"/>
              </a:lnSpc>
              <a:buNone/>
            </a:pPr>
            <a:r>
              <a:rPr lang="en-US" sz="1400" dirty="0">
                <a:ea typeface="Cambria Math" panose="02040503050406030204" pitchFamily="18" charset="0"/>
                <a:cs typeface="Times New Roman" pitchFamily="18" charset="0"/>
              </a:rPr>
              <a:t>    + N itself</a:t>
            </a:r>
          </a:p>
        </p:txBody>
      </p:sp>
      <p:sp>
        <p:nvSpPr>
          <p:cNvPr id="104" name="object 48"/>
          <p:cNvSpPr/>
          <p:nvPr/>
        </p:nvSpPr>
        <p:spPr>
          <a:xfrm>
            <a:off x="6427831" y="1706338"/>
            <a:ext cx="700617" cy="446253"/>
          </a:xfrm>
          <a:custGeom>
            <a:avLst/>
            <a:gdLst/>
            <a:ahLst/>
            <a:cxnLst/>
            <a:rect l="l" t="t" r="r" b="b"/>
            <a:pathLst>
              <a:path w="797559" h="508000">
                <a:moveTo>
                  <a:pt x="0" y="253948"/>
                </a:moveTo>
                <a:lnTo>
                  <a:pt x="5218" y="212756"/>
                </a:lnTo>
                <a:lnTo>
                  <a:pt x="20326" y="173681"/>
                </a:lnTo>
                <a:lnTo>
                  <a:pt x="44502" y="137244"/>
                </a:lnTo>
                <a:lnTo>
                  <a:pt x="76927" y="103969"/>
                </a:lnTo>
                <a:lnTo>
                  <a:pt x="116778" y="74379"/>
                </a:lnTo>
                <a:lnTo>
                  <a:pt x="163235" y="48997"/>
                </a:lnTo>
                <a:lnTo>
                  <a:pt x="215477" y="28345"/>
                </a:lnTo>
                <a:lnTo>
                  <a:pt x="272684" y="12946"/>
                </a:lnTo>
                <a:lnTo>
                  <a:pt x="334033" y="3323"/>
                </a:lnTo>
                <a:lnTo>
                  <a:pt x="398705" y="0"/>
                </a:lnTo>
                <a:lnTo>
                  <a:pt x="431405" y="841"/>
                </a:lnTo>
                <a:lnTo>
                  <a:pt x="494519" y="7380"/>
                </a:lnTo>
                <a:lnTo>
                  <a:pt x="553900" y="19956"/>
                </a:lnTo>
                <a:lnTo>
                  <a:pt x="608726" y="38047"/>
                </a:lnTo>
                <a:lnTo>
                  <a:pt x="658179" y="61130"/>
                </a:lnTo>
                <a:lnTo>
                  <a:pt x="701436" y="88681"/>
                </a:lnTo>
                <a:lnTo>
                  <a:pt x="737676" y="120179"/>
                </a:lnTo>
                <a:lnTo>
                  <a:pt x="766079" y="155100"/>
                </a:lnTo>
                <a:lnTo>
                  <a:pt x="785824" y="192921"/>
                </a:lnTo>
                <a:lnTo>
                  <a:pt x="796090" y="233121"/>
                </a:lnTo>
                <a:lnTo>
                  <a:pt x="797411" y="253948"/>
                </a:lnTo>
                <a:lnTo>
                  <a:pt x="796090" y="274776"/>
                </a:lnTo>
                <a:lnTo>
                  <a:pt x="785824" y="314975"/>
                </a:lnTo>
                <a:lnTo>
                  <a:pt x="766079" y="352797"/>
                </a:lnTo>
                <a:lnTo>
                  <a:pt x="737676" y="387718"/>
                </a:lnTo>
                <a:lnTo>
                  <a:pt x="701436" y="419216"/>
                </a:lnTo>
                <a:lnTo>
                  <a:pt x="658179" y="446767"/>
                </a:lnTo>
                <a:lnTo>
                  <a:pt x="608726" y="469850"/>
                </a:lnTo>
                <a:lnTo>
                  <a:pt x="553900" y="487941"/>
                </a:lnTo>
                <a:lnTo>
                  <a:pt x="494519" y="500517"/>
                </a:lnTo>
                <a:lnTo>
                  <a:pt x="431405" y="507056"/>
                </a:lnTo>
                <a:lnTo>
                  <a:pt x="398705" y="507898"/>
                </a:lnTo>
                <a:lnTo>
                  <a:pt x="366005" y="507056"/>
                </a:lnTo>
                <a:lnTo>
                  <a:pt x="302892" y="500517"/>
                </a:lnTo>
                <a:lnTo>
                  <a:pt x="243511" y="487941"/>
                </a:lnTo>
                <a:lnTo>
                  <a:pt x="188684" y="469850"/>
                </a:lnTo>
                <a:lnTo>
                  <a:pt x="139232" y="446767"/>
                </a:lnTo>
                <a:lnTo>
                  <a:pt x="95975" y="419216"/>
                </a:lnTo>
                <a:lnTo>
                  <a:pt x="59735" y="387718"/>
                </a:lnTo>
                <a:lnTo>
                  <a:pt x="31332" y="352797"/>
                </a:lnTo>
                <a:lnTo>
                  <a:pt x="11587" y="314975"/>
                </a:lnTo>
                <a:lnTo>
                  <a:pt x="1321" y="274776"/>
                </a:lnTo>
                <a:lnTo>
                  <a:pt x="0" y="253948"/>
                </a:lnTo>
                <a:close/>
              </a:path>
            </a:pathLst>
          </a:custGeom>
          <a:ln w="76199">
            <a:solidFill>
              <a:srgbClr val="FAA757"/>
            </a:solidFill>
          </a:ln>
        </p:spPr>
        <p:txBody>
          <a:bodyPr wrap="square" lIns="0" tIns="0" rIns="0" bIns="0" rtlCol="0"/>
          <a:lstStyle/>
          <a:p>
            <a:endParaRPr/>
          </a:p>
        </p:txBody>
      </p:sp>
      <p:sp>
        <p:nvSpPr>
          <p:cNvPr id="105" name="object 49"/>
          <p:cNvSpPr/>
          <p:nvPr/>
        </p:nvSpPr>
        <p:spPr>
          <a:xfrm>
            <a:off x="6890198" y="2158820"/>
            <a:ext cx="1232719" cy="1768837"/>
          </a:xfrm>
          <a:custGeom>
            <a:avLst/>
            <a:gdLst/>
            <a:ahLst/>
            <a:cxnLst/>
            <a:rect l="l" t="t" r="r" b="b"/>
            <a:pathLst>
              <a:path w="1515109" h="2013585">
                <a:moveTo>
                  <a:pt x="0" y="1006594"/>
                </a:moveTo>
                <a:lnTo>
                  <a:pt x="2511" y="924038"/>
                </a:lnTo>
                <a:lnTo>
                  <a:pt x="9914" y="843319"/>
                </a:lnTo>
                <a:lnTo>
                  <a:pt x="22015" y="764698"/>
                </a:lnTo>
                <a:lnTo>
                  <a:pt x="38619" y="688432"/>
                </a:lnTo>
                <a:lnTo>
                  <a:pt x="59530" y="614782"/>
                </a:lnTo>
                <a:lnTo>
                  <a:pt x="84554" y="544006"/>
                </a:lnTo>
                <a:lnTo>
                  <a:pt x="113495" y="476363"/>
                </a:lnTo>
                <a:lnTo>
                  <a:pt x="146159" y="412112"/>
                </a:lnTo>
                <a:lnTo>
                  <a:pt x="182351" y="351513"/>
                </a:lnTo>
                <a:lnTo>
                  <a:pt x="221875" y="294824"/>
                </a:lnTo>
                <a:lnTo>
                  <a:pt x="264538" y="242305"/>
                </a:lnTo>
                <a:lnTo>
                  <a:pt x="310143" y="194214"/>
                </a:lnTo>
                <a:lnTo>
                  <a:pt x="358496" y="150811"/>
                </a:lnTo>
                <a:lnTo>
                  <a:pt x="409402" y="112354"/>
                </a:lnTo>
                <a:lnTo>
                  <a:pt x="462666" y="79103"/>
                </a:lnTo>
                <a:lnTo>
                  <a:pt x="518093" y="51316"/>
                </a:lnTo>
                <a:lnTo>
                  <a:pt x="575488" y="29254"/>
                </a:lnTo>
                <a:lnTo>
                  <a:pt x="634656" y="13174"/>
                </a:lnTo>
                <a:lnTo>
                  <a:pt x="695402" y="3336"/>
                </a:lnTo>
                <a:lnTo>
                  <a:pt x="757531" y="0"/>
                </a:lnTo>
                <a:lnTo>
                  <a:pt x="819661" y="3336"/>
                </a:lnTo>
                <a:lnTo>
                  <a:pt x="880407" y="13174"/>
                </a:lnTo>
                <a:lnTo>
                  <a:pt x="939575" y="29254"/>
                </a:lnTo>
                <a:lnTo>
                  <a:pt x="996970" y="51316"/>
                </a:lnTo>
                <a:lnTo>
                  <a:pt x="1052397" y="79103"/>
                </a:lnTo>
                <a:lnTo>
                  <a:pt x="1105661" y="112354"/>
                </a:lnTo>
                <a:lnTo>
                  <a:pt x="1156567" y="150811"/>
                </a:lnTo>
                <a:lnTo>
                  <a:pt x="1204920" y="194214"/>
                </a:lnTo>
                <a:lnTo>
                  <a:pt x="1250525" y="242305"/>
                </a:lnTo>
                <a:lnTo>
                  <a:pt x="1293187" y="294824"/>
                </a:lnTo>
                <a:lnTo>
                  <a:pt x="1332712" y="351513"/>
                </a:lnTo>
                <a:lnTo>
                  <a:pt x="1368903" y="412112"/>
                </a:lnTo>
                <a:lnTo>
                  <a:pt x="1401568" y="476363"/>
                </a:lnTo>
                <a:lnTo>
                  <a:pt x="1430509" y="544006"/>
                </a:lnTo>
                <a:lnTo>
                  <a:pt x="1455533" y="614782"/>
                </a:lnTo>
                <a:lnTo>
                  <a:pt x="1476444" y="688432"/>
                </a:lnTo>
                <a:lnTo>
                  <a:pt x="1493047" y="764698"/>
                </a:lnTo>
                <a:lnTo>
                  <a:pt x="1505148" y="843319"/>
                </a:lnTo>
                <a:lnTo>
                  <a:pt x="1512552" y="924038"/>
                </a:lnTo>
                <a:lnTo>
                  <a:pt x="1515063" y="1006594"/>
                </a:lnTo>
                <a:lnTo>
                  <a:pt x="1512552" y="1089151"/>
                </a:lnTo>
                <a:lnTo>
                  <a:pt x="1505148" y="1169869"/>
                </a:lnTo>
                <a:lnTo>
                  <a:pt x="1493047" y="1248491"/>
                </a:lnTo>
                <a:lnTo>
                  <a:pt x="1476444" y="1324756"/>
                </a:lnTo>
                <a:lnTo>
                  <a:pt x="1455533" y="1398406"/>
                </a:lnTo>
                <a:lnTo>
                  <a:pt x="1430509" y="1469182"/>
                </a:lnTo>
                <a:lnTo>
                  <a:pt x="1401568" y="1536825"/>
                </a:lnTo>
                <a:lnTo>
                  <a:pt x="1368903" y="1601076"/>
                </a:lnTo>
                <a:lnTo>
                  <a:pt x="1332712" y="1661675"/>
                </a:lnTo>
                <a:lnTo>
                  <a:pt x="1293187" y="1718364"/>
                </a:lnTo>
                <a:lnTo>
                  <a:pt x="1250525" y="1770884"/>
                </a:lnTo>
                <a:lnTo>
                  <a:pt x="1204920" y="1818975"/>
                </a:lnTo>
                <a:lnTo>
                  <a:pt x="1156567" y="1862378"/>
                </a:lnTo>
                <a:lnTo>
                  <a:pt x="1105661" y="1900835"/>
                </a:lnTo>
                <a:lnTo>
                  <a:pt x="1052397" y="1934086"/>
                </a:lnTo>
                <a:lnTo>
                  <a:pt x="996970" y="1961872"/>
                </a:lnTo>
                <a:lnTo>
                  <a:pt x="939575" y="1983935"/>
                </a:lnTo>
                <a:lnTo>
                  <a:pt x="880407" y="2000014"/>
                </a:lnTo>
                <a:lnTo>
                  <a:pt x="819661" y="2009852"/>
                </a:lnTo>
                <a:lnTo>
                  <a:pt x="757531" y="2013189"/>
                </a:lnTo>
                <a:lnTo>
                  <a:pt x="695402" y="2009852"/>
                </a:lnTo>
                <a:lnTo>
                  <a:pt x="634656" y="2000014"/>
                </a:lnTo>
                <a:lnTo>
                  <a:pt x="575488" y="1983935"/>
                </a:lnTo>
                <a:lnTo>
                  <a:pt x="518093" y="1961872"/>
                </a:lnTo>
                <a:lnTo>
                  <a:pt x="462666" y="1934086"/>
                </a:lnTo>
                <a:lnTo>
                  <a:pt x="409402" y="1900835"/>
                </a:lnTo>
                <a:lnTo>
                  <a:pt x="358496" y="1862378"/>
                </a:lnTo>
                <a:lnTo>
                  <a:pt x="310143" y="1818975"/>
                </a:lnTo>
                <a:lnTo>
                  <a:pt x="264538" y="1770884"/>
                </a:lnTo>
                <a:lnTo>
                  <a:pt x="221875" y="1718364"/>
                </a:lnTo>
                <a:lnTo>
                  <a:pt x="182351" y="1661675"/>
                </a:lnTo>
                <a:lnTo>
                  <a:pt x="146159" y="1601076"/>
                </a:lnTo>
                <a:lnTo>
                  <a:pt x="113495" y="1536825"/>
                </a:lnTo>
                <a:lnTo>
                  <a:pt x="84554" y="1469182"/>
                </a:lnTo>
                <a:lnTo>
                  <a:pt x="59530" y="1398406"/>
                </a:lnTo>
                <a:lnTo>
                  <a:pt x="38619" y="1324756"/>
                </a:lnTo>
                <a:lnTo>
                  <a:pt x="22015" y="1248491"/>
                </a:lnTo>
                <a:lnTo>
                  <a:pt x="9914" y="1169869"/>
                </a:lnTo>
                <a:lnTo>
                  <a:pt x="2511" y="1089151"/>
                </a:lnTo>
                <a:lnTo>
                  <a:pt x="0" y="1006594"/>
                </a:lnTo>
                <a:close/>
              </a:path>
            </a:pathLst>
          </a:custGeom>
          <a:ln w="76199">
            <a:solidFill>
              <a:srgbClr val="FAA757"/>
            </a:solidFill>
          </a:ln>
        </p:spPr>
        <p:txBody>
          <a:bodyPr wrap="square" lIns="0" tIns="0" rIns="0" bIns="0" rtlCol="0"/>
          <a:lstStyle/>
          <a:p>
            <a:endParaRPr/>
          </a:p>
        </p:txBody>
      </p:sp>
      <p:grpSp>
        <p:nvGrpSpPr>
          <p:cNvPr id="106" name="组合 52"/>
          <p:cNvGrpSpPr/>
          <p:nvPr/>
        </p:nvGrpSpPr>
        <p:grpSpPr>
          <a:xfrm>
            <a:off x="5554200" y="1808480"/>
            <a:ext cx="2451769" cy="1903910"/>
            <a:chOff x="6034113" y="1707602"/>
            <a:chExt cx="2791013" cy="2167348"/>
          </a:xfrm>
        </p:grpSpPr>
        <p:sp>
          <p:nvSpPr>
            <p:cNvPr id="107" name="object 6"/>
            <p:cNvSpPr/>
            <p:nvPr/>
          </p:nvSpPr>
          <p:spPr>
            <a:xfrm>
              <a:off x="7230229" y="1707602"/>
              <a:ext cx="398780" cy="297180"/>
            </a:xfrm>
            <a:prstGeom prst="ellipse">
              <a:avLst/>
            </a:prstGeom>
            <a:solidFill>
              <a:schemeClr val="bg1"/>
            </a:solidFill>
          </p:spPr>
          <p:txBody>
            <a:bodyPr wrap="square" lIns="0" tIns="0" rIns="0" bIns="0" rtlCol="0"/>
            <a:lstStyle/>
            <a:p>
              <a:endParaRPr/>
            </a:p>
          </p:txBody>
        </p:sp>
        <p:sp>
          <p:nvSpPr>
            <p:cNvPr id="108" name="object 7"/>
            <p:cNvSpPr/>
            <p:nvPr/>
          </p:nvSpPr>
          <p:spPr>
            <a:xfrm>
              <a:off x="7230229" y="1707602"/>
              <a:ext cx="398780" cy="297180"/>
            </a:xfrm>
            <a:prstGeom prst="ellipse">
              <a:avLst/>
            </a:prstGeom>
            <a:ln w="25399">
              <a:solidFill>
                <a:srgbClr val="839950"/>
              </a:solidFill>
            </a:ln>
          </p:spPr>
          <p:txBody>
            <a:bodyPr wrap="square" lIns="0" tIns="0" rIns="0" bIns="0" rtlCol="0"/>
            <a:lstStyle/>
            <a:p>
              <a:endParaRPr/>
            </a:p>
          </p:txBody>
        </p:sp>
        <p:sp>
          <p:nvSpPr>
            <p:cNvPr id="109" name="object 8"/>
            <p:cNvSpPr/>
            <p:nvPr/>
          </p:nvSpPr>
          <p:spPr>
            <a:xfrm>
              <a:off x="6432817" y="2258150"/>
              <a:ext cx="398780" cy="297180"/>
            </a:xfrm>
            <a:prstGeom prst="ellipse">
              <a:avLst/>
            </a:prstGeom>
            <a:solidFill>
              <a:schemeClr val="bg1"/>
            </a:solidFill>
          </p:spPr>
          <p:txBody>
            <a:bodyPr wrap="square" lIns="0" tIns="0" rIns="0" bIns="0" rtlCol="0"/>
            <a:lstStyle/>
            <a:p>
              <a:endParaRPr/>
            </a:p>
          </p:txBody>
        </p:sp>
        <p:sp>
          <p:nvSpPr>
            <p:cNvPr id="110" name="object 9"/>
            <p:cNvSpPr/>
            <p:nvPr/>
          </p:nvSpPr>
          <p:spPr>
            <a:xfrm>
              <a:off x="6432817" y="2258149"/>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111" name="object 10"/>
            <p:cNvSpPr/>
            <p:nvPr/>
          </p:nvSpPr>
          <p:spPr>
            <a:xfrm>
              <a:off x="6034113" y="2895441"/>
              <a:ext cx="398780" cy="297180"/>
            </a:xfrm>
            <a:prstGeom prst="ellipse">
              <a:avLst/>
            </a:prstGeom>
            <a:solidFill>
              <a:schemeClr val="bg1"/>
            </a:solidFill>
          </p:spPr>
          <p:txBody>
            <a:bodyPr wrap="square" lIns="0" tIns="0" rIns="0" bIns="0" rtlCol="0"/>
            <a:lstStyle/>
            <a:p>
              <a:endParaRPr/>
            </a:p>
          </p:txBody>
        </p:sp>
        <p:sp>
          <p:nvSpPr>
            <p:cNvPr id="112" name="object 11"/>
            <p:cNvSpPr/>
            <p:nvPr/>
          </p:nvSpPr>
          <p:spPr>
            <a:xfrm>
              <a:off x="6034113" y="2895441"/>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113" name="object 12"/>
            <p:cNvSpPr/>
            <p:nvPr/>
          </p:nvSpPr>
          <p:spPr>
            <a:xfrm>
              <a:off x="6831524" y="2895441"/>
              <a:ext cx="398780" cy="297180"/>
            </a:xfrm>
            <a:prstGeom prst="ellipse">
              <a:avLst/>
            </a:prstGeom>
            <a:solidFill>
              <a:schemeClr val="bg1"/>
            </a:solidFill>
          </p:spPr>
          <p:txBody>
            <a:bodyPr wrap="square" lIns="0" tIns="0" rIns="0" bIns="0" rtlCol="0"/>
            <a:lstStyle/>
            <a:p>
              <a:endParaRPr/>
            </a:p>
          </p:txBody>
        </p:sp>
        <p:sp>
          <p:nvSpPr>
            <p:cNvPr id="114" name="object 13"/>
            <p:cNvSpPr/>
            <p:nvPr/>
          </p:nvSpPr>
          <p:spPr>
            <a:xfrm>
              <a:off x="6831524" y="2895441"/>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115" name="object 14"/>
            <p:cNvSpPr/>
            <p:nvPr/>
          </p:nvSpPr>
          <p:spPr>
            <a:xfrm>
              <a:off x="8027639" y="2258150"/>
              <a:ext cx="398780" cy="297180"/>
            </a:xfrm>
            <a:prstGeom prst="ellipse">
              <a:avLst/>
            </a:prstGeom>
            <a:solidFill>
              <a:schemeClr val="bg1"/>
            </a:solidFill>
          </p:spPr>
          <p:txBody>
            <a:bodyPr wrap="square" lIns="0" tIns="0" rIns="0" bIns="0" rtlCol="0"/>
            <a:lstStyle/>
            <a:p>
              <a:endParaRPr/>
            </a:p>
          </p:txBody>
        </p:sp>
        <p:sp>
          <p:nvSpPr>
            <p:cNvPr id="116" name="object 15"/>
            <p:cNvSpPr/>
            <p:nvPr/>
          </p:nvSpPr>
          <p:spPr>
            <a:xfrm>
              <a:off x="8027639" y="2258149"/>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117" name="object 16"/>
            <p:cNvSpPr/>
            <p:nvPr/>
          </p:nvSpPr>
          <p:spPr>
            <a:xfrm>
              <a:off x="7628935" y="2900260"/>
              <a:ext cx="398780" cy="297180"/>
            </a:xfrm>
            <a:prstGeom prst="ellipse">
              <a:avLst/>
            </a:prstGeom>
            <a:solidFill>
              <a:schemeClr val="bg1"/>
            </a:solidFill>
          </p:spPr>
          <p:txBody>
            <a:bodyPr wrap="square" lIns="0" tIns="0" rIns="0" bIns="0" rtlCol="0"/>
            <a:lstStyle/>
            <a:p>
              <a:endParaRPr/>
            </a:p>
          </p:txBody>
        </p:sp>
        <p:sp>
          <p:nvSpPr>
            <p:cNvPr id="118" name="object 17"/>
            <p:cNvSpPr/>
            <p:nvPr/>
          </p:nvSpPr>
          <p:spPr>
            <a:xfrm>
              <a:off x="7628935" y="2900260"/>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119" name="object 18"/>
            <p:cNvSpPr/>
            <p:nvPr/>
          </p:nvSpPr>
          <p:spPr>
            <a:xfrm>
              <a:off x="8426346" y="2900260"/>
              <a:ext cx="398780" cy="297180"/>
            </a:xfrm>
            <a:prstGeom prst="ellipse">
              <a:avLst/>
            </a:prstGeom>
            <a:solidFill>
              <a:schemeClr val="bg1"/>
            </a:solidFill>
          </p:spPr>
          <p:txBody>
            <a:bodyPr wrap="square" lIns="0" tIns="0" rIns="0" bIns="0" rtlCol="0"/>
            <a:lstStyle/>
            <a:p>
              <a:endParaRPr/>
            </a:p>
          </p:txBody>
        </p:sp>
        <p:sp>
          <p:nvSpPr>
            <p:cNvPr id="120" name="object 19"/>
            <p:cNvSpPr/>
            <p:nvPr/>
          </p:nvSpPr>
          <p:spPr>
            <a:xfrm>
              <a:off x="8426345" y="2900260"/>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121" name="object 38"/>
            <p:cNvSpPr/>
            <p:nvPr/>
          </p:nvSpPr>
          <p:spPr>
            <a:xfrm>
              <a:off x="7030877" y="3577770"/>
              <a:ext cx="398780" cy="297180"/>
            </a:xfrm>
            <a:prstGeom prst="ellipse">
              <a:avLst/>
            </a:prstGeom>
            <a:solidFill>
              <a:schemeClr val="bg1"/>
            </a:solidFill>
          </p:spPr>
          <p:txBody>
            <a:bodyPr wrap="square" lIns="0" tIns="0" rIns="0" bIns="0" rtlCol="0"/>
            <a:lstStyle/>
            <a:p>
              <a:endParaRPr/>
            </a:p>
          </p:txBody>
        </p:sp>
        <p:sp>
          <p:nvSpPr>
            <p:cNvPr id="122" name="object 39"/>
            <p:cNvSpPr/>
            <p:nvPr/>
          </p:nvSpPr>
          <p:spPr>
            <a:xfrm>
              <a:off x="7030877" y="3577770"/>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123" name="object 40"/>
            <p:cNvSpPr/>
            <p:nvPr/>
          </p:nvSpPr>
          <p:spPr>
            <a:xfrm>
              <a:off x="8226992" y="3577770"/>
              <a:ext cx="398780" cy="297180"/>
            </a:xfrm>
            <a:prstGeom prst="ellipse">
              <a:avLst/>
            </a:prstGeom>
            <a:solidFill>
              <a:schemeClr val="bg1"/>
            </a:solidFill>
          </p:spPr>
          <p:txBody>
            <a:bodyPr wrap="square" lIns="0" tIns="0" rIns="0" bIns="0" rtlCol="0"/>
            <a:lstStyle/>
            <a:p>
              <a:endParaRPr/>
            </a:p>
          </p:txBody>
        </p:sp>
        <p:sp>
          <p:nvSpPr>
            <p:cNvPr id="124" name="object 41"/>
            <p:cNvSpPr/>
            <p:nvPr/>
          </p:nvSpPr>
          <p:spPr>
            <a:xfrm>
              <a:off x="8226992" y="3577770"/>
              <a:ext cx="398780" cy="297180"/>
            </a:xfrm>
            <a:prstGeom prst="ellipse">
              <a:avLst/>
            </a:prstGeom>
            <a:solidFill>
              <a:schemeClr val="bg1"/>
            </a:solidFill>
            <a:ln w="25399">
              <a:solidFill>
                <a:srgbClr val="839950"/>
              </a:solidFill>
            </a:ln>
          </p:spPr>
          <p:txBody>
            <a:bodyPr wrap="square" lIns="0" tIns="0" rIns="0" bIns="0" rtlCol="0"/>
            <a:lstStyle/>
            <a:p>
              <a:endParaRPr/>
            </a:p>
          </p:txBody>
        </p:sp>
        <p:cxnSp>
          <p:nvCxnSpPr>
            <p:cNvPr id="125" name="直接箭头连接符 71"/>
            <p:cNvCxnSpPr>
              <a:stCxn id="108" idx="5"/>
              <a:endCxn id="116" idx="1"/>
            </p:cNvCxnSpPr>
            <p:nvPr/>
          </p:nvCxnSpPr>
          <p:spPr>
            <a:xfrm>
              <a:off x="7570609" y="1961261"/>
              <a:ext cx="515430" cy="3404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72"/>
            <p:cNvCxnSpPr>
              <a:stCxn id="108" idx="3"/>
              <a:endCxn id="109" idx="7"/>
            </p:cNvCxnSpPr>
            <p:nvPr/>
          </p:nvCxnSpPr>
          <p:spPr>
            <a:xfrm flipH="1">
              <a:off x="6773197" y="1961261"/>
              <a:ext cx="515432" cy="3404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73"/>
            <p:cNvCxnSpPr>
              <a:stCxn id="109" idx="3"/>
              <a:endCxn id="112" idx="0"/>
            </p:cNvCxnSpPr>
            <p:nvPr/>
          </p:nvCxnSpPr>
          <p:spPr>
            <a:xfrm flipH="1">
              <a:off x="6233503" y="2511809"/>
              <a:ext cx="257714" cy="3836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74"/>
            <p:cNvCxnSpPr>
              <a:stCxn id="116" idx="3"/>
              <a:endCxn id="117" idx="0"/>
            </p:cNvCxnSpPr>
            <p:nvPr/>
          </p:nvCxnSpPr>
          <p:spPr>
            <a:xfrm flipH="1">
              <a:off x="7828325" y="2511808"/>
              <a:ext cx="257714"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9" name="直接箭头连接符 75"/>
            <p:cNvCxnSpPr>
              <a:stCxn id="110" idx="5"/>
              <a:endCxn id="113" idx="0"/>
            </p:cNvCxnSpPr>
            <p:nvPr/>
          </p:nvCxnSpPr>
          <p:spPr>
            <a:xfrm>
              <a:off x="6773197" y="2511808"/>
              <a:ext cx="257717" cy="383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0" name="直接箭头连接符 76"/>
            <p:cNvCxnSpPr>
              <a:stCxn id="116" idx="5"/>
              <a:endCxn id="119" idx="0"/>
            </p:cNvCxnSpPr>
            <p:nvPr/>
          </p:nvCxnSpPr>
          <p:spPr>
            <a:xfrm>
              <a:off x="8368019" y="2511808"/>
              <a:ext cx="257717"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1" name="直接箭头连接符 77"/>
            <p:cNvCxnSpPr>
              <a:stCxn id="114" idx="4"/>
              <a:endCxn id="121" idx="0"/>
            </p:cNvCxnSpPr>
            <p:nvPr/>
          </p:nvCxnSpPr>
          <p:spPr>
            <a:xfrm>
              <a:off x="7030914" y="3192621"/>
              <a:ext cx="199353" cy="3851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2" name="直接箭头连接符 78"/>
            <p:cNvCxnSpPr>
              <a:stCxn id="120" idx="4"/>
              <a:endCxn id="124" idx="0"/>
            </p:cNvCxnSpPr>
            <p:nvPr/>
          </p:nvCxnSpPr>
          <p:spPr>
            <a:xfrm flipH="1">
              <a:off x="8426382" y="3197440"/>
              <a:ext cx="199353" cy="3803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33" name="object 50"/>
          <p:cNvSpPr/>
          <p:nvPr/>
        </p:nvSpPr>
        <p:spPr>
          <a:xfrm>
            <a:off x="5476188" y="2192380"/>
            <a:ext cx="1427717" cy="1768837"/>
          </a:xfrm>
          <a:custGeom>
            <a:avLst/>
            <a:gdLst/>
            <a:ahLst/>
            <a:cxnLst/>
            <a:rect l="l" t="t" r="r" b="b"/>
            <a:pathLst>
              <a:path w="1582420" h="2013585">
                <a:moveTo>
                  <a:pt x="0" y="1006595"/>
                </a:moveTo>
                <a:lnTo>
                  <a:pt x="2622" y="924039"/>
                </a:lnTo>
                <a:lnTo>
                  <a:pt x="10355" y="843320"/>
                </a:lnTo>
                <a:lnTo>
                  <a:pt x="22994" y="764698"/>
                </a:lnTo>
                <a:lnTo>
                  <a:pt x="40335" y="688433"/>
                </a:lnTo>
                <a:lnTo>
                  <a:pt x="62176" y="614783"/>
                </a:lnTo>
                <a:lnTo>
                  <a:pt x="88312" y="544006"/>
                </a:lnTo>
                <a:lnTo>
                  <a:pt x="118540" y="476363"/>
                </a:lnTo>
                <a:lnTo>
                  <a:pt x="152656" y="412113"/>
                </a:lnTo>
                <a:lnTo>
                  <a:pt x="190456" y="351513"/>
                </a:lnTo>
                <a:lnTo>
                  <a:pt x="231737" y="294825"/>
                </a:lnTo>
                <a:lnTo>
                  <a:pt x="276296" y="242305"/>
                </a:lnTo>
                <a:lnTo>
                  <a:pt x="323928" y="194214"/>
                </a:lnTo>
                <a:lnTo>
                  <a:pt x="374430" y="150811"/>
                </a:lnTo>
                <a:lnTo>
                  <a:pt x="427599" y="112354"/>
                </a:lnTo>
                <a:lnTo>
                  <a:pt x="483230" y="79103"/>
                </a:lnTo>
                <a:lnTo>
                  <a:pt x="541120" y="51316"/>
                </a:lnTo>
                <a:lnTo>
                  <a:pt x="601066" y="29254"/>
                </a:lnTo>
                <a:lnTo>
                  <a:pt x="662864" y="13174"/>
                </a:lnTo>
                <a:lnTo>
                  <a:pt x="726311" y="3336"/>
                </a:lnTo>
                <a:lnTo>
                  <a:pt x="791201" y="0"/>
                </a:lnTo>
                <a:lnTo>
                  <a:pt x="856092" y="3336"/>
                </a:lnTo>
                <a:lnTo>
                  <a:pt x="919539" y="13174"/>
                </a:lnTo>
                <a:lnTo>
                  <a:pt x="981336" y="29254"/>
                </a:lnTo>
                <a:lnTo>
                  <a:pt x="1041282" y="51316"/>
                </a:lnTo>
                <a:lnTo>
                  <a:pt x="1099173" y="79103"/>
                </a:lnTo>
                <a:lnTo>
                  <a:pt x="1154804" y="112354"/>
                </a:lnTo>
                <a:lnTo>
                  <a:pt x="1207973" y="150811"/>
                </a:lnTo>
                <a:lnTo>
                  <a:pt x="1258475" y="194214"/>
                </a:lnTo>
                <a:lnTo>
                  <a:pt x="1306107" y="242305"/>
                </a:lnTo>
                <a:lnTo>
                  <a:pt x="1350666" y="294825"/>
                </a:lnTo>
                <a:lnTo>
                  <a:pt x="1391947" y="351513"/>
                </a:lnTo>
                <a:lnTo>
                  <a:pt x="1429747" y="412113"/>
                </a:lnTo>
                <a:lnTo>
                  <a:pt x="1463863" y="476363"/>
                </a:lnTo>
                <a:lnTo>
                  <a:pt x="1494091" y="544006"/>
                </a:lnTo>
                <a:lnTo>
                  <a:pt x="1520227" y="614783"/>
                </a:lnTo>
                <a:lnTo>
                  <a:pt x="1542067" y="688433"/>
                </a:lnTo>
                <a:lnTo>
                  <a:pt x="1559409" y="764698"/>
                </a:lnTo>
                <a:lnTo>
                  <a:pt x="1572048" y="843320"/>
                </a:lnTo>
                <a:lnTo>
                  <a:pt x="1579780" y="924039"/>
                </a:lnTo>
                <a:lnTo>
                  <a:pt x="1582403" y="1006595"/>
                </a:lnTo>
                <a:lnTo>
                  <a:pt x="1579780" y="1089152"/>
                </a:lnTo>
                <a:lnTo>
                  <a:pt x="1572048" y="1169870"/>
                </a:lnTo>
                <a:lnTo>
                  <a:pt x="1559409" y="1248492"/>
                </a:lnTo>
                <a:lnTo>
                  <a:pt x="1542067" y="1324757"/>
                </a:lnTo>
                <a:lnTo>
                  <a:pt x="1520227" y="1398408"/>
                </a:lnTo>
                <a:lnTo>
                  <a:pt x="1494091" y="1469184"/>
                </a:lnTo>
                <a:lnTo>
                  <a:pt x="1463863" y="1536827"/>
                </a:lnTo>
                <a:lnTo>
                  <a:pt x="1429747" y="1601078"/>
                </a:lnTo>
                <a:lnTo>
                  <a:pt x="1391947" y="1661677"/>
                </a:lnTo>
                <a:lnTo>
                  <a:pt x="1350666" y="1718366"/>
                </a:lnTo>
                <a:lnTo>
                  <a:pt x="1306107" y="1770885"/>
                </a:lnTo>
                <a:lnTo>
                  <a:pt x="1258475" y="1818976"/>
                </a:lnTo>
                <a:lnTo>
                  <a:pt x="1207973" y="1862380"/>
                </a:lnTo>
                <a:lnTo>
                  <a:pt x="1154804" y="1900836"/>
                </a:lnTo>
                <a:lnTo>
                  <a:pt x="1099173" y="1934087"/>
                </a:lnTo>
                <a:lnTo>
                  <a:pt x="1041282" y="1961874"/>
                </a:lnTo>
                <a:lnTo>
                  <a:pt x="981336" y="1983936"/>
                </a:lnTo>
                <a:lnTo>
                  <a:pt x="919539" y="2000016"/>
                </a:lnTo>
                <a:lnTo>
                  <a:pt x="856092" y="2009854"/>
                </a:lnTo>
                <a:lnTo>
                  <a:pt x="791201" y="2013191"/>
                </a:lnTo>
                <a:lnTo>
                  <a:pt x="726311" y="2009854"/>
                </a:lnTo>
                <a:lnTo>
                  <a:pt x="662864" y="2000016"/>
                </a:lnTo>
                <a:lnTo>
                  <a:pt x="601066" y="1983936"/>
                </a:lnTo>
                <a:lnTo>
                  <a:pt x="541120" y="1961874"/>
                </a:lnTo>
                <a:lnTo>
                  <a:pt x="483230" y="1934087"/>
                </a:lnTo>
                <a:lnTo>
                  <a:pt x="427599" y="1900836"/>
                </a:lnTo>
                <a:lnTo>
                  <a:pt x="374430" y="1862380"/>
                </a:lnTo>
                <a:lnTo>
                  <a:pt x="323928" y="1818976"/>
                </a:lnTo>
                <a:lnTo>
                  <a:pt x="276296" y="1770885"/>
                </a:lnTo>
                <a:lnTo>
                  <a:pt x="231737" y="1718366"/>
                </a:lnTo>
                <a:lnTo>
                  <a:pt x="190456" y="1661677"/>
                </a:lnTo>
                <a:lnTo>
                  <a:pt x="152656" y="1601078"/>
                </a:lnTo>
                <a:lnTo>
                  <a:pt x="118540" y="1536827"/>
                </a:lnTo>
                <a:lnTo>
                  <a:pt x="88312" y="1469184"/>
                </a:lnTo>
                <a:lnTo>
                  <a:pt x="62176" y="1398408"/>
                </a:lnTo>
                <a:lnTo>
                  <a:pt x="40335" y="1324757"/>
                </a:lnTo>
                <a:lnTo>
                  <a:pt x="22994" y="1248492"/>
                </a:lnTo>
                <a:lnTo>
                  <a:pt x="10355" y="1169870"/>
                </a:lnTo>
                <a:lnTo>
                  <a:pt x="2622" y="1089152"/>
                </a:lnTo>
                <a:lnTo>
                  <a:pt x="0" y="1006595"/>
                </a:lnTo>
                <a:close/>
              </a:path>
            </a:pathLst>
          </a:custGeom>
          <a:ln w="76199">
            <a:solidFill>
              <a:srgbClr val="FAA757"/>
            </a:solidFill>
          </a:ln>
        </p:spPr>
        <p:txBody>
          <a:bodyPr wrap="square" lIns="0" tIns="0" rIns="0" bIns="0" rtlCol="0"/>
          <a:lstStyle/>
          <a:p>
            <a:endParaRPr/>
          </a:p>
        </p:txBody>
      </p:sp>
    </p:spTree>
    <p:extLst>
      <p:ext uri="{BB962C8B-B14F-4D97-AF65-F5344CB8AC3E}">
        <p14:creationId xmlns:p14="http://schemas.microsoft.com/office/powerpoint/2010/main" val="653636149"/>
      </p:ext>
    </p:extLst>
  </p:cSld>
  <p:clrMapOvr>
    <a:masterClrMapping/>
  </p:clrMapOvr>
  <p:transition>
    <p:wipe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sp>
        <p:nvSpPr>
          <p:cNvPr id="7" name="Rectangle 2"/>
          <p:cNvSpPr>
            <a:spLocks noGrp="1" noChangeArrowheads="1"/>
          </p:cNvSpPr>
          <p:nvPr>
            <p:ph type="title"/>
          </p:nvPr>
        </p:nvSpPr>
        <p:spPr/>
        <p:txBody>
          <a:bodyPr/>
          <a:lstStyle/>
          <a:p>
            <a:pPr eaLnBrk="1" hangingPunct="1"/>
            <a:r>
              <a:rPr lang="en-US" altLang="en-US" dirty="0">
                <a:cs typeface="Arial" panose="020B0604020202020204" pitchFamily="34" charset="0"/>
              </a:rPr>
              <a:t>Tree Traversal</a:t>
            </a:r>
            <a:endParaRPr lang="en-US" altLang="en-US" b="1" dirty="0">
              <a:cs typeface="Arial" panose="020B0604020202020204" pitchFamily="34" charset="0"/>
            </a:endParaRPr>
          </a:p>
        </p:txBody>
      </p:sp>
      <p:sp>
        <p:nvSpPr>
          <p:cNvPr id="8"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1800" dirty="0">
                <a:ea typeface="Cambria Math" panose="02040503050406030204" pitchFamily="18" charset="0"/>
                <a:cs typeface="Times New Roman" pitchFamily="18" charset="0"/>
              </a:rPr>
              <a:t>Tree traversal </a:t>
            </a:r>
            <a:r>
              <a:rPr lang="en-US" sz="1800">
                <a:ea typeface="Cambria Math" panose="02040503050406030204" pitchFamily="18" charset="0"/>
                <a:cs typeface="Times New Roman" pitchFamily="18" charset="0"/>
              </a:rPr>
              <a:t>is recursive</a:t>
            </a:r>
          </a:p>
          <a:p>
            <a:pPr lvl="1">
              <a:lnSpc>
                <a:spcPct val="100000"/>
              </a:lnSpc>
              <a:spcBef>
                <a:spcPts val="0"/>
              </a:spcBef>
              <a:buFontTx/>
              <a:buChar char="-"/>
            </a:pPr>
            <a:r>
              <a:rPr lang="en-US" sz="1800" spc="-15">
                <a:latin typeface="Verdana (Body)"/>
                <a:cs typeface="Calibri"/>
              </a:rPr>
              <a:t>Recursion</a:t>
            </a:r>
            <a:r>
              <a:rPr lang="en-US" sz="1600" spc="-15">
                <a:latin typeface="Verdana (Body)"/>
                <a:cs typeface="Calibri"/>
              </a:rPr>
              <a:t>: </a:t>
            </a:r>
            <a:r>
              <a:rPr lang="en-US" altLang="zh-CN" sz="1600" spc="-10">
                <a:latin typeface="Verdana (Body)"/>
                <a:cs typeface="Calibri"/>
              </a:rPr>
              <a:t>is the process of </a:t>
            </a:r>
            <a:br>
              <a:rPr lang="en-US" altLang="zh-CN" sz="1600" spc="-10">
                <a:latin typeface="Verdana (Body)"/>
                <a:cs typeface="Calibri"/>
              </a:rPr>
            </a:br>
            <a:r>
              <a:rPr lang="en-US" altLang="zh-CN" sz="1600" spc="-10">
                <a:latin typeface="Verdana (Body)"/>
                <a:cs typeface="Calibri"/>
              </a:rPr>
              <a:t>repeating items in a </a:t>
            </a:r>
            <a:r>
              <a:rPr lang="en-US" altLang="zh-CN" sz="1600" spc="-10">
                <a:latin typeface="Verdana (Body)"/>
                <a:cs typeface="Calibri"/>
                <a:hlinkClick r:id="rId3" tooltip="Self-similarity"/>
              </a:rPr>
              <a:t>self-similar</a:t>
            </a:r>
            <a:r>
              <a:rPr lang="en-US" altLang="zh-CN" sz="1600" spc="-10">
                <a:latin typeface="Verdana (Body)"/>
                <a:cs typeface="Calibri"/>
              </a:rPr>
              <a:t> way; </a:t>
            </a:r>
            <a:br>
              <a:rPr lang="en-US" altLang="zh-CN" sz="1600" spc="-10">
                <a:latin typeface="Verdana (Body)"/>
                <a:cs typeface="Calibri"/>
              </a:rPr>
            </a:br>
            <a:r>
              <a:rPr lang="en-US" altLang="zh-CN" sz="1600" spc="-10">
                <a:latin typeface="Verdana (Body)"/>
                <a:cs typeface="Calibri"/>
              </a:rPr>
              <a:t>divide a problem into several similar </a:t>
            </a:r>
            <a:br>
              <a:rPr lang="en-US" altLang="zh-CN" sz="1600" spc="-10">
                <a:latin typeface="Verdana (Body)"/>
                <a:cs typeface="Calibri"/>
              </a:rPr>
            </a:br>
            <a:r>
              <a:rPr lang="en-US" altLang="zh-CN" sz="1600" spc="-10">
                <a:latin typeface="Verdana (Body)"/>
                <a:cs typeface="Calibri"/>
              </a:rPr>
              <a:t>sub-problems.</a:t>
            </a:r>
            <a:r>
              <a:rPr lang="en-US" sz="1600" spc="-10">
                <a:latin typeface="Verdana (Body)"/>
                <a:cs typeface="Calibri"/>
              </a:rPr>
              <a:t> </a:t>
            </a:r>
            <a:endParaRPr lang="en-US" sz="1600">
              <a:latin typeface="Verdana (Body)"/>
              <a:ea typeface="Cambria Math" panose="02040503050406030204" pitchFamily="18" charset="0"/>
              <a:cs typeface="Times New Roman" pitchFamily="18" charset="0"/>
            </a:endParaRPr>
          </a:p>
          <a:p>
            <a:pPr lvl="1">
              <a:lnSpc>
                <a:spcPct val="100000"/>
              </a:lnSpc>
              <a:spcBef>
                <a:spcPts val="1000"/>
              </a:spcBef>
              <a:buFont typeface=".AppleSystemUIFont" charset="-120"/>
              <a:buChar char="-"/>
            </a:pPr>
            <a:r>
              <a:rPr lang="en-US" sz="1600">
                <a:ea typeface="Cambria Math" panose="02040503050406030204" pitchFamily="18" charset="0"/>
                <a:cs typeface="Times New Roman" pitchFamily="18" charset="0"/>
              </a:rPr>
              <a:t>At </a:t>
            </a:r>
            <a:r>
              <a:rPr lang="en-US" sz="1600" dirty="0">
                <a:ea typeface="Cambria Math" panose="02040503050406030204" pitchFamily="18" charset="0"/>
                <a:cs typeface="Times New Roman" pitchFamily="18" charset="0"/>
              </a:rPr>
              <a:t>each node</a:t>
            </a:r>
          </a:p>
          <a:p>
            <a:pPr lvl="2">
              <a:lnSpc>
                <a:spcPct val="100000"/>
              </a:lnSpc>
              <a:buFont typeface="Arial" charset="0"/>
              <a:buChar char="•"/>
            </a:pPr>
            <a:r>
              <a:rPr lang="en-US" sz="1400">
                <a:ea typeface="Cambria Math" panose="02040503050406030204" pitchFamily="18" charset="0"/>
                <a:cs typeface="Times New Roman" pitchFamily="18" charset="0"/>
              </a:rPr>
              <a:t>Visit the node and both children</a:t>
            </a:r>
            <a:endParaRPr lang="en-US" sz="1400" dirty="0">
              <a:ea typeface="Cambria Math" panose="02040503050406030204" pitchFamily="18" charset="0"/>
              <a:cs typeface="Times New Roman" pitchFamily="18" charset="0"/>
            </a:endParaRPr>
          </a:p>
          <a:p>
            <a:pPr algn="just">
              <a:lnSpc>
                <a:spcPct val="150000"/>
              </a:lnSpc>
            </a:pPr>
            <a:r>
              <a:rPr lang="en-US" sz="1800" dirty="0">
                <a:ea typeface="Cambria Math" panose="02040503050406030204" pitchFamily="18" charset="0"/>
                <a:cs typeface="Times New Roman" pitchFamily="18" charset="0"/>
              </a:rPr>
              <a:t>Initial case + repeating case</a:t>
            </a:r>
          </a:p>
          <a:p>
            <a:pPr lvl="1">
              <a:lnSpc>
                <a:spcPct val="100000"/>
              </a:lnSpc>
              <a:buFont typeface=".AppleSystemUIFont" charset="-120"/>
              <a:buChar char="-"/>
            </a:pPr>
            <a:r>
              <a:rPr lang="en-US" sz="1600" dirty="0">
                <a:ea typeface="Cambria Math" panose="02040503050406030204" pitchFamily="18" charset="0"/>
                <a:cs typeface="Times New Roman" pitchFamily="18" charset="0"/>
              </a:rPr>
              <a:t>(Visit root) </a:t>
            </a:r>
            <a:r>
              <a:rPr lang="en-US" sz="1600">
                <a:ea typeface="Cambria Math" panose="02040503050406030204" pitchFamily="18" charset="0"/>
                <a:cs typeface="Times New Roman" pitchFamily="18" charset="0"/>
              </a:rPr>
              <a:t>+ (visit children)</a:t>
            </a:r>
            <a:endParaRPr lang="en-US" sz="1200" dirty="0">
              <a:ea typeface="Cambria Math" panose="02040503050406030204" pitchFamily="18" charset="0"/>
              <a:cs typeface="Times New Roman" pitchFamily="18" charset="0"/>
            </a:endParaRPr>
          </a:p>
          <a:p>
            <a:pPr>
              <a:lnSpc>
                <a:spcPct val="150000"/>
              </a:lnSpc>
            </a:pPr>
            <a:r>
              <a:rPr lang="en-US" sz="1800" dirty="0">
                <a:ea typeface="Cambria Math" panose="02040503050406030204" pitchFamily="18" charset="0"/>
                <a:cs typeface="Times New Roman" pitchFamily="18" charset="0"/>
              </a:rPr>
              <a:t>When combined, guarantees that</a:t>
            </a:r>
            <a:br>
              <a:rPr lang="en-US" sz="1800" dirty="0">
                <a:ea typeface="Cambria Math" panose="02040503050406030204" pitchFamily="18" charset="0"/>
                <a:cs typeface="Times New Roman" pitchFamily="18" charset="0"/>
              </a:rPr>
            </a:br>
            <a:r>
              <a:rPr lang="en-US" sz="1800" dirty="0">
                <a:ea typeface="Cambria Math" panose="02040503050406030204" pitchFamily="18" charset="0"/>
                <a:cs typeface="Times New Roman" pitchFamily="18" charset="0"/>
              </a:rPr>
              <a:t>all nodes will be visited once and </a:t>
            </a:r>
            <a:br>
              <a:rPr lang="en-US" sz="1800" dirty="0">
                <a:ea typeface="Cambria Math" panose="02040503050406030204" pitchFamily="18" charset="0"/>
                <a:cs typeface="Times New Roman" pitchFamily="18" charset="0"/>
              </a:rPr>
            </a:br>
            <a:r>
              <a:rPr lang="en-US" sz="1800" dirty="0">
                <a:ea typeface="Cambria Math" panose="02040503050406030204" pitchFamily="18" charset="0"/>
                <a:cs typeface="Times New Roman" pitchFamily="18" charset="0"/>
              </a:rPr>
              <a:t>only once</a:t>
            </a:r>
            <a:endParaRPr lang="en-US" sz="1400" dirty="0">
              <a:ea typeface="Cambria Math" panose="02040503050406030204" pitchFamily="18" charset="0"/>
              <a:cs typeface="Times New Roman" pitchFamily="18" charset="0"/>
            </a:endParaRPr>
          </a:p>
        </p:txBody>
      </p:sp>
      <p:grpSp>
        <p:nvGrpSpPr>
          <p:cNvPr id="32" name="组合 54"/>
          <p:cNvGrpSpPr/>
          <p:nvPr/>
        </p:nvGrpSpPr>
        <p:grpSpPr>
          <a:xfrm>
            <a:off x="5770203" y="1890583"/>
            <a:ext cx="2443990" cy="1897869"/>
            <a:chOff x="6034113" y="1707602"/>
            <a:chExt cx="2791013" cy="2167348"/>
          </a:xfrm>
        </p:grpSpPr>
        <p:sp>
          <p:nvSpPr>
            <p:cNvPr id="33" name="object 6"/>
            <p:cNvSpPr/>
            <p:nvPr/>
          </p:nvSpPr>
          <p:spPr>
            <a:xfrm>
              <a:off x="7230229" y="1707602"/>
              <a:ext cx="398780" cy="297180"/>
            </a:xfrm>
            <a:prstGeom prst="ellipse">
              <a:avLst/>
            </a:prstGeom>
            <a:solidFill>
              <a:schemeClr val="bg1"/>
            </a:solidFill>
          </p:spPr>
          <p:txBody>
            <a:bodyPr wrap="square" lIns="0" tIns="0" rIns="0" bIns="0" rtlCol="0"/>
            <a:lstStyle/>
            <a:p>
              <a:endParaRPr/>
            </a:p>
          </p:txBody>
        </p:sp>
        <p:sp>
          <p:nvSpPr>
            <p:cNvPr id="34" name="object 7"/>
            <p:cNvSpPr/>
            <p:nvPr/>
          </p:nvSpPr>
          <p:spPr>
            <a:xfrm>
              <a:off x="7230229" y="1707602"/>
              <a:ext cx="398780" cy="297180"/>
            </a:xfrm>
            <a:prstGeom prst="ellipse">
              <a:avLst/>
            </a:prstGeom>
            <a:ln w="25399">
              <a:solidFill>
                <a:srgbClr val="839950"/>
              </a:solidFill>
            </a:ln>
          </p:spPr>
          <p:txBody>
            <a:bodyPr wrap="square" lIns="0" tIns="0" rIns="0" bIns="0" rtlCol="0"/>
            <a:lstStyle/>
            <a:p>
              <a:endParaRPr/>
            </a:p>
          </p:txBody>
        </p:sp>
        <p:sp>
          <p:nvSpPr>
            <p:cNvPr id="35" name="object 8"/>
            <p:cNvSpPr/>
            <p:nvPr/>
          </p:nvSpPr>
          <p:spPr>
            <a:xfrm>
              <a:off x="6432817" y="2258150"/>
              <a:ext cx="398780" cy="297180"/>
            </a:xfrm>
            <a:prstGeom prst="ellipse">
              <a:avLst/>
            </a:prstGeom>
            <a:solidFill>
              <a:schemeClr val="bg1"/>
            </a:solidFill>
          </p:spPr>
          <p:txBody>
            <a:bodyPr wrap="square" lIns="0" tIns="0" rIns="0" bIns="0" rtlCol="0"/>
            <a:lstStyle/>
            <a:p>
              <a:endParaRPr/>
            </a:p>
          </p:txBody>
        </p:sp>
        <p:sp>
          <p:nvSpPr>
            <p:cNvPr id="36" name="object 9"/>
            <p:cNvSpPr/>
            <p:nvPr/>
          </p:nvSpPr>
          <p:spPr>
            <a:xfrm>
              <a:off x="6432817" y="2258149"/>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37" name="object 10"/>
            <p:cNvSpPr/>
            <p:nvPr/>
          </p:nvSpPr>
          <p:spPr>
            <a:xfrm>
              <a:off x="6034113" y="2895441"/>
              <a:ext cx="398780" cy="297180"/>
            </a:xfrm>
            <a:prstGeom prst="ellipse">
              <a:avLst/>
            </a:prstGeom>
            <a:solidFill>
              <a:schemeClr val="bg1"/>
            </a:solidFill>
          </p:spPr>
          <p:txBody>
            <a:bodyPr wrap="square" lIns="0" tIns="0" rIns="0" bIns="0" rtlCol="0"/>
            <a:lstStyle/>
            <a:p>
              <a:endParaRPr/>
            </a:p>
          </p:txBody>
        </p:sp>
        <p:sp>
          <p:nvSpPr>
            <p:cNvPr id="39" name="object 11"/>
            <p:cNvSpPr/>
            <p:nvPr/>
          </p:nvSpPr>
          <p:spPr>
            <a:xfrm>
              <a:off x="6034113" y="2895441"/>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40" name="object 12"/>
            <p:cNvSpPr/>
            <p:nvPr/>
          </p:nvSpPr>
          <p:spPr>
            <a:xfrm>
              <a:off x="6831524" y="2895441"/>
              <a:ext cx="398780" cy="297180"/>
            </a:xfrm>
            <a:prstGeom prst="ellipse">
              <a:avLst/>
            </a:prstGeom>
            <a:solidFill>
              <a:schemeClr val="bg1"/>
            </a:solidFill>
          </p:spPr>
          <p:txBody>
            <a:bodyPr wrap="square" lIns="0" tIns="0" rIns="0" bIns="0" rtlCol="0"/>
            <a:lstStyle/>
            <a:p>
              <a:endParaRPr/>
            </a:p>
          </p:txBody>
        </p:sp>
        <p:sp>
          <p:nvSpPr>
            <p:cNvPr id="41" name="object 13"/>
            <p:cNvSpPr/>
            <p:nvPr/>
          </p:nvSpPr>
          <p:spPr>
            <a:xfrm>
              <a:off x="6831524" y="2895441"/>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43" name="object 14"/>
            <p:cNvSpPr/>
            <p:nvPr/>
          </p:nvSpPr>
          <p:spPr>
            <a:xfrm>
              <a:off x="8027639" y="2258150"/>
              <a:ext cx="398780" cy="297180"/>
            </a:xfrm>
            <a:prstGeom prst="ellipse">
              <a:avLst/>
            </a:prstGeom>
            <a:solidFill>
              <a:schemeClr val="bg1"/>
            </a:solidFill>
          </p:spPr>
          <p:txBody>
            <a:bodyPr wrap="square" lIns="0" tIns="0" rIns="0" bIns="0" rtlCol="0"/>
            <a:lstStyle/>
            <a:p>
              <a:endParaRPr/>
            </a:p>
          </p:txBody>
        </p:sp>
        <p:sp>
          <p:nvSpPr>
            <p:cNvPr id="44" name="object 15"/>
            <p:cNvSpPr/>
            <p:nvPr/>
          </p:nvSpPr>
          <p:spPr>
            <a:xfrm>
              <a:off x="8027639" y="2258149"/>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45" name="object 16"/>
            <p:cNvSpPr/>
            <p:nvPr/>
          </p:nvSpPr>
          <p:spPr>
            <a:xfrm>
              <a:off x="7628935" y="2900260"/>
              <a:ext cx="398780" cy="297180"/>
            </a:xfrm>
            <a:prstGeom prst="ellipse">
              <a:avLst/>
            </a:prstGeom>
            <a:solidFill>
              <a:schemeClr val="bg1"/>
            </a:solidFill>
          </p:spPr>
          <p:txBody>
            <a:bodyPr wrap="square" lIns="0" tIns="0" rIns="0" bIns="0" rtlCol="0"/>
            <a:lstStyle/>
            <a:p>
              <a:endParaRPr/>
            </a:p>
          </p:txBody>
        </p:sp>
        <p:sp>
          <p:nvSpPr>
            <p:cNvPr id="46" name="object 17"/>
            <p:cNvSpPr/>
            <p:nvPr/>
          </p:nvSpPr>
          <p:spPr>
            <a:xfrm>
              <a:off x="7628935" y="2900260"/>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47" name="object 18"/>
            <p:cNvSpPr/>
            <p:nvPr/>
          </p:nvSpPr>
          <p:spPr>
            <a:xfrm>
              <a:off x="8426346" y="2900260"/>
              <a:ext cx="398780" cy="297180"/>
            </a:xfrm>
            <a:prstGeom prst="ellipse">
              <a:avLst/>
            </a:prstGeom>
            <a:solidFill>
              <a:schemeClr val="bg1"/>
            </a:solidFill>
          </p:spPr>
          <p:txBody>
            <a:bodyPr wrap="square" lIns="0" tIns="0" rIns="0" bIns="0" rtlCol="0"/>
            <a:lstStyle/>
            <a:p>
              <a:endParaRPr/>
            </a:p>
          </p:txBody>
        </p:sp>
        <p:sp>
          <p:nvSpPr>
            <p:cNvPr id="48" name="object 19"/>
            <p:cNvSpPr/>
            <p:nvPr/>
          </p:nvSpPr>
          <p:spPr>
            <a:xfrm>
              <a:off x="8426345" y="2900260"/>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49" name="object 38"/>
            <p:cNvSpPr/>
            <p:nvPr/>
          </p:nvSpPr>
          <p:spPr>
            <a:xfrm>
              <a:off x="7030877" y="3577770"/>
              <a:ext cx="398780" cy="297180"/>
            </a:xfrm>
            <a:prstGeom prst="ellipse">
              <a:avLst/>
            </a:prstGeom>
            <a:solidFill>
              <a:schemeClr val="bg1"/>
            </a:solidFill>
          </p:spPr>
          <p:txBody>
            <a:bodyPr wrap="square" lIns="0" tIns="0" rIns="0" bIns="0" rtlCol="0"/>
            <a:lstStyle/>
            <a:p>
              <a:endParaRPr/>
            </a:p>
          </p:txBody>
        </p:sp>
        <p:sp>
          <p:nvSpPr>
            <p:cNvPr id="50" name="object 39"/>
            <p:cNvSpPr/>
            <p:nvPr/>
          </p:nvSpPr>
          <p:spPr>
            <a:xfrm>
              <a:off x="7030877" y="3577770"/>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51" name="object 40"/>
            <p:cNvSpPr/>
            <p:nvPr/>
          </p:nvSpPr>
          <p:spPr>
            <a:xfrm>
              <a:off x="8226992" y="3577770"/>
              <a:ext cx="398780" cy="297180"/>
            </a:xfrm>
            <a:prstGeom prst="ellipse">
              <a:avLst/>
            </a:prstGeom>
            <a:solidFill>
              <a:schemeClr val="bg1"/>
            </a:solidFill>
          </p:spPr>
          <p:txBody>
            <a:bodyPr wrap="square" lIns="0" tIns="0" rIns="0" bIns="0" rtlCol="0"/>
            <a:lstStyle/>
            <a:p>
              <a:endParaRPr/>
            </a:p>
          </p:txBody>
        </p:sp>
        <p:sp>
          <p:nvSpPr>
            <p:cNvPr id="52" name="object 41"/>
            <p:cNvSpPr/>
            <p:nvPr/>
          </p:nvSpPr>
          <p:spPr>
            <a:xfrm>
              <a:off x="8226992" y="3577770"/>
              <a:ext cx="398780" cy="297180"/>
            </a:xfrm>
            <a:prstGeom prst="ellipse">
              <a:avLst/>
            </a:prstGeom>
            <a:solidFill>
              <a:schemeClr val="bg1"/>
            </a:solidFill>
            <a:ln w="25399">
              <a:solidFill>
                <a:srgbClr val="839950"/>
              </a:solidFill>
            </a:ln>
          </p:spPr>
          <p:txBody>
            <a:bodyPr wrap="square" lIns="0" tIns="0" rIns="0" bIns="0" rtlCol="0"/>
            <a:lstStyle/>
            <a:p>
              <a:endParaRPr/>
            </a:p>
          </p:txBody>
        </p:sp>
        <p:cxnSp>
          <p:nvCxnSpPr>
            <p:cNvPr id="53" name="直接箭头连接符 73"/>
            <p:cNvCxnSpPr>
              <a:stCxn id="34" idx="5"/>
              <a:endCxn id="44" idx="1"/>
            </p:cNvCxnSpPr>
            <p:nvPr/>
          </p:nvCxnSpPr>
          <p:spPr>
            <a:xfrm>
              <a:off x="7570609" y="1961261"/>
              <a:ext cx="515430" cy="3404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74"/>
            <p:cNvCxnSpPr>
              <a:stCxn id="34" idx="3"/>
              <a:endCxn id="35" idx="7"/>
            </p:cNvCxnSpPr>
            <p:nvPr/>
          </p:nvCxnSpPr>
          <p:spPr>
            <a:xfrm flipH="1">
              <a:off x="6773197" y="1961261"/>
              <a:ext cx="515432" cy="3404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75"/>
            <p:cNvCxnSpPr>
              <a:stCxn id="35" idx="3"/>
              <a:endCxn id="39" idx="0"/>
            </p:cNvCxnSpPr>
            <p:nvPr/>
          </p:nvCxnSpPr>
          <p:spPr>
            <a:xfrm flipH="1">
              <a:off x="6233503" y="2511809"/>
              <a:ext cx="257714" cy="3836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6"/>
            <p:cNvCxnSpPr>
              <a:stCxn id="44" idx="3"/>
              <a:endCxn id="45" idx="0"/>
            </p:cNvCxnSpPr>
            <p:nvPr/>
          </p:nvCxnSpPr>
          <p:spPr>
            <a:xfrm flipH="1">
              <a:off x="7828325" y="2511808"/>
              <a:ext cx="257714"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7"/>
            <p:cNvCxnSpPr>
              <a:stCxn id="36" idx="5"/>
              <a:endCxn id="40" idx="0"/>
            </p:cNvCxnSpPr>
            <p:nvPr/>
          </p:nvCxnSpPr>
          <p:spPr>
            <a:xfrm>
              <a:off x="6773197" y="2511808"/>
              <a:ext cx="257717" cy="383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8"/>
            <p:cNvCxnSpPr>
              <a:stCxn id="44" idx="5"/>
              <a:endCxn id="47" idx="0"/>
            </p:cNvCxnSpPr>
            <p:nvPr/>
          </p:nvCxnSpPr>
          <p:spPr>
            <a:xfrm>
              <a:off x="8368019" y="2511808"/>
              <a:ext cx="257717"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9"/>
            <p:cNvCxnSpPr>
              <a:stCxn id="41" idx="4"/>
              <a:endCxn id="49" idx="0"/>
            </p:cNvCxnSpPr>
            <p:nvPr/>
          </p:nvCxnSpPr>
          <p:spPr>
            <a:xfrm>
              <a:off x="7030914" y="3192621"/>
              <a:ext cx="199353" cy="3851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80"/>
            <p:cNvCxnSpPr>
              <a:stCxn id="48" idx="4"/>
              <a:endCxn id="52" idx="0"/>
            </p:cNvCxnSpPr>
            <p:nvPr/>
          </p:nvCxnSpPr>
          <p:spPr>
            <a:xfrm flipH="1">
              <a:off x="8426382" y="3197440"/>
              <a:ext cx="199353" cy="3803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77" name="下箭头 81"/>
          <p:cNvSpPr/>
          <p:nvPr/>
        </p:nvSpPr>
        <p:spPr>
          <a:xfrm>
            <a:off x="6884938" y="1543970"/>
            <a:ext cx="246920" cy="25332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grpSp>
        <p:nvGrpSpPr>
          <p:cNvPr id="2" name="Group 1"/>
          <p:cNvGrpSpPr/>
          <p:nvPr/>
        </p:nvGrpSpPr>
        <p:grpSpPr>
          <a:xfrm>
            <a:off x="5689896" y="1940428"/>
            <a:ext cx="2695402" cy="2054919"/>
            <a:chOff x="5297893" y="2051641"/>
            <a:chExt cx="2695402" cy="2054919"/>
          </a:xfrm>
        </p:grpSpPr>
        <p:sp>
          <p:nvSpPr>
            <p:cNvPr id="79" name="下箭头 83"/>
            <p:cNvSpPr/>
            <p:nvPr/>
          </p:nvSpPr>
          <p:spPr>
            <a:xfrm>
              <a:off x="5712752" y="2051641"/>
              <a:ext cx="246920" cy="253328"/>
            </a:xfrm>
            <a:prstGeom prst="down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80" name="下箭头 84"/>
            <p:cNvSpPr/>
            <p:nvPr/>
          </p:nvSpPr>
          <p:spPr>
            <a:xfrm>
              <a:off x="7133972" y="2051641"/>
              <a:ext cx="246920" cy="253328"/>
            </a:xfrm>
            <a:prstGeom prst="down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81" name="任意多边形 85"/>
            <p:cNvSpPr/>
            <p:nvPr/>
          </p:nvSpPr>
          <p:spPr>
            <a:xfrm>
              <a:off x="5297893" y="2284446"/>
              <a:ext cx="1393280" cy="1810539"/>
            </a:xfrm>
            <a:custGeom>
              <a:avLst/>
              <a:gdLst>
                <a:gd name="connsiteX0" fmla="*/ 569843 w 1591113"/>
                <a:gd name="connsiteY0" fmla="*/ 246 h 2067618"/>
                <a:gd name="connsiteX1" fmla="*/ 304800 w 1591113"/>
                <a:gd name="connsiteY1" fmla="*/ 26750 h 2067618"/>
                <a:gd name="connsiteX2" fmla="*/ 251791 w 1591113"/>
                <a:gd name="connsiteY2" fmla="*/ 40002 h 2067618"/>
                <a:gd name="connsiteX3" fmla="*/ 185530 w 1591113"/>
                <a:gd name="connsiteY3" fmla="*/ 79759 h 2067618"/>
                <a:gd name="connsiteX4" fmla="*/ 145774 w 1591113"/>
                <a:gd name="connsiteY4" fmla="*/ 119515 h 2067618"/>
                <a:gd name="connsiteX5" fmla="*/ 132522 w 1591113"/>
                <a:gd name="connsiteY5" fmla="*/ 172524 h 2067618"/>
                <a:gd name="connsiteX6" fmla="*/ 106017 w 1591113"/>
                <a:gd name="connsiteY6" fmla="*/ 212280 h 2067618"/>
                <a:gd name="connsiteX7" fmla="*/ 92765 w 1591113"/>
                <a:gd name="connsiteY7" fmla="*/ 252037 h 2067618"/>
                <a:gd name="connsiteX8" fmla="*/ 66261 w 1591113"/>
                <a:gd name="connsiteY8" fmla="*/ 305046 h 2067618"/>
                <a:gd name="connsiteX9" fmla="*/ 26504 w 1591113"/>
                <a:gd name="connsiteY9" fmla="*/ 411063 h 2067618"/>
                <a:gd name="connsiteX10" fmla="*/ 0 w 1591113"/>
                <a:gd name="connsiteY10" fmla="*/ 715863 h 2067618"/>
                <a:gd name="connsiteX11" fmla="*/ 13252 w 1591113"/>
                <a:gd name="connsiteY11" fmla="*/ 1060420 h 2067618"/>
                <a:gd name="connsiteX12" fmla="*/ 26504 w 1591113"/>
                <a:gd name="connsiteY12" fmla="*/ 1100176 h 2067618"/>
                <a:gd name="connsiteX13" fmla="*/ 53008 w 1591113"/>
                <a:gd name="connsiteY13" fmla="*/ 1139933 h 2067618"/>
                <a:gd name="connsiteX14" fmla="*/ 79513 w 1591113"/>
                <a:gd name="connsiteY14" fmla="*/ 1206194 h 2067618"/>
                <a:gd name="connsiteX15" fmla="*/ 159026 w 1591113"/>
                <a:gd name="connsiteY15" fmla="*/ 1272454 h 2067618"/>
                <a:gd name="connsiteX16" fmla="*/ 185530 w 1591113"/>
                <a:gd name="connsiteY16" fmla="*/ 1312211 h 2067618"/>
                <a:gd name="connsiteX17" fmla="*/ 265043 w 1591113"/>
                <a:gd name="connsiteY17" fmla="*/ 1378472 h 2067618"/>
                <a:gd name="connsiteX18" fmla="*/ 291548 w 1591113"/>
                <a:gd name="connsiteY18" fmla="*/ 1431480 h 2067618"/>
                <a:gd name="connsiteX19" fmla="*/ 384313 w 1591113"/>
                <a:gd name="connsiteY19" fmla="*/ 1510994 h 2067618"/>
                <a:gd name="connsiteX20" fmla="*/ 410817 w 1591113"/>
                <a:gd name="connsiteY20" fmla="*/ 1550750 h 2067618"/>
                <a:gd name="connsiteX21" fmla="*/ 463826 w 1591113"/>
                <a:gd name="connsiteY21" fmla="*/ 1590507 h 2067618"/>
                <a:gd name="connsiteX22" fmla="*/ 490330 w 1591113"/>
                <a:gd name="connsiteY22" fmla="*/ 1630263 h 2067618"/>
                <a:gd name="connsiteX23" fmla="*/ 530087 w 1591113"/>
                <a:gd name="connsiteY23" fmla="*/ 1656767 h 2067618"/>
                <a:gd name="connsiteX24" fmla="*/ 583095 w 1591113"/>
                <a:gd name="connsiteY24" fmla="*/ 1696524 h 2067618"/>
                <a:gd name="connsiteX25" fmla="*/ 609600 w 1591113"/>
                <a:gd name="connsiteY25" fmla="*/ 1736280 h 2067618"/>
                <a:gd name="connsiteX26" fmla="*/ 675861 w 1591113"/>
                <a:gd name="connsiteY26" fmla="*/ 1749533 h 2067618"/>
                <a:gd name="connsiteX27" fmla="*/ 742122 w 1591113"/>
                <a:gd name="connsiteY27" fmla="*/ 1815794 h 2067618"/>
                <a:gd name="connsiteX28" fmla="*/ 781878 w 1591113"/>
                <a:gd name="connsiteY28" fmla="*/ 1868802 h 2067618"/>
                <a:gd name="connsiteX29" fmla="*/ 821635 w 1591113"/>
                <a:gd name="connsiteY29" fmla="*/ 1895307 h 2067618"/>
                <a:gd name="connsiteX30" fmla="*/ 861391 w 1591113"/>
                <a:gd name="connsiteY30" fmla="*/ 1935063 h 2067618"/>
                <a:gd name="connsiteX31" fmla="*/ 967408 w 1591113"/>
                <a:gd name="connsiteY31" fmla="*/ 2014576 h 2067618"/>
                <a:gd name="connsiteX32" fmla="*/ 993913 w 1591113"/>
                <a:gd name="connsiteY32" fmla="*/ 2041080 h 2067618"/>
                <a:gd name="connsiteX33" fmla="*/ 1152939 w 1591113"/>
                <a:gd name="connsiteY33" fmla="*/ 2054333 h 2067618"/>
                <a:gd name="connsiteX34" fmla="*/ 1192695 w 1591113"/>
                <a:gd name="connsiteY34" fmla="*/ 2067585 h 2067618"/>
                <a:gd name="connsiteX35" fmla="*/ 1470991 w 1591113"/>
                <a:gd name="connsiteY35" fmla="*/ 2027828 h 2067618"/>
                <a:gd name="connsiteX36" fmla="*/ 1484243 w 1591113"/>
                <a:gd name="connsiteY36" fmla="*/ 1988072 h 2067618"/>
                <a:gd name="connsiteX37" fmla="*/ 1510748 w 1591113"/>
                <a:gd name="connsiteY37" fmla="*/ 1921811 h 2067618"/>
                <a:gd name="connsiteX38" fmla="*/ 1524000 w 1591113"/>
                <a:gd name="connsiteY38" fmla="*/ 1855550 h 2067618"/>
                <a:gd name="connsiteX39" fmla="*/ 1563756 w 1591113"/>
                <a:gd name="connsiteY39" fmla="*/ 1802541 h 2067618"/>
                <a:gd name="connsiteX40" fmla="*/ 1590261 w 1591113"/>
                <a:gd name="connsiteY40" fmla="*/ 1670020 h 2067618"/>
                <a:gd name="connsiteX41" fmla="*/ 1550504 w 1591113"/>
                <a:gd name="connsiteY41" fmla="*/ 1272454 h 2067618"/>
                <a:gd name="connsiteX42" fmla="*/ 1524000 w 1591113"/>
                <a:gd name="connsiteY42" fmla="*/ 1073672 h 2067618"/>
                <a:gd name="connsiteX43" fmla="*/ 1497495 w 1591113"/>
                <a:gd name="connsiteY43" fmla="*/ 967654 h 2067618"/>
                <a:gd name="connsiteX44" fmla="*/ 1470991 w 1591113"/>
                <a:gd name="connsiteY44" fmla="*/ 927898 h 2067618"/>
                <a:gd name="connsiteX45" fmla="*/ 1457739 w 1591113"/>
                <a:gd name="connsiteY45" fmla="*/ 874889 h 2067618"/>
                <a:gd name="connsiteX46" fmla="*/ 1431235 w 1591113"/>
                <a:gd name="connsiteY46" fmla="*/ 835133 h 2067618"/>
                <a:gd name="connsiteX47" fmla="*/ 1417982 w 1591113"/>
                <a:gd name="connsiteY47" fmla="*/ 742367 h 2067618"/>
                <a:gd name="connsiteX48" fmla="*/ 1298713 w 1591113"/>
                <a:gd name="connsiteY48" fmla="*/ 530333 h 2067618"/>
                <a:gd name="connsiteX49" fmla="*/ 1245704 w 1591113"/>
                <a:gd name="connsiteY49" fmla="*/ 437567 h 2067618"/>
                <a:gd name="connsiteX50" fmla="*/ 1179443 w 1591113"/>
                <a:gd name="connsiteY50" fmla="*/ 371307 h 2067618"/>
                <a:gd name="connsiteX51" fmla="*/ 1139687 w 1591113"/>
                <a:gd name="connsiteY51" fmla="*/ 358054 h 2067618"/>
                <a:gd name="connsiteX52" fmla="*/ 1113182 w 1591113"/>
                <a:gd name="connsiteY52" fmla="*/ 331550 h 2067618"/>
                <a:gd name="connsiteX53" fmla="*/ 1033669 w 1591113"/>
                <a:gd name="connsiteY53" fmla="*/ 291794 h 2067618"/>
                <a:gd name="connsiteX54" fmla="*/ 980661 w 1591113"/>
                <a:gd name="connsiteY54" fmla="*/ 225533 h 2067618"/>
                <a:gd name="connsiteX55" fmla="*/ 927652 w 1591113"/>
                <a:gd name="connsiteY55" fmla="*/ 185776 h 2067618"/>
                <a:gd name="connsiteX56" fmla="*/ 887895 w 1591113"/>
                <a:gd name="connsiteY56" fmla="*/ 159272 h 2067618"/>
                <a:gd name="connsiteX57" fmla="*/ 808382 w 1591113"/>
                <a:gd name="connsiteY57" fmla="*/ 132767 h 2067618"/>
                <a:gd name="connsiteX58" fmla="*/ 742122 w 1591113"/>
                <a:gd name="connsiteY58" fmla="*/ 79759 h 2067618"/>
                <a:gd name="connsiteX59" fmla="*/ 622852 w 1591113"/>
                <a:gd name="connsiteY59" fmla="*/ 13498 h 2067618"/>
                <a:gd name="connsiteX60" fmla="*/ 569843 w 1591113"/>
                <a:gd name="connsiteY60" fmla="*/ 246 h 206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91113" h="2067618">
                  <a:moveTo>
                    <a:pt x="569843" y="246"/>
                  </a:moveTo>
                  <a:cubicBezTo>
                    <a:pt x="516834" y="2455"/>
                    <a:pt x="392903" y="15737"/>
                    <a:pt x="304800" y="26750"/>
                  </a:cubicBezTo>
                  <a:cubicBezTo>
                    <a:pt x="286727" y="29009"/>
                    <a:pt x="268082" y="31857"/>
                    <a:pt x="251791" y="40002"/>
                  </a:cubicBezTo>
                  <a:cubicBezTo>
                    <a:pt x="106268" y="112765"/>
                    <a:pt x="359165" y="21882"/>
                    <a:pt x="185530" y="79759"/>
                  </a:cubicBezTo>
                  <a:cubicBezTo>
                    <a:pt x="172278" y="93011"/>
                    <a:pt x="155072" y="103243"/>
                    <a:pt x="145774" y="119515"/>
                  </a:cubicBezTo>
                  <a:cubicBezTo>
                    <a:pt x="136738" y="135329"/>
                    <a:pt x="139697" y="155783"/>
                    <a:pt x="132522" y="172524"/>
                  </a:cubicBezTo>
                  <a:cubicBezTo>
                    <a:pt x="126248" y="187163"/>
                    <a:pt x="114852" y="199028"/>
                    <a:pt x="106017" y="212280"/>
                  </a:cubicBezTo>
                  <a:cubicBezTo>
                    <a:pt x="101600" y="225532"/>
                    <a:pt x="98268" y="239197"/>
                    <a:pt x="92765" y="252037"/>
                  </a:cubicBezTo>
                  <a:cubicBezTo>
                    <a:pt x="84983" y="270195"/>
                    <a:pt x="73198" y="286549"/>
                    <a:pt x="66261" y="305046"/>
                  </a:cubicBezTo>
                  <a:cubicBezTo>
                    <a:pt x="12130" y="449394"/>
                    <a:pt x="100295" y="263478"/>
                    <a:pt x="26504" y="411063"/>
                  </a:cubicBezTo>
                  <a:cubicBezTo>
                    <a:pt x="20360" y="472503"/>
                    <a:pt x="0" y="665892"/>
                    <a:pt x="0" y="715863"/>
                  </a:cubicBezTo>
                  <a:cubicBezTo>
                    <a:pt x="0" y="830800"/>
                    <a:pt x="5344" y="945755"/>
                    <a:pt x="13252" y="1060420"/>
                  </a:cubicBezTo>
                  <a:cubicBezTo>
                    <a:pt x="14213" y="1074356"/>
                    <a:pt x="20257" y="1087682"/>
                    <a:pt x="26504" y="1100176"/>
                  </a:cubicBezTo>
                  <a:cubicBezTo>
                    <a:pt x="33627" y="1114422"/>
                    <a:pt x="45885" y="1125687"/>
                    <a:pt x="53008" y="1139933"/>
                  </a:cubicBezTo>
                  <a:cubicBezTo>
                    <a:pt x="63647" y="1161210"/>
                    <a:pt x="66905" y="1186021"/>
                    <a:pt x="79513" y="1206194"/>
                  </a:cubicBezTo>
                  <a:cubicBezTo>
                    <a:pt x="97735" y="1235348"/>
                    <a:pt x="131548" y="1254136"/>
                    <a:pt x="159026" y="1272454"/>
                  </a:cubicBezTo>
                  <a:cubicBezTo>
                    <a:pt x="167861" y="1285706"/>
                    <a:pt x="175334" y="1299975"/>
                    <a:pt x="185530" y="1312211"/>
                  </a:cubicBezTo>
                  <a:cubicBezTo>
                    <a:pt x="217414" y="1350472"/>
                    <a:pt x="225955" y="1352413"/>
                    <a:pt x="265043" y="1378472"/>
                  </a:cubicBezTo>
                  <a:cubicBezTo>
                    <a:pt x="273878" y="1396141"/>
                    <a:pt x="278539" y="1416613"/>
                    <a:pt x="291548" y="1431480"/>
                  </a:cubicBezTo>
                  <a:cubicBezTo>
                    <a:pt x="365162" y="1515610"/>
                    <a:pt x="338869" y="1454189"/>
                    <a:pt x="384313" y="1510994"/>
                  </a:cubicBezTo>
                  <a:cubicBezTo>
                    <a:pt x="394262" y="1523431"/>
                    <a:pt x="399555" y="1539488"/>
                    <a:pt x="410817" y="1550750"/>
                  </a:cubicBezTo>
                  <a:cubicBezTo>
                    <a:pt x="426435" y="1566368"/>
                    <a:pt x="448208" y="1574889"/>
                    <a:pt x="463826" y="1590507"/>
                  </a:cubicBezTo>
                  <a:cubicBezTo>
                    <a:pt x="475088" y="1601769"/>
                    <a:pt x="479068" y="1619001"/>
                    <a:pt x="490330" y="1630263"/>
                  </a:cubicBezTo>
                  <a:cubicBezTo>
                    <a:pt x="501592" y="1641525"/>
                    <a:pt x="517127" y="1647509"/>
                    <a:pt x="530087" y="1656767"/>
                  </a:cubicBezTo>
                  <a:cubicBezTo>
                    <a:pt x="548060" y="1669605"/>
                    <a:pt x="567477" y="1680906"/>
                    <a:pt x="583095" y="1696524"/>
                  </a:cubicBezTo>
                  <a:cubicBezTo>
                    <a:pt x="594357" y="1707786"/>
                    <a:pt x="595771" y="1728378"/>
                    <a:pt x="609600" y="1736280"/>
                  </a:cubicBezTo>
                  <a:cubicBezTo>
                    <a:pt x="629157" y="1747455"/>
                    <a:pt x="653774" y="1745115"/>
                    <a:pt x="675861" y="1749533"/>
                  </a:cubicBezTo>
                  <a:cubicBezTo>
                    <a:pt x="746537" y="1855547"/>
                    <a:pt x="653775" y="1727447"/>
                    <a:pt x="742122" y="1815794"/>
                  </a:cubicBezTo>
                  <a:cubicBezTo>
                    <a:pt x="757740" y="1831412"/>
                    <a:pt x="766260" y="1853184"/>
                    <a:pt x="781878" y="1868802"/>
                  </a:cubicBezTo>
                  <a:cubicBezTo>
                    <a:pt x="793140" y="1880064"/>
                    <a:pt x="809399" y="1885111"/>
                    <a:pt x="821635" y="1895307"/>
                  </a:cubicBezTo>
                  <a:cubicBezTo>
                    <a:pt x="836032" y="1907305"/>
                    <a:pt x="846886" y="1923195"/>
                    <a:pt x="861391" y="1935063"/>
                  </a:cubicBezTo>
                  <a:cubicBezTo>
                    <a:pt x="895580" y="1963036"/>
                    <a:pt x="936172" y="1983341"/>
                    <a:pt x="967408" y="2014576"/>
                  </a:cubicBezTo>
                  <a:cubicBezTo>
                    <a:pt x="976243" y="2023411"/>
                    <a:pt x="981696" y="2038462"/>
                    <a:pt x="993913" y="2041080"/>
                  </a:cubicBezTo>
                  <a:cubicBezTo>
                    <a:pt x="1045925" y="2052225"/>
                    <a:pt x="1099930" y="2049915"/>
                    <a:pt x="1152939" y="2054333"/>
                  </a:cubicBezTo>
                  <a:cubicBezTo>
                    <a:pt x="1166191" y="2058750"/>
                    <a:pt x="1178742" y="2068249"/>
                    <a:pt x="1192695" y="2067585"/>
                  </a:cubicBezTo>
                  <a:cubicBezTo>
                    <a:pt x="1389024" y="2058235"/>
                    <a:pt x="1365132" y="2063114"/>
                    <a:pt x="1470991" y="2027828"/>
                  </a:cubicBezTo>
                  <a:cubicBezTo>
                    <a:pt x="1475408" y="2014576"/>
                    <a:pt x="1479338" y="2001151"/>
                    <a:pt x="1484243" y="1988072"/>
                  </a:cubicBezTo>
                  <a:cubicBezTo>
                    <a:pt x="1492596" y="1965798"/>
                    <a:pt x="1503912" y="1944596"/>
                    <a:pt x="1510748" y="1921811"/>
                  </a:cubicBezTo>
                  <a:cubicBezTo>
                    <a:pt x="1517220" y="1900237"/>
                    <a:pt x="1514852" y="1876133"/>
                    <a:pt x="1524000" y="1855550"/>
                  </a:cubicBezTo>
                  <a:cubicBezTo>
                    <a:pt x="1532970" y="1835367"/>
                    <a:pt x="1550504" y="1820211"/>
                    <a:pt x="1563756" y="1802541"/>
                  </a:cubicBezTo>
                  <a:cubicBezTo>
                    <a:pt x="1572591" y="1758367"/>
                    <a:pt x="1588530" y="1715035"/>
                    <a:pt x="1590261" y="1670020"/>
                  </a:cubicBezTo>
                  <a:cubicBezTo>
                    <a:pt x="1596568" y="1506024"/>
                    <a:pt x="1566329" y="1430709"/>
                    <a:pt x="1550504" y="1272454"/>
                  </a:cubicBezTo>
                  <a:cubicBezTo>
                    <a:pt x="1540103" y="1168444"/>
                    <a:pt x="1543375" y="1157628"/>
                    <a:pt x="1524000" y="1073672"/>
                  </a:cubicBezTo>
                  <a:cubicBezTo>
                    <a:pt x="1515809" y="1038178"/>
                    <a:pt x="1509944" y="1001888"/>
                    <a:pt x="1497495" y="967654"/>
                  </a:cubicBezTo>
                  <a:cubicBezTo>
                    <a:pt x="1492052" y="952686"/>
                    <a:pt x="1479826" y="941150"/>
                    <a:pt x="1470991" y="927898"/>
                  </a:cubicBezTo>
                  <a:cubicBezTo>
                    <a:pt x="1466574" y="910228"/>
                    <a:pt x="1464914" y="891630"/>
                    <a:pt x="1457739" y="874889"/>
                  </a:cubicBezTo>
                  <a:cubicBezTo>
                    <a:pt x="1451465" y="860250"/>
                    <a:pt x="1435812" y="850388"/>
                    <a:pt x="1431235" y="835133"/>
                  </a:cubicBezTo>
                  <a:cubicBezTo>
                    <a:pt x="1422259" y="805214"/>
                    <a:pt x="1428780" y="771677"/>
                    <a:pt x="1417982" y="742367"/>
                  </a:cubicBezTo>
                  <a:cubicBezTo>
                    <a:pt x="1337529" y="523996"/>
                    <a:pt x="1370698" y="645508"/>
                    <a:pt x="1298713" y="530333"/>
                  </a:cubicBezTo>
                  <a:cubicBezTo>
                    <a:pt x="1271969" y="487542"/>
                    <a:pt x="1277616" y="474038"/>
                    <a:pt x="1245704" y="437567"/>
                  </a:cubicBezTo>
                  <a:cubicBezTo>
                    <a:pt x="1225135" y="414060"/>
                    <a:pt x="1209075" y="381185"/>
                    <a:pt x="1179443" y="371307"/>
                  </a:cubicBezTo>
                  <a:lnTo>
                    <a:pt x="1139687" y="358054"/>
                  </a:lnTo>
                  <a:cubicBezTo>
                    <a:pt x="1130852" y="349219"/>
                    <a:pt x="1123896" y="337978"/>
                    <a:pt x="1113182" y="331550"/>
                  </a:cubicBezTo>
                  <a:cubicBezTo>
                    <a:pt x="1015213" y="272769"/>
                    <a:pt x="1134195" y="372215"/>
                    <a:pt x="1033669" y="291794"/>
                  </a:cubicBezTo>
                  <a:cubicBezTo>
                    <a:pt x="968103" y="239341"/>
                    <a:pt x="1049533" y="294405"/>
                    <a:pt x="980661" y="225533"/>
                  </a:cubicBezTo>
                  <a:cubicBezTo>
                    <a:pt x="965043" y="209915"/>
                    <a:pt x="945625" y="198614"/>
                    <a:pt x="927652" y="185776"/>
                  </a:cubicBezTo>
                  <a:cubicBezTo>
                    <a:pt x="914691" y="176519"/>
                    <a:pt x="902449" y="165741"/>
                    <a:pt x="887895" y="159272"/>
                  </a:cubicBezTo>
                  <a:cubicBezTo>
                    <a:pt x="862365" y="147925"/>
                    <a:pt x="808382" y="132767"/>
                    <a:pt x="808382" y="132767"/>
                  </a:cubicBezTo>
                  <a:cubicBezTo>
                    <a:pt x="759410" y="59310"/>
                    <a:pt x="809897" y="117412"/>
                    <a:pt x="742122" y="79759"/>
                  </a:cubicBezTo>
                  <a:cubicBezTo>
                    <a:pt x="693336" y="52656"/>
                    <a:pt x="674256" y="22065"/>
                    <a:pt x="622852" y="13498"/>
                  </a:cubicBezTo>
                  <a:cubicBezTo>
                    <a:pt x="609780" y="11319"/>
                    <a:pt x="622852" y="-1963"/>
                    <a:pt x="569843" y="246"/>
                  </a:cubicBezTo>
                  <a:close/>
                </a:path>
              </a:pathLst>
            </a:cu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任意多边形 86"/>
            <p:cNvSpPr/>
            <p:nvPr/>
          </p:nvSpPr>
          <p:spPr>
            <a:xfrm>
              <a:off x="6690427" y="2307250"/>
              <a:ext cx="1302868" cy="1799310"/>
            </a:xfrm>
            <a:custGeom>
              <a:avLst/>
              <a:gdLst>
                <a:gd name="connsiteX0" fmla="*/ 715617 w 1487863"/>
                <a:gd name="connsiteY0" fmla="*/ 708 h 2054795"/>
                <a:gd name="connsiteX1" fmla="*/ 596347 w 1487863"/>
                <a:gd name="connsiteY1" fmla="*/ 13960 h 2054795"/>
                <a:gd name="connsiteX2" fmla="*/ 543339 w 1487863"/>
                <a:gd name="connsiteY2" fmla="*/ 708 h 2054795"/>
                <a:gd name="connsiteX3" fmla="*/ 463826 w 1487863"/>
                <a:gd name="connsiteY3" fmla="*/ 27212 h 2054795"/>
                <a:gd name="connsiteX4" fmla="*/ 357808 w 1487863"/>
                <a:gd name="connsiteY4" fmla="*/ 53717 h 2054795"/>
                <a:gd name="connsiteX5" fmla="*/ 198782 w 1487863"/>
                <a:gd name="connsiteY5" fmla="*/ 80221 h 2054795"/>
                <a:gd name="connsiteX6" fmla="*/ 145774 w 1487863"/>
                <a:gd name="connsiteY6" fmla="*/ 119978 h 2054795"/>
                <a:gd name="connsiteX7" fmla="*/ 92765 w 1487863"/>
                <a:gd name="connsiteY7" fmla="*/ 199491 h 2054795"/>
                <a:gd name="connsiteX8" fmla="*/ 53008 w 1487863"/>
                <a:gd name="connsiteY8" fmla="*/ 318760 h 2054795"/>
                <a:gd name="connsiteX9" fmla="*/ 26504 w 1487863"/>
                <a:gd name="connsiteY9" fmla="*/ 398273 h 2054795"/>
                <a:gd name="connsiteX10" fmla="*/ 13252 w 1487863"/>
                <a:gd name="connsiteY10" fmla="*/ 557299 h 2054795"/>
                <a:gd name="connsiteX11" fmla="*/ 0 w 1487863"/>
                <a:gd name="connsiteY11" fmla="*/ 597056 h 2054795"/>
                <a:gd name="connsiteX12" fmla="*/ 13252 w 1487863"/>
                <a:gd name="connsiteY12" fmla="*/ 901856 h 2054795"/>
                <a:gd name="connsiteX13" fmla="*/ 53008 w 1487863"/>
                <a:gd name="connsiteY13" fmla="*/ 994621 h 2054795"/>
                <a:gd name="connsiteX14" fmla="*/ 66261 w 1487863"/>
                <a:gd name="connsiteY14" fmla="*/ 1034378 h 2054795"/>
                <a:gd name="connsiteX15" fmla="*/ 92765 w 1487863"/>
                <a:gd name="connsiteY15" fmla="*/ 1087386 h 2054795"/>
                <a:gd name="connsiteX16" fmla="*/ 119269 w 1487863"/>
                <a:gd name="connsiteY16" fmla="*/ 1127143 h 2054795"/>
                <a:gd name="connsiteX17" fmla="*/ 145774 w 1487863"/>
                <a:gd name="connsiteY17" fmla="*/ 1206656 h 2054795"/>
                <a:gd name="connsiteX18" fmla="*/ 185530 w 1487863"/>
                <a:gd name="connsiteY18" fmla="*/ 1272917 h 2054795"/>
                <a:gd name="connsiteX19" fmla="*/ 238539 w 1487863"/>
                <a:gd name="connsiteY19" fmla="*/ 1352430 h 2054795"/>
                <a:gd name="connsiteX20" fmla="*/ 265043 w 1487863"/>
                <a:gd name="connsiteY20" fmla="*/ 1405438 h 2054795"/>
                <a:gd name="connsiteX21" fmla="*/ 318052 w 1487863"/>
                <a:gd name="connsiteY21" fmla="*/ 1458447 h 2054795"/>
                <a:gd name="connsiteX22" fmla="*/ 371061 w 1487863"/>
                <a:gd name="connsiteY22" fmla="*/ 1537960 h 2054795"/>
                <a:gd name="connsiteX23" fmla="*/ 384313 w 1487863"/>
                <a:gd name="connsiteY23" fmla="*/ 1590969 h 2054795"/>
                <a:gd name="connsiteX24" fmla="*/ 450574 w 1487863"/>
                <a:gd name="connsiteY24" fmla="*/ 1670482 h 2054795"/>
                <a:gd name="connsiteX25" fmla="*/ 490330 w 1487863"/>
                <a:gd name="connsiteY25" fmla="*/ 1763247 h 2054795"/>
                <a:gd name="connsiteX26" fmla="*/ 569843 w 1487863"/>
                <a:gd name="connsiteY26" fmla="*/ 1842760 h 2054795"/>
                <a:gd name="connsiteX27" fmla="*/ 622852 w 1487863"/>
                <a:gd name="connsiteY27" fmla="*/ 1909021 h 2054795"/>
                <a:gd name="connsiteX28" fmla="*/ 662608 w 1487863"/>
                <a:gd name="connsiteY28" fmla="*/ 1935525 h 2054795"/>
                <a:gd name="connsiteX29" fmla="*/ 728869 w 1487863"/>
                <a:gd name="connsiteY29" fmla="*/ 1988534 h 2054795"/>
                <a:gd name="connsiteX30" fmla="*/ 834887 w 1487863"/>
                <a:gd name="connsiteY30" fmla="*/ 2015038 h 2054795"/>
                <a:gd name="connsiteX31" fmla="*/ 874643 w 1487863"/>
                <a:gd name="connsiteY31" fmla="*/ 2028291 h 2054795"/>
                <a:gd name="connsiteX32" fmla="*/ 914400 w 1487863"/>
                <a:gd name="connsiteY32" fmla="*/ 2054795 h 2054795"/>
                <a:gd name="connsiteX33" fmla="*/ 1033669 w 1487863"/>
                <a:gd name="connsiteY33" fmla="*/ 2041543 h 2054795"/>
                <a:gd name="connsiteX34" fmla="*/ 1113182 w 1487863"/>
                <a:gd name="connsiteY34" fmla="*/ 2015038 h 2054795"/>
                <a:gd name="connsiteX35" fmla="*/ 1139687 w 1487863"/>
                <a:gd name="connsiteY35" fmla="*/ 1988534 h 2054795"/>
                <a:gd name="connsiteX36" fmla="*/ 1166191 w 1487863"/>
                <a:gd name="connsiteY36" fmla="*/ 1948778 h 2054795"/>
                <a:gd name="connsiteX37" fmla="*/ 1205947 w 1487863"/>
                <a:gd name="connsiteY37" fmla="*/ 1922273 h 2054795"/>
                <a:gd name="connsiteX38" fmla="*/ 1232452 w 1487863"/>
                <a:gd name="connsiteY38" fmla="*/ 1882517 h 2054795"/>
                <a:gd name="connsiteX39" fmla="*/ 1245704 w 1487863"/>
                <a:gd name="connsiteY39" fmla="*/ 1816256 h 2054795"/>
                <a:gd name="connsiteX40" fmla="*/ 1258956 w 1487863"/>
                <a:gd name="connsiteY40" fmla="*/ 1776499 h 2054795"/>
                <a:gd name="connsiteX41" fmla="*/ 1272208 w 1487863"/>
                <a:gd name="connsiteY41" fmla="*/ 1723491 h 2054795"/>
                <a:gd name="connsiteX42" fmla="*/ 1298713 w 1487863"/>
                <a:gd name="connsiteY42" fmla="*/ 1696986 h 2054795"/>
                <a:gd name="connsiteX43" fmla="*/ 1351721 w 1487863"/>
                <a:gd name="connsiteY43" fmla="*/ 1590969 h 2054795"/>
                <a:gd name="connsiteX44" fmla="*/ 1364974 w 1487863"/>
                <a:gd name="connsiteY44" fmla="*/ 1511456 h 2054795"/>
                <a:gd name="connsiteX45" fmla="*/ 1391478 w 1487863"/>
                <a:gd name="connsiteY45" fmla="*/ 1471699 h 2054795"/>
                <a:gd name="connsiteX46" fmla="*/ 1404730 w 1487863"/>
                <a:gd name="connsiteY46" fmla="*/ 1405438 h 2054795"/>
                <a:gd name="connsiteX47" fmla="*/ 1431234 w 1487863"/>
                <a:gd name="connsiteY47" fmla="*/ 1352430 h 2054795"/>
                <a:gd name="connsiteX48" fmla="*/ 1457739 w 1487863"/>
                <a:gd name="connsiteY48" fmla="*/ 1272917 h 2054795"/>
                <a:gd name="connsiteX49" fmla="*/ 1470991 w 1487863"/>
                <a:gd name="connsiteY49" fmla="*/ 1233160 h 2054795"/>
                <a:gd name="connsiteX50" fmla="*/ 1470991 w 1487863"/>
                <a:gd name="connsiteY50" fmla="*/ 875352 h 2054795"/>
                <a:gd name="connsiteX51" fmla="*/ 1457739 w 1487863"/>
                <a:gd name="connsiteY51" fmla="*/ 835595 h 2054795"/>
                <a:gd name="connsiteX52" fmla="*/ 1417982 w 1487863"/>
                <a:gd name="connsiteY52" fmla="*/ 795838 h 2054795"/>
                <a:gd name="connsiteX53" fmla="*/ 1404730 w 1487863"/>
                <a:gd name="connsiteY53" fmla="*/ 756082 h 2054795"/>
                <a:gd name="connsiteX54" fmla="*/ 1338469 w 1487863"/>
                <a:gd name="connsiteY54" fmla="*/ 689821 h 2054795"/>
                <a:gd name="connsiteX55" fmla="*/ 1298713 w 1487863"/>
                <a:gd name="connsiteY55" fmla="*/ 623560 h 2054795"/>
                <a:gd name="connsiteX56" fmla="*/ 1285461 w 1487863"/>
                <a:gd name="connsiteY56" fmla="*/ 583804 h 2054795"/>
                <a:gd name="connsiteX57" fmla="*/ 1258956 w 1487863"/>
                <a:gd name="connsiteY57" fmla="*/ 557299 h 2054795"/>
                <a:gd name="connsiteX58" fmla="*/ 1205947 w 1487863"/>
                <a:gd name="connsiteY58" fmla="*/ 491038 h 2054795"/>
                <a:gd name="connsiteX59" fmla="*/ 1192695 w 1487863"/>
                <a:gd name="connsiteY59" fmla="*/ 451282 h 2054795"/>
                <a:gd name="connsiteX60" fmla="*/ 1152939 w 1487863"/>
                <a:gd name="connsiteY60" fmla="*/ 438030 h 2054795"/>
                <a:gd name="connsiteX61" fmla="*/ 1126434 w 1487863"/>
                <a:gd name="connsiteY61" fmla="*/ 411525 h 2054795"/>
                <a:gd name="connsiteX62" fmla="*/ 1033669 w 1487863"/>
                <a:gd name="connsiteY62" fmla="*/ 345265 h 2054795"/>
                <a:gd name="connsiteX63" fmla="*/ 980661 w 1487863"/>
                <a:gd name="connsiteY63" fmla="*/ 265752 h 2054795"/>
                <a:gd name="connsiteX64" fmla="*/ 954156 w 1487863"/>
                <a:gd name="connsiteY64" fmla="*/ 239247 h 2054795"/>
                <a:gd name="connsiteX65" fmla="*/ 927652 w 1487863"/>
                <a:gd name="connsiteY65" fmla="*/ 199491 h 2054795"/>
                <a:gd name="connsiteX66" fmla="*/ 901147 w 1487863"/>
                <a:gd name="connsiteY66" fmla="*/ 172986 h 2054795"/>
                <a:gd name="connsiteX67" fmla="*/ 874643 w 1487863"/>
                <a:gd name="connsiteY67" fmla="*/ 133230 h 2054795"/>
                <a:gd name="connsiteX68" fmla="*/ 848139 w 1487863"/>
                <a:gd name="connsiteY68" fmla="*/ 106725 h 2054795"/>
                <a:gd name="connsiteX69" fmla="*/ 781878 w 1487863"/>
                <a:gd name="connsiteY69" fmla="*/ 40465 h 2054795"/>
                <a:gd name="connsiteX70" fmla="*/ 715617 w 1487863"/>
                <a:gd name="connsiteY70" fmla="*/ 708 h 2054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487863" h="2054795">
                  <a:moveTo>
                    <a:pt x="715617" y="708"/>
                  </a:moveTo>
                  <a:cubicBezTo>
                    <a:pt x="684695" y="-3709"/>
                    <a:pt x="636348" y="13960"/>
                    <a:pt x="596347" y="13960"/>
                  </a:cubicBezTo>
                  <a:cubicBezTo>
                    <a:pt x="578134" y="13960"/>
                    <a:pt x="561462" y="-1104"/>
                    <a:pt x="543339" y="708"/>
                  </a:cubicBezTo>
                  <a:cubicBezTo>
                    <a:pt x="515540" y="3488"/>
                    <a:pt x="490930" y="20436"/>
                    <a:pt x="463826" y="27212"/>
                  </a:cubicBezTo>
                  <a:cubicBezTo>
                    <a:pt x="428487" y="36047"/>
                    <a:pt x="393869" y="48565"/>
                    <a:pt x="357808" y="53717"/>
                  </a:cubicBezTo>
                  <a:cubicBezTo>
                    <a:pt x="242745" y="70154"/>
                    <a:pt x="295672" y="60843"/>
                    <a:pt x="198782" y="80221"/>
                  </a:cubicBezTo>
                  <a:cubicBezTo>
                    <a:pt x="181113" y="93473"/>
                    <a:pt x="160448" y="103470"/>
                    <a:pt x="145774" y="119978"/>
                  </a:cubicBezTo>
                  <a:cubicBezTo>
                    <a:pt x="124611" y="143786"/>
                    <a:pt x="92765" y="199491"/>
                    <a:pt x="92765" y="199491"/>
                  </a:cubicBezTo>
                  <a:cubicBezTo>
                    <a:pt x="62922" y="378550"/>
                    <a:pt x="102700" y="206953"/>
                    <a:pt x="53008" y="318760"/>
                  </a:cubicBezTo>
                  <a:cubicBezTo>
                    <a:pt x="41661" y="344290"/>
                    <a:pt x="26504" y="398273"/>
                    <a:pt x="26504" y="398273"/>
                  </a:cubicBezTo>
                  <a:cubicBezTo>
                    <a:pt x="22087" y="451282"/>
                    <a:pt x="20282" y="504573"/>
                    <a:pt x="13252" y="557299"/>
                  </a:cubicBezTo>
                  <a:cubicBezTo>
                    <a:pt x="11406" y="571146"/>
                    <a:pt x="0" y="583087"/>
                    <a:pt x="0" y="597056"/>
                  </a:cubicBezTo>
                  <a:cubicBezTo>
                    <a:pt x="0" y="698752"/>
                    <a:pt x="5740" y="800438"/>
                    <a:pt x="13252" y="901856"/>
                  </a:cubicBezTo>
                  <a:cubicBezTo>
                    <a:pt x="18049" y="966610"/>
                    <a:pt x="27173" y="942951"/>
                    <a:pt x="53008" y="994621"/>
                  </a:cubicBezTo>
                  <a:cubicBezTo>
                    <a:pt x="59255" y="1007115"/>
                    <a:pt x="60758" y="1021538"/>
                    <a:pt x="66261" y="1034378"/>
                  </a:cubicBezTo>
                  <a:cubicBezTo>
                    <a:pt x="74043" y="1052536"/>
                    <a:pt x="82964" y="1070234"/>
                    <a:pt x="92765" y="1087386"/>
                  </a:cubicBezTo>
                  <a:cubicBezTo>
                    <a:pt x="100667" y="1101215"/>
                    <a:pt x="112800" y="1112589"/>
                    <a:pt x="119269" y="1127143"/>
                  </a:cubicBezTo>
                  <a:cubicBezTo>
                    <a:pt x="130616" y="1152673"/>
                    <a:pt x="136939" y="1180152"/>
                    <a:pt x="145774" y="1206656"/>
                  </a:cubicBezTo>
                  <a:cubicBezTo>
                    <a:pt x="171112" y="1282669"/>
                    <a:pt x="141872" y="1214706"/>
                    <a:pt x="185530" y="1272917"/>
                  </a:cubicBezTo>
                  <a:cubicBezTo>
                    <a:pt x="204643" y="1298401"/>
                    <a:pt x="224293" y="1323939"/>
                    <a:pt x="238539" y="1352430"/>
                  </a:cubicBezTo>
                  <a:cubicBezTo>
                    <a:pt x="247374" y="1370099"/>
                    <a:pt x="253190" y="1389634"/>
                    <a:pt x="265043" y="1405438"/>
                  </a:cubicBezTo>
                  <a:cubicBezTo>
                    <a:pt x="280036" y="1425429"/>
                    <a:pt x="302442" y="1438934"/>
                    <a:pt x="318052" y="1458447"/>
                  </a:cubicBezTo>
                  <a:cubicBezTo>
                    <a:pt x="337951" y="1483321"/>
                    <a:pt x="371061" y="1537960"/>
                    <a:pt x="371061" y="1537960"/>
                  </a:cubicBezTo>
                  <a:cubicBezTo>
                    <a:pt x="375478" y="1555630"/>
                    <a:pt x="376168" y="1574678"/>
                    <a:pt x="384313" y="1590969"/>
                  </a:cubicBezTo>
                  <a:cubicBezTo>
                    <a:pt x="400066" y="1622475"/>
                    <a:pt x="426270" y="1646179"/>
                    <a:pt x="450574" y="1670482"/>
                  </a:cubicBezTo>
                  <a:cubicBezTo>
                    <a:pt x="460148" y="1699203"/>
                    <a:pt x="471616" y="1739854"/>
                    <a:pt x="490330" y="1763247"/>
                  </a:cubicBezTo>
                  <a:cubicBezTo>
                    <a:pt x="513745" y="1792516"/>
                    <a:pt x="549052" y="1811572"/>
                    <a:pt x="569843" y="1842760"/>
                  </a:cubicBezTo>
                  <a:cubicBezTo>
                    <a:pt x="589525" y="1872283"/>
                    <a:pt x="595873" y="1887438"/>
                    <a:pt x="622852" y="1909021"/>
                  </a:cubicBezTo>
                  <a:cubicBezTo>
                    <a:pt x="635289" y="1918970"/>
                    <a:pt x="650171" y="1925576"/>
                    <a:pt x="662608" y="1935525"/>
                  </a:cubicBezTo>
                  <a:cubicBezTo>
                    <a:pt x="690362" y="1957728"/>
                    <a:pt x="691480" y="1974938"/>
                    <a:pt x="728869" y="1988534"/>
                  </a:cubicBezTo>
                  <a:cubicBezTo>
                    <a:pt x="763103" y="2000982"/>
                    <a:pt x="800330" y="2003518"/>
                    <a:pt x="834887" y="2015038"/>
                  </a:cubicBezTo>
                  <a:cubicBezTo>
                    <a:pt x="848139" y="2019456"/>
                    <a:pt x="862149" y="2022044"/>
                    <a:pt x="874643" y="2028291"/>
                  </a:cubicBezTo>
                  <a:cubicBezTo>
                    <a:pt x="888889" y="2035414"/>
                    <a:pt x="901148" y="2045960"/>
                    <a:pt x="914400" y="2054795"/>
                  </a:cubicBezTo>
                  <a:cubicBezTo>
                    <a:pt x="954156" y="2050378"/>
                    <a:pt x="994445" y="2049388"/>
                    <a:pt x="1033669" y="2041543"/>
                  </a:cubicBezTo>
                  <a:cubicBezTo>
                    <a:pt x="1061065" y="2036064"/>
                    <a:pt x="1113182" y="2015038"/>
                    <a:pt x="1113182" y="2015038"/>
                  </a:cubicBezTo>
                  <a:cubicBezTo>
                    <a:pt x="1122017" y="2006203"/>
                    <a:pt x="1131882" y="1998290"/>
                    <a:pt x="1139687" y="1988534"/>
                  </a:cubicBezTo>
                  <a:cubicBezTo>
                    <a:pt x="1149637" y="1976097"/>
                    <a:pt x="1154929" y="1960040"/>
                    <a:pt x="1166191" y="1948778"/>
                  </a:cubicBezTo>
                  <a:cubicBezTo>
                    <a:pt x="1177453" y="1937516"/>
                    <a:pt x="1192695" y="1931108"/>
                    <a:pt x="1205947" y="1922273"/>
                  </a:cubicBezTo>
                  <a:cubicBezTo>
                    <a:pt x="1214782" y="1909021"/>
                    <a:pt x="1226860" y="1897430"/>
                    <a:pt x="1232452" y="1882517"/>
                  </a:cubicBezTo>
                  <a:cubicBezTo>
                    <a:pt x="1240361" y="1861427"/>
                    <a:pt x="1240241" y="1838108"/>
                    <a:pt x="1245704" y="1816256"/>
                  </a:cubicBezTo>
                  <a:cubicBezTo>
                    <a:pt x="1249092" y="1802704"/>
                    <a:pt x="1255118" y="1789931"/>
                    <a:pt x="1258956" y="1776499"/>
                  </a:cubicBezTo>
                  <a:cubicBezTo>
                    <a:pt x="1263959" y="1758987"/>
                    <a:pt x="1264063" y="1739781"/>
                    <a:pt x="1272208" y="1723491"/>
                  </a:cubicBezTo>
                  <a:cubicBezTo>
                    <a:pt x="1277796" y="1712316"/>
                    <a:pt x="1292285" y="1707700"/>
                    <a:pt x="1298713" y="1696986"/>
                  </a:cubicBezTo>
                  <a:cubicBezTo>
                    <a:pt x="1319041" y="1663106"/>
                    <a:pt x="1351721" y="1590969"/>
                    <a:pt x="1351721" y="1590969"/>
                  </a:cubicBezTo>
                  <a:cubicBezTo>
                    <a:pt x="1356139" y="1564465"/>
                    <a:pt x="1356477" y="1536947"/>
                    <a:pt x="1364974" y="1511456"/>
                  </a:cubicBezTo>
                  <a:cubicBezTo>
                    <a:pt x="1370011" y="1496346"/>
                    <a:pt x="1385886" y="1486612"/>
                    <a:pt x="1391478" y="1471699"/>
                  </a:cubicBezTo>
                  <a:cubicBezTo>
                    <a:pt x="1399387" y="1450609"/>
                    <a:pt x="1397607" y="1426807"/>
                    <a:pt x="1404730" y="1405438"/>
                  </a:cubicBezTo>
                  <a:cubicBezTo>
                    <a:pt x="1410977" y="1386697"/>
                    <a:pt x="1423897" y="1370772"/>
                    <a:pt x="1431234" y="1352430"/>
                  </a:cubicBezTo>
                  <a:cubicBezTo>
                    <a:pt x="1441610" y="1326490"/>
                    <a:pt x="1448904" y="1299421"/>
                    <a:pt x="1457739" y="1272917"/>
                  </a:cubicBezTo>
                  <a:lnTo>
                    <a:pt x="1470991" y="1233160"/>
                  </a:lnTo>
                  <a:cubicBezTo>
                    <a:pt x="1494350" y="1069648"/>
                    <a:pt x="1492608" y="1123953"/>
                    <a:pt x="1470991" y="875352"/>
                  </a:cubicBezTo>
                  <a:cubicBezTo>
                    <a:pt x="1469781" y="861435"/>
                    <a:pt x="1465488" y="847218"/>
                    <a:pt x="1457739" y="835595"/>
                  </a:cubicBezTo>
                  <a:cubicBezTo>
                    <a:pt x="1447343" y="820001"/>
                    <a:pt x="1431234" y="809090"/>
                    <a:pt x="1417982" y="795838"/>
                  </a:cubicBezTo>
                  <a:cubicBezTo>
                    <a:pt x="1413565" y="782586"/>
                    <a:pt x="1413111" y="767257"/>
                    <a:pt x="1404730" y="756082"/>
                  </a:cubicBezTo>
                  <a:cubicBezTo>
                    <a:pt x="1385989" y="731093"/>
                    <a:pt x="1338469" y="689821"/>
                    <a:pt x="1338469" y="689821"/>
                  </a:cubicBezTo>
                  <a:cubicBezTo>
                    <a:pt x="1300929" y="577200"/>
                    <a:pt x="1353285" y="714515"/>
                    <a:pt x="1298713" y="623560"/>
                  </a:cubicBezTo>
                  <a:cubicBezTo>
                    <a:pt x="1291526" y="611582"/>
                    <a:pt x="1292648" y="595782"/>
                    <a:pt x="1285461" y="583804"/>
                  </a:cubicBezTo>
                  <a:cubicBezTo>
                    <a:pt x="1279033" y="573090"/>
                    <a:pt x="1266761" y="567056"/>
                    <a:pt x="1258956" y="557299"/>
                  </a:cubicBezTo>
                  <a:cubicBezTo>
                    <a:pt x="1192085" y="473711"/>
                    <a:pt x="1269944" y="555035"/>
                    <a:pt x="1205947" y="491038"/>
                  </a:cubicBezTo>
                  <a:cubicBezTo>
                    <a:pt x="1201530" y="477786"/>
                    <a:pt x="1202572" y="461159"/>
                    <a:pt x="1192695" y="451282"/>
                  </a:cubicBezTo>
                  <a:cubicBezTo>
                    <a:pt x="1182818" y="441405"/>
                    <a:pt x="1164917" y="445217"/>
                    <a:pt x="1152939" y="438030"/>
                  </a:cubicBezTo>
                  <a:cubicBezTo>
                    <a:pt x="1142225" y="431602"/>
                    <a:pt x="1136033" y="419524"/>
                    <a:pt x="1126434" y="411525"/>
                  </a:cubicBezTo>
                  <a:cubicBezTo>
                    <a:pt x="1093556" y="384127"/>
                    <a:pt x="1068099" y="368218"/>
                    <a:pt x="1033669" y="345265"/>
                  </a:cubicBezTo>
                  <a:cubicBezTo>
                    <a:pt x="1016000" y="318761"/>
                    <a:pt x="1003185" y="288276"/>
                    <a:pt x="980661" y="265752"/>
                  </a:cubicBezTo>
                  <a:cubicBezTo>
                    <a:pt x="971826" y="256917"/>
                    <a:pt x="961961" y="249004"/>
                    <a:pt x="954156" y="239247"/>
                  </a:cubicBezTo>
                  <a:cubicBezTo>
                    <a:pt x="944207" y="226810"/>
                    <a:pt x="937601" y="211928"/>
                    <a:pt x="927652" y="199491"/>
                  </a:cubicBezTo>
                  <a:cubicBezTo>
                    <a:pt x="919847" y="189734"/>
                    <a:pt x="908952" y="182743"/>
                    <a:pt x="901147" y="172986"/>
                  </a:cubicBezTo>
                  <a:cubicBezTo>
                    <a:pt x="891198" y="160549"/>
                    <a:pt x="884592" y="145667"/>
                    <a:pt x="874643" y="133230"/>
                  </a:cubicBezTo>
                  <a:cubicBezTo>
                    <a:pt x="866838" y="123474"/>
                    <a:pt x="855944" y="116481"/>
                    <a:pt x="848139" y="106725"/>
                  </a:cubicBezTo>
                  <a:cubicBezTo>
                    <a:pt x="777460" y="18377"/>
                    <a:pt x="870225" y="111144"/>
                    <a:pt x="781878" y="40465"/>
                  </a:cubicBezTo>
                  <a:cubicBezTo>
                    <a:pt x="744843" y="10836"/>
                    <a:pt x="746539" y="5125"/>
                    <a:pt x="715617" y="708"/>
                  </a:cubicBezTo>
                  <a:close/>
                </a:path>
              </a:pathLst>
            </a:cu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063371145"/>
      </p:ext>
    </p:extLst>
  </p:cSld>
  <p:clrMapOvr>
    <a:masterClrMapping/>
  </p:clrMapOvr>
  <p:transition>
    <p:wipe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sp>
        <p:nvSpPr>
          <p:cNvPr id="7" name="Rectangle 2"/>
          <p:cNvSpPr>
            <a:spLocks noGrp="1" noChangeArrowheads="1"/>
          </p:cNvSpPr>
          <p:nvPr>
            <p:ph type="title"/>
          </p:nvPr>
        </p:nvSpPr>
        <p:spPr/>
        <p:txBody>
          <a:bodyPr/>
          <a:lstStyle/>
          <a:p>
            <a:pPr eaLnBrk="1" hangingPunct="1"/>
            <a:r>
              <a:rPr lang="en-US" altLang="en-US" dirty="0">
                <a:cs typeface="Arial" panose="020B0604020202020204" pitchFamily="34" charset="0"/>
              </a:rPr>
              <a:t>Tree </a:t>
            </a:r>
            <a:r>
              <a:rPr lang="en-US" altLang="en-US">
                <a:cs typeface="Arial" panose="020B0604020202020204" pitchFamily="34" charset="0"/>
              </a:rPr>
              <a:t>Traversal process</a:t>
            </a:r>
            <a:endParaRPr lang="en-US" altLang="en-US" b="1" dirty="0">
              <a:cs typeface="Arial" panose="020B0604020202020204" pitchFamily="34" charset="0"/>
            </a:endParaRPr>
          </a:p>
        </p:txBody>
      </p:sp>
      <p:sp>
        <p:nvSpPr>
          <p:cNvPr id="8"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endParaRPr lang="en-US" sz="1800">
              <a:ea typeface="Cambria Math" panose="02040503050406030204" pitchFamily="18" charset="0"/>
              <a:cs typeface="Times New Roman" pitchFamily="18" charset="0"/>
            </a:endParaRPr>
          </a:p>
          <a:p>
            <a:pPr marL="0" indent="0" algn="just">
              <a:lnSpc>
                <a:spcPct val="150000"/>
              </a:lnSpc>
              <a:spcBef>
                <a:spcPts val="0"/>
              </a:spcBef>
              <a:buNone/>
            </a:pPr>
            <a:endParaRPr lang="en-US" sz="1800">
              <a:ea typeface="Cambria Math" panose="02040503050406030204" pitchFamily="18" charset="0"/>
              <a:cs typeface="Times New Roman" pitchFamily="18" charset="0"/>
            </a:endParaRPr>
          </a:p>
          <a:p>
            <a:pPr marL="0" lvl="0" indent="0">
              <a:lnSpc>
                <a:spcPct val="150000"/>
              </a:lnSpc>
              <a:spcBef>
                <a:spcPts val="0"/>
              </a:spcBef>
              <a:buNone/>
            </a:pPr>
            <a:r>
              <a:rPr lang="en-US" sz="1400">
                <a:solidFill>
                  <a:prstClr val="black"/>
                </a:solidFill>
                <a:latin typeface="Courier New"/>
                <a:cs typeface="Courier New"/>
              </a:rPr>
              <a:t>TreeTraversal(Node N):</a:t>
            </a:r>
          </a:p>
          <a:p>
            <a:pPr marL="0" lvl="0" indent="0">
              <a:lnSpc>
                <a:spcPct val="150000"/>
              </a:lnSpc>
              <a:spcBef>
                <a:spcPts val="0"/>
              </a:spcBef>
              <a:buNone/>
            </a:pPr>
            <a:r>
              <a:rPr lang="en-US" sz="1400">
                <a:solidFill>
                  <a:prstClr val="black"/>
                </a:solidFill>
                <a:latin typeface="Courier New"/>
                <a:cs typeface="Courier New"/>
              </a:rPr>
              <a:t>    Visit N;</a:t>
            </a:r>
          </a:p>
          <a:p>
            <a:pPr marL="0" lvl="0" indent="0">
              <a:lnSpc>
                <a:spcPct val="150000"/>
              </a:lnSpc>
              <a:spcBef>
                <a:spcPts val="0"/>
              </a:spcBef>
              <a:buNone/>
            </a:pPr>
            <a:r>
              <a:rPr lang="en-US" sz="1400">
                <a:solidFill>
                  <a:prstClr val="black"/>
                </a:solidFill>
                <a:latin typeface="Courier New"/>
                <a:cs typeface="Courier New"/>
              </a:rPr>
              <a:t>    If (N has left child)</a:t>
            </a:r>
          </a:p>
          <a:p>
            <a:pPr marL="0" indent="0">
              <a:lnSpc>
                <a:spcPct val="150000"/>
              </a:lnSpc>
              <a:spcBef>
                <a:spcPts val="0"/>
              </a:spcBef>
              <a:buNone/>
            </a:pPr>
            <a:r>
              <a:rPr lang="en-US" sz="1400">
                <a:solidFill>
                  <a:prstClr val="black"/>
                </a:solidFill>
                <a:latin typeface="Courier New"/>
                <a:cs typeface="Courier New"/>
              </a:rPr>
              <a:t>        TreeTraversal(LeftChild);</a:t>
            </a:r>
          </a:p>
          <a:p>
            <a:pPr marL="0" lvl="0" indent="0">
              <a:lnSpc>
                <a:spcPct val="150000"/>
              </a:lnSpc>
              <a:spcBef>
                <a:spcPts val="0"/>
              </a:spcBef>
              <a:buNone/>
            </a:pPr>
            <a:r>
              <a:rPr lang="en-US" sz="1400">
                <a:solidFill>
                  <a:prstClr val="black"/>
                </a:solidFill>
                <a:latin typeface="Courier New"/>
                <a:cs typeface="Courier New"/>
              </a:rPr>
              <a:t>    If (N has right child)</a:t>
            </a:r>
          </a:p>
          <a:p>
            <a:pPr marL="0" lvl="0" indent="0">
              <a:lnSpc>
                <a:spcPct val="150000"/>
              </a:lnSpc>
              <a:spcBef>
                <a:spcPts val="0"/>
              </a:spcBef>
              <a:buNone/>
            </a:pPr>
            <a:r>
              <a:rPr lang="en-US" sz="1400">
                <a:solidFill>
                  <a:prstClr val="black"/>
                </a:solidFill>
                <a:latin typeface="Courier New"/>
                <a:cs typeface="Courier New"/>
              </a:rPr>
              <a:t>        TreeTraversal(RightChild);</a:t>
            </a:r>
            <a:endParaRPr lang="en-US" sz="500">
              <a:solidFill>
                <a:prstClr val="black"/>
              </a:solidFill>
              <a:latin typeface="Courier New"/>
              <a:cs typeface="Courier New"/>
            </a:endParaRPr>
          </a:p>
          <a:p>
            <a:pPr marL="0" lvl="0" indent="0">
              <a:lnSpc>
                <a:spcPct val="150000"/>
              </a:lnSpc>
              <a:spcBef>
                <a:spcPts val="0"/>
              </a:spcBef>
              <a:buNone/>
            </a:pPr>
            <a:r>
              <a:rPr lang="en-US" sz="1400">
                <a:solidFill>
                  <a:prstClr val="black"/>
                </a:solidFill>
                <a:latin typeface="Courier New"/>
                <a:cs typeface="Courier New"/>
              </a:rPr>
              <a:t>    Return; </a:t>
            </a:r>
            <a:r>
              <a:rPr lang="en-US" sz="1400">
                <a:solidFill>
                  <a:srgbClr val="9BBC59"/>
                </a:solidFill>
                <a:latin typeface="Courier New"/>
                <a:cs typeface="Courier New"/>
              </a:rPr>
              <a:t>// return to parent</a:t>
            </a:r>
          </a:p>
          <a:p>
            <a:pPr marL="0" indent="0" algn="just">
              <a:lnSpc>
                <a:spcPct val="150000"/>
              </a:lnSpc>
              <a:spcBef>
                <a:spcPts val="0"/>
              </a:spcBef>
              <a:buNone/>
            </a:pPr>
            <a:endParaRPr lang="en-US" sz="1600" dirty="0">
              <a:ea typeface="Cambria Math" panose="02040503050406030204" pitchFamily="18" charset="0"/>
              <a:cs typeface="Times New Roman" pitchFamily="18" charset="0"/>
            </a:endParaRPr>
          </a:p>
        </p:txBody>
      </p:sp>
      <p:grpSp>
        <p:nvGrpSpPr>
          <p:cNvPr id="32" name="组合 54"/>
          <p:cNvGrpSpPr/>
          <p:nvPr/>
        </p:nvGrpSpPr>
        <p:grpSpPr>
          <a:xfrm>
            <a:off x="5328772" y="1890583"/>
            <a:ext cx="2443990" cy="1897869"/>
            <a:chOff x="6034113" y="1707602"/>
            <a:chExt cx="2791013" cy="2167348"/>
          </a:xfrm>
        </p:grpSpPr>
        <p:sp>
          <p:nvSpPr>
            <p:cNvPr id="33" name="object 6"/>
            <p:cNvSpPr/>
            <p:nvPr/>
          </p:nvSpPr>
          <p:spPr>
            <a:xfrm>
              <a:off x="7230229" y="1707602"/>
              <a:ext cx="398780" cy="297180"/>
            </a:xfrm>
            <a:prstGeom prst="ellipse">
              <a:avLst/>
            </a:prstGeom>
            <a:solidFill>
              <a:schemeClr val="bg1"/>
            </a:solidFill>
          </p:spPr>
          <p:txBody>
            <a:bodyPr wrap="square" lIns="0" tIns="0" rIns="0" bIns="0" rtlCol="0"/>
            <a:lstStyle/>
            <a:p>
              <a:endParaRPr/>
            </a:p>
          </p:txBody>
        </p:sp>
        <p:sp>
          <p:nvSpPr>
            <p:cNvPr id="34" name="object 7"/>
            <p:cNvSpPr/>
            <p:nvPr/>
          </p:nvSpPr>
          <p:spPr>
            <a:xfrm>
              <a:off x="7230229" y="1707602"/>
              <a:ext cx="398780" cy="297180"/>
            </a:xfrm>
            <a:prstGeom prst="ellipse">
              <a:avLst/>
            </a:prstGeom>
            <a:ln w="25399">
              <a:solidFill>
                <a:srgbClr val="839950"/>
              </a:solidFill>
            </a:ln>
          </p:spPr>
          <p:txBody>
            <a:bodyPr wrap="square" lIns="0" tIns="0" rIns="0" bIns="0" rtlCol="0"/>
            <a:lstStyle/>
            <a:p>
              <a:endParaRPr/>
            </a:p>
          </p:txBody>
        </p:sp>
        <p:sp>
          <p:nvSpPr>
            <p:cNvPr id="35" name="object 8"/>
            <p:cNvSpPr/>
            <p:nvPr/>
          </p:nvSpPr>
          <p:spPr>
            <a:xfrm>
              <a:off x="6432817" y="2258150"/>
              <a:ext cx="398780" cy="297180"/>
            </a:xfrm>
            <a:prstGeom prst="ellipse">
              <a:avLst/>
            </a:prstGeom>
            <a:solidFill>
              <a:schemeClr val="bg1"/>
            </a:solidFill>
          </p:spPr>
          <p:txBody>
            <a:bodyPr wrap="square" lIns="0" tIns="0" rIns="0" bIns="0" rtlCol="0"/>
            <a:lstStyle/>
            <a:p>
              <a:endParaRPr/>
            </a:p>
          </p:txBody>
        </p:sp>
        <p:sp>
          <p:nvSpPr>
            <p:cNvPr id="36" name="object 9"/>
            <p:cNvSpPr/>
            <p:nvPr/>
          </p:nvSpPr>
          <p:spPr>
            <a:xfrm>
              <a:off x="6432817" y="2258149"/>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37" name="object 10"/>
            <p:cNvSpPr/>
            <p:nvPr/>
          </p:nvSpPr>
          <p:spPr>
            <a:xfrm>
              <a:off x="6034113" y="2895441"/>
              <a:ext cx="398780" cy="297180"/>
            </a:xfrm>
            <a:prstGeom prst="ellipse">
              <a:avLst/>
            </a:prstGeom>
            <a:solidFill>
              <a:schemeClr val="bg1"/>
            </a:solidFill>
          </p:spPr>
          <p:txBody>
            <a:bodyPr wrap="square" lIns="0" tIns="0" rIns="0" bIns="0" rtlCol="0"/>
            <a:lstStyle/>
            <a:p>
              <a:endParaRPr/>
            </a:p>
          </p:txBody>
        </p:sp>
        <p:sp>
          <p:nvSpPr>
            <p:cNvPr id="39" name="object 11"/>
            <p:cNvSpPr/>
            <p:nvPr/>
          </p:nvSpPr>
          <p:spPr>
            <a:xfrm>
              <a:off x="6034113" y="2895441"/>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40" name="object 12"/>
            <p:cNvSpPr/>
            <p:nvPr/>
          </p:nvSpPr>
          <p:spPr>
            <a:xfrm>
              <a:off x="6831524" y="2895441"/>
              <a:ext cx="398780" cy="297180"/>
            </a:xfrm>
            <a:prstGeom prst="ellipse">
              <a:avLst/>
            </a:prstGeom>
            <a:solidFill>
              <a:schemeClr val="bg1"/>
            </a:solidFill>
          </p:spPr>
          <p:txBody>
            <a:bodyPr wrap="square" lIns="0" tIns="0" rIns="0" bIns="0" rtlCol="0"/>
            <a:lstStyle/>
            <a:p>
              <a:endParaRPr/>
            </a:p>
          </p:txBody>
        </p:sp>
        <p:sp>
          <p:nvSpPr>
            <p:cNvPr id="41" name="object 13"/>
            <p:cNvSpPr/>
            <p:nvPr/>
          </p:nvSpPr>
          <p:spPr>
            <a:xfrm>
              <a:off x="6831524" y="2895441"/>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43" name="object 14"/>
            <p:cNvSpPr/>
            <p:nvPr/>
          </p:nvSpPr>
          <p:spPr>
            <a:xfrm>
              <a:off x="8027639" y="2258150"/>
              <a:ext cx="398780" cy="297180"/>
            </a:xfrm>
            <a:prstGeom prst="ellipse">
              <a:avLst/>
            </a:prstGeom>
            <a:solidFill>
              <a:schemeClr val="bg1"/>
            </a:solidFill>
          </p:spPr>
          <p:txBody>
            <a:bodyPr wrap="square" lIns="0" tIns="0" rIns="0" bIns="0" rtlCol="0"/>
            <a:lstStyle/>
            <a:p>
              <a:endParaRPr/>
            </a:p>
          </p:txBody>
        </p:sp>
        <p:sp>
          <p:nvSpPr>
            <p:cNvPr id="44" name="object 15"/>
            <p:cNvSpPr/>
            <p:nvPr/>
          </p:nvSpPr>
          <p:spPr>
            <a:xfrm>
              <a:off x="8027639" y="2258149"/>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45" name="object 16"/>
            <p:cNvSpPr/>
            <p:nvPr/>
          </p:nvSpPr>
          <p:spPr>
            <a:xfrm>
              <a:off x="7628935" y="2900260"/>
              <a:ext cx="398780" cy="297180"/>
            </a:xfrm>
            <a:prstGeom prst="ellipse">
              <a:avLst/>
            </a:prstGeom>
            <a:solidFill>
              <a:schemeClr val="bg1"/>
            </a:solidFill>
          </p:spPr>
          <p:txBody>
            <a:bodyPr wrap="square" lIns="0" tIns="0" rIns="0" bIns="0" rtlCol="0"/>
            <a:lstStyle/>
            <a:p>
              <a:endParaRPr/>
            </a:p>
          </p:txBody>
        </p:sp>
        <p:sp>
          <p:nvSpPr>
            <p:cNvPr id="46" name="object 17"/>
            <p:cNvSpPr/>
            <p:nvPr/>
          </p:nvSpPr>
          <p:spPr>
            <a:xfrm>
              <a:off x="7628935" y="2900260"/>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47" name="object 18"/>
            <p:cNvSpPr/>
            <p:nvPr/>
          </p:nvSpPr>
          <p:spPr>
            <a:xfrm>
              <a:off x="8426346" y="2900260"/>
              <a:ext cx="398780" cy="297180"/>
            </a:xfrm>
            <a:prstGeom prst="ellipse">
              <a:avLst/>
            </a:prstGeom>
            <a:solidFill>
              <a:schemeClr val="bg1"/>
            </a:solidFill>
          </p:spPr>
          <p:txBody>
            <a:bodyPr wrap="square" lIns="0" tIns="0" rIns="0" bIns="0" rtlCol="0"/>
            <a:lstStyle/>
            <a:p>
              <a:endParaRPr/>
            </a:p>
          </p:txBody>
        </p:sp>
        <p:sp>
          <p:nvSpPr>
            <p:cNvPr id="48" name="object 19"/>
            <p:cNvSpPr/>
            <p:nvPr/>
          </p:nvSpPr>
          <p:spPr>
            <a:xfrm>
              <a:off x="8426345" y="2900260"/>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49" name="object 38"/>
            <p:cNvSpPr/>
            <p:nvPr/>
          </p:nvSpPr>
          <p:spPr>
            <a:xfrm>
              <a:off x="7030877" y="3577770"/>
              <a:ext cx="398780" cy="297180"/>
            </a:xfrm>
            <a:prstGeom prst="ellipse">
              <a:avLst/>
            </a:prstGeom>
            <a:solidFill>
              <a:schemeClr val="bg1"/>
            </a:solidFill>
          </p:spPr>
          <p:txBody>
            <a:bodyPr wrap="square" lIns="0" tIns="0" rIns="0" bIns="0" rtlCol="0"/>
            <a:lstStyle/>
            <a:p>
              <a:endParaRPr/>
            </a:p>
          </p:txBody>
        </p:sp>
        <p:sp>
          <p:nvSpPr>
            <p:cNvPr id="50" name="object 39"/>
            <p:cNvSpPr/>
            <p:nvPr/>
          </p:nvSpPr>
          <p:spPr>
            <a:xfrm>
              <a:off x="7030877" y="3577770"/>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51" name="object 40"/>
            <p:cNvSpPr/>
            <p:nvPr/>
          </p:nvSpPr>
          <p:spPr>
            <a:xfrm>
              <a:off x="8226992" y="3577770"/>
              <a:ext cx="398780" cy="297180"/>
            </a:xfrm>
            <a:prstGeom prst="ellipse">
              <a:avLst/>
            </a:prstGeom>
            <a:solidFill>
              <a:schemeClr val="bg1"/>
            </a:solidFill>
          </p:spPr>
          <p:txBody>
            <a:bodyPr wrap="square" lIns="0" tIns="0" rIns="0" bIns="0" rtlCol="0"/>
            <a:lstStyle/>
            <a:p>
              <a:endParaRPr/>
            </a:p>
          </p:txBody>
        </p:sp>
        <p:sp>
          <p:nvSpPr>
            <p:cNvPr id="52" name="object 41"/>
            <p:cNvSpPr/>
            <p:nvPr/>
          </p:nvSpPr>
          <p:spPr>
            <a:xfrm>
              <a:off x="8226992" y="3577770"/>
              <a:ext cx="398780" cy="297180"/>
            </a:xfrm>
            <a:prstGeom prst="ellipse">
              <a:avLst/>
            </a:prstGeom>
            <a:solidFill>
              <a:schemeClr val="bg1"/>
            </a:solidFill>
            <a:ln w="25399">
              <a:solidFill>
                <a:srgbClr val="839950"/>
              </a:solidFill>
            </a:ln>
          </p:spPr>
          <p:txBody>
            <a:bodyPr wrap="square" lIns="0" tIns="0" rIns="0" bIns="0" rtlCol="0"/>
            <a:lstStyle/>
            <a:p>
              <a:endParaRPr/>
            </a:p>
          </p:txBody>
        </p:sp>
        <p:cxnSp>
          <p:nvCxnSpPr>
            <p:cNvPr id="53" name="直接箭头连接符 73"/>
            <p:cNvCxnSpPr>
              <a:stCxn id="34" idx="5"/>
              <a:endCxn id="44" idx="1"/>
            </p:cNvCxnSpPr>
            <p:nvPr/>
          </p:nvCxnSpPr>
          <p:spPr>
            <a:xfrm>
              <a:off x="7570609" y="1961261"/>
              <a:ext cx="515430" cy="3404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74"/>
            <p:cNvCxnSpPr>
              <a:stCxn id="34" idx="3"/>
              <a:endCxn id="35" idx="7"/>
            </p:cNvCxnSpPr>
            <p:nvPr/>
          </p:nvCxnSpPr>
          <p:spPr>
            <a:xfrm flipH="1">
              <a:off x="6773197" y="1961261"/>
              <a:ext cx="515432" cy="3404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75"/>
            <p:cNvCxnSpPr>
              <a:stCxn id="35" idx="3"/>
              <a:endCxn id="39" idx="0"/>
            </p:cNvCxnSpPr>
            <p:nvPr/>
          </p:nvCxnSpPr>
          <p:spPr>
            <a:xfrm flipH="1">
              <a:off x="6233503" y="2511809"/>
              <a:ext cx="257714" cy="3836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6"/>
            <p:cNvCxnSpPr>
              <a:stCxn id="44" idx="3"/>
              <a:endCxn id="45" idx="0"/>
            </p:cNvCxnSpPr>
            <p:nvPr/>
          </p:nvCxnSpPr>
          <p:spPr>
            <a:xfrm flipH="1">
              <a:off x="7828325" y="2511808"/>
              <a:ext cx="257714"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7"/>
            <p:cNvCxnSpPr>
              <a:stCxn id="36" idx="5"/>
              <a:endCxn id="40" idx="0"/>
            </p:cNvCxnSpPr>
            <p:nvPr/>
          </p:nvCxnSpPr>
          <p:spPr>
            <a:xfrm>
              <a:off x="6773197" y="2511808"/>
              <a:ext cx="257717" cy="383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8"/>
            <p:cNvCxnSpPr>
              <a:stCxn id="44" idx="5"/>
              <a:endCxn id="47" idx="0"/>
            </p:cNvCxnSpPr>
            <p:nvPr/>
          </p:nvCxnSpPr>
          <p:spPr>
            <a:xfrm>
              <a:off x="8368019" y="2511808"/>
              <a:ext cx="257717"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9"/>
            <p:cNvCxnSpPr>
              <a:stCxn id="41" idx="4"/>
              <a:endCxn id="49" idx="0"/>
            </p:cNvCxnSpPr>
            <p:nvPr/>
          </p:nvCxnSpPr>
          <p:spPr>
            <a:xfrm>
              <a:off x="7030914" y="3192621"/>
              <a:ext cx="199353" cy="3851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80"/>
            <p:cNvCxnSpPr>
              <a:stCxn id="48" idx="4"/>
              <a:endCxn id="52" idx="0"/>
            </p:cNvCxnSpPr>
            <p:nvPr/>
          </p:nvCxnSpPr>
          <p:spPr>
            <a:xfrm flipH="1">
              <a:off x="8426382" y="3197440"/>
              <a:ext cx="199353" cy="3803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77" name="下箭头 81"/>
          <p:cNvSpPr/>
          <p:nvPr/>
        </p:nvSpPr>
        <p:spPr>
          <a:xfrm>
            <a:off x="6443507" y="1543970"/>
            <a:ext cx="246920" cy="25332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grpSp>
        <p:nvGrpSpPr>
          <p:cNvPr id="78" name="组合 82"/>
          <p:cNvGrpSpPr/>
          <p:nvPr/>
        </p:nvGrpSpPr>
        <p:grpSpPr>
          <a:xfrm>
            <a:off x="5297893" y="2051641"/>
            <a:ext cx="2695402" cy="2054919"/>
            <a:chOff x="6003235" y="1920502"/>
            <a:chExt cx="3078124" cy="2346698"/>
          </a:xfrm>
        </p:grpSpPr>
        <p:sp>
          <p:nvSpPr>
            <p:cNvPr id="79" name="下箭头 83"/>
            <p:cNvSpPr/>
            <p:nvPr/>
          </p:nvSpPr>
          <p:spPr>
            <a:xfrm>
              <a:off x="6477000" y="1920502"/>
              <a:ext cx="281980" cy="289298"/>
            </a:xfrm>
            <a:prstGeom prst="down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80" name="下箭头 84"/>
            <p:cNvSpPr/>
            <p:nvPr/>
          </p:nvSpPr>
          <p:spPr>
            <a:xfrm>
              <a:off x="8100020" y="1920502"/>
              <a:ext cx="281980" cy="289298"/>
            </a:xfrm>
            <a:prstGeom prst="down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81" name="任意多边形 85"/>
            <p:cNvSpPr/>
            <p:nvPr/>
          </p:nvSpPr>
          <p:spPr>
            <a:xfrm>
              <a:off x="6003235" y="2186363"/>
              <a:ext cx="1591113" cy="2067618"/>
            </a:xfrm>
            <a:custGeom>
              <a:avLst/>
              <a:gdLst>
                <a:gd name="connsiteX0" fmla="*/ 569843 w 1591113"/>
                <a:gd name="connsiteY0" fmla="*/ 246 h 2067618"/>
                <a:gd name="connsiteX1" fmla="*/ 304800 w 1591113"/>
                <a:gd name="connsiteY1" fmla="*/ 26750 h 2067618"/>
                <a:gd name="connsiteX2" fmla="*/ 251791 w 1591113"/>
                <a:gd name="connsiteY2" fmla="*/ 40002 h 2067618"/>
                <a:gd name="connsiteX3" fmla="*/ 185530 w 1591113"/>
                <a:gd name="connsiteY3" fmla="*/ 79759 h 2067618"/>
                <a:gd name="connsiteX4" fmla="*/ 145774 w 1591113"/>
                <a:gd name="connsiteY4" fmla="*/ 119515 h 2067618"/>
                <a:gd name="connsiteX5" fmla="*/ 132522 w 1591113"/>
                <a:gd name="connsiteY5" fmla="*/ 172524 h 2067618"/>
                <a:gd name="connsiteX6" fmla="*/ 106017 w 1591113"/>
                <a:gd name="connsiteY6" fmla="*/ 212280 h 2067618"/>
                <a:gd name="connsiteX7" fmla="*/ 92765 w 1591113"/>
                <a:gd name="connsiteY7" fmla="*/ 252037 h 2067618"/>
                <a:gd name="connsiteX8" fmla="*/ 66261 w 1591113"/>
                <a:gd name="connsiteY8" fmla="*/ 305046 h 2067618"/>
                <a:gd name="connsiteX9" fmla="*/ 26504 w 1591113"/>
                <a:gd name="connsiteY9" fmla="*/ 411063 h 2067618"/>
                <a:gd name="connsiteX10" fmla="*/ 0 w 1591113"/>
                <a:gd name="connsiteY10" fmla="*/ 715863 h 2067618"/>
                <a:gd name="connsiteX11" fmla="*/ 13252 w 1591113"/>
                <a:gd name="connsiteY11" fmla="*/ 1060420 h 2067618"/>
                <a:gd name="connsiteX12" fmla="*/ 26504 w 1591113"/>
                <a:gd name="connsiteY12" fmla="*/ 1100176 h 2067618"/>
                <a:gd name="connsiteX13" fmla="*/ 53008 w 1591113"/>
                <a:gd name="connsiteY13" fmla="*/ 1139933 h 2067618"/>
                <a:gd name="connsiteX14" fmla="*/ 79513 w 1591113"/>
                <a:gd name="connsiteY14" fmla="*/ 1206194 h 2067618"/>
                <a:gd name="connsiteX15" fmla="*/ 159026 w 1591113"/>
                <a:gd name="connsiteY15" fmla="*/ 1272454 h 2067618"/>
                <a:gd name="connsiteX16" fmla="*/ 185530 w 1591113"/>
                <a:gd name="connsiteY16" fmla="*/ 1312211 h 2067618"/>
                <a:gd name="connsiteX17" fmla="*/ 265043 w 1591113"/>
                <a:gd name="connsiteY17" fmla="*/ 1378472 h 2067618"/>
                <a:gd name="connsiteX18" fmla="*/ 291548 w 1591113"/>
                <a:gd name="connsiteY18" fmla="*/ 1431480 h 2067618"/>
                <a:gd name="connsiteX19" fmla="*/ 384313 w 1591113"/>
                <a:gd name="connsiteY19" fmla="*/ 1510994 h 2067618"/>
                <a:gd name="connsiteX20" fmla="*/ 410817 w 1591113"/>
                <a:gd name="connsiteY20" fmla="*/ 1550750 h 2067618"/>
                <a:gd name="connsiteX21" fmla="*/ 463826 w 1591113"/>
                <a:gd name="connsiteY21" fmla="*/ 1590507 h 2067618"/>
                <a:gd name="connsiteX22" fmla="*/ 490330 w 1591113"/>
                <a:gd name="connsiteY22" fmla="*/ 1630263 h 2067618"/>
                <a:gd name="connsiteX23" fmla="*/ 530087 w 1591113"/>
                <a:gd name="connsiteY23" fmla="*/ 1656767 h 2067618"/>
                <a:gd name="connsiteX24" fmla="*/ 583095 w 1591113"/>
                <a:gd name="connsiteY24" fmla="*/ 1696524 h 2067618"/>
                <a:gd name="connsiteX25" fmla="*/ 609600 w 1591113"/>
                <a:gd name="connsiteY25" fmla="*/ 1736280 h 2067618"/>
                <a:gd name="connsiteX26" fmla="*/ 675861 w 1591113"/>
                <a:gd name="connsiteY26" fmla="*/ 1749533 h 2067618"/>
                <a:gd name="connsiteX27" fmla="*/ 742122 w 1591113"/>
                <a:gd name="connsiteY27" fmla="*/ 1815794 h 2067618"/>
                <a:gd name="connsiteX28" fmla="*/ 781878 w 1591113"/>
                <a:gd name="connsiteY28" fmla="*/ 1868802 h 2067618"/>
                <a:gd name="connsiteX29" fmla="*/ 821635 w 1591113"/>
                <a:gd name="connsiteY29" fmla="*/ 1895307 h 2067618"/>
                <a:gd name="connsiteX30" fmla="*/ 861391 w 1591113"/>
                <a:gd name="connsiteY30" fmla="*/ 1935063 h 2067618"/>
                <a:gd name="connsiteX31" fmla="*/ 967408 w 1591113"/>
                <a:gd name="connsiteY31" fmla="*/ 2014576 h 2067618"/>
                <a:gd name="connsiteX32" fmla="*/ 993913 w 1591113"/>
                <a:gd name="connsiteY32" fmla="*/ 2041080 h 2067618"/>
                <a:gd name="connsiteX33" fmla="*/ 1152939 w 1591113"/>
                <a:gd name="connsiteY33" fmla="*/ 2054333 h 2067618"/>
                <a:gd name="connsiteX34" fmla="*/ 1192695 w 1591113"/>
                <a:gd name="connsiteY34" fmla="*/ 2067585 h 2067618"/>
                <a:gd name="connsiteX35" fmla="*/ 1470991 w 1591113"/>
                <a:gd name="connsiteY35" fmla="*/ 2027828 h 2067618"/>
                <a:gd name="connsiteX36" fmla="*/ 1484243 w 1591113"/>
                <a:gd name="connsiteY36" fmla="*/ 1988072 h 2067618"/>
                <a:gd name="connsiteX37" fmla="*/ 1510748 w 1591113"/>
                <a:gd name="connsiteY37" fmla="*/ 1921811 h 2067618"/>
                <a:gd name="connsiteX38" fmla="*/ 1524000 w 1591113"/>
                <a:gd name="connsiteY38" fmla="*/ 1855550 h 2067618"/>
                <a:gd name="connsiteX39" fmla="*/ 1563756 w 1591113"/>
                <a:gd name="connsiteY39" fmla="*/ 1802541 h 2067618"/>
                <a:gd name="connsiteX40" fmla="*/ 1590261 w 1591113"/>
                <a:gd name="connsiteY40" fmla="*/ 1670020 h 2067618"/>
                <a:gd name="connsiteX41" fmla="*/ 1550504 w 1591113"/>
                <a:gd name="connsiteY41" fmla="*/ 1272454 h 2067618"/>
                <a:gd name="connsiteX42" fmla="*/ 1524000 w 1591113"/>
                <a:gd name="connsiteY42" fmla="*/ 1073672 h 2067618"/>
                <a:gd name="connsiteX43" fmla="*/ 1497495 w 1591113"/>
                <a:gd name="connsiteY43" fmla="*/ 967654 h 2067618"/>
                <a:gd name="connsiteX44" fmla="*/ 1470991 w 1591113"/>
                <a:gd name="connsiteY44" fmla="*/ 927898 h 2067618"/>
                <a:gd name="connsiteX45" fmla="*/ 1457739 w 1591113"/>
                <a:gd name="connsiteY45" fmla="*/ 874889 h 2067618"/>
                <a:gd name="connsiteX46" fmla="*/ 1431235 w 1591113"/>
                <a:gd name="connsiteY46" fmla="*/ 835133 h 2067618"/>
                <a:gd name="connsiteX47" fmla="*/ 1417982 w 1591113"/>
                <a:gd name="connsiteY47" fmla="*/ 742367 h 2067618"/>
                <a:gd name="connsiteX48" fmla="*/ 1298713 w 1591113"/>
                <a:gd name="connsiteY48" fmla="*/ 530333 h 2067618"/>
                <a:gd name="connsiteX49" fmla="*/ 1245704 w 1591113"/>
                <a:gd name="connsiteY49" fmla="*/ 437567 h 2067618"/>
                <a:gd name="connsiteX50" fmla="*/ 1179443 w 1591113"/>
                <a:gd name="connsiteY50" fmla="*/ 371307 h 2067618"/>
                <a:gd name="connsiteX51" fmla="*/ 1139687 w 1591113"/>
                <a:gd name="connsiteY51" fmla="*/ 358054 h 2067618"/>
                <a:gd name="connsiteX52" fmla="*/ 1113182 w 1591113"/>
                <a:gd name="connsiteY52" fmla="*/ 331550 h 2067618"/>
                <a:gd name="connsiteX53" fmla="*/ 1033669 w 1591113"/>
                <a:gd name="connsiteY53" fmla="*/ 291794 h 2067618"/>
                <a:gd name="connsiteX54" fmla="*/ 980661 w 1591113"/>
                <a:gd name="connsiteY54" fmla="*/ 225533 h 2067618"/>
                <a:gd name="connsiteX55" fmla="*/ 927652 w 1591113"/>
                <a:gd name="connsiteY55" fmla="*/ 185776 h 2067618"/>
                <a:gd name="connsiteX56" fmla="*/ 887895 w 1591113"/>
                <a:gd name="connsiteY56" fmla="*/ 159272 h 2067618"/>
                <a:gd name="connsiteX57" fmla="*/ 808382 w 1591113"/>
                <a:gd name="connsiteY57" fmla="*/ 132767 h 2067618"/>
                <a:gd name="connsiteX58" fmla="*/ 742122 w 1591113"/>
                <a:gd name="connsiteY58" fmla="*/ 79759 h 2067618"/>
                <a:gd name="connsiteX59" fmla="*/ 622852 w 1591113"/>
                <a:gd name="connsiteY59" fmla="*/ 13498 h 2067618"/>
                <a:gd name="connsiteX60" fmla="*/ 569843 w 1591113"/>
                <a:gd name="connsiteY60" fmla="*/ 246 h 206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91113" h="2067618">
                  <a:moveTo>
                    <a:pt x="569843" y="246"/>
                  </a:moveTo>
                  <a:cubicBezTo>
                    <a:pt x="516834" y="2455"/>
                    <a:pt x="392903" y="15737"/>
                    <a:pt x="304800" y="26750"/>
                  </a:cubicBezTo>
                  <a:cubicBezTo>
                    <a:pt x="286727" y="29009"/>
                    <a:pt x="268082" y="31857"/>
                    <a:pt x="251791" y="40002"/>
                  </a:cubicBezTo>
                  <a:cubicBezTo>
                    <a:pt x="106268" y="112765"/>
                    <a:pt x="359165" y="21882"/>
                    <a:pt x="185530" y="79759"/>
                  </a:cubicBezTo>
                  <a:cubicBezTo>
                    <a:pt x="172278" y="93011"/>
                    <a:pt x="155072" y="103243"/>
                    <a:pt x="145774" y="119515"/>
                  </a:cubicBezTo>
                  <a:cubicBezTo>
                    <a:pt x="136738" y="135329"/>
                    <a:pt x="139697" y="155783"/>
                    <a:pt x="132522" y="172524"/>
                  </a:cubicBezTo>
                  <a:cubicBezTo>
                    <a:pt x="126248" y="187163"/>
                    <a:pt x="114852" y="199028"/>
                    <a:pt x="106017" y="212280"/>
                  </a:cubicBezTo>
                  <a:cubicBezTo>
                    <a:pt x="101600" y="225532"/>
                    <a:pt x="98268" y="239197"/>
                    <a:pt x="92765" y="252037"/>
                  </a:cubicBezTo>
                  <a:cubicBezTo>
                    <a:pt x="84983" y="270195"/>
                    <a:pt x="73198" y="286549"/>
                    <a:pt x="66261" y="305046"/>
                  </a:cubicBezTo>
                  <a:cubicBezTo>
                    <a:pt x="12130" y="449394"/>
                    <a:pt x="100295" y="263478"/>
                    <a:pt x="26504" y="411063"/>
                  </a:cubicBezTo>
                  <a:cubicBezTo>
                    <a:pt x="20360" y="472503"/>
                    <a:pt x="0" y="665892"/>
                    <a:pt x="0" y="715863"/>
                  </a:cubicBezTo>
                  <a:cubicBezTo>
                    <a:pt x="0" y="830800"/>
                    <a:pt x="5344" y="945755"/>
                    <a:pt x="13252" y="1060420"/>
                  </a:cubicBezTo>
                  <a:cubicBezTo>
                    <a:pt x="14213" y="1074356"/>
                    <a:pt x="20257" y="1087682"/>
                    <a:pt x="26504" y="1100176"/>
                  </a:cubicBezTo>
                  <a:cubicBezTo>
                    <a:pt x="33627" y="1114422"/>
                    <a:pt x="45885" y="1125687"/>
                    <a:pt x="53008" y="1139933"/>
                  </a:cubicBezTo>
                  <a:cubicBezTo>
                    <a:pt x="63647" y="1161210"/>
                    <a:pt x="66905" y="1186021"/>
                    <a:pt x="79513" y="1206194"/>
                  </a:cubicBezTo>
                  <a:cubicBezTo>
                    <a:pt x="97735" y="1235348"/>
                    <a:pt x="131548" y="1254136"/>
                    <a:pt x="159026" y="1272454"/>
                  </a:cubicBezTo>
                  <a:cubicBezTo>
                    <a:pt x="167861" y="1285706"/>
                    <a:pt x="175334" y="1299975"/>
                    <a:pt x="185530" y="1312211"/>
                  </a:cubicBezTo>
                  <a:cubicBezTo>
                    <a:pt x="217414" y="1350472"/>
                    <a:pt x="225955" y="1352413"/>
                    <a:pt x="265043" y="1378472"/>
                  </a:cubicBezTo>
                  <a:cubicBezTo>
                    <a:pt x="273878" y="1396141"/>
                    <a:pt x="278539" y="1416613"/>
                    <a:pt x="291548" y="1431480"/>
                  </a:cubicBezTo>
                  <a:cubicBezTo>
                    <a:pt x="365162" y="1515610"/>
                    <a:pt x="338869" y="1454189"/>
                    <a:pt x="384313" y="1510994"/>
                  </a:cubicBezTo>
                  <a:cubicBezTo>
                    <a:pt x="394262" y="1523431"/>
                    <a:pt x="399555" y="1539488"/>
                    <a:pt x="410817" y="1550750"/>
                  </a:cubicBezTo>
                  <a:cubicBezTo>
                    <a:pt x="426435" y="1566368"/>
                    <a:pt x="448208" y="1574889"/>
                    <a:pt x="463826" y="1590507"/>
                  </a:cubicBezTo>
                  <a:cubicBezTo>
                    <a:pt x="475088" y="1601769"/>
                    <a:pt x="479068" y="1619001"/>
                    <a:pt x="490330" y="1630263"/>
                  </a:cubicBezTo>
                  <a:cubicBezTo>
                    <a:pt x="501592" y="1641525"/>
                    <a:pt x="517127" y="1647509"/>
                    <a:pt x="530087" y="1656767"/>
                  </a:cubicBezTo>
                  <a:cubicBezTo>
                    <a:pt x="548060" y="1669605"/>
                    <a:pt x="567477" y="1680906"/>
                    <a:pt x="583095" y="1696524"/>
                  </a:cubicBezTo>
                  <a:cubicBezTo>
                    <a:pt x="594357" y="1707786"/>
                    <a:pt x="595771" y="1728378"/>
                    <a:pt x="609600" y="1736280"/>
                  </a:cubicBezTo>
                  <a:cubicBezTo>
                    <a:pt x="629157" y="1747455"/>
                    <a:pt x="653774" y="1745115"/>
                    <a:pt x="675861" y="1749533"/>
                  </a:cubicBezTo>
                  <a:cubicBezTo>
                    <a:pt x="746537" y="1855547"/>
                    <a:pt x="653775" y="1727447"/>
                    <a:pt x="742122" y="1815794"/>
                  </a:cubicBezTo>
                  <a:cubicBezTo>
                    <a:pt x="757740" y="1831412"/>
                    <a:pt x="766260" y="1853184"/>
                    <a:pt x="781878" y="1868802"/>
                  </a:cubicBezTo>
                  <a:cubicBezTo>
                    <a:pt x="793140" y="1880064"/>
                    <a:pt x="809399" y="1885111"/>
                    <a:pt x="821635" y="1895307"/>
                  </a:cubicBezTo>
                  <a:cubicBezTo>
                    <a:pt x="836032" y="1907305"/>
                    <a:pt x="846886" y="1923195"/>
                    <a:pt x="861391" y="1935063"/>
                  </a:cubicBezTo>
                  <a:cubicBezTo>
                    <a:pt x="895580" y="1963036"/>
                    <a:pt x="936172" y="1983341"/>
                    <a:pt x="967408" y="2014576"/>
                  </a:cubicBezTo>
                  <a:cubicBezTo>
                    <a:pt x="976243" y="2023411"/>
                    <a:pt x="981696" y="2038462"/>
                    <a:pt x="993913" y="2041080"/>
                  </a:cubicBezTo>
                  <a:cubicBezTo>
                    <a:pt x="1045925" y="2052225"/>
                    <a:pt x="1099930" y="2049915"/>
                    <a:pt x="1152939" y="2054333"/>
                  </a:cubicBezTo>
                  <a:cubicBezTo>
                    <a:pt x="1166191" y="2058750"/>
                    <a:pt x="1178742" y="2068249"/>
                    <a:pt x="1192695" y="2067585"/>
                  </a:cubicBezTo>
                  <a:cubicBezTo>
                    <a:pt x="1389024" y="2058235"/>
                    <a:pt x="1365132" y="2063114"/>
                    <a:pt x="1470991" y="2027828"/>
                  </a:cubicBezTo>
                  <a:cubicBezTo>
                    <a:pt x="1475408" y="2014576"/>
                    <a:pt x="1479338" y="2001151"/>
                    <a:pt x="1484243" y="1988072"/>
                  </a:cubicBezTo>
                  <a:cubicBezTo>
                    <a:pt x="1492596" y="1965798"/>
                    <a:pt x="1503912" y="1944596"/>
                    <a:pt x="1510748" y="1921811"/>
                  </a:cubicBezTo>
                  <a:cubicBezTo>
                    <a:pt x="1517220" y="1900237"/>
                    <a:pt x="1514852" y="1876133"/>
                    <a:pt x="1524000" y="1855550"/>
                  </a:cubicBezTo>
                  <a:cubicBezTo>
                    <a:pt x="1532970" y="1835367"/>
                    <a:pt x="1550504" y="1820211"/>
                    <a:pt x="1563756" y="1802541"/>
                  </a:cubicBezTo>
                  <a:cubicBezTo>
                    <a:pt x="1572591" y="1758367"/>
                    <a:pt x="1588530" y="1715035"/>
                    <a:pt x="1590261" y="1670020"/>
                  </a:cubicBezTo>
                  <a:cubicBezTo>
                    <a:pt x="1596568" y="1506024"/>
                    <a:pt x="1566329" y="1430709"/>
                    <a:pt x="1550504" y="1272454"/>
                  </a:cubicBezTo>
                  <a:cubicBezTo>
                    <a:pt x="1540103" y="1168444"/>
                    <a:pt x="1543375" y="1157628"/>
                    <a:pt x="1524000" y="1073672"/>
                  </a:cubicBezTo>
                  <a:cubicBezTo>
                    <a:pt x="1515809" y="1038178"/>
                    <a:pt x="1509944" y="1001888"/>
                    <a:pt x="1497495" y="967654"/>
                  </a:cubicBezTo>
                  <a:cubicBezTo>
                    <a:pt x="1492052" y="952686"/>
                    <a:pt x="1479826" y="941150"/>
                    <a:pt x="1470991" y="927898"/>
                  </a:cubicBezTo>
                  <a:cubicBezTo>
                    <a:pt x="1466574" y="910228"/>
                    <a:pt x="1464914" y="891630"/>
                    <a:pt x="1457739" y="874889"/>
                  </a:cubicBezTo>
                  <a:cubicBezTo>
                    <a:pt x="1451465" y="860250"/>
                    <a:pt x="1435812" y="850388"/>
                    <a:pt x="1431235" y="835133"/>
                  </a:cubicBezTo>
                  <a:cubicBezTo>
                    <a:pt x="1422259" y="805214"/>
                    <a:pt x="1428780" y="771677"/>
                    <a:pt x="1417982" y="742367"/>
                  </a:cubicBezTo>
                  <a:cubicBezTo>
                    <a:pt x="1337529" y="523996"/>
                    <a:pt x="1370698" y="645508"/>
                    <a:pt x="1298713" y="530333"/>
                  </a:cubicBezTo>
                  <a:cubicBezTo>
                    <a:pt x="1271969" y="487542"/>
                    <a:pt x="1277616" y="474038"/>
                    <a:pt x="1245704" y="437567"/>
                  </a:cubicBezTo>
                  <a:cubicBezTo>
                    <a:pt x="1225135" y="414060"/>
                    <a:pt x="1209075" y="381185"/>
                    <a:pt x="1179443" y="371307"/>
                  </a:cubicBezTo>
                  <a:lnTo>
                    <a:pt x="1139687" y="358054"/>
                  </a:lnTo>
                  <a:cubicBezTo>
                    <a:pt x="1130852" y="349219"/>
                    <a:pt x="1123896" y="337978"/>
                    <a:pt x="1113182" y="331550"/>
                  </a:cubicBezTo>
                  <a:cubicBezTo>
                    <a:pt x="1015213" y="272769"/>
                    <a:pt x="1134195" y="372215"/>
                    <a:pt x="1033669" y="291794"/>
                  </a:cubicBezTo>
                  <a:cubicBezTo>
                    <a:pt x="968103" y="239341"/>
                    <a:pt x="1049533" y="294405"/>
                    <a:pt x="980661" y="225533"/>
                  </a:cubicBezTo>
                  <a:cubicBezTo>
                    <a:pt x="965043" y="209915"/>
                    <a:pt x="945625" y="198614"/>
                    <a:pt x="927652" y="185776"/>
                  </a:cubicBezTo>
                  <a:cubicBezTo>
                    <a:pt x="914691" y="176519"/>
                    <a:pt x="902449" y="165741"/>
                    <a:pt x="887895" y="159272"/>
                  </a:cubicBezTo>
                  <a:cubicBezTo>
                    <a:pt x="862365" y="147925"/>
                    <a:pt x="808382" y="132767"/>
                    <a:pt x="808382" y="132767"/>
                  </a:cubicBezTo>
                  <a:cubicBezTo>
                    <a:pt x="759410" y="59310"/>
                    <a:pt x="809897" y="117412"/>
                    <a:pt x="742122" y="79759"/>
                  </a:cubicBezTo>
                  <a:cubicBezTo>
                    <a:pt x="693336" y="52656"/>
                    <a:pt x="674256" y="22065"/>
                    <a:pt x="622852" y="13498"/>
                  </a:cubicBezTo>
                  <a:cubicBezTo>
                    <a:pt x="609780" y="11319"/>
                    <a:pt x="622852" y="-1963"/>
                    <a:pt x="569843" y="246"/>
                  </a:cubicBezTo>
                  <a:close/>
                </a:path>
              </a:pathLst>
            </a:cu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任意多边形 86"/>
            <p:cNvSpPr/>
            <p:nvPr/>
          </p:nvSpPr>
          <p:spPr>
            <a:xfrm>
              <a:off x="7593496" y="2212405"/>
              <a:ext cx="1487863" cy="2054795"/>
            </a:xfrm>
            <a:custGeom>
              <a:avLst/>
              <a:gdLst>
                <a:gd name="connsiteX0" fmla="*/ 715617 w 1487863"/>
                <a:gd name="connsiteY0" fmla="*/ 708 h 2054795"/>
                <a:gd name="connsiteX1" fmla="*/ 596347 w 1487863"/>
                <a:gd name="connsiteY1" fmla="*/ 13960 h 2054795"/>
                <a:gd name="connsiteX2" fmla="*/ 543339 w 1487863"/>
                <a:gd name="connsiteY2" fmla="*/ 708 h 2054795"/>
                <a:gd name="connsiteX3" fmla="*/ 463826 w 1487863"/>
                <a:gd name="connsiteY3" fmla="*/ 27212 h 2054795"/>
                <a:gd name="connsiteX4" fmla="*/ 357808 w 1487863"/>
                <a:gd name="connsiteY4" fmla="*/ 53717 h 2054795"/>
                <a:gd name="connsiteX5" fmla="*/ 198782 w 1487863"/>
                <a:gd name="connsiteY5" fmla="*/ 80221 h 2054795"/>
                <a:gd name="connsiteX6" fmla="*/ 145774 w 1487863"/>
                <a:gd name="connsiteY6" fmla="*/ 119978 h 2054795"/>
                <a:gd name="connsiteX7" fmla="*/ 92765 w 1487863"/>
                <a:gd name="connsiteY7" fmla="*/ 199491 h 2054795"/>
                <a:gd name="connsiteX8" fmla="*/ 53008 w 1487863"/>
                <a:gd name="connsiteY8" fmla="*/ 318760 h 2054795"/>
                <a:gd name="connsiteX9" fmla="*/ 26504 w 1487863"/>
                <a:gd name="connsiteY9" fmla="*/ 398273 h 2054795"/>
                <a:gd name="connsiteX10" fmla="*/ 13252 w 1487863"/>
                <a:gd name="connsiteY10" fmla="*/ 557299 h 2054795"/>
                <a:gd name="connsiteX11" fmla="*/ 0 w 1487863"/>
                <a:gd name="connsiteY11" fmla="*/ 597056 h 2054795"/>
                <a:gd name="connsiteX12" fmla="*/ 13252 w 1487863"/>
                <a:gd name="connsiteY12" fmla="*/ 901856 h 2054795"/>
                <a:gd name="connsiteX13" fmla="*/ 53008 w 1487863"/>
                <a:gd name="connsiteY13" fmla="*/ 994621 h 2054795"/>
                <a:gd name="connsiteX14" fmla="*/ 66261 w 1487863"/>
                <a:gd name="connsiteY14" fmla="*/ 1034378 h 2054795"/>
                <a:gd name="connsiteX15" fmla="*/ 92765 w 1487863"/>
                <a:gd name="connsiteY15" fmla="*/ 1087386 h 2054795"/>
                <a:gd name="connsiteX16" fmla="*/ 119269 w 1487863"/>
                <a:gd name="connsiteY16" fmla="*/ 1127143 h 2054795"/>
                <a:gd name="connsiteX17" fmla="*/ 145774 w 1487863"/>
                <a:gd name="connsiteY17" fmla="*/ 1206656 h 2054795"/>
                <a:gd name="connsiteX18" fmla="*/ 185530 w 1487863"/>
                <a:gd name="connsiteY18" fmla="*/ 1272917 h 2054795"/>
                <a:gd name="connsiteX19" fmla="*/ 238539 w 1487863"/>
                <a:gd name="connsiteY19" fmla="*/ 1352430 h 2054795"/>
                <a:gd name="connsiteX20" fmla="*/ 265043 w 1487863"/>
                <a:gd name="connsiteY20" fmla="*/ 1405438 h 2054795"/>
                <a:gd name="connsiteX21" fmla="*/ 318052 w 1487863"/>
                <a:gd name="connsiteY21" fmla="*/ 1458447 h 2054795"/>
                <a:gd name="connsiteX22" fmla="*/ 371061 w 1487863"/>
                <a:gd name="connsiteY22" fmla="*/ 1537960 h 2054795"/>
                <a:gd name="connsiteX23" fmla="*/ 384313 w 1487863"/>
                <a:gd name="connsiteY23" fmla="*/ 1590969 h 2054795"/>
                <a:gd name="connsiteX24" fmla="*/ 450574 w 1487863"/>
                <a:gd name="connsiteY24" fmla="*/ 1670482 h 2054795"/>
                <a:gd name="connsiteX25" fmla="*/ 490330 w 1487863"/>
                <a:gd name="connsiteY25" fmla="*/ 1763247 h 2054795"/>
                <a:gd name="connsiteX26" fmla="*/ 569843 w 1487863"/>
                <a:gd name="connsiteY26" fmla="*/ 1842760 h 2054795"/>
                <a:gd name="connsiteX27" fmla="*/ 622852 w 1487863"/>
                <a:gd name="connsiteY27" fmla="*/ 1909021 h 2054795"/>
                <a:gd name="connsiteX28" fmla="*/ 662608 w 1487863"/>
                <a:gd name="connsiteY28" fmla="*/ 1935525 h 2054795"/>
                <a:gd name="connsiteX29" fmla="*/ 728869 w 1487863"/>
                <a:gd name="connsiteY29" fmla="*/ 1988534 h 2054795"/>
                <a:gd name="connsiteX30" fmla="*/ 834887 w 1487863"/>
                <a:gd name="connsiteY30" fmla="*/ 2015038 h 2054795"/>
                <a:gd name="connsiteX31" fmla="*/ 874643 w 1487863"/>
                <a:gd name="connsiteY31" fmla="*/ 2028291 h 2054795"/>
                <a:gd name="connsiteX32" fmla="*/ 914400 w 1487863"/>
                <a:gd name="connsiteY32" fmla="*/ 2054795 h 2054795"/>
                <a:gd name="connsiteX33" fmla="*/ 1033669 w 1487863"/>
                <a:gd name="connsiteY33" fmla="*/ 2041543 h 2054795"/>
                <a:gd name="connsiteX34" fmla="*/ 1113182 w 1487863"/>
                <a:gd name="connsiteY34" fmla="*/ 2015038 h 2054795"/>
                <a:gd name="connsiteX35" fmla="*/ 1139687 w 1487863"/>
                <a:gd name="connsiteY35" fmla="*/ 1988534 h 2054795"/>
                <a:gd name="connsiteX36" fmla="*/ 1166191 w 1487863"/>
                <a:gd name="connsiteY36" fmla="*/ 1948778 h 2054795"/>
                <a:gd name="connsiteX37" fmla="*/ 1205947 w 1487863"/>
                <a:gd name="connsiteY37" fmla="*/ 1922273 h 2054795"/>
                <a:gd name="connsiteX38" fmla="*/ 1232452 w 1487863"/>
                <a:gd name="connsiteY38" fmla="*/ 1882517 h 2054795"/>
                <a:gd name="connsiteX39" fmla="*/ 1245704 w 1487863"/>
                <a:gd name="connsiteY39" fmla="*/ 1816256 h 2054795"/>
                <a:gd name="connsiteX40" fmla="*/ 1258956 w 1487863"/>
                <a:gd name="connsiteY40" fmla="*/ 1776499 h 2054795"/>
                <a:gd name="connsiteX41" fmla="*/ 1272208 w 1487863"/>
                <a:gd name="connsiteY41" fmla="*/ 1723491 h 2054795"/>
                <a:gd name="connsiteX42" fmla="*/ 1298713 w 1487863"/>
                <a:gd name="connsiteY42" fmla="*/ 1696986 h 2054795"/>
                <a:gd name="connsiteX43" fmla="*/ 1351721 w 1487863"/>
                <a:gd name="connsiteY43" fmla="*/ 1590969 h 2054795"/>
                <a:gd name="connsiteX44" fmla="*/ 1364974 w 1487863"/>
                <a:gd name="connsiteY44" fmla="*/ 1511456 h 2054795"/>
                <a:gd name="connsiteX45" fmla="*/ 1391478 w 1487863"/>
                <a:gd name="connsiteY45" fmla="*/ 1471699 h 2054795"/>
                <a:gd name="connsiteX46" fmla="*/ 1404730 w 1487863"/>
                <a:gd name="connsiteY46" fmla="*/ 1405438 h 2054795"/>
                <a:gd name="connsiteX47" fmla="*/ 1431234 w 1487863"/>
                <a:gd name="connsiteY47" fmla="*/ 1352430 h 2054795"/>
                <a:gd name="connsiteX48" fmla="*/ 1457739 w 1487863"/>
                <a:gd name="connsiteY48" fmla="*/ 1272917 h 2054795"/>
                <a:gd name="connsiteX49" fmla="*/ 1470991 w 1487863"/>
                <a:gd name="connsiteY49" fmla="*/ 1233160 h 2054795"/>
                <a:gd name="connsiteX50" fmla="*/ 1470991 w 1487863"/>
                <a:gd name="connsiteY50" fmla="*/ 875352 h 2054795"/>
                <a:gd name="connsiteX51" fmla="*/ 1457739 w 1487863"/>
                <a:gd name="connsiteY51" fmla="*/ 835595 h 2054795"/>
                <a:gd name="connsiteX52" fmla="*/ 1417982 w 1487863"/>
                <a:gd name="connsiteY52" fmla="*/ 795838 h 2054795"/>
                <a:gd name="connsiteX53" fmla="*/ 1404730 w 1487863"/>
                <a:gd name="connsiteY53" fmla="*/ 756082 h 2054795"/>
                <a:gd name="connsiteX54" fmla="*/ 1338469 w 1487863"/>
                <a:gd name="connsiteY54" fmla="*/ 689821 h 2054795"/>
                <a:gd name="connsiteX55" fmla="*/ 1298713 w 1487863"/>
                <a:gd name="connsiteY55" fmla="*/ 623560 h 2054795"/>
                <a:gd name="connsiteX56" fmla="*/ 1285461 w 1487863"/>
                <a:gd name="connsiteY56" fmla="*/ 583804 h 2054795"/>
                <a:gd name="connsiteX57" fmla="*/ 1258956 w 1487863"/>
                <a:gd name="connsiteY57" fmla="*/ 557299 h 2054795"/>
                <a:gd name="connsiteX58" fmla="*/ 1205947 w 1487863"/>
                <a:gd name="connsiteY58" fmla="*/ 491038 h 2054795"/>
                <a:gd name="connsiteX59" fmla="*/ 1192695 w 1487863"/>
                <a:gd name="connsiteY59" fmla="*/ 451282 h 2054795"/>
                <a:gd name="connsiteX60" fmla="*/ 1152939 w 1487863"/>
                <a:gd name="connsiteY60" fmla="*/ 438030 h 2054795"/>
                <a:gd name="connsiteX61" fmla="*/ 1126434 w 1487863"/>
                <a:gd name="connsiteY61" fmla="*/ 411525 h 2054795"/>
                <a:gd name="connsiteX62" fmla="*/ 1033669 w 1487863"/>
                <a:gd name="connsiteY62" fmla="*/ 345265 h 2054795"/>
                <a:gd name="connsiteX63" fmla="*/ 980661 w 1487863"/>
                <a:gd name="connsiteY63" fmla="*/ 265752 h 2054795"/>
                <a:gd name="connsiteX64" fmla="*/ 954156 w 1487863"/>
                <a:gd name="connsiteY64" fmla="*/ 239247 h 2054795"/>
                <a:gd name="connsiteX65" fmla="*/ 927652 w 1487863"/>
                <a:gd name="connsiteY65" fmla="*/ 199491 h 2054795"/>
                <a:gd name="connsiteX66" fmla="*/ 901147 w 1487863"/>
                <a:gd name="connsiteY66" fmla="*/ 172986 h 2054795"/>
                <a:gd name="connsiteX67" fmla="*/ 874643 w 1487863"/>
                <a:gd name="connsiteY67" fmla="*/ 133230 h 2054795"/>
                <a:gd name="connsiteX68" fmla="*/ 848139 w 1487863"/>
                <a:gd name="connsiteY68" fmla="*/ 106725 h 2054795"/>
                <a:gd name="connsiteX69" fmla="*/ 781878 w 1487863"/>
                <a:gd name="connsiteY69" fmla="*/ 40465 h 2054795"/>
                <a:gd name="connsiteX70" fmla="*/ 715617 w 1487863"/>
                <a:gd name="connsiteY70" fmla="*/ 708 h 2054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487863" h="2054795">
                  <a:moveTo>
                    <a:pt x="715617" y="708"/>
                  </a:moveTo>
                  <a:cubicBezTo>
                    <a:pt x="684695" y="-3709"/>
                    <a:pt x="636348" y="13960"/>
                    <a:pt x="596347" y="13960"/>
                  </a:cubicBezTo>
                  <a:cubicBezTo>
                    <a:pt x="578134" y="13960"/>
                    <a:pt x="561462" y="-1104"/>
                    <a:pt x="543339" y="708"/>
                  </a:cubicBezTo>
                  <a:cubicBezTo>
                    <a:pt x="515540" y="3488"/>
                    <a:pt x="490930" y="20436"/>
                    <a:pt x="463826" y="27212"/>
                  </a:cubicBezTo>
                  <a:cubicBezTo>
                    <a:pt x="428487" y="36047"/>
                    <a:pt x="393869" y="48565"/>
                    <a:pt x="357808" y="53717"/>
                  </a:cubicBezTo>
                  <a:cubicBezTo>
                    <a:pt x="242745" y="70154"/>
                    <a:pt x="295672" y="60843"/>
                    <a:pt x="198782" y="80221"/>
                  </a:cubicBezTo>
                  <a:cubicBezTo>
                    <a:pt x="181113" y="93473"/>
                    <a:pt x="160448" y="103470"/>
                    <a:pt x="145774" y="119978"/>
                  </a:cubicBezTo>
                  <a:cubicBezTo>
                    <a:pt x="124611" y="143786"/>
                    <a:pt x="92765" y="199491"/>
                    <a:pt x="92765" y="199491"/>
                  </a:cubicBezTo>
                  <a:cubicBezTo>
                    <a:pt x="62922" y="378550"/>
                    <a:pt x="102700" y="206953"/>
                    <a:pt x="53008" y="318760"/>
                  </a:cubicBezTo>
                  <a:cubicBezTo>
                    <a:pt x="41661" y="344290"/>
                    <a:pt x="26504" y="398273"/>
                    <a:pt x="26504" y="398273"/>
                  </a:cubicBezTo>
                  <a:cubicBezTo>
                    <a:pt x="22087" y="451282"/>
                    <a:pt x="20282" y="504573"/>
                    <a:pt x="13252" y="557299"/>
                  </a:cubicBezTo>
                  <a:cubicBezTo>
                    <a:pt x="11406" y="571146"/>
                    <a:pt x="0" y="583087"/>
                    <a:pt x="0" y="597056"/>
                  </a:cubicBezTo>
                  <a:cubicBezTo>
                    <a:pt x="0" y="698752"/>
                    <a:pt x="5740" y="800438"/>
                    <a:pt x="13252" y="901856"/>
                  </a:cubicBezTo>
                  <a:cubicBezTo>
                    <a:pt x="18049" y="966610"/>
                    <a:pt x="27173" y="942951"/>
                    <a:pt x="53008" y="994621"/>
                  </a:cubicBezTo>
                  <a:cubicBezTo>
                    <a:pt x="59255" y="1007115"/>
                    <a:pt x="60758" y="1021538"/>
                    <a:pt x="66261" y="1034378"/>
                  </a:cubicBezTo>
                  <a:cubicBezTo>
                    <a:pt x="74043" y="1052536"/>
                    <a:pt x="82964" y="1070234"/>
                    <a:pt x="92765" y="1087386"/>
                  </a:cubicBezTo>
                  <a:cubicBezTo>
                    <a:pt x="100667" y="1101215"/>
                    <a:pt x="112800" y="1112589"/>
                    <a:pt x="119269" y="1127143"/>
                  </a:cubicBezTo>
                  <a:cubicBezTo>
                    <a:pt x="130616" y="1152673"/>
                    <a:pt x="136939" y="1180152"/>
                    <a:pt x="145774" y="1206656"/>
                  </a:cubicBezTo>
                  <a:cubicBezTo>
                    <a:pt x="171112" y="1282669"/>
                    <a:pt x="141872" y="1214706"/>
                    <a:pt x="185530" y="1272917"/>
                  </a:cubicBezTo>
                  <a:cubicBezTo>
                    <a:pt x="204643" y="1298401"/>
                    <a:pt x="224293" y="1323939"/>
                    <a:pt x="238539" y="1352430"/>
                  </a:cubicBezTo>
                  <a:cubicBezTo>
                    <a:pt x="247374" y="1370099"/>
                    <a:pt x="253190" y="1389634"/>
                    <a:pt x="265043" y="1405438"/>
                  </a:cubicBezTo>
                  <a:cubicBezTo>
                    <a:pt x="280036" y="1425429"/>
                    <a:pt x="302442" y="1438934"/>
                    <a:pt x="318052" y="1458447"/>
                  </a:cubicBezTo>
                  <a:cubicBezTo>
                    <a:pt x="337951" y="1483321"/>
                    <a:pt x="371061" y="1537960"/>
                    <a:pt x="371061" y="1537960"/>
                  </a:cubicBezTo>
                  <a:cubicBezTo>
                    <a:pt x="375478" y="1555630"/>
                    <a:pt x="376168" y="1574678"/>
                    <a:pt x="384313" y="1590969"/>
                  </a:cubicBezTo>
                  <a:cubicBezTo>
                    <a:pt x="400066" y="1622475"/>
                    <a:pt x="426270" y="1646179"/>
                    <a:pt x="450574" y="1670482"/>
                  </a:cubicBezTo>
                  <a:cubicBezTo>
                    <a:pt x="460148" y="1699203"/>
                    <a:pt x="471616" y="1739854"/>
                    <a:pt x="490330" y="1763247"/>
                  </a:cubicBezTo>
                  <a:cubicBezTo>
                    <a:pt x="513745" y="1792516"/>
                    <a:pt x="549052" y="1811572"/>
                    <a:pt x="569843" y="1842760"/>
                  </a:cubicBezTo>
                  <a:cubicBezTo>
                    <a:pt x="589525" y="1872283"/>
                    <a:pt x="595873" y="1887438"/>
                    <a:pt x="622852" y="1909021"/>
                  </a:cubicBezTo>
                  <a:cubicBezTo>
                    <a:pt x="635289" y="1918970"/>
                    <a:pt x="650171" y="1925576"/>
                    <a:pt x="662608" y="1935525"/>
                  </a:cubicBezTo>
                  <a:cubicBezTo>
                    <a:pt x="690362" y="1957728"/>
                    <a:pt x="691480" y="1974938"/>
                    <a:pt x="728869" y="1988534"/>
                  </a:cubicBezTo>
                  <a:cubicBezTo>
                    <a:pt x="763103" y="2000982"/>
                    <a:pt x="800330" y="2003518"/>
                    <a:pt x="834887" y="2015038"/>
                  </a:cubicBezTo>
                  <a:cubicBezTo>
                    <a:pt x="848139" y="2019456"/>
                    <a:pt x="862149" y="2022044"/>
                    <a:pt x="874643" y="2028291"/>
                  </a:cubicBezTo>
                  <a:cubicBezTo>
                    <a:pt x="888889" y="2035414"/>
                    <a:pt x="901148" y="2045960"/>
                    <a:pt x="914400" y="2054795"/>
                  </a:cubicBezTo>
                  <a:cubicBezTo>
                    <a:pt x="954156" y="2050378"/>
                    <a:pt x="994445" y="2049388"/>
                    <a:pt x="1033669" y="2041543"/>
                  </a:cubicBezTo>
                  <a:cubicBezTo>
                    <a:pt x="1061065" y="2036064"/>
                    <a:pt x="1113182" y="2015038"/>
                    <a:pt x="1113182" y="2015038"/>
                  </a:cubicBezTo>
                  <a:cubicBezTo>
                    <a:pt x="1122017" y="2006203"/>
                    <a:pt x="1131882" y="1998290"/>
                    <a:pt x="1139687" y="1988534"/>
                  </a:cubicBezTo>
                  <a:cubicBezTo>
                    <a:pt x="1149637" y="1976097"/>
                    <a:pt x="1154929" y="1960040"/>
                    <a:pt x="1166191" y="1948778"/>
                  </a:cubicBezTo>
                  <a:cubicBezTo>
                    <a:pt x="1177453" y="1937516"/>
                    <a:pt x="1192695" y="1931108"/>
                    <a:pt x="1205947" y="1922273"/>
                  </a:cubicBezTo>
                  <a:cubicBezTo>
                    <a:pt x="1214782" y="1909021"/>
                    <a:pt x="1226860" y="1897430"/>
                    <a:pt x="1232452" y="1882517"/>
                  </a:cubicBezTo>
                  <a:cubicBezTo>
                    <a:pt x="1240361" y="1861427"/>
                    <a:pt x="1240241" y="1838108"/>
                    <a:pt x="1245704" y="1816256"/>
                  </a:cubicBezTo>
                  <a:cubicBezTo>
                    <a:pt x="1249092" y="1802704"/>
                    <a:pt x="1255118" y="1789931"/>
                    <a:pt x="1258956" y="1776499"/>
                  </a:cubicBezTo>
                  <a:cubicBezTo>
                    <a:pt x="1263959" y="1758987"/>
                    <a:pt x="1264063" y="1739781"/>
                    <a:pt x="1272208" y="1723491"/>
                  </a:cubicBezTo>
                  <a:cubicBezTo>
                    <a:pt x="1277796" y="1712316"/>
                    <a:pt x="1292285" y="1707700"/>
                    <a:pt x="1298713" y="1696986"/>
                  </a:cubicBezTo>
                  <a:cubicBezTo>
                    <a:pt x="1319041" y="1663106"/>
                    <a:pt x="1351721" y="1590969"/>
                    <a:pt x="1351721" y="1590969"/>
                  </a:cubicBezTo>
                  <a:cubicBezTo>
                    <a:pt x="1356139" y="1564465"/>
                    <a:pt x="1356477" y="1536947"/>
                    <a:pt x="1364974" y="1511456"/>
                  </a:cubicBezTo>
                  <a:cubicBezTo>
                    <a:pt x="1370011" y="1496346"/>
                    <a:pt x="1385886" y="1486612"/>
                    <a:pt x="1391478" y="1471699"/>
                  </a:cubicBezTo>
                  <a:cubicBezTo>
                    <a:pt x="1399387" y="1450609"/>
                    <a:pt x="1397607" y="1426807"/>
                    <a:pt x="1404730" y="1405438"/>
                  </a:cubicBezTo>
                  <a:cubicBezTo>
                    <a:pt x="1410977" y="1386697"/>
                    <a:pt x="1423897" y="1370772"/>
                    <a:pt x="1431234" y="1352430"/>
                  </a:cubicBezTo>
                  <a:cubicBezTo>
                    <a:pt x="1441610" y="1326490"/>
                    <a:pt x="1448904" y="1299421"/>
                    <a:pt x="1457739" y="1272917"/>
                  </a:cubicBezTo>
                  <a:lnTo>
                    <a:pt x="1470991" y="1233160"/>
                  </a:lnTo>
                  <a:cubicBezTo>
                    <a:pt x="1494350" y="1069648"/>
                    <a:pt x="1492608" y="1123953"/>
                    <a:pt x="1470991" y="875352"/>
                  </a:cubicBezTo>
                  <a:cubicBezTo>
                    <a:pt x="1469781" y="861435"/>
                    <a:pt x="1465488" y="847218"/>
                    <a:pt x="1457739" y="835595"/>
                  </a:cubicBezTo>
                  <a:cubicBezTo>
                    <a:pt x="1447343" y="820001"/>
                    <a:pt x="1431234" y="809090"/>
                    <a:pt x="1417982" y="795838"/>
                  </a:cubicBezTo>
                  <a:cubicBezTo>
                    <a:pt x="1413565" y="782586"/>
                    <a:pt x="1413111" y="767257"/>
                    <a:pt x="1404730" y="756082"/>
                  </a:cubicBezTo>
                  <a:cubicBezTo>
                    <a:pt x="1385989" y="731093"/>
                    <a:pt x="1338469" y="689821"/>
                    <a:pt x="1338469" y="689821"/>
                  </a:cubicBezTo>
                  <a:cubicBezTo>
                    <a:pt x="1300929" y="577200"/>
                    <a:pt x="1353285" y="714515"/>
                    <a:pt x="1298713" y="623560"/>
                  </a:cubicBezTo>
                  <a:cubicBezTo>
                    <a:pt x="1291526" y="611582"/>
                    <a:pt x="1292648" y="595782"/>
                    <a:pt x="1285461" y="583804"/>
                  </a:cubicBezTo>
                  <a:cubicBezTo>
                    <a:pt x="1279033" y="573090"/>
                    <a:pt x="1266761" y="567056"/>
                    <a:pt x="1258956" y="557299"/>
                  </a:cubicBezTo>
                  <a:cubicBezTo>
                    <a:pt x="1192085" y="473711"/>
                    <a:pt x="1269944" y="555035"/>
                    <a:pt x="1205947" y="491038"/>
                  </a:cubicBezTo>
                  <a:cubicBezTo>
                    <a:pt x="1201530" y="477786"/>
                    <a:pt x="1202572" y="461159"/>
                    <a:pt x="1192695" y="451282"/>
                  </a:cubicBezTo>
                  <a:cubicBezTo>
                    <a:pt x="1182818" y="441405"/>
                    <a:pt x="1164917" y="445217"/>
                    <a:pt x="1152939" y="438030"/>
                  </a:cubicBezTo>
                  <a:cubicBezTo>
                    <a:pt x="1142225" y="431602"/>
                    <a:pt x="1136033" y="419524"/>
                    <a:pt x="1126434" y="411525"/>
                  </a:cubicBezTo>
                  <a:cubicBezTo>
                    <a:pt x="1093556" y="384127"/>
                    <a:pt x="1068099" y="368218"/>
                    <a:pt x="1033669" y="345265"/>
                  </a:cubicBezTo>
                  <a:cubicBezTo>
                    <a:pt x="1016000" y="318761"/>
                    <a:pt x="1003185" y="288276"/>
                    <a:pt x="980661" y="265752"/>
                  </a:cubicBezTo>
                  <a:cubicBezTo>
                    <a:pt x="971826" y="256917"/>
                    <a:pt x="961961" y="249004"/>
                    <a:pt x="954156" y="239247"/>
                  </a:cubicBezTo>
                  <a:cubicBezTo>
                    <a:pt x="944207" y="226810"/>
                    <a:pt x="937601" y="211928"/>
                    <a:pt x="927652" y="199491"/>
                  </a:cubicBezTo>
                  <a:cubicBezTo>
                    <a:pt x="919847" y="189734"/>
                    <a:pt x="908952" y="182743"/>
                    <a:pt x="901147" y="172986"/>
                  </a:cubicBezTo>
                  <a:cubicBezTo>
                    <a:pt x="891198" y="160549"/>
                    <a:pt x="884592" y="145667"/>
                    <a:pt x="874643" y="133230"/>
                  </a:cubicBezTo>
                  <a:cubicBezTo>
                    <a:pt x="866838" y="123474"/>
                    <a:pt x="855944" y="116481"/>
                    <a:pt x="848139" y="106725"/>
                  </a:cubicBezTo>
                  <a:cubicBezTo>
                    <a:pt x="777460" y="18377"/>
                    <a:pt x="870225" y="111144"/>
                    <a:pt x="781878" y="40465"/>
                  </a:cubicBezTo>
                  <a:cubicBezTo>
                    <a:pt x="744843" y="10836"/>
                    <a:pt x="746539" y="5125"/>
                    <a:pt x="715617" y="708"/>
                  </a:cubicBezTo>
                  <a:close/>
                </a:path>
              </a:pathLst>
            </a:cu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729952860"/>
      </p:ext>
    </p:extLst>
  </p:cSld>
  <p:clrMapOvr>
    <a:masterClrMapping/>
  </p:clrMapOvr>
  <p:transition>
    <p:wipe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sp>
        <p:nvSpPr>
          <p:cNvPr id="7" name="Rectangle 2"/>
          <p:cNvSpPr>
            <a:spLocks noGrp="1" noChangeArrowheads="1"/>
          </p:cNvSpPr>
          <p:nvPr>
            <p:ph type="title"/>
          </p:nvPr>
        </p:nvSpPr>
        <p:spPr/>
        <p:txBody>
          <a:bodyPr/>
          <a:lstStyle/>
          <a:p>
            <a:pPr eaLnBrk="1" hangingPunct="1"/>
            <a:r>
              <a:rPr lang="en-US" altLang="en-US" dirty="0">
                <a:cs typeface="Arial" panose="020B0604020202020204" pitchFamily="34" charset="0"/>
              </a:rPr>
              <a:t>Tree Traversal Template #1</a:t>
            </a:r>
            <a:endParaRPr lang="en-US" altLang="en-US" b="1" dirty="0">
              <a:cs typeface="Arial" panose="020B0604020202020204" pitchFamily="34" charset="0"/>
            </a:endParaRPr>
          </a:p>
        </p:txBody>
      </p:sp>
      <p:sp>
        <p:nvSpPr>
          <p:cNvPr id="8"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r>
              <a:rPr lang="en-US" sz="1800" u="sng">
                <a:ea typeface="Cambria Math" panose="02040503050406030204" pitchFamily="18" charset="0"/>
                <a:cs typeface="Times New Roman" pitchFamily="18" charset="0"/>
              </a:rPr>
              <a:t>Pseudocode</a:t>
            </a:r>
            <a:endParaRPr lang="en-US" sz="1800">
              <a:ea typeface="Cambria Math" panose="02040503050406030204" pitchFamily="18" charset="0"/>
              <a:cs typeface="Times New Roman" pitchFamily="18" charset="0"/>
            </a:endParaRPr>
          </a:p>
          <a:p>
            <a:pPr marL="0" indent="0" algn="just">
              <a:lnSpc>
                <a:spcPct val="150000"/>
              </a:lnSpc>
              <a:spcBef>
                <a:spcPts val="0"/>
              </a:spcBef>
              <a:buNone/>
            </a:pPr>
            <a:endParaRPr lang="en-US" sz="1800">
              <a:ea typeface="Cambria Math" panose="02040503050406030204" pitchFamily="18" charset="0"/>
              <a:cs typeface="Times New Roman" pitchFamily="18" charset="0"/>
            </a:endParaRPr>
          </a:p>
          <a:p>
            <a:pPr marL="0" lvl="0" indent="0">
              <a:lnSpc>
                <a:spcPct val="150000"/>
              </a:lnSpc>
              <a:spcBef>
                <a:spcPts val="0"/>
              </a:spcBef>
              <a:buNone/>
            </a:pPr>
            <a:r>
              <a:rPr lang="en-US" sz="1400">
                <a:solidFill>
                  <a:prstClr val="black"/>
                </a:solidFill>
                <a:latin typeface="Courier New"/>
                <a:cs typeface="Courier New"/>
              </a:rPr>
              <a:t>TreeTraversal(Node N):</a:t>
            </a:r>
          </a:p>
          <a:p>
            <a:pPr marL="0" lvl="0" indent="0">
              <a:lnSpc>
                <a:spcPct val="150000"/>
              </a:lnSpc>
              <a:spcBef>
                <a:spcPts val="0"/>
              </a:spcBef>
              <a:buNone/>
            </a:pPr>
            <a:r>
              <a:rPr lang="en-US" sz="1400">
                <a:solidFill>
                  <a:prstClr val="black"/>
                </a:solidFill>
                <a:latin typeface="Courier New"/>
                <a:cs typeface="Courier New"/>
              </a:rPr>
              <a:t>    Visit N;</a:t>
            </a:r>
          </a:p>
          <a:p>
            <a:pPr marL="0" lvl="0" indent="0">
              <a:lnSpc>
                <a:spcPct val="150000"/>
              </a:lnSpc>
              <a:spcBef>
                <a:spcPts val="0"/>
              </a:spcBef>
              <a:buNone/>
            </a:pPr>
            <a:r>
              <a:rPr lang="en-US" sz="1400">
                <a:solidFill>
                  <a:prstClr val="black"/>
                </a:solidFill>
                <a:latin typeface="Courier New"/>
                <a:cs typeface="Courier New"/>
              </a:rPr>
              <a:t>    If (N has left child)</a:t>
            </a:r>
          </a:p>
          <a:p>
            <a:pPr marL="0" indent="0">
              <a:lnSpc>
                <a:spcPct val="150000"/>
              </a:lnSpc>
              <a:spcBef>
                <a:spcPts val="0"/>
              </a:spcBef>
              <a:buNone/>
            </a:pPr>
            <a:r>
              <a:rPr lang="en-US" sz="1400">
                <a:solidFill>
                  <a:prstClr val="black"/>
                </a:solidFill>
                <a:latin typeface="Courier New"/>
                <a:cs typeface="Courier New"/>
              </a:rPr>
              <a:t>        TreeTraversal(LeftChild);</a:t>
            </a:r>
          </a:p>
          <a:p>
            <a:pPr marL="0" lvl="0" indent="0">
              <a:lnSpc>
                <a:spcPct val="150000"/>
              </a:lnSpc>
              <a:spcBef>
                <a:spcPts val="0"/>
              </a:spcBef>
              <a:buNone/>
            </a:pPr>
            <a:r>
              <a:rPr lang="en-US" sz="1400">
                <a:solidFill>
                  <a:prstClr val="black"/>
                </a:solidFill>
                <a:latin typeface="Courier New"/>
                <a:cs typeface="Courier New"/>
              </a:rPr>
              <a:t>    If (N has right child)</a:t>
            </a:r>
          </a:p>
          <a:p>
            <a:pPr marL="0" lvl="0" indent="0">
              <a:lnSpc>
                <a:spcPct val="150000"/>
              </a:lnSpc>
              <a:spcBef>
                <a:spcPts val="0"/>
              </a:spcBef>
              <a:buNone/>
            </a:pPr>
            <a:r>
              <a:rPr lang="en-US" sz="1400">
                <a:solidFill>
                  <a:prstClr val="black"/>
                </a:solidFill>
                <a:latin typeface="Courier New"/>
                <a:cs typeface="Courier New"/>
              </a:rPr>
              <a:t>        TreeTraversal(RightChild);</a:t>
            </a:r>
            <a:endParaRPr lang="en-US" sz="500">
              <a:solidFill>
                <a:prstClr val="black"/>
              </a:solidFill>
              <a:latin typeface="Courier New"/>
              <a:cs typeface="Courier New"/>
            </a:endParaRPr>
          </a:p>
          <a:p>
            <a:pPr marL="0" lvl="0" indent="0">
              <a:lnSpc>
                <a:spcPct val="150000"/>
              </a:lnSpc>
              <a:spcBef>
                <a:spcPts val="0"/>
              </a:spcBef>
              <a:buNone/>
            </a:pPr>
            <a:r>
              <a:rPr lang="en-US" sz="1400">
                <a:solidFill>
                  <a:prstClr val="black"/>
                </a:solidFill>
                <a:latin typeface="Courier New"/>
                <a:cs typeface="Courier New"/>
              </a:rPr>
              <a:t>    Return; </a:t>
            </a:r>
            <a:r>
              <a:rPr lang="en-US" sz="1400">
                <a:solidFill>
                  <a:srgbClr val="9BBC59"/>
                </a:solidFill>
                <a:latin typeface="Courier New"/>
                <a:cs typeface="Courier New"/>
              </a:rPr>
              <a:t>// return to parent</a:t>
            </a:r>
          </a:p>
          <a:p>
            <a:pPr marL="0" lvl="0" indent="0">
              <a:lnSpc>
                <a:spcPct val="150000"/>
              </a:lnSpc>
              <a:spcBef>
                <a:spcPts val="0"/>
              </a:spcBef>
              <a:buNone/>
            </a:pPr>
            <a:endParaRPr lang="en-US" sz="1400">
              <a:solidFill>
                <a:srgbClr val="9BBC59"/>
              </a:solidFill>
              <a:latin typeface="Courier New"/>
              <a:cs typeface="Courier New"/>
            </a:endParaRPr>
          </a:p>
          <a:p>
            <a:pPr marL="0" lvl="0" indent="0">
              <a:lnSpc>
                <a:spcPct val="150000"/>
              </a:lnSpc>
              <a:spcBef>
                <a:spcPts val="0"/>
              </a:spcBef>
              <a:buNone/>
            </a:pPr>
            <a:endParaRPr lang="en-US" sz="1400">
              <a:solidFill>
                <a:srgbClr val="9BBC59"/>
              </a:solidFill>
              <a:latin typeface="Courier New"/>
              <a:cs typeface="Courier New"/>
            </a:endParaRPr>
          </a:p>
          <a:p>
            <a:pPr marL="0" lvl="0" indent="0">
              <a:lnSpc>
                <a:spcPct val="150000"/>
              </a:lnSpc>
              <a:spcBef>
                <a:spcPts val="0"/>
              </a:spcBef>
              <a:buNone/>
            </a:pPr>
            <a:r>
              <a:rPr lang="en-US" sz="1400" b="1">
                <a:latin typeface="Verdana (Body)"/>
                <a:cs typeface="Courier New"/>
              </a:rPr>
              <a:t>        </a:t>
            </a:r>
            <a:r>
              <a:rPr lang="en-US" sz="1400">
                <a:latin typeface="Verdana (Body)"/>
                <a:cs typeface="Courier New"/>
              </a:rPr>
              <a:t>In main(), call TreeTraversal(root)</a:t>
            </a:r>
          </a:p>
          <a:p>
            <a:pPr marL="0" indent="0" algn="just">
              <a:lnSpc>
                <a:spcPct val="150000"/>
              </a:lnSpc>
              <a:spcBef>
                <a:spcPts val="0"/>
              </a:spcBef>
              <a:buNone/>
            </a:pPr>
            <a:endParaRPr lang="en-US" sz="1600" dirty="0">
              <a:ea typeface="Cambria Math" panose="02040503050406030204" pitchFamily="18" charset="0"/>
              <a:cs typeface="Times New Roman" pitchFamily="18" charset="0"/>
            </a:endParaRPr>
          </a:p>
        </p:txBody>
      </p:sp>
      <p:sp>
        <p:nvSpPr>
          <p:cNvPr id="38" name="object 49"/>
          <p:cNvSpPr/>
          <p:nvPr/>
        </p:nvSpPr>
        <p:spPr>
          <a:xfrm>
            <a:off x="6255709" y="1828586"/>
            <a:ext cx="797560" cy="508000"/>
          </a:xfrm>
          <a:custGeom>
            <a:avLst/>
            <a:gdLst/>
            <a:ahLst/>
            <a:cxnLst/>
            <a:rect l="l" t="t" r="r" b="b"/>
            <a:pathLst>
              <a:path w="797559" h="508000">
                <a:moveTo>
                  <a:pt x="0" y="253948"/>
                </a:moveTo>
                <a:lnTo>
                  <a:pt x="5218" y="212757"/>
                </a:lnTo>
                <a:lnTo>
                  <a:pt x="20326" y="173681"/>
                </a:lnTo>
                <a:lnTo>
                  <a:pt x="44502" y="137244"/>
                </a:lnTo>
                <a:lnTo>
                  <a:pt x="76927" y="103970"/>
                </a:lnTo>
                <a:lnTo>
                  <a:pt x="116778" y="74379"/>
                </a:lnTo>
                <a:lnTo>
                  <a:pt x="163235" y="48997"/>
                </a:lnTo>
                <a:lnTo>
                  <a:pt x="215477" y="28345"/>
                </a:lnTo>
                <a:lnTo>
                  <a:pt x="272683" y="12946"/>
                </a:lnTo>
                <a:lnTo>
                  <a:pt x="334033" y="3323"/>
                </a:lnTo>
                <a:lnTo>
                  <a:pt x="398705" y="0"/>
                </a:lnTo>
                <a:lnTo>
                  <a:pt x="431405" y="841"/>
                </a:lnTo>
                <a:lnTo>
                  <a:pt x="494519" y="7380"/>
                </a:lnTo>
                <a:lnTo>
                  <a:pt x="553900" y="19956"/>
                </a:lnTo>
                <a:lnTo>
                  <a:pt x="608727" y="38047"/>
                </a:lnTo>
                <a:lnTo>
                  <a:pt x="658179" y="61130"/>
                </a:lnTo>
                <a:lnTo>
                  <a:pt x="701436" y="88681"/>
                </a:lnTo>
                <a:lnTo>
                  <a:pt x="737676" y="120179"/>
                </a:lnTo>
                <a:lnTo>
                  <a:pt x="766079" y="155100"/>
                </a:lnTo>
                <a:lnTo>
                  <a:pt x="785824" y="192922"/>
                </a:lnTo>
                <a:lnTo>
                  <a:pt x="796090" y="233121"/>
                </a:lnTo>
                <a:lnTo>
                  <a:pt x="797412" y="253948"/>
                </a:lnTo>
                <a:lnTo>
                  <a:pt x="796090" y="274776"/>
                </a:lnTo>
                <a:lnTo>
                  <a:pt x="785824" y="314975"/>
                </a:lnTo>
                <a:lnTo>
                  <a:pt x="766079" y="352797"/>
                </a:lnTo>
                <a:lnTo>
                  <a:pt x="737676" y="387718"/>
                </a:lnTo>
                <a:lnTo>
                  <a:pt x="701436" y="419216"/>
                </a:lnTo>
                <a:lnTo>
                  <a:pt x="658179" y="446767"/>
                </a:lnTo>
                <a:lnTo>
                  <a:pt x="608727" y="469850"/>
                </a:lnTo>
                <a:lnTo>
                  <a:pt x="553900" y="487941"/>
                </a:lnTo>
                <a:lnTo>
                  <a:pt x="494519" y="500517"/>
                </a:lnTo>
                <a:lnTo>
                  <a:pt x="431405" y="507056"/>
                </a:lnTo>
                <a:lnTo>
                  <a:pt x="398705" y="507898"/>
                </a:lnTo>
                <a:lnTo>
                  <a:pt x="366005" y="507056"/>
                </a:lnTo>
                <a:lnTo>
                  <a:pt x="302892" y="500517"/>
                </a:lnTo>
                <a:lnTo>
                  <a:pt x="243511" y="487941"/>
                </a:lnTo>
                <a:lnTo>
                  <a:pt x="188684" y="469850"/>
                </a:lnTo>
                <a:lnTo>
                  <a:pt x="139232" y="446767"/>
                </a:lnTo>
                <a:lnTo>
                  <a:pt x="95975" y="419216"/>
                </a:lnTo>
                <a:lnTo>
                  <a:pt x="59735" y="387718"/>
                </a:lnTo>
                <a:lnTo>
                  <a:pt x="31332" y="352797"/>
                </a:lnTo>
                <a:lnTo>
                  <a:pt x="11587" y="314975"/>
                </a:lnTo>
                <a:lnTo>
                  <a:pt x="1321" y="274776"/>
                </a:lnTo>
                <a:lnTo>
                  <a:pt x="0" y="253948"/>
                </a:lnTo>
                <a:close/>
              </a:path>
            </a:pathLst>
          </a:custGeom>
          <a:ln w="76199">
            <a:solidFill>
              <a:srgbClr val="FAA757"/>
            </a:solidFill>
          </a:ln>
        </p:spPr>
        <p:txBody>
          <a:bodyPr wrap="square" lIns="0" tIns="0" rIns="0" bIns="0" rtlCol="0"/>
          <a:lstStyle/>
          <a:p>
            <a:endParaRPr>
              <a:solidFill>
                <a:prstClr val="black"/>
              </a:solidFill>
            </a:endParaRPr>
          </a:p>
        </p:txBody>
      </p:sp>
      <p:sp>
        <p:nvSpPr>
          <p:cNvPr id="42" name="object 6"/>
          <p:cNvSpPr/>
          <p:nvPr/>
        </p:nvSpPr>
        <p:spPr>
          <a:xfrm>
            <a:off x="6455098" y="1908323"/>
            <a:ext cx="398780" cy="297180"/>
          </a:xfrm>
          <a:prstGeom prst="ellipse">
            <a:avLst/>
          </a:prstGeom>
          <a:solidFill>
            <a:schemeClr val="bg1"/>
          </a:solidFill>
        </p:spPr>
        <p:txBody>
          <a:bodyPr wrap="square" lIns="0" tIns="0" rIns="0" bIns="0" rtlCol="0"/>
          <a:lstStyle/>
          <a:p>
            <a:endParaRPr>
              <a:solidFill>
                <a:prstClr val="black"/>
              </a:solidFill>
            </a:endParaRPr>
          </a:p>
        </p:txBody>
      </p:sp>
      <p:sp>
        <p:nvSpPr>
          <p:cNvPr id="57" name="object 7"/>
          <p:cNvSpPr/>
          <p:nvPr/>
        </p:nvSpPr>
        <p:spPr>
          <a:xfrm>
            <a:off x="6455098" y="1908323"/>
            <a:ext cx="398780" cy="297180"/>
          </a:xfrm>
          <a:prstGeom prst="ellipse">
            <a:avLst/>
          </a:prstGeom>
          <a:ln w="25399">
            <a:solidFill>
              <a:srgbClr val="839950"/>
            </a:solidFill>
          </a:ln>
        </p:spPr>
        <p:txBody>
          <a:bodyPr wrap="square" lIns="0" tIns="0" rIns="0" bIns="0" rtlCol="0"/>
          <a:lstStyle/>
          <a:p>
            <a:endParaRPr>
              <a:solidFill>
                <a:prstClr val="black"/>
              </a:solidFill>
            </a:endParaRPr>
          </a:p>
        </p:txBody>
      </p:sp>
      <p:sp>
        <p:nvSpPr>
          <p:cNvPr id="58" name="object 8"/>
          <p:cNvSpPr/>
          <p:nvPr/>
        </p:nvSpPr>
        <p:spPr>
          <a:xfrm>
            <a:off x="5657686" y="2458871"/>
            <a:ext cx="398780" cy="297180"/>
          </a:xfrm>
          <a:prstGeom prst="ellipse">
            <a:avLst/>
          </a:prstGeom>
          <a:solidFill>
            <a:schemeClr val="bg1"/>
          </a:solidFill>
        </p:spPr>
        <p:txBody>
          <a:bodyPr wrap="square" lIns="0" tIns="0" rIns="0" bIns="0" rtlCol="0"/>
          <a:lstStyle/>
          <a:p>
            <a:endParaRPr>
              <a:solidFill>
                <a:prstClr val="black"/>
              </a:solidFill>
            </a:endParaRPr>
          </a:p>
        </p:txBody>
      </p:sp>
      <p:sp>
        <p:nvSpPr>
          <p:cNvPr id="59" name="object 9"/>
          <p:cNvSpPr/>
          <p:nvPr/>
        </p:nvSpPr>
        <p:spPr>
          <a:xfrm>
            <a:off x="5657686" y="2458870"/>
            <a:ext cx="398780" cy="297180"/>
          </a:xfrm>
          <a:prstGeom prst="ellipse">
            <a:avLst/>
          </a:prstGeom>
          <a:solidFill>
            <a:schemeClr val="bg1"/>
          </a:solidFill>
          <a:ln w="25399">
            <a:solidFill>
              <a:srgbClr val="839950"/>
            </a:solidFill>
          </a:ln>
        </p:spPr>
        <p:txBody>
          <a:bodyPr wrap="square" lIns="0" tIns="0" rIns="0" bIns="0" rtlCol="0"/>
          <a:lstStyle/>
          <a:p>
            <a:endParaRPr>
              <a:solidFill>
                <a:prstClr val="black"/>
              </a:solidFill>
            </a:endParaRPr>
          </a:p>
        </p:txBody>
      </p:sp>
      <p:sp>
        <p:nvSpPr>
          <p:cNvPr id="60" name="object 10"/>
          <p:cNvSpPr/>
          <p:nvPr/>
        </p:nvSpPr>
        <p:spPr>
          <a:xfrm>
            <a:off x="5258982" y="3096162"/>
            <a:ext cx="398780" cy="297180"/>
          </a:xfrm>
          <a:prstGeom prst="ellipse">
            <a:avLst/>
          </a:prstGeom>
          <a:solidFill>
            <a:schemeClr val="bg1"/>
          </a:solidFill>
        </p:spPr>
        <p:txBody>
          <a:bodyPr wrap="square" lIns="0" tIns="0" rIns="0" bIns="0" rtlCol="0"/>
          <a:lstStyle/>
          <a:p>
            <a:endParaRPr>
              <a:solidFill>
                <a:prstClr val="black"/>
              </a:solidFill>
            </a:endParaRPr>
          </a:p>
        </p:txBody>
      </p:sp>
      <p:sp>
        <p:nvSpPr>
          <p:cNvPr id="61" name="object 11"/>
          <p:cNvSpPr/>
          <p:nvPr/>
        </p:nvSpPr>
        <p:spPr>
          <a:xfrm>
            <a:off x="5258982" y="3096162"/>
            <a:ext cx="398780" cy="297180"/>
          </a:xfrm>
          <a:prstGeom prst="ellipse">
            <a:avLst/>
          </a:prstGeom>
          <a:solidFill>
            <a:schemeClr val="bg1"/>
          </a:solidFill>
          <a:ln w="25399">
            <a:solidFill>
              <a:srgbClr val="839950"/>
            </a:solidFill>
          </a:ln>
        </p:spPr>
        <p:txBody>
          <a:bodyPr wrap="square" lIns="0" tIns="0" rIns="0" bIns="0" rtlCol="0"/>
          <a:lstStyle/>
          <a:p>
            <a:endParaRPr>
              <a:solidFill>
                <a:prstClr val="black"/>
              </a:solidFill>
            </a:endParaRPr>
          </a:p>
        </p:txBody>
      </p:sp>
      <p:sp>
        <p:nvSpPr>
          <p:cNvPr id="62" name="object 12"/>
          <p:cNvSpPr/>
          <p:nvPr/>
        </p:nvSpPr>
        <p:spPr>
          <a:xfrm>
            <a:off x="6056393" y="3096162"/>
            <a:ext cx="398780" cy="297180"/>
          </a:xfrm>
          <a:prstGeom prst="ellipse">
            <a:avLst/>
          </a:prstGeom>
          <a:solidFill>
            <a:schemeClr val="bg1"/>
          </a:solidFill>
        </p:spPr>
        <p:txBody>
          <a:bodyPr wrap="square" lIns="0" tIns="0" rIns="0" bIns="0" rtlCol="0"/>
          <a:lstStyle/>
          <a:p>
            <a:endParaRPr>
              <a:solidFill>
                <a:prstClr val="black"/>
              </a:solidFill>
            </a:endParaRPr>
          </a:p>
        </p:txBody>
      </p:sp>
      <p:sp>
        <p:nvSpPr>
          <p:cNvPr id="63" name="object 13"/>
          <p:cNvSpPr/>
          <p:nvPr/>
        </p:nvSpPr>
        <p:spPr>
          <a:xfrm>
            <a:off x="6056393" y="3096162"/>
            <a:ext cx="398780" cy="297180"/>
          </a:xfrm>
          <a:prstGeom prst="ellipse">
            <a:avLst/>
          </a:prstGeom>
          <a:solidFill>
            <a:schemeClr val="bg1"/>
          </a:solidFill>
          <a:ln w="25399">
            <a:solidFill>
              <a:srgbClr val="839950"/>
            </a:solidFill>
          </a:ln>
        </p:spPr>
        <p:txBody>
          <a:bodyPr wrap="square" lIns="0" tIns="0" rIns="0" bIns="0" rtlCol="0"/>
          <a:lstStyle/>
          <a:p>
            <a:endParaRPr>
              <a:solidFill>
                <a:prstClr val="black"/>
              </a:solidFill>
            </a:endParaRPr>
          </a:p>
        </p:txBody>
      </p:sp>
      <p:sp>
        <p:nvSpPr>
          <p:cNvPr id="64" name="object 14"/>
          <p:cNvSpPr/>
          <p:nvPr/>
        </p:nvSpPr>
        <p:spPr>
          <a:xfrm>
            <a:off x="7252508" y="2458871"/>
            <a:ext cx="398780" cy="297180"/>
          </a:xfrm>
          <a:prstGeom prst="ellipse">
            <a:avLst/>
          </a:prstGeom>
          <a:solidFill>
            <a:schemeClr val="bg1"/>
          </a:solidFill>
        </p:spPr>
        <p:txBody>
          <a:bodyPr wrap="square" lIns="0" tIns="0" rIns="0" bIns="0" rtlCol="0"/>
          <a:lstStyle/>
          <a:p>
            <a:endParaRPr>
              <a:solidFill>
                <a:prstClr val="black"/>
              </a:solidFill>
            </a:endParaRPr>
          </a:p>
        </p:txBody>
      </p:sp>
      <p:sp>
        <p:nvSpPr>
          <p:cNvPr id="65" name="object 15"/>
          <p:cNvSpPr/>
          <p:nvPr/>
        </p:nvSpPr>
        <p:spPr>
          <a:xfrm>
            <a:off x="7252508" y="2458870"/>
            <a:ext cx="398780" cy="297180"/>
          </a:xfrm>
          <a:prstGeom prst="ellipse">
            <a:avLst/>
          </a:prstGeom>
          <a:solidFill>
            <a:schemeClr val="bg1"/>
          </a:solidFill>
          <a:ln w="25399">
            <a:solidFill>
              <a:srgbClr val="839950"/>
            </a:solidFill>
          </a:ln>
        </p:spPr>
        <p:txBody>
          <a:bodyPr wrap="square" lIns="0" tIns="0" rIns="0" bIns="0" rtlCol="0"/>
          <a:lstStyle/>
          <a:p>
            <a:endParaRPr>
              <a:solidFill>
                <a:prstClr val="black"/>
              </a:solidFill>
            </a:endParaRPr>
          </a:p>
        </p:txBody>
      </p:sp>
      <p:sp>
        <p:nvSpPr>
          <p:cNvPr id="66" name="object 16"/>
          <p:cNvSpPr/>
          <p:nvPr/>
        </p:nvSpPr>
        <p:spPr>
          <a:xfrm>
            <a:off x="6853804" y="3100981"/>
            <a:ext cx="398780" cy="297180"/>
          </a:xfrm>
          <a:prstGeom prst="ellipse">
            <a:avLst/>
          </a:prstGeom>
          <a:solidFill>
            <a:schemeClr val="bg1"/>
          </a:solidFill>
        </p:spPr>
        <p:txBody>
          <a:bodyPr wrap="square" lIns="0" tIns="0" rIns="0" bIns="0" rtlCol="0"/>
          <a:lstStyle/>
          <a:p>
            <a:endParaRPr>
              <a:solidFill>
                <a:prstClr val="black"/>
              </a:solidFill>
            </a:endParaRPr>
          </a:p>
        </p:txBody>
      </p:sp>
      <p:sp>
        <p:nvSpPr>
          <p:cNvPr id="67" name="object 17"/>
          <p:cNvSpPr/>
          <p:nvPr/>
        </p:nvSpPr>
        <p:spPr>
          <a:xfrm>
            <a:off x="6853804" y="3100981"/>
            <a:ext cx="398780" cy="297180"/>
          </a:xfrm>
          <a:prstGeom prst="ellipse">
            <a:avLst/>
          </a:prstGeom>
          <a:solidFill>
            <a:schemeClr val="bg1"/>
          </a:solidFill>
          <a:ln w="25399">
            <a:solidFill>
              <a:srgbClr val="839950"/>
            </a:solidFill>
          </a:ln>
        </p:spPr>
        <p:txBody>
          <a:bodyPr wrap="square" lIns="0" tIns="0" rIns="0" bIns="0" rtlCol="0"/>
          <a:lstStyle/>
          <a:p>
            <a:endParaRPr>
              <a:solidFill>
                <a:prstClr val="black"/>
              </a:solidFill>
            </a:endParaRPr>
          </a:p>
        </p:txBody>
      </p:sp>
      <p:sp>
        <p:nvSpPr>
          <p:cNvPr id="68" name="object 18"/>
          <p:cNvSpPr/>
          <p:nvPr/>
        </p:nvSpPr>
        <p:spPr>
          <a:xfrm>
            <a:off x="7651215" y="3100981"/>
            <a:ext cx="398780" cy="297180"/>
          </a:xfrm>
          <a:prstGeom prst="ellipse">
            <a:avLst/>
          </a:prstGeom>
          <a:solidFill>
            <a:schemeClr val="bg1"/>
          </a:solidFill>
        </p:spPr>
        <p:txBody>
          <a:bodyPr wrap="square" lIns="0" tIns="0" rIns="0" bIns="0" rtlCol="0"/>
          <a:lstStyle/>
          <a:p>
            <a:endParaRPr>
              <a:solidFill>
                <a:prstClr val="black"/>
              </a:solidFill>
            </a:endParaRPr>
          </a:p>
        </p:txBody>
      </p:sp>
      <p:sp>
        <p:nvSpPr>
          <p:cNvPr id="69" name="object 19"/>
          <p:cNvSpPr/>
          <p:nvPr/>
        </p:nvSpPr>
        <p:spPr>
          <a:xfrm>
            <a:off x="7651214" y="3100981"/>
            <a:ext cx="398780" cy="297180"/>
          </a:xfrm>
          <a:prstGeom prst="ellipse">
            <a:avLst/>
          </a:prstGeom>
          <a:solidFill>
            <a:schemeClr val="bg1"/>
          </a:solidFill>
          <a:ln w="25399">
            <a:solidFill>
              <a:srgbClr val="839950"/>
            </a:solidFill>
          </a:ln>
        </p:spPr>
        <p:txBody>
          <a:bodyPr wrap="square" lIns="0" tIns="0" rIns="0" bIns="0" rtlCol="0"/>
          <a:lstStyle/>
          <a:p>
            <a:endParaRPr>
              <a:solidFill>
                <a:prstClr val="black"/>
              </a:solidFill>
            </a:endParaRPr>
          </a:p>
        </p:txBody>
      </p:sp>
      <p:sp>
        <p:nvSpPr>
          <p:cNvPr id="70" name="object 38"/>
          <p:cNvSpPr/>
          <p:nvPr/>
        </p:nvSpPr>
        <p:spPr>
          <a:xfrm>
            <a:off x="6255746" y="3778491"/>
            <a:ext cx="398780" cy="297180"/>
          </a:xfrm>
          <a:prstGeom prst="ellipse">
            <a:avLst/>
          </a:prstGeom>
          <a:solidFill>
            <a:schemeClr val="bg1"/>
          </a:solidFill>
        </p:spPr>
        <p:txBody>
          <a:bodyPr wrap="square" lIns="0" tIns="0" rIns="0" bIns="0" rtlCol="0"/>
          <a:lstStyle/>
          <a:p>
            <a:endParaRPr>
              <a:solidFill>
                <a:prstClr val="black"/>
              </a:solidFill>
            </a:endParaRPr>
          </a:p>
        </p:txBody>
      </p:sp>
      <p:sp>
        <p:nvSpPr>
          <p:cNvPr id="71" name="object 39"/>
          <p:cNvSpPr/>
          <p:nvPr/>
        </p:nvSpPr>
        <p:spPr>
          <a:xfrm>
            <a:off x="6255746" y="3778491"/>
            <a:ext cx="398780" cy="297180"/>
          </a:xfrm>
          <a:prstGeom prst="ellipse">
            <a:avLst/>
          </a:prstGeom>
          <a:solidFill>
            <a:schemeClr val="bg1"/>
          </a:solidFill>
          <a:ln w="25399">
            <a:solidFill>
              <a:srgbClr val="839950"/>
            </a:solidFill>
          </a:ln>
        </p:spPr>
        <p:txBody>
          <a:bodyPr wrap="square" lIns="0" tIns="0" rIns="0" bIns="0" rtlCol="0"/>
          <a:lstStyle/>
          <a:p>
            <a:endParaRPr>
              <a:solidFill>
                <a:prstClr val="black"/>
              </a:solidFill>
            </a:endParaRPr>
          </a:p>
        </p:txBody>
      </p:sp>
      <p:sp>
        <p:nvSpPr>
          <p:cNvPr id="83" name="object 40"/>
          <p:cNvSpPr/>
          <p:nvPr/>
        </p:nvSpPr>
        <p:spPr>
          <a:xfrm>
            <a:off x="7451861" y="3778491"/>
            <a:ext cx="398780" cy="297180"/>
          </a:xfrm>
          <a:prstGeom prst="ellipse">
            <a:avLst/>
          </a:prstGeom>
          <a:solidFill>
            <a:schemeClr val="bg1"/>
          </a:solidFill>
        </p:spPr>
        <p:txBody>
          <a:bodyPr wrap="square" lIns="0" tIns="0" rIns="0" bIns="0" rtlCol="0"/>
          <a:lstStyle/>
          <a:p>
            <a:endParaRPr>
              <a:solidFill>
                <a:prstClr val="black"/>
              </a:solidFill>
            </a:endParaRPr>
          </a:p>
        </p:txBody>
      </p:sp>
      <p:sp>
        <p:nvSpPr>
          <p:cNvPr id="84" name="object 41"/>
          <p:cNvSpPr/>
          <p:nvPr/>
        </p:nvSpPr>
        <p:spPr>
          <a:xfrm>
            <a:off x="7435961" y="3823426"/>
            <a:ext cx="398780" cy="297180"/>
          </a:xfrm>
          <a:prstGeom prst="ellipse">
            <a:avLst/>
          </a:prstGeom>
          <a:solidFill>
            <a:schemeClr val="bg1"/>
          </a:solidFill>
          <a:ln w="25399">
            <a:solidFill>
              <a:srgbClr val="839950"/>
            </a:solidFill>
          </a:ln>
        </p:spPr>
        <p:txBody>
          <a:bodyPr wrap="square" lIns="0" tIns="0" rIns="0" bIns="0" rtlCol="0"/>
          <a:lstStyle/>
          <a:p>
            <a:endParaRPr>
              <a:solidFill>
                <a:prstClr val="black"/>
              </a:solidFill>
            </a:endParaRPr>
          </a:p>
        </p:txBody>
      </p:sp>
      <p:cxnSp>
        <p:nvCxnSpPr>
          <p:cNvPr id="85" name="直接箭头连接符 154"/>
          <p:cNvCxnSpPr>
            <a:stCxn id="57" idx="5"/>
            <a:endCxn id="65" idx="1"/>
          </p:cNvCxnSpPr>
          <p:nvPr/>
        </p:nvCxnSpPr>
        <p:spPr>
          <a:xfrm>
            <a:off x="6795478" y="2161982"/>
            <a:ext cx="515430" cy="3404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155"/>
          <p:cNvCxnSpPr>
            <a:stCxn id="57" idx="3"/>
            <a:endCxn id="58" idx="7"/>
          </p:cNvCxnSpPr>
          <p:nvPr/>
        </p:nvCxnSpPr>
        <p:spPr>
          <a:xfrm flipH="1">
            <a:off x="5998066" y="2161982"/>
            <a:ext cx="515432" cy="3404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156"/>
          <p:cNvCxnSpPr>
            <a:stCxn id="58" idx="3"/>
            <a:endCxn id="61" idx="0"/>
          </p:cNvCxnSpPr>
          <p:nvPr/>
        </p:nvCxnSpPr>
        <p:spPr>
          <a:xfrm flipH="1">
            <a:off x="5458372" y="2712530"/>
            <a:ext cx="257714" cy="3836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157"/>
          <p:cNvCxnSpPr>
            <a:stCxn id="65" idx="3"/>
            <a:endCxn id="66" idx="0"/>
          </p:cNvCxnSpPr>
          <p:nvPr/>
        </p:nvCxnSpPr>
        <p:spPr>
          <a:xfrm flipH="1">
            <a:off x="7053194" y="2712529"/>
            <a:ext cx="257714"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158"/>
          <p:cNvCxnSpPr>
            <a:stCxn id="59" idx="5"/>
            <a:endCxn id="62" idx="0"/>
          </p:cNvCxnSpPr>
          <p:nvPr/>
        </p:nvCxnSpPr>
        <p:spPr>
          <a:xfrm>
            <a:off x="5998066" y="2712529"/>
            <a:ext cx="257717" cy="383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159"/>
          <p:cNvCxnSpPr>
            <a:stCxn id="65" idx="5"/>
            <a:endCxn id="68" idx="0"/>
          </p:cNvCxnSpPr>
          <p:nvPr/>
        </p:nvCxnSpPr>
        <p:spPr>
          <a:xfrm>
            <a:off x="7592888" y="2712529"/>
            <a:ext cx="257717"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160"/>
          <p:cNvCxnSpPr>
            <a:stCxn id="63" idx="4"/>
            <a:endCxn id="70" idx="0"/>
          </p:cNvCxnSpPr>
          <p:nvPr/>
        </p:nvCxnSpPr>
        <p:spPr>
          <a:xfrm>
            <a:off x="6255783" y="3393342"/>
            <a:ext cx="199353" cy="3851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161"/>
          <p:cNvCxnSpPr>
            <a:stCxn id="69" idx="4"/>
            <a:endCxn id="84" idx="0"/>
          </p:cNvCxnSpPr>
          <p:nvPr/>
        </p:nvCxnSpPr>
        <p:spPr>
          <a:xfrm flipH="1">
            <a:off x="7635351" y="3398161"/>
            <a:ext cx="215253" cy="4252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7585739"/>
      </p:ext>
    </p:extLst>
  </p:cSld>
  <p:clrMapOvr>
    <a:masterClrMapping/>
  </p:clrMapOvr>
  <p:transition>
    <p:wipe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sp>
        <p:nvSpPr>
          <p:cNvPr id="7" name="Rectangle 2"/>
          <p:cNvSpPr>
            <a:spLocks noGrp="1" noChangeArrowheads="1"/>
          </p:cNvSpPr>
          <p:nvPr>
            <p:ph type="title"/>
          </p:nvPr>
        </p:nvSpPr>
        <p:spPr/>
        <p:txBody>
          <a:bodyPr/>
          <a:lstStyle/>
          <a:p>
            <a:pPr eaLnBrk="1" hangingPunct="1"/>
            <a:r>
              <a:rPr lang="en-US" altLang="en-US" dirty="0">
                <a:cs typeface="Arial" panose="020B0604020202020204" pitchFamily="34" charset="0"/>
              </a:rPr>
              <a:t>Tree </a:t>
            </a:r>
            <a:r>
              <a:rPr lang="en-US" altLang="en-US">
                <a:cs typeface="Arial" panose="020B0604020202020204" pitchFamily="34" charset="0"/>
              </a:rPr>
              <a:t>Traversal TEMPLATE #2</a:t>
            </a:r>
            <a:endParaRPr lang="en-US" altLang="en-US" b="1" dirty="0">
              <a:cs typeface="Arial" panose="020B0604020202020204" pitchFamily="34" charset="0"/>
            </a:endParaRPr>
          </a:p>
        </p:txBody>
      </p:sp>
      <p:sp>
        <p:nvSpPr>
          <p:cNvPr id="8"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1800">
                <a:ea typeface="Cambria Math" panose="02040503050406030204" pitchFamily="18" charset="0"/>
                <a:cs typeface="Times New Roman" pitchFamily="18" charset="0"/>
              </a:rPr>
              <a:t>Current function:</a:t>
            </a:r>
            <a:endParaRPr lang="en-US" sz="1800" dirty="0">
              <a:ea typeface="Cambria Math" panose="02040503050406030204" pitchFamily="18" charset="0"/>
              <a:cs typeface="Times New Roman" pitchFamily="18" charset="0"/>
            </a:endParaRPr>
          </a:p>
          <a:p>
            <a:pPr lvl="1">
              <a:lnSpc>
                <a:spcPct val="150000"/>
              </a:lnSpc>
              <a:buFont typeface=".AppleSystemUIFont" charset="-120"/>
              <a:buChar char="-"/>
            </a:pPr>
            <a:r>
              <a:rPr lang="en-US" sz="1600" dirty="0">
                <a:ea typeface="Cambria Math" panose="02040503050406030204" pitchFamily="18" charset="0"/>
                <a:cs typeface="Times New Roman" pitchFamily="18" charset="0"/>
              </a:rPr>
              <a:t>Need to check for </a:t>
            </a:r>
            <a:r>
              <a:rPr lang="en-US" sz="1600">
                <a:ea typeface="Cambria Math" panose="02040503050406030204" pitchFamily="18" charset="0"/>
                <a:cs typeface="Times New Roman" pitchFamily="18" charset="0"/>
              </a:rPr>
              <a:t>existence of</a:t>
            </a:r>
            <a:br>
              <a:rPr lang="en-US" sz="1600">
                <a:ea typeface="Cambria Math" panose="02040503050406030204" pitchFamily="18" charset="0"/>
                <a:cs typeface="Times New Roman" pitchFamily="18" charset="0"/>
              </a:rPr>
            </a:br>
            <a:r>
              <a:rPr lang="en-US" sz="1600">
                <a:ea typeface="Cambria Math" panose="02040503050406030204" pitchFamily="18" charset="0"/>
                <a:cs typeface="Times New Roman" pitchFamily="18" charset="0"/>
              </a:rPr>
              <a:t>left </a:t>
            </a:r>
            <a:r>
              <a:rPr lang="en-US" sz="1600" dirty="0">
                <a:ea typeface="Cambria Math" panose="02040503050406030204" pitchFamily="18" charset="0"/>
                <a:cs typeface="Times New Roman" pitchFamily="18" charset="0"/>
              </a:rPr>
              <a:t>and right children before</a:t>
            </a:r>
            <a:br>
              <a:rPr lang="en-US" sz="1600" dirty="0">
                <a:ea typeface="Cambria Math" panose="02040503050406030204" pitchFamily="18" charset="0"/>
                <a:cs typeface="Times New Roman" pitchFamily="18" charset="0"/>
              </a:rPr>
            </a:br>
            <a:r>
              <a:rPr lang="en-US" sz="1600" dirty="0">
                <a:ea typeface="Cambria Math" panose="02040503050406030204" pitchFamily="18" charset="0"/>
                <a:cs typeface="Times New Roman" pitchFamily="18" charset="0"/>
              </a:rPr>
              <a:t>following them</a:t>
            </a:r>
          </a:p>
          <a:p>
            <a:pPr lvl="1">
              <a:lnSpc>
                <a:spcPct val="150000"/>
              </a:lnSpc>
              <a:buFont typeface=".AppleSystemUIFont" charset="-120"/>
              <a:buChar char="-"/>
            </a:pPr>
            <a:endParaRPr lang="en-US" sz="1400" dirty="0">
              <a:ea typeface="Cambria Math" panose="02040503050406030204" pitchFamily="18" charset="0"/>
              <a:cs typeface="Times New Roman" pitchFamily="18" charset="0"/>
            </a:endParaRPr>
          </a:p>
          <a:p>
            <a:pPr algn="just">
              <a:lnSpc>
                <a:spcPct val="150000"/>
              </a:lnSpc>
              <a:spcBef>
                <a:spcPts val="0"/>
              </a:spcBef>
            </a:pPr>
            <a:r>
              <a:rPr lang="en-US" sz="1800" dirty="0">
                <a:ea typeface="Cambria Math" panose="02040503050406030204" pitchFamily="18" charset="0"/>
                <a:cs typeface="Times New Roman" pitchFamily="18" charset="0"/>
              </a:rPr>
              <a:t>New version:</a:t>
            </a:r>
          </a:p>
          <a:p>
            <a:pPr lvl="1">
              <a:lnSpc>
                <a:spcPct val="150000"/>
              </a:lnSpc>
              <a:buFont typeface=".AppleSystemUIFont" charset="-120"/>
              <a:buChar char="-"/>
            </a:pPr>
            <a:r>
              <a:rPr lang="en-US" sz="1600" dirty="0">
                <a:ea typeface="Cambria Math" panose="02040503050406030204" pitchFamily="18" charset="0"/>
                <a:cs typeface="Times New Roman" pitchFamily="18" charset="0"/>
              </a:rPr>
              <a:t>Always follow links to children</a:t>
            </a:r>
          </a:p>
          <a:p>
            <a:pPr lvl="1">
              <a:lnSpc>
                <a:spcPct val="150000"/>
              </a:lnSpc>
              <a:buFont typeface=".AppleSystemUIFont" charset="-120"/>
              <a:buChar char="-"/>
            </a:pPr>
            <a:r>
              <a:rPr lang="en-US" sz="1600" dirty="0">
                <a:ea typeface="Cambria Math" panose="02040503050406030204" pitchFamily="18" charset="0"/>
                <a:cs typeface="Times New Roman" pitchFamily="18" charset="0"/>
              </a:rPr>
              <a:t>Then check if the link is NULL</a:t>
            </a:r>
          </a:p>
          <a:p>
            <a:pPr lvl="1">
              <a:lnSpc>
                <a:spcPct val="150000"/>
              </a:lnSpc>
              <a:buFont typeface=".AppleSystemUIFont" charset="-120"/>
              <a:buChar char="-"/>
            </a:pPr>
            <a:r>
              <a:rPr lang="en-US" sz="1600" dirty="0">
                <a:ea typeface="Cambria Math" panose="02040503050406030204" pitchFamily="18" charset="0"/>
                <a:cs typeface="Times New Roman" pitchFamily="18" charset="0"/>
              </a:rPr>
              <a:t>In other words, not actually pointing at</a:t>
            </a:r>
            <a:br>
              <a:rPr lang="en-US" sz="1600" dirty="0">
                <a:ea typeface="Cambria Math" panose="02040503050406030204" pitchFamily="18" charset="0"/>
                <a:cs typeface="Times New Roman" pitchFamily="18" charset="0"/>
              </a:rPr>
            </a:br>
            <a:r>
              <a:rPr lang="en-US" sz="1600" dirty="0">
                <a:ea typeface="Cambria Math" panose="02040503050406030204" pitchFamily="18" charset="0"/>
                <a:cs typeface="Times New Roman" pitchFamily="18" charset="0"/>
              </a:rPr>
              <a:t>a </a:t>
            </a:r>
            <a:r>
              <a:rPr lang="en-US" sz="1600" dirty="0" err="1">
                <a:ea typeface="Cambria Math" panose="02040503050406030204" pitchFamily="18" charset="0"/>
                <a:cs typeface="Times New Roman" pitchFamily="18" charset="0"/>
              </a:rPr>
              <a:t>BTNode</a:t>
            </a:r>
            <a:endParaRPr lang="en-US" sz="1600" dirty="0">
              <a:ea typeface="Cambria Math" panose="02040503050406030204" pitchFamily="18" charset="0"/>
              <a:cs typeface="Times New Roman" pitchFamily="18" charset="0"/>
            </a:endParaRPr>
          </a:p>
        </p:txBody>
      </p:sp>
      <p:grpSp>
        <p:nvGrpSpPr>
          <p:cNvPr id="32" name="组合 54"/>
          <p:cNvGrpSpPr/>
          <p:nvPr/>
        </p:nvGrpSpPr>
        <p:grpSpPr>
          <a:xfrm>
            <a:off x="5328772" y="1890583"/>
            <a:ext cx="2443990" cy="1897869"/>
            <a:chOff x="6034113" y="1707602"/>
            <a:chExt cx="2791013" cy="2167348"/>
          </a:xfrm>
        </p:grpSpPr>
        <p:sp>
          <p:nvSpPr>
            <p:cNvPr id="33" name="object 6"/>
            <p:cNvSpPr/>
            <p:nvPr/>
          </p:nvSpPr>
          <p:spPr>
            <a:xfrm>
              <a:off x="7230229" y="1707602"/>
              <a:ext cx="398780" cy="297180"/>
            </a:xfrm>
            <a:prstGeom prst="ellipse">
              <a:avLst/>
            </a:prstGeom>
            <a:solidFill>
              <a:schemeClr val="bg1"/>
            </a:solidFill>
          </p:spPr>
          <p:txBody>
            <a:bodyPr wrap="square" lIns="0" tIns="0" rIns="0" bIns="0" rtlCol="0"/>
            <a:lstStyle/>
            <a:p>
              <a:endParaRPr/>
            </a:p>
          </p:txBody>
        </p:sp>
        <p:sp>
          <p:nvSpPr>
            <p:cNvPr id="34" name="object 7"/>
            <p:cNvSpPr/>
            <p:nvPr/>
          </p:nvSpPr>
          <p:spPr>
            <a:xfrm>
              <a:off x="7230229" y="1707602"/>
              <a:ext cx="398780" cy="297180"/>
            </a:xfrm>
            <a:prstGeom prst="ellipse">
              <a:avLst/>
            </a:prstGeom>
            <a:ln w="25399">
              <a:solidFill>
                <a:srgbClr val="839950"/>
              </a:solidFill>
            </a:ln>
          </p:spPr>
          <p:txBody>
            <a:bodyPr wrap="square" lIns="0" tIns="0" rIns="0" bIns="0" rtlCol="0"/>
            <a:lstStyle/>
            <a:p>
              <a:endParaRPr/>
            </a:p>
          </p:txBody>
        </p:sp>
        <p:sp>
          <p:nvSpPr>
            <p:cNvPr id="35" name="object 8"/>
            <p:cNvSpPr/>
            <p:nvPr/>
          </p:nvSpPr>
          <p:spPr>
            <a:xfrm>
              <a:off x="6432817" y="2258150"/>
              <a:ext cx="398780" cy="297180"/>
            </a:xfrm>
            <a:prstGeom prst="ellipse">
              <a:avLst/>
            </a:prstGeom>
            <a:solidFill>
              <a:schemeClr val="bg1"/>
            </a:solidFill>
          </p:spPr>
          <p:txBody>
            <a:bodyPr wrap="square" lIns="0" tIns="0" rIns="0" bIns="0" rtlCol="0"/>
            <a:lstStyle/>
            <a:p>
              <a:endParaRPr/>
            </a:p>
          </p:txBody>
        </p:sp>
        <p:sp>
          <p:nvSpPr>
            <p:cNvPr id="36" name="object 9"/>
            <p:cNvSpPr/>
            <p:nvPr/>
          </p:nvSpPr>
          <p:spPr>
            <a:xfrm>
              <a:off x="6432817" y="2258149"/>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37" name="object 10"/>
            <p:cNvSpPr/>
            <p:nvPr/>
          </p:nvSpPr>
          <p:spPr>
            <a:xfrm>
              <a:off x="6034113" y="2895441"/>
              <a:ext cx="398780" cy="297180"/>
            </a:xfrm>
            <a:prstGeom prst="ellipse">
              <a:avLst/>
            </a:prstGeom>
            <a:solidFill>
              <a:schemeClr val="bg1"/>
            </a:solidFill>
          </p:spPr>
          <p:txBody>
            <a:bodyPr wrap="square" lIns="0" tIns="0" rIns="0" bIns="0" rtlCol="0"/>
            <a:lstStyle/>
            <a:p>
              <a:endParaRPr/>
            </a:p>
          </p:txBody>
        </p:sp>
        <p:sp>
          <p:nvSpPr>
            <p:cNvPr id="39" name="object 11"/>
            <p:cNvSpPr/>
            <p:nvPr/>
          </p:nvSpPr>
          <p:spPr>
            <a:xfrm>
              <a:off x="6034113" y="2895441"/>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40" name="object 12"/>
            <p:cNvSpPr/>
            <p:nvPr/>
          </p:nvSpPr>
          <p:spPr>
            <a:xfrm>
              <a:off x="6831524" y="2895441"/>
              <a:ext cx="398780" cy="297180"/>
            </a:xfrm>
            <a:prstGeom prst="ellipse">
              <a:avLst/>
            </a:prstGeom>
            <a:solidFill>
              <a:schemeClr val="bg1"/>
            </a:solidFill>
          </p:spPr>
          <p:txBody>
            <a:bodyPr wrap="square" lIns="0" tIns="0" rIns="0" bIns="0" rtlCol="0"/>
            <a:lstStyle/>
            <a:p>
              <a:endParaRPr/>
            </a:p>
          </p:txBody>
        </p:sp>
        <p:sp>
          <p:nvSpPr>
            <p:cNvPr id="41" name="object 13"/>
            <p:cNvSpPr/>
            <p:nvPr/>
          </p:nvSpPr>
          <p:spPr>
            <a:xfrm>
              <a:off x="6831524" y="2895441"/>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43" name="object 14"/>
            <p:cNvSpPr/>
            <p:nvPr/>
          </p:nvSpPr>
          <p:spPr>
            <a:xfrm>
              <a:off x="8027639" y="2258150"/>
              <a:ext cx="398780" cy="297180"/>
            </a:xfrm>
            <a:prstGeom prst="ellipse">
              <a:avLst/>
            </a:prstGeom>
            <a:solidFill>
              <a:schemeClr val="bg1"/>
            </a:solidFill>
          </p:spPr>
          <p:txBody>
            <a:bodyPr wrap="square" lIns="0" tIns="0" rIns="0" bIns="0" rtlCol="0"/>
            <a:lstStyle/>
            <a:p>
              <a:endParaRPr/>
            </a:p>
          </p:txBody>
        </p:sp>
        <p:sp>
          <p:nvSpPr>
            <p:cNvPr id="44" name="object 15"/>
            <p:cNvSpPr/>
            <p:nvPr/>
          </p:nvSpPr>
          <p:spPr>
            <a:xfrm>
              <a:off x="8027639" y="2258149"/>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45" name="object 16"/>
            <p:cNvSpPr/>
            <p:nvPr/>
          </p:nvSpPr>
          <p:spPr>
            <a:xfrm>
              <a:off x="7628935" y="2900260"/>
              <a:ext cx="398780" cy="297180"/>
            </a:xfrm>
            <a:prstGeom prst="ellipse">
              <a:avLst/>
            </a:prstGeom>
            <a:solidFill>
              <a:schemeClr val="bg1"/>
            </a:solidFill>
          </p:spPr>
          <p:txBody>
            <a:bodyPr wrap="square" lIns="0" tIns="0" rIns="0" bIns="0" rtlCol="0"/>
            <a:lstStyle/>
            <a:p>
              <a:endParaRPr/>
            </a:p>
          </p:txBody>
        </p:sp>
        <p:sp>
          <p:nvSpPr>
            <p:cNvPr id="46" name="object 17"/>
            <p:cNvSpPr/>
            <p:nvPr/>
          </p:nvSpPr>
          <p:spPr>
            <a:xfrm>
              <a:off x="7628935" y="2900260"/>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47" name="object 18"/>
            <p:cNvSpPr/>
            <p:nvPr/>
          </p:nvSpPr>
          <p:spPr>
            <a:xfrm>
              <a:off x="8426346" y="2900260"/>
              <a:ext cx="398780" cy="297180"/>
            </a:xfrm>
            <a:prstGeom prst="ellipse">
              <a:avLst/>
            </a:prstGeom>
            <a:solidFill>
              <a:schemeClr val="bg1"/>
            </a:solidFill>
          </p:spPr>
          <p:txBody>
            <a:bodyPr wrap="square" lIns="0" tIns="0" rIns="0" bIns="0" rtlCol="0"/>
            <a:lstStyle/>
            <a:p>
              <a:endParaRPr/>
            </a:p>
          </p:txBody>
        </p:sp>
        <p:sp>
          <p:nvSpPr>
            <p:cNvPr id="48" name="object 19"/>
            <p:cNvSpPr/>
            <p:nvPr/>
          </p:nvSpPr>
          <p:spPr>
            <a:xfrm>
              <a:off x="8426345" y="2900260"/>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49" name="object 38"/>
            <p:cNvSpPr/>
            <p:nvPr/>
          </p:nvSpPr>
          <p:spPr>
            <a:xfrm>
              <a:off x="7030877" y="3577770"/>
              <a:ext cx="398780" cy="297180"/>
            </a:xfrm>
            <a:prstGeom prst="ellipse">
              <a:avLst/>
            </a:prstGeom>
            <a:solidFill>
              <a:schemeClr val="bg1"/>
            </a:solidFill>
          </p:spPr>
          <p:txBody>
            <a:bodyPr wrap="square" lIns="0" tIns="0" rIns="0" bIns="0" rtlCol="0"/>
            <a:lstStyle/>
            <a:p>
              <a:endParaRPr/>
            </a:p>
          </p:txBody>
        </p:sp>
        <p:sp>
          <p:nvSpPr>
            <p:cNvPr id="50" name="object 39"/>
            <p:cNvSpPr/>
            <p:nvPr/>
          </p:nvSpPr>
          <p:spPr>
            <a:xfrm>
              <a:off x="7030877" y="3577770"/>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51" name="object 40"/>
            <p:cNvSpPr/>
            <p:nvPr/>
          </p:nvSpPr>
          <p:spPr>
            <a:xfrm>
              <a:off x="8226992" y="3577770"/>
              <a:ext cx="398780" cy="297180"/>
            </a:xfrm>
            <a:prstGeom prst="ellipse">
              <a:avLst/>
            </a:prstGeom>
            <a:solidFill>
              <a:schemeClr val="bg1"/>
            </a:solidFill>
          </p:spPr>
          <p:txBody>
            <a:bodyPr wrap="square" lIns="0" tIns="0" rIns="0" bIns="0" rtlCol="0"/>
            <a:lstStyle/>
            <a:p>
              <a:endParaRPr/>
            </a:p>
          </p:txBody>
        </p:sp>
        <p:sp>
          <p:nvSpPr>
            <p:cNvPr id="52" name="object 41"/>
            <p:cNvSpPr/>
            <p:nvPr/>
          </p:nvSpPr>
          <p:spPr>
            <a:xfrm>
              <a:off x="8226992" y="3577770"/>
              <a:ext cx="398780" cy="297180"/>
            </a:xfrm>
            <a:prstGeom prst="ellipse">
              <a:avLst/>
            </a:prstGeom>
            <a:solidFill>
              <a:schemeClr val="bg1"/>
            </a:solidFill>
            <a:ln w="25399">
              <a:solidFill>
                <a:srgbClr val="839950"/>
              </a:solidFill>
            </a:ln>
          </p:spPr>
          <p:txBody>
            <a:bodyPr wrap="square" lIns="0" tIns="0" rIns="0" bIns="0" rtlCol="0"/>
            <a:lstStyle/>
            <a:p>
              <a:endParaRPr/>
            </a:p>
          </p:txBody>
        </p:sp>
        <p:cxnSp>
          <p:nvCxnSpPr>
            <p:cNvPr id="53" name="直接箭头连接符 73"/>
            <p:cNvCxnSpPr>
              <a:stCxn id="34" idx="5"/>
              <a:endCxn id="44" idx="1"/>
            </p:cNvCxnSpPr>
            <p:nvPr/>
          </p:nvCxnSpPr>
          <p:spPr>
            <a:xfrm>
              <a:off x="7570609" y="1961261"/>
              <a:ext cx="515430" cy="3404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74"/>
            <p:cNvCxnSpPr>
              <a:stCxn id="34" idx="3"/>
              <a:endCxn id="35" idx="7"/>
            </p:cNvCxnSpPr>
            <p:nvPr/>
          </p:nvCxnSpPr>
          <p:spPr>
            <a:xfrm flipH="1">
              <a:off x="6773197" y="1961261"/>
              <a:ext cx="515432" cy="3404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75"/>
            <p:cNvCxnSpPr>
              <a:stCxn id="35" idx="3"/>
              <a:endCxn id="39" idx="0"/>
            </p:cNvCxnSpPr>
            <p:nvPr/>
          </p:nvCxnSpPr>
          <p:spPr>
            <a:xfrm flipH="1">
              <a:off x="6233503" y="2511809"/>
              <a:ext cx="257714" cy="3836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6"/>
            <p:cNvCxnSpPr>
              <a:stCxn id="44" idx="3"/>
              <a:endCxn id="45" idx="0"/>
            </p:cNvCxnSpPr>
            <p:nvPr/>
          </p:nvCxnSpPr>
          <p:spPr>
            <a:xfrm flipH="1">
              <a:off x="7828325" y="2511808"/>
              <a:ext cx="257714"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7"/>
            <p:cNvCxnSpPr>
              <a:stCxn id="36" idx="5"/>
              <a:endCxn id="40" idx="0"/>
            </p:cNvCxnSpPr>
            <p:nvPr/>
          </p:nvCxnSpPr>
          <p:spPr>
            <a:xfrm>
              <a:off x="6773197" y="2511808"/>
              <a:ext cx="257717" cy="383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8"/>
            <p:cNvCxnSpPr>
              <a:stCxn id="44" idx="5"/>
              <a:endCxn id="47" idx="0"/>
            </p:cNvCxnSpPr>
            <p:nvPr/>
          </p:nvCxnSpPr>
          <p:spPr>
            <a:xfrm>
              <a:off x="8368019" y="2511808"/>
              <a:ext cx="257717"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9"/>
            <p:cNvCxnSpPr>
              <a:stCxn id="41" idx="4"/>
              <a:endCxn id="49" idx="0"/>
            </p:cNvCxnSpPr>
            <p:nvPr/>
          </p:nvCxnSpPr>
          <p:spPr>
            <a:xfrm>
              <a:off x="7030914" y="3192621"/>
              <a:ext cx="199353" cy="3851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80"/>
            <p:cNvCxnSpPr>
              <a:stCxn id="48" idx="4"/>
              <a:endCxn id="52" idx="0"/>
            </p:cNvCxnSpPr>
            <p:nvPr/>
          </p:nvCxnSpPr>
          <p:spPr>
            <a:xfrm flipH="1">
              <a:off x="8426382" y="3197440"/>
              <a:ext cx="199353" cy="3803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77" name="下箭头 81"/>
          <p:cNvSpPr/>
          <p:nvPr/>
        </p:nvSpPr>
        <p:spPr>
          <a:xfrm>
            <a:off x="6443507" y="1543970"/>
            <a:ext cx="246920" cy="25332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grpSp>
        <p:nvGrpSpPr>
          <p:cNvPr id="78" name="组合 82"/>
          <p:cNvGrpSpPr/>
          <p:nvPr/>
        </p:nvGrpSpPr>
        <p:grpSpPr>
          <a:xfrm>
            <a:off x="5297893" y="2051641"/>
            <a:ext cx="2695402" cy="2054919"/>
            <a:chOff x="6003235" y="1920502"/>
            <a:chExt cx="3078124" cy="2346698"/>
          </a:xfrm>
        </p:grpSpPr>
        <p:sp>
          <p:nvSpPr>
            <p:cNvPr id="79" name="下箭头 83"/>
            <p:cNvSpPr/>
            <p:nvPr/>
          </p:nvSpPr>
          <p:spPr>
            <a:xfrm>
              <a:off x="6477000" y="1920502"/>
              <a:ext cx="281980" cy="289298"/>
            </a:xfrm>
            <a:prstGeom prst="down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80" name="下箭头 84"/>
            <p:cNvSpPr/>
            <p:nvPr/>
          </p:nvSpPr>
          <p:spPr>
            <a:xfrm>
              <a:off x="8100020" y="1920502"/>
              <a:ext cx="281980" cy="289298"/>
            </a:xfrm>
            <a:prstGeom prst="down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81" name="任意多边形 85"/>
            <p:cNvSpPr/>
            <p:nvPr/>
          </p:nvSpPr>
          <p:spPr>
            <a:xfrm>
              <a:off x="6003235" y="2186363"/>
              <a:ext cx="1591113" cy="2067618"/>
            </a:xfrm>
            <a:custGeom>
              <a:avLst/>
              <a:gdLst>
                <a:gd name="connsiteX0" fmla="*/ 569843 w 1591113"/>
                <a:gd name="connsiteY0" fmla="*/ 246 h 2067618"/>
                <a:gd name="connsiteX1" fmla="*/ 304800 w 1591113"/>
                <a:gd name="connsiteY1" fmla="*/ 26750 h 2067618"/>
                <a:gd name="connsiteX2" fmla="*/ 251791 w 1591113"/>
                <a:gd name="connsiteY2" fmla="*/ 40002 h 2067618"/>
                <a:gd name="connsiteX3" fmla="*/ 185530 w 1591113"/>
                <a:gd name="connsiteY3" fmla="*/ 79759 h 2067618"/>
                <a:gd name="connsiteX4" fmla="*/ 145774 w 1591113"/>
                <a:gd name="connsiteY4" fmla="*/ 119515 h 2067618"/>
                <a:gd name="connsiteX5" fmla="*/ 132522 w 1591113"/>
                <a:gd name="connsiteY5" fmla="*/ 172524 h 2067618"/>
                <a:gd name="connsiteX6" fmla="*/ 106017 w 1591113"/>
                <a:gd name="connsiteY6" fmla="*/ 212280 h 2067618"/>
                <a:gd name="connsiteX7" fmla="*/ 92765 w 1591113"/>
                <a:gd name="connsiteY7" fmla="*/ 252037 h 2067618"/>
                <a:gd name="connsiteX8" fmla="*/ 66261 w 1591113"/>
                <a:gd name="connsiteY8" fmla="*/ 305046 h 2067618"/>
                <a:gd name="connsiteX9" fmla="*/ 26504 w 1591113"/>
                <a:gd name="connsiteY9" fmla="*/ 411063 h 2067618"/>
                <a:gd name="connsiteX10" fmla="*/ 0 w 1591113"/>
                <a:gd name="connsiteY10" fmla="*/ 715863 h 2067618"/>
                <a:gd name="connsiteX11" fmla="*/ 13252 w 1591113"/>
                <a:gd name="connsiteY11" fmla="*/ 1060420 h 2067618"/>
                <a:gd name="connsiteX12" fmla="*/ 26504 w 1591113"/>
                <a:gd name="connsiteY12" fmla="*/ 1100176 h 2067618"/>
                <a:gd name="connsiteX13" fmla="*/ 53008 w 1591113"/>
                <a:gd name="connsiteY13" fmla="*/ 1139933 h 2067618"/>
                <a:gd name="connsiteX14" fmla="*/ 79513 w 1591113"/>
                <a:gd name="connsiteY14" fmla="*/ 1206194 h 2067618"/>
                <a:gd name="connsiteX15" fmla="*/ 159026 w 1591113"/>
                <a:gd name="connsiteY15" fmla="*/ 1272454 h 2067618"/>
                <a:gd name="connsiteX16" fmla="*/ 185530 w 1591113"/>
                <a:gd name="connsiteY16" fmla="*/ 1312211 h 2067618"/>
                <a:gd name="connsiteX17" fmla="*/ 265043 w 1591113"/>
                <a:gd name="connsiteY17" fmla="*/ 1378472 h 2067618"/>
                <a:gd name="connsiteX18" fmla="*/ 291548 w 1591113"/>
                <a:gd name="connsiteY18" fmla="*/ 1431480 h 2067618"/>
                <a:gd name="connsiteX19" fmla="*/ 384313 w 1591113"/>
                <a:gd name="connsiteY19" fmla="*/ 1510994 h 2067618"/>
                <a:gd name="connsiteX20" fmla="*/ 410817 w 1591113"/>
                <a:gd name="connsiteY20" fmla="*/ 1550750 h 2067618"/>
                <a:gd name="connsiteX21" fmla="*/ 463826 w 1591113"/>
                <a:gd name="connsiteY21" fmla="*/ 1590507 h 2067618"/>
                <a:gd name="connsiteX22" fmla="*/ 490330 w 1591113"/>
                <a:gd name="connsiteY22" fmla="*/ 1630263 h 2067618"/>
                <a:gd name="connsiteX23" fmla="*/ 530087 w 1591113"/>
                <a:gd name="connsiteY23" fmla="*/ 1656767 h 2067618"/>
                <a:gd name="connsiteX24" fmla="*/ 583095 w 1591113"/>
                <a:gd name="connsiteY24" fmla="*/ 1696524 h 2067618"/>
                <a:gd name="connsiteX25" fmla="*/ 609600 w 1591113"/>
                <a:gd name="connsiteY25" fmla="*/ 1736280 h 2067618"/>
                <a:gd name="connsiteX26" fmla="*/ 675861 w 1591113"/>
                <a:gd name="connsiteY26" fmla="*/ 1749533 h 2067618"/>
                <a:gd name="connsiteX27" fmla="*/ 742122 w 1591113"/>
                <a:gd name="connsiteY27" fmla="*/ 1815794 h 2067618"/>
                <a:gd name="connsiteX28" fmla="*/ 781878 w 1591113"/>
                <a:gd name="connsiteY28" fmla="*/ 1868802 h 2067618"/>
                <a:gd name="connsiteX29" fmla="*/ 821635 w 1591113"/>
                <a:gd name="connsiteY29" fmla="*/ 1895307 h 2067618"/>
                <a:gd name="connsiteX30" fmla="*/ 861391 w 1591113"/>
                <a:gd name="connsiteY30" fmla="*/ 1935063 h 2067618"/>
                <a:gd name="connsiteX31" fmla="*/ 967408 w 1591113"/>
                <a:gd name="connsiteY31" fmla="*/ 2014576 h 2067618"/>
                <a:gd name="connsiteX32" fmla="*/ 993913 w 1591113"/>
                <a:gd name="connsiteY32" fmla="*/ 2041080 h 2067618"/>
                <a:gd name="connsiteX33" fmla="*/ 1152939 w 1591113"/>
                <a:gd name="connsiteY33" fmla="*/ 2054333 h 2067618"/>
                <a:gd name="connsiteX34" fmla="*/ 1192695 w 1591113"/>
                <a:gd name="connsiteY34" fmla="*/ 2067585 h 2067618"/>
                <a:gd name="connsiteX35" fmla="*/ 1470991 w 1591113"/>
                <a:gd name="connsiteY35" fmla="*/ 2027828 h 2067618"/>
                <a:gd name="connsiteX36" fmla="*/ 1484243 w 1591113"/>
                <a:gd name="connsiteY36" fmla="*/ 1988072 h 2067618"/>
                <a:gd name="connsiteX37" fmla="*/ 1510748 w 1591113"/>
                <a:gd name="connsiteY37" fmla="*/ 1921811 h 2067618"/>
                <a:gd name="connsiteX38" fmla="*/ 1524000 w 1591113"/>
                <a:gd name="connsiteY38" fmla="*/ 1855550 h 2067618"/>
                <a:gd name="connsiteX39" fmla="*/ 1563756 w 1591113"/>
                <a:gd name="connsiteY39" fmla="*/ 1802541 h 2067618"/>
                <a:gd name="connsiteX40" fmla="*/ 1590261 w 1591113"/>
                <a:gd name="connsiteY40" fmla="*/ 1670020 h 2067618"/>
                <a:gd name="connsiteX41" fmla="*/ 1550504 w 1591113"/>
                <a:gd name="connsiteY41" fmla="*/ 1272454 h 2067618"/>
                <a:gd name="connsiteX42" fmla="*/ 1524000 w 1591113"/>
                <a:gd name="connsiteY42" fmla="*/ 1073672 h 2067618"/>
                <a:gd name="connsiteX43" fmla="*/ 1497495 w 1591113"/>
                <a:gd name="connsiteY43" fmla="*/ 967654 h 2067618"/>
                <a:gd name="connsiteX44" fmla="*/ 1470991 w 1591113"/>
                <a:gd name="connsiteY44" fmla="*/ 927898 h 2067618"/>
                <a:gd name="connsiteX45" fmla="*/ 1457739 w 1591113"/>
                <a:gd name="connsiteY45" fmla="*/ 874889 h 2067618"/>
                <a:gd name="connsiteX46" fmla="*/ 1431235 w 1591113"/>
                <a:gd name="connsiteY46" fmla="*/ 835133 h 2067618"/>
                <a:gd name="connsiteX47" fmla="*/ 1417982 w 1591113"/>
                <a:gd name="connsiteY47" fmla="*/ 742367 h 2067618"/>
                <a:gd name="connsiteX48" fmla="*/ 1298713 w 1591113"/>
                <a:gd name="connsiteY48" fmla="*/ 530333 h 2067618"/>
                <a:gd name="connsiteX49" fmla="*/ 1245704 w 1591113"/>
                <a:gd name="connsiteY49" fmla="*/ 437567 h 2067618"/>
                <a:gd name="connsiteX50" fmla="*/ 1179443 w 1591113"/>
                <a:gd name="connsiteY50" fmla="*/ 371307 h 2067618"/>
                <a:gd name="connsiteX51" fmla="*/ 1139687 w 1591113"/>
                <a:gd name="connsiteY51" fmla="*/ 358054 h 2067618"/>
                <a:gd name="connsiteX52" fmla="*/ 1113182 w 1591113"/>
                <a:gd name="connsiteY52" fmla="*/ 331550 h 2067618"/>
                <a:gd name="connsiteX53" fmla="*/ 1033669 w 1591113"/>
                <a:gd name="connsiteY53" fmla="*/ 291794 h 2067618"/>
                <a:gd name="connsiteX54" fmla="*/ 980661 w 1591113"/>
                <a:gd name="connsiteY54" fmla="*/ 225533 h 2067618"/>
                <a:gd name="connsiteX55" fmla="*/ 927652 w 1591113"/>
                <a:gd name="connsiteY55" fmla="*/ 185776 h 2067618"/>
                <a:gd name="connsiteX56" fmla="*/ 887895 w 1591113"/>
                <a:gd name="connsiteY56" fmla="*/ 159272 h 2067618"/>
                <a:gd name="connsiteX57" fmla="*/ 808382 w 1591113"/>
                <a:gd name="connsiteY57" fmla="*/ 132767 h 2067618"/>
                <a:gd name="connsiteX58" fmla="*/ 742122 w 1591113"/>
                <a:gd name="connsiteY58" fmla="*/ 79759 h 2067618"/>
                <a:gd name="connsiteX59" fmla="*/ 622852 w 1591113"/>
                <a:gd name="connsiteY59" fmla="*/ 13498 h 2067618"/>
                <a:gd name="connsiteX60" fmla="*/ 569843 w 1591113"/>
                <a:gd name="connsiteY60" fmla="*/ 246 h 206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91113" h="2067618">
                  <a:moveTo>
                    <a:pt x="569843" y="246"/>
                  </a:moveTo>
                  <a:cubicBezTo>
                    <a:pt x="516834" y="2455"/>
                    <a:pt x="392903" y="15737"/>
                    <a:pt x="304800" y="26750"/>
                  </a:cubicBezTo>
                  <a:cubicBezTo>
                    <a:pt x="286727" y="29009"/>
                    <a:pt x="268082" y="31857"/>
                    <a:pt x="251791" y="40002"/>
                  </a:cubicBezTo>
                  <a:cubicBezTo>
                    <a:pt x="106268" y="112765"/>
                    <a:pt x="359165" y="21882"/>
                    <a:pt x="185530" y="79759"/>
                  </a:cubicBezTo>
                  <a:cubicBezTo>
                    <a:pt x="172278" y="93011"/>
                    <a:pt x="155072" y="103243"/>
                    <a:pt x="145774" y="119515"/>
                  </a:cubicBezTo>
                  <a:cubicBezTo>
                    <a:pt x="136738" y="135329"/>
                    <a:pt x="139697" y="155783"/>
                    <a:pt x="132522" y="172524"/>
                  </a:cubicBezTo>
                  <a:cubicBezTo>
                    <a:pt x="126248" y="187163"/>
                    <a:pt x="114852" y="199028"/>
                    <a:pt x="106017" y="212280"/>
                  </a:cubicBezTo>
                  <a:cubicBezTo>
                    <a:pt x="101600" y="225532"/>
                    <a:pt x="98268" y="239197"/>
                    <a:pt x="92765" y="252037"/>
                  </a:cubicBezTo>
                  <a:cubicBezTo>
                    <a:pt x="84983" y="270195"/>
                    <a:pt x="73198" y="286549"/>
                    <a:pt x="66261" y="305046"/>
                  </a:cubicBezTo>
                  <a:cubicBezTo>
                    <a:pt x="12130" y="449394"/>
                    <a:pt x="100295" y="263478"/>
                    <a:pt x="26504" y="411063"/>
                  </a:cubicBezTo>
                  <a:cubicBezTo>
                    <a:pt x="20360" y="472503"/>
                    <a:pt x="0" y="665892"/>
                    <a:pt x="0" y="715863"/>
                  </a:cubicBezTo>
                  <a:cubicBezTo>
                    <a:pt x="0" y="830800"/>
                    <a:pt x="5344" y="945755"/>
                    <a:pt x="13252" y="1060420"/>
                  </a:cubicBezTo>
                  <a:cubicBezTo>
                    <a:pt x="14213" y="1074356"/>
                    <a:pt x="20257" y="1087682"/>
                    <a:pt x="26504" y="1100176"/>
                  </a:cubicBezTo>
                  <a:cubicBezTo>
                    <a:pt x="33627" y="1114422"/>
                    <a:pt x="45885" y="1125687"/>
                    <a:pt x="53008" y="1139933"/>
                  </a:cubicBezTo>
                  <a:cubicBezTo>
                    <a:pt x="63647" y="1161210"/>
                    <a:pt x="66905" y="1186021"/>
                    <a:pt x="79513" y="1206194"/>
                  </a:cubicBezTo>
                  <a:cubicBezTo>
                    <a:pt x="97735" y="1235348"/>
                    <a:pt x="131548" y="1254136"/>
                    <a:pt x="159026" y="1272454"/>
                  </a:cubicBezTo>
                  <a:cubicBezTo>
                    <a:pt x="167861" y="1285706"/>
                    <a:pt x="175334" y="1299975"/>
                    <a:pt x="185530" y="1312211"/>
                  </a:cubicBezTo>
                  <a:cubicBezTo>
                    <a:pt x="217414" y="1350472"/>
                    <a:pt x="225955" y="1352413"/>
                    <a:pt x="265043" y="1378472"/>
                  </a:cubicBezTo>
                  <a:cubicBezTo>
                    <a:pt x="273878" y="1396141"/>
                    <a:pt x="278539" y="1416613"/>
                    <a:pt x="291548" y="1431480"/>
                  </a:cubicBezTo>
                  <a:cubicBezTo>
                    <a:pt x="365162" y="1515610"/>
                    <a:pt x="338869" y="1454189"/>
                    <a:pt x="384313" y="1510994"/>
                  </a:cubicBezTo>
                  <a:cubicBezTo>
                    <a:pt x="394262" y="1523431"/>
                    <a:pt x="399555" y="1539488"/>
                    <a:pt x="410817" y="1550750"/>
                  </a:cubicBezTo>
                  <a:cubicBezTo>
                    <a:pt x="426435" y="1566368"/>
                    <a:pt x="448208" y="1574889"/>
                    <a:pt x="463826" y="1590507"/>
                  </a:cubicBezTo>
                  <a:cubicBezTo>
                    <a:pt x="475088" y="1601769"/>
                    <a:pt x="479068" y="1619001"/>
                    <a:pt x="490330" y="1630263"/>
                  </a:cubicBezTo>
                  <a:cubicBezTo>
                    <a:pt x="501592" y="1641525"/>
                    <a:pt x="517127" y="1647509"/>
                    <a:pt x="530087" y="1656767"/>
                  </a:cubicBezTo>
                  <a:cubicBezTo>
                    <a:pt x="548060" y="1669605"/>
                    <a:pt x="567477" y="1680906"/>
                    <a:pt x="583095" y="1696524"/>
                  </a:cubicBezTo>
                  <a:cubicBezTo>
                    <a:pt x="594357" y="1707786"/>
                    <a:pt x="595771" y="1728378"/>
                    <a:pt x="609600" y="1736280"/>
                  </a:cubicBezTo>
                  <a:cubicBezTo>
                    <a:pt x="629157" y="1747455"/>
                    <a:pt x="653774" y="1745115"/>
                    <a:pt x="675861" y="1749533"/>
                  </a:cubicBezTo>
                  <a:cubicBezTo>
                    <a:pt x="746537" y="1855547"/>
                    <a:pt x="653775" y="1727447"/>
                    <a:pt x="742122" y="1815794"/>
                  </a:cubicBezTo>
                  <a:cubicBezTo>
                    <a:pt x="757740" y="1831412"/>
                    <a:pt x="766260" y="1853184"/>
                    <a:pt x="781878" y="1868802"/>
                  </a:cubicBezTo>
                  <a:cubicBezTo>
                    <a:pt x="793140" y="1880064"/>
                    <a:pt x="809399" y="1885111"/>
                    <a:pt x="821635" y="1895307"/>
                  </a:cubicBezTo>
                  <a:cubicBezTo>
                    <a:pt x="836032" y="1907305"/>
                    <a:pt x="846886" y="1923195"/>
                    <a:pt x="861391" y="1935063"/>
                  </a:cubicBezTo>
                  <a:cubicBezTo>
                    <a:pt x="895580" y="1963036"/>
                    <a:pt x="936172" y="1983341"/>
                    <a:pt x="967408" y="2014576"/>
                  </a:cubicBezTo>
                  <a:cubicBezTo>
                    <a:pt x="976243" y="2023411"/>
                    <a:pt x="981696" y="2038462"/>
                    <a:pt x="993913" y="2041080"/>
                  </a:cubicBezTo>
                  <a:cubicBezTo>
                    <a:pt x="1045925" y="2052225"/>
                    <a:pt x="1099930" y="2049915"/>
                    <a:pt x="1152939" y="2054333"/>
                  </a:cubicBezTo>
                  <a:cubicBezTo>
                    <a:pt x="1166191" y="2058750"/>
                    <a:pt x="1178742" y="2068249"/>
                    <a:pt x="1192695" y="2067585"/>
                  </a:cubicBezTo>
                  <a:cubicBezTo>
                    <a:pt x="1389024" y="2058235"/>
                    <a:pt x="1365132" y="2063114"/>
                    <a:pt x="1470991" y="2027828"/>
                  </a:cubicBezTo>
                  <a:cubicBezTo>
                    <a:pt x="1475408" y="2014576"/>
                    <a:pt x="1479338" y="2001151"/>
                    <a:pt x="1484243" y="1988072"/>
                  </a:cubicBezTo>
                  <a:cubicBezTo>
                    <a:pt x="1492596" y="1965798"/>
                    <a:pt x="1503912" y="1944596"/>
                    <a:pt x="1510748" y="1921811"/>
                  </a:cubicBezTo>
                  <a:cubicBezTo>
                    <a:pt x="1517220" y="1900237"/>
                    <a:pt x="1514852" y="1876133"/>
                    <a:pt x="1524000" y="1855550"/>
                  </a:cubicBezTo>
                  <a:cubicBezTo>
                    <a:pt x="1532970" y="1835367"/>
                    <a:pt x="1550504" y="1820211"/>
                    <a:pt x="1563756" y="1802541"/>
                  </a:cubicBezTo>
                  <a:cubicBezTo>
                    <a:pt x="1572591" y="1758367"/>
                    <a:pt x="1588530" y="1715035"/>
                    <a:pt x="1590261" y="1670020"/>
                  </a:cubicBezTo>
                  <a:cubicBezTo>
                    <a:pt x="1596568" y="1506024"/>
                    <a:pt x="1566329" y="1430709"/>
                    <a:pt x="1550504" y="1272454"/>
                  </a:cubicBezTo>
                  <a:cubicBezTo>
                    <a:pt x="1540103" y="1168444"/>
                    <a:pt x="1543375" y="1157628"/>
                    <a:pt x="1524000" y="1073672"/>
                  </a:cubicBezTo>
                  <a:cubicBezTo>
                    <a:pt x="1515809" y="1038178"/>
                    <a:pt x="1509944" y="1001888"/>
                    <a:pt x="1497495" y="967654"/>
                  </a:cubicBezTo>
                  <a:cubicBezTo>
                    <a:pt x="1492052" y="952686"/>
                    <a:pt x="1479826" y="941150"/>
                    <a:pt x="1470991" y="927898"/>
                  </a:cubicBezTo>
                  <a:cubicBezTo>
                    <a:pt x="1466574" y="910228"/>
                    <a:pt x="1464914" y="891630"/>
                    <a:pt x="1457739" y="874889"/>
                  </a:cubicBezTo>
                  <a:cubicBezTo>
                    <a:pt x="1451465" y="860250"/>
                    <a:pt x="1435812" y="850388"/>
                    <a:pt x="1431235" y="835133"/>
                  </a:cubicBezTo>
                  <a:cubicBezTo>
                    <a:pt x="1422259" y="805214"/>
                    <a:pt x="1428780" y="771677"/>
                    <a:pt x="1417982" y="742367"/>
                  </a:cubicBezTo>
                  <a:cubicBezTo>
                    <a:pt x="1337529" y="523996"/>
                    <a:pt x="1370698" y="645508"/>
                    <a:pt x="1298713" y="530333"/>
                  </a:cubicBezTo>
                  <a:cubicBezTo>
                    <a:pt x="1271969" y="487542"/>
                    <a:pt x="1277616" y="474038"/>
                    <a:pt x="1245704" y="437567"/>
                  </a:cubicBezTo>
                  <a:cubicBezTo>
                    <a:pt x="1225135" y="414060"/>
                    <a:pt x="1209075" y="381185"/>
                    <a:pt x="1179443" y="371307"/>
                  </a:cubicBezTo>
                  <a:lnTo>
                    <a:pt x="1139687" y="358054"/>
                  </a:lnTo>
                  <a:cubicBezTo>
                    <a:pt x="1130852" y="349219"/>
                    <a:pt x="1123896" y="337978"/>
                    <a:pt x="1113182" y="331550"/>
                  </a:cubicBezTo>
                  <a:cubicBezTo>
                    <a:pt x="1015213" y="272769"/>
                    <a:pt x="1134195" y="372215"/>
                    <a:pt x="1033669" y="291794"/>
                  </a:cubicBezTo>
                  <a:cubicBezTo>
                    <a:pt x="968103" y="239341"/>
                    <a:pt x="1049533" y="294405"/>
                    <a:pt x="980661" y="225533"/>
                  </a:cubicBezTo>
                  <a:cubicBezTo>
                    <a:pt x="965043" y="209915"/>
                    <a:pt x="945625" y="198614"/>
                    <a:pt x="927652" y="185776"/>
                  </a:cubicBezTo>
                  <a:cubicBezTo>
                    <a:pt x="914691" y="176519"/>
                    <a:pt x="902449" y="165741"/>
                    <a:pt x="887895" y="159272"/>
                  </a:cubicBezTo>
                  <a:cubicBezTo>
                    <a:pt x="862365" y="147925"/>
                    <a:pt x="808382" y="132767"/>
                    <a:pt x="808382" y="132767"/>
                  </a:cubicBezTo>
                  <a:cubicBezTo>
                    <a:pt x="759410" y="59310"/>
                    <a:pt x="809897" y="117412"/>
                    <a:pt x="742122" y="79759"/>
                  </a:cubicBezTo>
                  <a:cubicBezTo>
                    <a:pt x="693336" y="52656"/>
                    <a:pt x="674256" y="22065"/>
                    <a:pt x="622852" y="13498"/>
                  </a:cubicBezTo>
                  <a:cubicBezTo>
                    <a:pt x="609780" y="11319"/>
                    <a:pt x="622852" y="-1963"/>
                    <a:pt x="569843" y="246"/>
                  </a:cubicBezTo>
                  <a:close/>
                </a:path>
              </a:pathLst>
            </a:cu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任意多边形 86"/>
            <p:cNvSpPr/>
            <p:nvPr/>
          </p:nvSpPr>
          <p:spPr>
            <a:xfrm>
              <a:off x="7593496" y="2212405"/>
              <a:ext cx="1487863" cy="2054795"/>
            </a:xfrm>
            <a:custGeom>
              <a:avLst/>
              <a:gdLst>
                <a:gd name="connsiteX0" fmla="*/ 715617 w 1487863"/>
                <a:gd name="connsiteY0" fmla="*/ 708 h 2054795"/>
                <a:gd name="connsiteX1" fmla="*/ 596347 w 1487863"/>
                <a:gd name="connsiteY1" fmla="*/ 13960 h 2054795"/>
                <a:gd name="connsiteX2" fmla="*/ 543339 w 1487863"/>
                <a:gd name="connsiteY2" fmla="*/ 708 h 2054795"/>
                <a:gd name="connsiteX3" fmla="*/ 463826 w 1487863"/>
                <a:gd name="connsiteY3" fmla="*/ 27212 h 2054795"/>
                <a:gd name="connsiteX4" fmla="*/ 357808 w 1487863"/>
                <a:gd name="connsiteY4" fmla="*/ 53717 h 2054795"/>
                <a:gd name="connsiteX5" fmla="*/ 198782 w 1487863"/>
                <a:gd name="connsiteY5" fmla="*/ 80221 h 2054795"/>
                <a:gd name="connsiteX6" fmla="*/ 145774 w 1487863"/>
                <a:gd name="connsiteY6" fmla="*/ 119978 h 2054795"/>
                <a:gd name="connsiteX7" fmla="*/ 92765 w 1487863"/>
                <a:gd name="connsiteY7" fmla="*/ 199491 h 2054795"/>
                <a:gd name="connsiteX8" fmla="*/ 53008 w 1487863"/>
                <a:gd name="connsiteY8" fmla="*/ 318760 h 2054795"/>
                <a:gd name="connsiteX9" fmla="*/ 26504 w 1487863"/>
                <a:gd name="connsiteY9" fmla="*/ 398273 h 2054795"/>
                <a:gd name="connsiteX10" fmla="*/ 13252 w 1487863"/>
                <a:gd name="connsiteY10" fmla="*/ 557299 h 2054795"/>
                <a:gd name="connsiteX11" fmla="*/ 0 w 1487863"/>
                <a:gd name="connsiteY11" fmla="*/ 597056 h 2054795"/>
                <a:gd name="connsiteX12" fmla="*/ 13252 w 1487863"/>
                <a:gd name="connsiteY12" fmla="*/ 901856 h 2054795"/>
                <a:gd name="connsiteX13" fmla="*/ 53008 w 1487863"/>
                <a:gd name="connsiteY13" fmla="*/ 994621 h 2054795"/>
                <a:gd name="connsiteX14" fmla="*/ 66261 w 1487863"/>
                <a:gd name="connsiteY14" fmla="*/ 1034378 h 2054795"/>
                <a:gd name="connsiteX15" fmla="*/ 92765 w 1487863"/>
                <a:gd name="connsiteY15" fmla="*/ 1087386 h 2054795"/>
                <a:gd name="connsiteX16" fmla="*/ 119269 w 1487863"/>
                <a:gd name="connsiteY16" fmla="*/ 1127143 h 2054795"/>
                <a:gd name="connsiteX17" fmla="*/ 145774 w 1487863"/>
                <a:gd name="connsiteY17" fmla="*/ 1206656 h 2054795"/>
                <a:gd name="connsiteX18" fmla="*/ 185530 w 1487863"/>
                <a:gd name="connsiteY18" fmla="*/ 1272917 h 2054795"/>
                <a:gd name="connsiteX19" fmla="*/ 238539 w 1487863"/>
                <a:gd name="connsiteY19" fmla="*/ 1352430 h 2054795"/>
                <a:gd name="connsiteX20" fmla="*/ 265043 w 1487863"/>
                <a:gd name="connsiteY20" fmla="*/ 1405438 h 2054795"/>
                <a:gd name="connsiteX21" fmla="*/ 318052 w 1487863"/>
                <a:gd name="connsiteY21" fmla="*/ 1458447 h 2054795"/>
                <a:gd name="connsiteX22" fmla="*/ 371061 w 1487863"/>
                <a:gd name="connsiteY22" fmla="*/ 1537960 h 2054795"/>
                <a:gd name="connsiteX23" fmla="*/ 384313 w 1487863"/>
                <a:gd name="connsiteY23" fmla="*/ 1590969 h 2054795"/>
                <a:gd name="connsiteX24" fmla="*/ 450574 w 1487863"/>
                <a:gd name="connsiteY24" fmla="*/ 1670482 h 2054795"/>
                <a:gd name="connsiteX25" fmla="*/ 490330 w 1487863"/>
                <a:gd name="connsiteY25" fmla="*/ 1763247 h 2054795"/>
                <a:gd name="connsiteX26" fmla="*/ 569843 w 1487863"/>
                <a:gd name="connsiteY26" fmla="*/ 1842760 h 2054795"/>
                <a:gd name="connsiteX27" fmla="*/ 622852 w 1487863"/>
                <a:gd name="connsiteY27" fmla="*/ 1909021 h 2054795"/>
                <a:gd name="connsiteX28" fmla="*/ 662608 w 1487863"/>
                <a:gd name="connsiteY28" fmla="*/ 1935525 h 2054795"/>
                <a:gd name="connsiteX29" fmla="*/ 728869 w 1487863"/>
                <a:gd name="connsiteY29" fmla="*/ 1988534 h 2054795"/>
                <a:gd name="connsiteX30" fmla="*/ 834887 w 1487863"/>
                <a:gd name="connsiteY30" fmla="*/ 2015038 h 2054795"/>
                <a:gd name="connsiteX31" fmla="*/ 874643 w 1487863"/>
                <a:gd name="connsiteY31" fmla="*/ 2028291 h 2054795"/>
                <a:gd name="connsiteX32" fmla="*/ 914400 w 1487863"/>
                <a:gd name="connsiteY32" fmla="*/ 2054795 h 2054795"/>
                <a:gd name="connsiteX33" fmla="*/ 1033669 w 1487863"/>
                <a:gd name="connsiteY33" fmla="*/ 2041543 h 2054795"/>
                <a:gd name="connsiteX34" fmla="*/ 1113182 w 1487863"/>
                <a:gd name="connsiteY34" fmla="*/ 2015038 h 2054795"/>
                <a:gd name="connsiteX35" fmla="*/ 1139687 w 1487863"/>
                <a:gd name="connsiteY35" fmla="*/ 1988534 h 2054795"/>
                <a:gd name="connsiteX36" fmla="*/ 1166191 w 1487863"/>
                <a:gd name="connsiteY36" fmla="*/ 1948778 h 2054795"/>
                <a:gd name="connsiteX37" fmla="*/ 1205947 w 1487863"/>
                <a:gd name="connsiteY37" fmla="*/ 1922273 h 2054795"/>
                <a:gd name="connsiteX38" fmla="*/ 1232452 w 1487863"/>
                <a:gd name="connsiteY38" fmla="*/ 1882517 h 2054795"/>
                <a:gd name="connsiteX39" fmla="*/ 1245704 w 1487863"/>
                <a:gd name="connsiteY39" fmla="*/ 1816256 h 2054795"/>
                <a:gd name="connsiteX40" fmla="*/ 1258956 w 1487863"/>
                <a:gd name="connsiteY40" fmla="*/ 1776499 h 2054795"/>
                <a:gd name="connsiteX41" fmla="*/ 1272208 w 1487863"/>
                <a:gd name="connsiteY41" fmla="*/ 1723491 h 2054795"/>
                <a:gd name="connsiteX42" fmla="*/ 1298713 w 1487863"/>
                <a:gd name="connsiteY42" fmla="*/ 1696986 h 2054795"/>
                <a:gd name="connsiteX43" fmla="*/ 1351721 w 1487863"/>
                <a:gd name="connsiteY43" fmla="*/ 1590969 h 2054795"/>
                <a:gd name="connsiteX44" fmla="*/ 1364974 w 1487863"/>
                <a:gd name="connsiteY44" fmla="*/ 1511456 h 2054795"/>
                <a:gd name="connsiteX45" fmla="*/ 1391478 w 1487863"/>
                <a:gd name="connsiteY45" fmla="*/ 1471699 h 2054795"/>
                <a:gd name="connsiteX46" fmla="*/ 1404730 w 1487863"/>
                <a:gd name="connsiteY46" fmla="*/ 1405438 h 2054795"/>
                <a:gd name="connsiteX47" fmla="*/ 1431234 w 1487863"/>
                <a:gd name="connsiteY47" fmla="*/ 1352430 h 2054795"/>
                <a:gd name="connsiteX48" fmla="*/ 1457739 w 1487863"/>
                <a:gd name="connsiteY48" fmla="*/ 1272917 h 2054795"/>
                <a:gd name="connsiteX49" fmla="*/ 1470991 w 1487863"/>
                <a:gd name="connsiteY49" fmla="*/ 1233160 h 2054795"/>
                <a:gd name="connsiteX50" fmla="*/ 1470991 w 1487863"/>
                <a:gd name="connsiteY50" fmla="*/ 875352 h 2054795"/>
                <a:gd name="connsiteX51" fmla="*/ 1457739 w 1487863"/>
                <a:gd name="connsiteY51" fmla="*/ 835595 h 2054795"/>
                <a:gd name="connsiteX52" fmla="*/ 1417982 w 1487863"/>
                <a:gd name="connsiteY52" fmla="*/ 795838 h 2054795"/>
                <a:gd name="connsiteX53" fmla="*/ 1404730 w 1487863"/>
                <a:gd name="connsiteY53" fmla="*/ 756082 h 2054795"/>
                <a:gd name="connsiteX54" fmla="*/ 1338469 w 1487863"/>
                <a:gd name="connsiteY54" fmla="*/ 689821 h 2054795"/>
                <a:gd name="connsiteX55" fmla="*/ 1298713 w 1487863"/>
                <a:gd name="connsiteY55" fmla="*/ 623560 h 2054795"/>
                <a:gd name="connsiteX56" fmla="*/ 1285461 w 1487863"/>
                <a:gd name="connsiteY56" fmla="*/ 583804 h 2054795"/>
                <a:gd name="connsiteX57" fmla="*/ 1258956 w 1487863"/>
                <a:gd name="connsiteY57" fmla="*/ 557299 h 2054795"/>
                <a:gd name="connsiteX58" fmla="*/ 1205947 w 1487863"/>
                <a:gd name="connsiteY58" fmla="*/ 491038 h 2054795"/>
                <a:gd name="connsiteX59" fmla="*/ 1192695 w 1487863"/>
                <a:gd name="connsiteY59" fmla="*/ 451282 h 2054795"/>
                <a:gd name="connsiteX60" fmla="*/ 1152939 w 1487863"/>
                <a:gd name="connsiteY60" fmla="*/ 438030 h 2054795"/>
                <a:gd name="connsiteX61" fmla="*/ 1126434 w 1487863"/>
                <a:gd name="connsiteY61" fmla="*/ 411525 h 2054795"/>
                <a:gd name="connsiteX62" fmla="*/ 1033669 w 1487863"/>
                <a:gd name="connsiteY62" fmla="*/ 345265 h 2054795"/>
                <a:gd name="connsiteX63" fmla="*/ 980661 w 1487863"/>
                <a:gd name="connsiteY63" fmla="*/ 265752 h 2054795"/>
                <a:gd name="connsiteX64" fmla="*/ 954156 w 1487863"/>
                <a:gd name="connsiteY64" fmla="*/ 239247 h 2054795"/>
                <a:gd name="connsiteX65" fmla="*/ 927652 w 1487863"/>
                <a:gd name="connsiteY65" fmla="*/ 199491 h 2054795"/>
                <a:gd name="connsiteX66" fmla="*/ 901147 w 1487863"/>
                <a:gd name="connsiteY66" fmla="*/ 172986 h 2054795"/>
                <a:gd name="connsiteX67" fmla="*/ 874643 w 1487863"/>
                <a:gd name="connsiteY67" fmla="*/ 133230 h 2054795"/>
                <a:gd name="connsiteX68" fmla="*/ 848139 w 1487863"/>
                <a:gd name="connsiteY68" fmla="*/ 106725 h 2054795"/>
                <a:gd name="connsiteX69" fmla="*/ 781878 w 1487863"/>
                <a:gd name="connsiteY69" fmla="*/ 40465 h 2054795"/>
                <a:gd name="connsiteX70" fmla="*/ 715617 w 1487863"/>
                <a:gd name="connsiteY70" fmla="*/ 708 h 2054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487863" h="2054795">
                  <a:moveTo>
                    <a:pt x="715617" y="708"/>
                  </a:moveTo>
                  <a:cubicBezTo>
                    <a:pt x="684695" y="-3709"/>
                    <a:pt x="636348" y="13960"/>
                    <a:pt x="596347" y="13960"/>
                  </a:cubicBezTo>
                  <a:cubicBezTo>
                    <a:pt x="578134" y="13960"/>
                    <a:pt x="561462" y="-1104"/>
                    <a:pt x="543339" y="708"/>
                  </a:cubicBezTo>
                  <a:cubicBezTo>
                    <a:pt x="515540" y="3488"/>
                    <a:pt x="490930" y="20436"/>
                    <a:pt x="463826" y="27212"/>
                  </a:cubicBezTo>
                  <a:cubicBezTo>
                    <a:pt x="428487" y="36047"/>
                    <a:pt x="393869" y="48565"/>
                    <a:pt x="357808" y="53717"/>
                  </a:cubicBezTo>
                  <a:cubicBezTo>
                    <a:pt x="242745" y="70154"/>
                    <a:pt x="295672" y="60843"/>
                    <a:pt x="198782" y="80221"/>
                  </a:cubicBezTo>
                  <a:cubicBezTo>
                    <a:pt x="181113" y="93473"/>
                    <a:pt x="160448" y="103470"/>
                    <a:pt x="145774" y="119978"/>
                  </a:cubicBezTo>
                  <a:cubicBezTo>
                    <a:pt x="124611" y="143786"/>
                    <a:pt x="92765" y="199491"/>
                    <a:pt x="92765" y="199491"/>
                  </a:cubicBezTo>
                  <a:cubicBezTo>
                    <a:pt x="62922" y="378550"/>
                    <a:pt x="102700" y="206953"/>
                    <a:pt x="53008" y="318760"/>
                  </a:cubicBezTo>
                  <a:cubicBezTo>
                    <a:pt x="41661" y="344290"/>
                    <a:pt x="26504" y="398273"/>
                    <a:pt x="26504" y="398273"/>
                  </a:cubicBezTo>
                  <a:cubicBezTo>
                    <a:pt x="22087" y="451282"/>
                    <a:pt x="20282" y="504573"/>
                    <a:pt x="13252" y="557299"/>
                  </a:cubicBezTo>
                  <a:cubicBezTo>
                    <a:pt x="11406" y="571146"/>
                    <a:pt x="0" y="583087"/>
                    <a:pt x="0" y="597056"/>
                  </a:cubicBezTo>
                  <a:cubicBezTo>
                    <a:pt x="0" y="698752"/>
                    <a:pt x="5740" y="800438"/>
                    <a:pt x="13252" y="901856"/>
                  </a:cubicBezTo>
                  <a:cubicBezTo>
                    <a:pt x="18049" y="966610"/>
                    <a:pt x="27173" y="942951"/>
                    <a:pt x="53008" y="994621"/>
                  </a:cubicBezTo>
                  <a:cubicBezTo>
                    <a:pt x="59255" y="1007115"/>
                    <a:pt x="60758" y="1021538"/>
                    <a:pt x="66261" y="1034378"/>
                  </a:cubicBezTo>
                  <a:cubicBezTo>
                    <a:pt x="74043" y="1052536"/>
                    <a:pt x="82964" y="1070234"/>
                    <a:pt x="92765" y="1087386"/>
                  </a:cubicBezTo>
                  <a:cubicBezTo>
                    <a:pt x="100667" y="1101215"/>
                    <a:pt x="112800" y="1112589"/>
                    <a:pt x="119269" y="1127143"/>
                  </a:cubicBezTo>
                  <a:cubicBezTo>
                    <a:pt x="130616" y="1152673"/>
                    <a:pt x="136939" y="1180152"/>
                    <a:pt x="145774" y="1206656"/>
                  </a:cubicBezTo>
                  <a:cubicBezTo>
                    <a:pt x="171112" y="1282669"/>
                    <a:pt x="141872" y="1214706"/>
                    <a:pt x="185530" y="1272917"/>
                  </a:cubicBezTo>
                  <a:cubicBezTo>
                    <a:pt x="204643" y="1298401"/>
                    <a:pt x="224293" y="1323939"/>
                    <a:pt x="238539" y="1352430"/>
                  </a:cubicBezTo>
                  <a:cubicBezTo>
                    <a:pt x="247374" y="1370099"/>
                    <a:pt x="253190" y="1389634"/>
                    <a:pt x="265043" y="1405438"/>
                  </a:cubicBezTo>
                  <a:cubicBezTo>
                    <a:pt x="280036" y="1425429"/>
                    <a:pt x="302442" y="1438934"/>
                    <a:pt x="318052" y="1458447"/>
                  </a:cubicBezTo>
                  <a:cubicBezTo>
                    <a:pt x="337951" y="1483321"/>
                    <a:pt x="371061" y="1537960"/>
                    <a:pt x="371061" y="1537960"/>
                  </a:cubicBezTo>
                  <a:cubicBezTo>
                    <a:pt x="375478" y="1555630"/>
                    <a:pt x="376168" y="1574678"/>
                    <a:pt x="384313" y="1590969"/>
                  </a:cubicBezTo>
                  <a:cubicBezTo>
                    <a:pt x="400066" y="1622475"/>
                    <a:pt x="426270" y="1646179"/>
                    <a:pt x="450574" y="1670482"/>
                  </a:cubicBezTo>
                  <a:cubicBezTo>
                    <a:pt x="460148" y="1699203"/>
                    <a:pt x="471616" y="1739854"/>
                    <a:pt x="490330" y="1763247"/>
                  </a:cubicBezTo>
                  <a:cubicBezTo>
                    <a:pt x="513745" y="1792516"/>
                    <a:pt x="549052" y="1811572"/>
                    <a:pt x="569843" y="1842760"/>
                  </a:cubicBezTo>
                  <a:cubicBezTo>
                    <a:pt x="589525" y="1872283"/>
                    <a:pt x="595873" y="1887438"/>
                    <a:pt x="622852" y="1909021"/>
                  </a:cubicBezTo>
                  <a:cubicBezTo>
                    <a:pt x="635289" y="1918970"/>
                    <a:pt x="650171" y="1925576"/>
                    <a:pt x="662608" y="1935525"/>
                  </a:cubicBezTo>
                  <a:cubicBezTo>
                    <a:pt x="690362" y="1957728"/>
                    <a:pt x="691480" y="1974938"/>
                    <a:pt x="728869" y="1988534"/>
                  </a:cubicBezTo>
                  <a:cubicBezTo>
                    <a:pt x="763103" y="2000982"/>
                    <a:pt x="800330" y="2003518"/>
                    <a:pt x="834887" y="2015038"/>
                  </a:cubicBezTo>
                  <a:cubicBezTo>
                    <a:pt x="848139" y="2019456"/>
                    <a:pt x="862149" y="2022044"/>
                    <a:pt x="874643" y="2028291"/>
                  </a:cubicBezTo>
                  <a:cubicBezTo>
                    <a:pt x="888889" y="2035414"/>
                    <a:pt x="901148" y="2045960"/>
                    <a:pt x="914400" y="2054795"/>
                  </a:cubicBezTo>
                  <a:cubicBezTo>
                    <a:pt x="954156" y="2050378"/>
                    <a:pt x="994445" y="2049388"/>
                    <a:pt x="1033669" y="2041543"/>
                  </a:cubicBezTo>
                  <a:cubicBezTo>
                    <a:pt x="1061065" y="2036064"/>
                    <a:pt x="1113182" y="2015038"/>
                    <a:pt x="1113182" y="2015038"/>
                  </a:cubicBezTo>
                  <a:cubicBezTo>
                    <a:pt x="1122017" y="2006203"/>
                    <a:pt x="1131882" y="1998290"/>
                    <a:pt x="1139687" y="1988534"/>
                  </a:cubicBezTo>
                  <a:cubicBezTo>
                    <a:pt x="1149637" y="1976097"/>
                    <a:pt x="1154929" y="1960040"/>
                    <a:pt x="1166191" y="1948778"/>
                  </a:cubicBezTo>
                  <a:cubicBezTo>
                    <a:pt x="1177453" y="1937516"/>
                    <a:pt x="1192695" y="1931108"/>
                    <a:pt x="1205947" y="1922273"/>
                  </a:cubicBezTo>
                  <a:cubicBezTo>
                    <a:pt x="1214782" y="1909021"/>
                    <a:pt x="1226860" y="1897430"/>
                    <a:pt x="1232452" y="1882517"/>
                  </a:cubicBezTo>
                  <a:cubicBezTo>
                    <a:pt x="1240361" y="1861427"/>
                    <a:pt x="1240241" y="1838108"/>
                    <a:pt x="1245704" y="1816256"/>
                  </a:cubicBezTo>
                  <a:cubicBezTo>
                    <a:pt x="1249092" y="1802704"/>
                    <a:pt x="1255118" y="1789931"/>
                    <a:pt x="1258956" y="1776499"/>
                  </a:cubicBezTo>
                  <a:cubicBezTo>
                    <a:pt x="1263959" y="1758987"/>
                    <a:pt x="1264063" y="1739781"/>
                    <a:pt x="1272208" y="1723491"/>
                  </a:cubicBezTo>
                  <a:cubicBezTo>
                    <a:pt x="1277796" y="1712316"/>
                    <a:pt x="1292285" y="1707700"/>
                    <a:pt x="1298713" y="1696986"/>
                  </a:cubicBezTo>
                  <a:cubicBezTo>
                    <a:pt x="1319041" y="1663106"/>
                    <a:pt x="1351721" y="1590969"/>
                    <a:pt x="1351721" y="1590969"/>
                  </a:cubicBezTo>
                  <a:cubicBezTo>
                    <a:pt x="1356139" y="1564465"/>
                    <a:pt x="1356477" y="1536947"/>
                    <a:pt x="1364974" y="1511456"/>
                  </a:cubicBezTo>
                  <a:cubicBezTo>
                    <a:pt x="1370011" y="1496346"/>
                    <a:pt x="1385886" y="1486612"/>
                    <a:pt x="1391478" y="1471699"/>
                  </a:cubicBezTo>
                  <a:cubicBezTo>
                    <a:pt x="1399387" y="1450609"/>
                    <a:pt x="1397607" y="1426807"/>
                    <a:pt x="1404730" y="1405438"/>
                  </a:cubicBezTo>
                  <a:cubicBezTo>
                    <a:pt x="1410977" y="1386697"/>
                    <a:pt x="1423897" y="1370772"/>
                    <a:pt x="1431234" y="1352430"/>
                  </a:cubicBezTo>
                  <a:cubicBezTo>
                    <a:pt x="1441610" y="1326490"/>
                    <a:pt x="1448904" y="1299421"/>
                    <a:pt x="1457739" y="1272917"/>
                  </a:cubicBezTo>
                  <a:lnTo>
                    <a:pt x="1470991" y="1233160"/>
                  </a:lnTo>
                  <a:cubicBezTo>
                    <a:pt x="1494350" y="1069648"/>
                    <a:pt x="1492608" y="1123953"/>
                    <a:pt x="1470991" y="875352"/>
                  </a:cubicBezTo>
                  <a:cubicBezTo>
                    <a:pt x="1469781" y="861435"/>
                    <a:pt x="1465488" y="847218"/>
                    <a:pt x="1457739" y="835595"/>
                  </a:cubicBezTo>
                  <a:cubicBezTo>
                    <a:pt x="1447343" y="820001"/>
                    <a:pt x="1431234" y="809090"/>
                    <a:pt x="1417982" y="795838"/>
                  </a:cubicBezTo>
                  <a:cubicBezTo>
                    <a:pt x="1413565" y="782586"/>
                    <a:pt x="1413111" y="767257"/>
                    <a:pt x="1404730" y="756082"/>
                  </a:cubicBezTo>
                  <a:cubicBezTo>
                    <a:pt x="1385989" y="731093"/>
                    <a:pt x="1338469" y="689821"/>
                    <a:pt x="1338469" y="689821"/>
                  </a:cubicBezTo>
                  <a:cubicBezTo>
                    <a:pt x="1300929" y="577200"/>
                    <a:pt x="1353285" y="714515"/>
                    <a:pt x="1298713" y="623560"/>
                  </a:cubicBezTo>
                  <a:cubicBezTo>
                    <a:pt x="1291526" y="611582"/>
                    <a:pt x="1292648" y="595782"/>
                    <a:pt x="1285461" y="583804"/>
                  </a:cubicBezTo>
                  <a:cubicBezTo>
                    <a:pt x="1279033" y="573090"/>
                    <a:pt x="1266761" y="567056"/>
                    <a:pt x="1258956" y="557299"/>
                  </a:cubicBezTo>
                  <a:cubicBezTo>
                    <a:pt x="1192085" y="473711"/>
                    <a:pt x="1269944" y="555035"/>
                    <a:pt x="1205947" y="491038"/>
                  </a:cubicBezTo>
                  <a:cubicBezTo>
                    <a:pt x="1201530" y="477786"/>
                    <a:pt x="1202572" y="461159"/>
                    <a:pt x="1192695" y="451282"/>
                  </a:cubicBezTo>
                  <a:cubicBezTo>
                    <a:pt x="1182818" y="441405"/>
                    <a:pt x="1164917" y="445217"/>
                    <a:pt x="1152939" y="438030"/>
                  </a:cubicBezTo>
                  <a:cubicBezTo>
                    <a:pt x="1142225" y="431602"/>
                    <a:pt x="1136033" y="419524"/>
                    <a:pt x="1126434" y="411525"/>
                  </a:cubicBezTo>
                  <a:cubicBezTo>
                    <a:pt x="1093556" y="384127"/>
                    <a:pt x="1068099" y="368218"/>
                    <a:pt x="1033669" y="345265"/>
                  </a:cubicBezTo>
                  <a:cubicBezTo>
                    <a:pt x="1016000" y="318761"/>
                    <a:pt x="1003185" y="288276"/>
                    <a:pt x="980661" y="265752"/>
                  </a:cubicBezTo>
                  <a:cubicBezTo>
                    <a:pt x="971826" y="256917"/>
                    <a:pt x="961961" y="249004"/>
                    <a:pt x="954156" y="239247"/>
                  </a:cubicBezTo>
                  <a:cubicBezTo>
                    <a:pt x="944207" y="226810"/>
                    <a:pt x="937601" y="211928"/>
                    <a:pt x="927652" y="199491"/>
                  </a:cubicBezTo>
                  <a:cubicBezTo>
                    <a:pt x="919847" y="189734"/>
                    <a:pt x="908952" y="182743"/>
                    <a:pt x="901147" y="172986"/>
                  </a:cubicBezTo>
                  <a:cubicBezTo>
                    <a:pt x="891198" y="160549"/>
                    <a:pt x="884592" y="145667"/>
                    <a:pt x="874643" y="133230"/>
                  </a:cubicBezTo>
                  <a:cubicBezTo>
                    <a:pt x="866838" y="123474"/>
                    <a:pt x="855944" y="116481"/>
                    <a:pt x="848139" y="106725"/>
                  </a:cubicBezTo>
                  <a:cubicBezTo>
                    <a:pt x="777460" y="18377"/>
                    <a:pt x="870225" y="111144"/>
                    <a:pt x="781878" y="40465"/>
                  </a:cubicBezTo>
                  <a:cubicBezTo>
                    <a:pt x="744843" y="10836"/>
                    <a:pt x="746539" y="5125"/>
                    <a:pt x="715617" y="708"/>
                  </a:cubicBezTo>
                  <a:close/>
                </a:path>
              </a:pathLst>
            </a:cu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19147154"/>
      </p:ext>
    </p:extLst>
  </p:cSld>
  <p:clrMapOvr>
    <a:masterClrMapping/>
  </p:clrMapOvr>
  <p:transition>
    <p:wipe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sp>
        <p:nvSpPr>
          <p:cNvPr id="7" name="Rectangle 2"/>
          <p:cNvSpPr>
            <a:spLocks noGrp="1" noChangeArrowheads="1"/>
          </p:cNvSpPr>
          <p:nvPr>
            <p:ph type="title"/>
          </p:nvPr>
        </p:nvSpPr>
        <p:spPr/>
        <p:txBody>
          <a:bodyPr/>
          <a:lstStyle/>
          <a:p>
            <a:pPr eaLnBrk="1" hangingPunct="1"/>
            <a:r>
              <a:rPr lang="en-US" altLang="en-US" dirty="0">
                <a:cs typeface="Arial" panose="020B0604020202020204" pitchFamily="34" charset="0"/>
              </a:rPr>
              <a:t>Tree </a:t>
            </a:r>
            <a:r>
              <a:rPr lang="en-US" altLang="en-US">
                <a:cs typeface="Arial" panose="020B0604020202020204" pitchFamily="34" charset="0"/>
              </a:rPr>
              <a:t>Traversal Template #2</a:t>
            </a:r>
            <a:endParaRPr lang="en-US" altLang="en-US" b="1" dirty="0">
              <a:cs typeface="Arial" panose="020B0604020202020204" pitchFamily="34" charset="0"/>
            </a:endParaRPr>
          </a:p>
        </p:txBody>
      </p:sp>
      <p:sp>
        <p:nvSpPr>
          <p:cNvPr id="8"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r>
              <a:rPr lang="en-US" sz="1800" u="sng">
                <a:ea typeface="Cambria Math" panose="02040503050406030204" pitchFamily="18" charset="0"/>
                <a:cs typeface="Times New Roman" pitchFamily="18" charset="0"/>
              </a:rPr>
              <a:t>Pseudocode</a:t>
            </a:r>
            <a:endParaRPr lang="en-US" sz="1800">
              <a:ea typeface="Cambria Math" panose="02040503050406030204" pitchFamily="18" charset="0"/>
              <a:cs typeface="Times New Roman" pitchFamily="18" charset="0"/>
            </a:endParaRPr>
          </a:p>
          <a:p>
            <a:pPr marL="0" indent="0" algn="just">
              <a:lnSpc>
                <a:spcPct val="150000"/>
              </a:lnSpc>
              <a:spcBef>
                <a:spcPts val="0"/>
              </a:spcBef>
              <a:buNone/>
            </a:pPr>
            <a:endParaRPr lang="en-US" sz="1800">
              <a:ea typeface="Cambria Math" panose="02040503050406030204" pitchFamily="18" charset="0"/>
              <a:cs typeface="Times New Roman" pitchFamily="18" charset="0"/>
            </a:endParaRPr>
          </a:p>
          <a:p>
            <a:pPr marL="0" lvl="0" indent="0">
              <a:lnSpc>
                <a:spcPct val="150000"/>
              </a:lnSpc>
              <a:spcBef>
                <a:spcPts val="0"/>
              </a:spcBef>
              <a:buNone/>
            </a:pPr>
            <a:r>
              <a:rPr lang="en-US" sz="1400">
                <a:solidFill>
                  <a:prstClr val="black"/>
                </a:solidFill>
                <a:latin typeface="Courier New"/>
                <a:cs typeface="Courier New"/>
              </a:rPr>
              <a:t>TreeTraversal2(Node N):</a:t>
            </a:r>
          </a:p>
          <a:p>
            <a:pPr marL="0" lvl="0" indent="0">
              <a:lnSpc>
                <a:spcPct val="150000"/>
              </a:lnSpc>
              <a:spcBef>
                <a:spcPts val="0"/>
              </a:spcBef>
              <a:buNone/>
            </a:pPr>
            <a:endParaRPr lang="en-US" sz="500">
              <a:solidFill>
                <a:prstClr val="black"/>
              </a:solidFill>
              <a:latin typeface="Courier New"/>
              <a:cs typeface="Courier New"/>
            </a:endParaRPr>
          </a:p>
          <a:p>
            <a:pPr marL="0" lvl="0" indent="0">
              <a:lnSpc>
                <a:spcPct val="150000"/>
              </a:lnSpc>
              <a:spcBef>
                <a:spcPts val="0"/>
              </a:spcBef>
              <a:buNone/>
            </a:pPr>
            <a:r>
              <a:rPr lang="en-US" sz="1400">
                <a:solidFill>
                  <a:prstClr val="black"/>
                </a:solidFill>
                <a:latin typeface="Courier New"/>
                <a:cs typeface="Courier New"/>
              </a:rPr>
              <a:t>    If N==NULL return;</a:t>
            </a:r>
          </a:p>
          <a:p>
            <a:pPr marL="0" indent="0">
              <a:lnSpc>
                <a:spcPct val="150000"/>
              </a:lnSpc>
              <a:spcBef>
                <a:spcPts val="0"/>
              </a:spcBef>
              <a:buNone/>
            </a:pPr>
            <a:r>
              <a:rPr lang="en-US" sz="1400">
                <a:solidFill>
                  <a:prstClr val="black"/>
                </a:solidFill>
                <a:latin typeface="Courier New"/>
                <a:cs typeface="Courier New"/>
              </a:rPr>
              <a:t>    Visit N;</a:t>
            </a:r>
          </a:p>
          <a:p>
            <a:pPr marL="0" indent="0">
              <a:lnSpc>
                <a:spcPct val="150000"/>
              </a:lnSpc>
              <a:spcBef>
                <a:spcPts val="0"/>
              </a:spcBef>
              <a:buNone/>
            </a:pPr>
            <a:r>
              <a:rPr lang="en-US" sz="1400">
                <a:solidFill>
                  <a:prstClr val="black"/>
                </a:solidFill>
                <a:latin typeface="Courier New"/>
                <a:cs typeface="Courier New"/>
              </a:rPr>
              <a:t>    TreeTraversal2(LeftChild);</a:t>
            </a:r>
          </a:p>
          <a:p>
            <a:pPr marL="0" lvl="0" indent="0">
              <a:lnSpc>
                <a:spcPct val="150000"/>
              </a:lnSpc>
              <a:spcBef>
                <a:spcPts val="0"/>
              </a:spcBef>
              <a:buNone/>
            </a:pPr>
            <a:r>
              <a:rPr lang="en-US" sz="1400">
                <a:solidFill>
                  <a:prstClr val="black"/>
                </a:solidFill>
                <a:latin typeface="Courier New"/>
                <a:cs typeface="Courier New"/>
              </a:rPr>
              <a:t>    TreeTraversal2(RightChild);</a:t>
            </a:r>
            <a:endParaRPr lang="en-US" sz="500">
              <a:solidFill>
                <a:prstClr val="black"/>
              </a:solidFill>
              <a:latin typeface="Courier New"/>
              <a:cs typeface="Courier New"/>
            </a:endParaRPr>
          </a:p>
          <a:p>
            <a:pPr marL="0" lvl="0" indent="0">
              <a:lnSpc>
                <a:spcPct val="150000"/>
              </a:lnSpc>
              <a:spcBef>
                <a:spcPts val="0"/>
              </a:spcBef>
              <a:buNone/>
            </a:pPr>
            <a:r>
              <a:rPr lang="en-US" sz="1400">
                <a:solidFill>
                  <a:prstClr val="black"/>
                </a:solidFill>
                <a:latin typeface="Courier New"/>
                <a:cs typeface="Courier New"/>
              </a:rPr>
              <a:t>    Return; </a:t>
            </a:r>
            <a:r>
              <a:rPr lang="en-US" sz="1400">
                <a:solidFill>
                  <a:srgbClr val="9BBC59"/>
                </a:solidFill>
                <a:latin typeface="Courier New"/>
                <a:cs typeface="Courier New"/>
              </a:rPr>
              <a:t>// return to parent</a:t>
            </a:r>
          </a:p>
          <a:p>
            <a:pPr marL="0" lvl="0" indent="0">
              <a:lnSpc>
                <a:spcPct val="150000"/>
              </a:lnSpc>
              <a:spcBef>
                <a:spcPts val="0"/>
              </a:spcBef>
              <a:buNone/>
            </a:pPr>
            <a:endParaRPr lang="en-US" sz="1400">
              <a:solidFill>
                <a:srgbClr val="9BBC59"/>
              </a:solidFill>
              <a:latin typeface="Courier New"/>
              <a:cs typeface="Courier New"/>
            </a:endParaRPr>
          </a:p>
          <a:p>
            <a:pPr marL="0" lvl="0" indent="0">
              <a:lnSpc>
                <a:spcPct val="150000"/>
              </a:lnSpc>
              <a:spcBef>
                <a:spcPts val="0"/>
              </a:spcBef>
              <a:buNone/>
            </a:pPr>
            <a:endParaRPr lang="en-US" sz="1400">
              <a:solidFill>
                <a:srgbClr val="9BBC59"/>
              </a:solidFill>
              <a:latin typeface="Courier New"/>
              <a:cs typeface="Courier New"/>
            </a:endParaRPr>
          </a:p>
          <a:p>
            <a:pPr marL="0" lvl="0" indent="0">
              <a:lnSpc>
                <a:spcPct val="150000"/>
              </a:lnSpc>
              <a:spcBef>
                <a:spcPts val="0"/>
              </a:spcBef>
              <a:buNone/>
            </a:pPr>
            <a:r>
              <a:rPr lang="en-US" sz="1400" b="1">
                <a:latin typeface="Verdana (Body)"/>
                <a:cs typeface="Courier New"/>
              </a:rPr>
              <a:t>        </a:t>
            </a:r>
            <a:r>
              <a:rPr lang="en-US" sz="1400">
                <a:latin typeface="Verdana (Body)"/>
                <a:cs typeface="Courier New"/>
              </a:rPr>
              <a:t>In main(), call TreeTraversal2(root)</a:t>
            </a:r>
          </a:p>
          <a:p>
            <a:pPr marL="0" indent="0" algn="just">
              <a:lnSpc>
                <a:spcPct val="150000"/>
              </a:lnSpc>
              <a:spcBef>
                <a:spcPts val="0"/>
              </a:spcBef>
              <a:buNone/>
            </a:pPr>
            <a:endParaRPr lang="en-US" sz="1600" dirty="0">
              <a:ea typeface="Cambria Math" panose="02040503050406030204" pitchFamily="18" charset="0"/>
              <a:cs typeface="Times New Roman" pitchFamily="18" charset="0"/>
            </a:endParaRPr>
          </a:p>
        </p:txBody>
      </p:sp>
      <p:sp>
        <p:nvSpPr>
          <p:cNvPr id="168" name="object 49"/>
          <p:cNvSpPr/>
          <p:nvPr/>
        </p:nvSpPr>
        <p:spPr>
          <a:xfrm>
            <a:off x="6146202" y="1729014"/>
            <a:ext cx="797560" cy="508000"/>
          </a:xfrm>
          <a:custGeom>
            <a:avLst/>
            <a:gdLst/>
            <a:ahLst/>
            <a:cxnLst/>
            <a:rect l="l" t="t" r="r" b="b"/>
            <a:pathLst>
              <a:path w="797559" h="508000">
                <a:moveTo>
                  <a:pt x="0" y="253948"/>
                </a:moveTo>
                <a:lnTo>
                  <a:pt x="5218" y="212757"/>
                </a:lnTo>
                <a:lnTo>
                  <a:pt x="20326" y="173681"/>
                </a:lnTo>
                <a:lnTo>
                  <a:pt x="44502" y="137244"/>
                </a:lnTo>
                <a:lnTo>
                  <a:pt x="76927" y="103970"/>
                </a:lnTo>
                <a:lnTo>
                  <a:pt x="116778" y="74379"/>
                </a:lnTo>
                <a:lnTo>
                  <a:pt x="163235" y="48997"/>
                </a:lnTo>
                <a:lnTo>
                  <a:pt x="215477" y="28345"/>
                </a:lnTo>
                <a:lnTo>
                  <a:pt x="272683" y="12946"/>
                </a:lnTo>
                <a:lnTo>
                  <a:pt x="334033" y="3323"/>
                </a:lnTo>
                <a:lnTo>
                  <a:pt x="398705" y="0"/>
                </a:lnTo>
                <a:lnTo>
                  <a:pt x="431405" y="841"/>
                </a:lnTo>
                <a:lnTo>
                  <a:pt x="494519" y="7380"/>
                </a:lnTo>
                <a:lnTo>
                  <a:pt x="553900" y="19956"/>
                </a:lnTo>
                <a:lnTo>
                  <a:pt x="608727" y="38047"/>
                </a:lnTo>
                <a:lnTo>
                  <a:pt x="658179" y="61130"/>
                </a:lnTo>
                <a:lnTo>
                  <a:pt x="701436" y="88681"/>
                </a:lnTo>
                <a:lnTo>
                  <a:pt x="737676" y="120179"/>
                </a:lnTo>
                <a:lnTo>
                  <a:pt x="766079" y="155100"/>
                </a:lnTo>
                <a:lnTo>
                  <a:pt x="785824" y="192922"/>
                </a:lnTo>
                <a:lnTo>
                  <a:pt x="796090" y="233121"/>
                </a:lnTo>
                <a:lnTo>
                  <a:pt x="797412" y="253948"/>
                </a:lnTo>
                <a:lnTo>
                  <a:pt x="796090" y="274776"/>
                </a:lnTo>
                <a:lnTo>
                  <a:pt x="785824" y="314975"/>
                </a:lnTo>
                <a:lnTo>
                  <a:pt x="766079" y="352797"/>
                </a:lnTo>
                <a:lnTo>
                  <a:pt x="737676" y="387718"/>
                </a:lnTo>
                <a:lnTo>
                  <a:pt x="701436" y="419216"/>
                </a:lnTo>
                <a:lnTo>
                  <a:pt x="658179" y="446767"/>
                </a:lnTo>
                <a:lnTo>
                  <a:pt x="608727" y="469850"/>
                </a:lnTo>
                <a:lnTo>
                  <a:pt x="553900" y="487941"/>
                </a:lnTo>
                <a:lnTo>
                  <a:pt x="494519" y="500517"/>
                </a:lnTo>
                <a:lnTo>
                  <a:pt x="431405" y="507056"/>
                </a:lnTo>
                <a:lnTo>
                  <a:pt x="398705" y="507898"/>
                </a:lnTo>
                <a:lnTo>
                  <a:pt x="366005" y="507056"/>
                </a:lnTo>
                <a:lnTo>
                  <a:pt x="302892" y="500517"/>
                </a:lnTo>
                <a:lnTo>
                  <a:pt x="243511" y="487941"/>
                </a:lnTo>
                <a:lnTo>
                  <a:pt x="188684" y="469850"/>
                </a:lnTo>
                <a:lnTo>
                  <a:pt x="139232" y="446767"/>
                </a:lnTo>
                <a:lnTo>
                  <a:pt x="95975" y="419216"/>
                </a:lnTo>
                <a:lnTo>
                  <a:pt x="59735" y="387718"/>
                </a:lnTo>
                <a:lnTo>
                  <a:pt x="31332" y="352797"/>
                </a:lnTo>
                <a:lnTo>
                  <a:pt x="11587" y="314975"/>
                </a:lnTo>
                <a:lnTo>
                  <a:pt x="1321" y="274776"/>
                </a:lnTo>
                <a:lnTo>
                  <a:pt x="0" y="253948"/>
                </a:lnTo>
                <a:close/>
              </a:path>
            </a:pathLst>
          </a:custGeom>
          <a:ln w="76199">
            <a:solidFill>
              <a:srgbClr val="FAA757"/>
            </a:solidFill>
          </a:ln>
        </p:spPr>
        <p:txBody>
          <a:bodyPr wrap="square" lIns="0" tIns="0" rIns="0" bIns="0" rtlCol="0"/>
          <a:lstStyle/>
          <a:p>
            <a:endParaRPr>
              <a:solidFill>
                <a:prstClr val="black"/>
              </a:solidFill>
              <a:latin typeface="Calibri"/>
            </a:endParaRPr>
          </a:p>
        </p:txBody>
      </p:sp>
      <p:sp>
        <p:nvSpPr>
          <p:cNvPr id="169" name="object 6"/>
          <p:cNvSpPr/>
          <p:nvPr/>
        </p:nvSpPr>
        <p:spPr>
          <a:xfrm>
            <a:off x="6345591" y="1808751"/>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170" name="object 7"/>
          <p:cNvSpPr/>
          <p:nvPr/>
        </p:nvSpPr>
        <p:spPr>
          <a:xfrm>
            <a:off x="6345591" y="1808751"/>
            <a:ext cx="398780" cy="297180"/>
          </a:xfrm>
          <a:prstGeom prst="ellipse">
            <a:avLst/>
          </a:prstGeom>
          <a:ln w="25399">
            <a:solidFill>
              <a:srgbClr val="839950"/>
            </a:solidFill>
          </a:ln>
        </p:spPr>
        <p:txBody>
          <a:bodyPr wrap="square" lIns="0" tIns="0" rIns="0" bIns="0" rtlCol="0"/>
          <a:lstStyle/>
          <a:p>
            <a:endParaRPr>
              <a:solidFill>
                <a:prstClr val="black"/>
              </a:solidFill>
              <a:latin typeface="Calibri"/>
            </a:endParaRPr>
          </a:p>
        </p:txBody>
      </p:sp>
      <p:sp>
        <p:nvSpPr>
          <p:cNvPr id="171" name="object 8"/>
          <p:cNvSpPr/>
          <p:nvPr/>
        </p:nvSpPr>
        <p:spPr>
          <a:xfrm>
            <a:off x="5548179" y="2359299"/>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172" name="object 9"/>
          <p:cNvSpPr/>
          <p:nvPr/>
        </p:nvSpPr>
        <p:spPr>
          <a:xfrm>
            <a:off x="5548179" y="2359298"/>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173" name="object 10"/>
          <p:cNvSpPr/>
          <p:nvPr/>
        </p:nvSpPr>
        <p:spPr>
          <a:xfrm>
            <a:off x="5149475" y="2996590"/>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174" name="object 11"/>
          <p:cNvSpPr/>
          <p:nvPr/>
        </p:nvSpPr>
        <p:spPr>
          <a:xfrm>
            <a:off x="5149475" y="2996590"/>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175" name="object 12"/>
          <p:cNvSpPr/>
          <p:nvPr/>
        </p:nvSpPr>
        <p:spPr>
          <a:xfrm>
            <a:off x="5946886" y="2996590"/>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176" name="object 13"/>
          <p:cNvSpPr/>
          <p:nvPr/>
        </p:nvSpPr>
        <p:spPr>
          <a:xfrm>
            <a:off x="5946886" y="2996590"/>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177" name="object 14"/>
          <p:cNvSpPr/>
          <p:nvPr/>
        </p:nvSpPr>
        <p:spPr>
          <a:xfrm>
            <a:off x="7143001" y="2359299"/>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178" name="object 15"/>
          <p:cNvSpPr/>
          <p:nvPr/>
        </p:nvSpPr>
        <p:spPr>
          <a:xfrm>
            <a:off x="7143001" y="2359298"/>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179" name="object 16"/>
          <p:cNvSpPr/>
          <p:nvPr/>
        </p:nvSpPr>
        <p:spPr>
          <a:xfrm>
            <a:off x="6744297" y="3001409"/>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180" name="object 17"/>
          <p:cNvSpPr/>
          <p:nvPr/>
        </p:nvSpPr>
        <p:spPr>
          <a:xfrm>
            <a:off x="6744297" y="3001409"/>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181" name="object 18"/>
          <p:cNvSpPr/>
          <p:nvPr/>
        </p:nvSpPr>
        <p:spPr>
          <a:xfrm>
            <a:off x="7541708" y="3001409"/>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182" name="object 19"/>
          <p:cNvSpPr/>
          <p:nvPr/>
        </p:nvSpPr>
        <p:spPr>
          <a:xfrm>
            <a:off x="7541707" y="3001409"/>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183" name="object 38"/>
          <p:cNvSpPr/>
          <p:nvPr/>
        </p:nvSpPr>
        <p:spPr>
          <a:xfrm>
            <a:off x="6146239" y="3678919"/>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184" name="object 39"/>
          <p:cNvSpPr/>
          <p:nvPr/>
        </p:nvSpPr>
        <p:spPr>
          <a:xfrm>
            <a:off x="6146239" y="3678919"/>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185" name="object 40"/>
          <p:cNvSpPr/>
          <p:nvPr/>
        </p:nvSpPr>
        <p:spPr>
          <a:xfrm>
            <a:off x="7342354" y="3678919"/>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186" name="object 41"/>
          <p:cNvSpPr/>
          <p:nvPr/>
        </p:nvSpPr>
        <p:spPr>
          <a:xfrm>
            <a:off x="7342354" y="3678919"/>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cxnSp>
        <p:nvCxnSpPr>
          <p:cNvPr id="187" name="直接箭头连接符 76"/>
          <p:cNvCxnSpPr>
            <a:stCxn id="170" idx="5"/>
            <a:endCxn id="178" idx="1"/>
          </p:cNvCxnSpPr>
          <p:nvPr/>
        </p:nvCxnSpPr>
        <p:spPr>
          <a:xfrm>
            <a:off x="6685971" y="2062410"/>
            <a:ext cx="515430" cy="34040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8" name="直接箭头连接符 77"/>
          <p:cNvCxnSpPr>
            <a:stCxn id="170" idx="3"/>
            <a:endCxn id="171" idx="7"/>
          </p:cNvCxnSpPr>
          <p:nvPr/>
        </p:nvCxnSpPr>
        <p:spPr>
          <a:xfrm flipH="1">
            <a:off x="5888559" y="2062410"/>
            <a:ext cx="515432" cy="34041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9" name="直接箭头连接符 78"/>
          <p:cNvCxnSpPr>
            <a:stCxn id="171" idx="3"/>
            <a:endCxn id="174" idx="0"/>
          </p:cNvCxnSpPr>
          <p:nvPr/>
        </p:nvCxnSpPr>
        <p:spPr>
          <a:xfrm flipH="1">
            <a:off x="5348865" y="2612958"/>
            <a:ext cx="257714" cy="38363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90" name="直接箭头连接符 79"/>
          <p:cNvCxnSpPr>
            <a:stCxn id="178" idx="3"/>
            <a:endCxn id="179" idx="0"/>
          </p:cNvCxnSpPr>
          <p:nvPr/>
        </p:nvCxnSpPr>
        <p:spPr>
          <a:xfrm flipH="1">
            <a:off x="6943687" y="2612957"/>
            <a:ext cx="257714" cy="38845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91" name="直接箭头连接符 80"/>
          <p:cNvCxnSpPr>
            <a:stCxn id="172" idx="5"/>
            <a:endCxn id="175" idx="0"/>
          </p:cNvCxnSpPr>
          <p:nvPr/>
        </p:nvCxnSpPr>
        <p:spPr>
          <a:xfrm>
            <a:off x="5888559" y="2612957"/>
            <a:ext cx="257717" cy="383633"/>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92" name="直接箭头连接符 81"/>
          <p:cNvCxnSpPr>
            <a:stCxn id="178" idx="5"/>
            <a:endCxn id="181" idx="0"/>
          </p:cNvCxnSpPr>
          <p:nvPr/>
        </p:nvCxnSpPr>
        <p:spPr>
          <a:xfrm>
            <a:off x="7483381" y="2612957"/>
            <a:ext cx="257717" cy="38845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93" name="直接箭头连接符 82"/>
          <p:cNvCxnSpPr>
            <a:stCxn id="176" idx="4"/>
            <a:endCxn id="183" idx="0"/>
          </p:cNvCxnSpPr>
          <p:nvPr/>
        </p:nvCxnSpPr>
        <p:spPr>
          <a:xfrm>
            <a:off x="6146276" y="3293770"/>
            <a:ext cx="199353" cy="38514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94" name="直接箭头连接符 83"/>
          <p:cNvCxnSpPr>
            <a:stCxn id="182" idx="4"/>
            <a:endCxn id="186" idx="0"/>
          </p:cNvCxnSpPr>
          <p:nvPr/>
        </p:nvCxnSpPr>
        <p:spPr>
          <a:xfrm flipH="1">
            <a:off x="7541744" y="3298589"/>
            <a:ext cx="199353" cy="380330"/>
          </a:xfrm>
          <a:prstGeom prst="straightConnector1">
            <a:avLst/>
          </a:prstGeom>
          <a:noFill/>
          <a:ln w="38100" cap="flat" cmpd="sng" algn="ctr">
            <a:solidFill>
              <a:srgbClr val="4F81BD">
                <a:shade val="95000"/>
                <a:satMod val="105000"/>
              </a:srgbClr>
            </a:solidFill>
            <a:prstDash val="solid"/>
            <a:tailEnd type="triangle"/>
          </a:ln>
          <a:effectLst/>
        </p:spPr>
      </p:cxnSp>
    </p:spTree>
    <p:extLst>
      <p:ext uri="{BB962C8B-B14F-4D97-AF65-F5344CB8AC3E}">
        <p14:creationId xmlns:p14="http://schemas.microsoft.com/office/powerpoint/2010/main" val="26852992"/>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169"/>
                                        </p:tgtEl>
                                        <p:attrNameLst>
                                          <p:attrName>fillcolor</p:attrName>
                                        </p:attrNameLst>
                                      </p:cBhvr>
                                      <p:to>
                                        <a:schemeClr val="accent2"/>
                                      </p:to>
                                    </p:animClr>
                                    <p:set>
                                      <p:cBhvr>
                                        <p:cTn id="11" dur="2000" fill="hold"/>
                                        <p:tgtEl>
                                          <p:spTgt spid="169"/>
                                        </p:tgtEl>
                                        <p:attrNameLst>
                                          <p:attrName>fill.type</p:attrName>
                                        </p:attrNameLst>
                                      </p:cBhvr>
                                      <p:to>
                                        <p:strVal val="solid"/>
                                      </p:to>
                                    </p:set>
                                    <p:set>
                                      <p:cBhvr>
                                        <p:cTn id="12" dur="2000" fill="hold"/>
                                        <p:tgtEl>
                                          <p:spTgt spid="169"/>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38889E-6 -3.7037E-7 L -0.10261 0.08032 " pathEditMode="relative" rAng="0" ptsTypes="AA">
                                      <p:cBhvr>
                                        <p:cTn id="16" dur="2000" fill="hold"/>
                                        <p:tgtEl>
                                          <p:spTgt spid="168"/>
                                        </p:tgtEl>
                                        <p:attrNameLst>
                                          <p:attrName>ppt_x</p:attrName>
                                          <p:attrName>ppt_y</p:attrName>
                                        </p:attrNameLst>
                                      </p:cBhvr>
                                      <p:rCtr x="-5139" y="4005"/>
                                    </p:animMotion>
                                  </p:childTnLst>
                                </p:cTn>
                              </p:par>
                            </p:childTnLst>
                          </p:cTn>
                        </p:par>
                      </p:childTnLst>
                    </p:cTn>
                  </p:par>
                  <p:par>
                    <p:cTn id="17" fill="hold">
                      <p:stCondLst>
                        <p:cond delay="indefinite"/>
                      </p:stCondLst>
                      <p:childTnLst>
                        <p:par>
                          <p:cTn id="18" fill="hold">
                            <p:stCondLst>
                              <p:cond delay="0"/>
                            </p:stCondLst>
                            <p:childTnLst>
                              <p:par>
                                <p:cTn id="19" presetID="1" presetClass="emph" presetSubtype="2" fill="hold" nodeType="clickEffect">
                                  <p:stCondLst>
                                    <p:cond delay="0"/>
                                  </p:stCondLst>
                                  <p:childTnLst>
                                    <p:animClr clrSpc="rgb" dir="cw">
                                      <p:cBhvr>
                                        <p:cTn id="20" dur="2000" fill="hold"/>
                                        <p:tgtEl>
                                          <p:spTgt spid="172"/>
                                        </p:tgtEl>
                                        <p:attrNameLst>
                                          <p:attrName>fillcolor</p:attrName>
                                        </p:attrNameLst>
                                      </p:cBhvr>
                                      <p:to>
                                        <a:schemeClr val="accent2"/>
                                      </p:to>
                                    </p:animClr>
                                    <p:set>
                                      <p:cBhvr>
                                        <p:cTn id="21" dur="2000" fill="hold"/>
                                        <p:tgtEl>
                                          <p:spTgt spid="172"/>
                                        </p:tgtEl>
                                        <p:attrNameLst>
                                          <p:attrName>fill.type</p:attrName>
                                        </p:attrNameLst>
                                      </p:cBhvr>
                                      <p:to>
                                        <p:strVal val="solid"/>
                                      </p:to>
                                    </p:set>
                                    <p:set>
                                      <p:cBhvr>
                                        <p:cTn id="22" dur="2000" fill="hold"/>
                                        <p:tgtEl>
                                          <p:spTgt spid="172"/>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2" nodeType="clickEffect">
                                  <p:stCondLst>
                                    <p:cond delay="0"/>
                                  </p:stCondLst>
                                  <p:childTnLst>
                                    <p:animMotion origin="layout" path="M -0.10261 0.08032 L -0.13073 0.17454 " pathEditMode="relative" rAng="0" ptsTypes="AA">
                                      <p:cBhvr>
                                        <p:cTn id="26" dur="2000" fill="hold"/>
                                        <p:tgtEl>
                                          <p:spTgt spid="168"/>
                                        </p:tgtEl>
                                        <p:attrNameLst>
                                          <p:attrName>ppt_x</p:attrName>
                                          <p:attrName>ppt_y</p:attrName>
                                        </p:attrNameLst>
                                      </p:cBhvr>
                                      <p:rCtr x="-1406" y="4699"/>
                                    </p:animMotion>
                                  </p:childTnLst>
                                </p:cTn>
                              </p:par>
                            </p:childTnLst>
                          </p:cTn>
                        </p:par>
                      </p:childTnLst>
                    </p:cTn>
                  </p:par>
                  <p:par>
                    <p:cTn id="27" fill="hold">
                      <p:stCondLst>
                        <p:cond delay="indefinite"/>
                      </p:stCondLst>
                      <p:childTnLst>
                        <p:par>
                          <p:cTn id="28" fill="hold">
                            <p:stCondLst>
                              <p:cond delay="0"/>
                            </p:stCondLst>
                            <p:childTnLst>
                              <p:par>
                                <p:cTn id="29" presetID="1" presetClass="emph" presetSubtype="2" fill="hold" nodeType="clickEffect">
                                  <p:stCondLst>
                                    <p:cond delay="0"/>
                                  </p:stCondLst>
                                  <p:childTnLst>
                                    <p:animClr clrSpc="rgb" dir="cw">
                                      <p:cBhvr>
                                        <p:cTn id="30" dur="2000" fill="hold"/>
                                        <p:tgtEl>
                                          <p:spTgt spid="174"/>
                                        </p:tgtEl>
                                        <p:attrNameLst>
                                          <p:attrName>fillcolor</p:attrName>
                                        </p:attrNameLst>
                                      </p:cBhvr>
                                      <p:to>
                                        <a:schemeClr val="accent2"/>
                                      </p:to>
                                    </p:animClr>
                                    <p:set>
                                      <p:cBhvr>
                                        <p:cTn id="31" dur="2000" fill="hold"/>
                                        <p:tgtEl>
                                          <p:spTgt spid="174"/>
                                        </p:tgtEl>
                                        <p:attrNameLst>
                                          <p:attrName>fill.type</p:attrName>
                                        </p:attrNameLst>
                                      </p:cBhvr>
                                      <p:to>
                                        <p:strVal val="solid"/>
                                      </p:to>
                                    </p:set>
                                    <p:set>
                                      <p:cBhvr>
                                        <p:cTn id="32" dur="2000" fill="hold"/>
                                        <p:tgtEl>
                                          <p:spTgt spid="174"/>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grpId="3" nodeType="clickEffect">
                                  <p:stCondLst>
                                    <p:cond delay="0"/>
                                  </p:stCondLst>
                                  <p:childTnLst>
                                    <p:animMotion origin="layout" path="M -0.13073 0.17454 L -0.18976 0.26898 " pathEditMode="relative" rAng="0" ptsTypes="AA">
                                      <p:cBhvr>
                                        <p:cTn id="36" dur="2000" fill="hold"/>
                                        <p:tgtEl>
                                          <p:spTgt spid="168"/>
                                        </p:tgtEl>
                                        <p:attrNameLst>
                                          <p:attrName>ppt_x</p:attrName>
                                          <p:attrName>ppt_y</p:attrName>
                                        </p:attrNameLst>
                                      </p:cBhvr>
                                      <p:rCtr x="-2951" y="4722"/>
                                    </p:animMotion>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grpId="4" nodeType="clickEffect">
                                  <p:stCondLst>
                                    <p:cond delay="0"/>
                                  </p:stCondLst>
                                  <p:childTnLst>
                                    <p:animMotion origin="layout" path="M -0.18976 0.26898 L -0.13073 0.17454 " pathEditMode="relative" rAng="0" ptsTypes="AA">
                                      <p:cBhvr>
                                        <p:cTn id="40" dur="2000" fill="hold"/>
                                        <p:tgtEl>
                                          <p:spTgt spid="168"/>
                                        </p:tgtEl>
                                        <p:attrNameLst>
                                          <p:attrName>ppt_x</p:attrName>
                                          <p:attrName>ppt_y</p:attrName>
                                        </p:attrNameLst>
                                      </p:cBhvr>
                                      <p:rCtr x="2951" y="-4722"/>
                                    </p:animMotion>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grpId="5" nodeType="clickEffect">
                                  <p:stCondLst>
                                    <p:cond delay="0"/>
                                  </p:stCondLst>
                                  <p:childTnLst>
                                    <p:animMotion origin="layout" path="M -0.13073 0.17454 L -0.08715 0.26898 " pathEditMode="relative" rAng="0" ptsTypes="AA">
                                      <p:cBhvr>
                                        <p:cTn id="44" dur="2000" fill="hold"/>
                                        <p:tgtEl>
                                          <p:spTgt spid="168"/>
                                        </p:tgtEl>
                                        <p:attrNameLst>
                                          <p:attrName>ppt_x</p:attrName>
                                          <p:attrName>ppt_y</p:attrName>
                                        </p:attrNameLst>
                                      </p:cBhvr>
                                      <p:rCtr x="2170" y="4722"/>
                                    </p:animMotion>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6" nodeType="clickEffect">
                                  <p:stCondLst>
                                    <p:cond delay="0"/>
                                  </p:stCondLst>
                                  <p:childTnLst>
                                    <p:animMotion origin="layout" path="M -0.08715 0.26898 L -0.13073 0.17454 " pathEditMode="relative" rAng="0" ptsTypes="AA">
                                      <p:cBhvr>
                                        <p:cTn id="48" dur="2000" fill="hold"/>
                                        <p:tgtEl>
                                          <p:spTgt spid="168"/>
                                        </p:tgtEl>
                                        <p:attrNameLst>
                                          <p:attrName>ppt_x</p:attrName>
                                          <p:attrName>ppt_y</p:attrName>
                                        </p:attrNameLst>
                                      </p:cBhvr>
                                      <p:rCtr x="-2187" y="-4722"/>
                                    </p:animMotion>
                                  </p:childTnLst>
                                </p:cTn>
                              </p:par>
                            </p:childTnLst>
                          </p:cTn>
                        </p:par>
                      </p:childTnLst>
                    </p:cTn>
                  </p:par>
                  <p:par>
                    <p:cTn id="49" fill="hold">
                      <p:stCondLst>
                        <p:cond delay="indefinite"/>
                      </p:stCondLst>
                      <p:childTnLst>
                        <p:par>
                          <p:cTn id="50" fill="hold">
                            <p:stCondLst>
                              <p:cond delay="0"/>
                            </p:stCondLst>
                            <p:childTnLst>
                              <p:par>
                                <p:cTn id="51" presetID="42" presetClass="path" presetSubtype="0" accel="50000" decel="50000" fill="hold" grpId="7" nodeType="clickEffect">
                                  <p:stCondLst>
                                    <p:cond delay="0"/>
                                  </p:stCondLst>
                                  <p:childTnLst>
                                    <p:animMotion origin="layout" path="M -0.13073 0.17454 L -0.10261 0.08032 " pathEditMode="relative" rAng="0" ptsTypes="AA">
                                      <p:cBhvr>
                                        <p:cTn id="52" dur="2000" fill="hold"/>
                                        <p:tgtEl>
                                          <p:spTgt spid="168"/>
                                        </p:tgtEl>
                                        <p:attrNameLst>
                                          <p:attrName>ppt_x</p:attrName>
                                          <p:attrName>ppt_y</p:attrName>
                                        </p:attrNameLst>
                                      </p:cBhvr>
                                      <p:rCtr x="1406" y="-4722"/>
                                    </p:animMotion>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grpId="8" nodeType="clickEffect">
                                  <p:stCondLst>
                                    <p:cond delay="0"/>
                                  </p:stCondLst>
                                  <p:childTnLst>
                                    <p:animMotion origin="layout" path="M -0.10261 0.08032 L -0.03455 0.17454 " pathEditMode="relative" rAng="0" ptsTypes="AA">
                                      <p:cBhvr>
                                        <p:cTn id="56" dur="2000" fill="hold"/>
                                        <p:tgtEl>
                                          <p:spTgt spid="168"/>
                                        </p:tgtEl>
                                        <p:attrNameLst>
                                          <p:attrName>ppt_x</p:attrName>
                                          <p:attrName>ppt_y</p:attrName>
                                        </p:attrNameLst>
                                      </p:cBhvr>
                                      <p:rCtr x="3403" y="4699"/>
                                    </p:animMotion>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2000" fill="hold"/>
                                        <p:tgtEl>
                                          <p:spTgt spid="176"/>
                                        </p:tgtEl>
                                        <p:attrNameLst>
                                          <p:attrName>fillcolor</p:attrName>
                                        </p:attrNameLst>
                                      </p:cBhvr>
                                      <p:to>
                                        <a:schemeClr val="accent2"/>
                                      </p:to>
                                    </p:animClr>
                                    <p:set>
                                      <p:cBhvr>
                                        <p:cTn id="61" dur="2000" fill="hold"/>
                                        <p:tgtEl>
                                          <p:spTgt spid="176"/>
                                        </p:tgtEl>
                                        <p:attrNameLst>
                                          <p:attrName>fill.type</p:attrName>
                                        </p:attrNameLst>
                                      </p:cBhvr>
                                      <p:to>
                                        <p:strVal val="solid"/>
                                      </p:to>
                                    </p:set>
                                    <p:set>
                                      <p:cBhvr>
                                        <p:cTn id="62" dur="2000" fill="hold"/>
                                        <p:tgtEl>
                                          <p:spTgt spid="176"/>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grpId="9" nodeType="clickEffect">
                                  <p:stCondLst>
                                    <p:cond delay="0"/>
                                  </p:stCondLst>
                                  <p:childTnLst>
                                    <p:animMotion origin="layout" path="M -0.03455 0.17454 L -0.08715 0.26898 " pathEditMode="relative" rAng="0" ptsTypes="AA">
                                      <p:cBhvr>
                                        <p:cTn id="66" dur="2000" fill="hold"/>
                                        <p:tgtEl>
                                          <p:spTgt spid="168"/>
                                        </p:tgtEl>
                                        <p:attrNameLst>
                                          <p:attrName>ppt_x</p:attrName>
                                          <p:attrName>ppt_y</p:attrName>
                                        </p:attrNameLst>
                                      </p:cBhvr>
                                      <p:rCtr x="-2639" y="4722"/>
                                    </p:animMotion>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grpId="10" nodeType="clickEffect">
                                  <p:stCondLst>
                                    <p:cond delay="0"/>
                                  </p:stCondLst>
                                  <p:childTnLst>
                                    <p:animMotion origin="layout" path="M -0.08715 0.26898 L -0.03455 0.17454 " pathEditMode="relative" rAng="0" ptsTypes="AA">
                                      <p:cBhvr>
                                        <p:cTn id="70" dur="2000" fill="hold"/>
                                        <p:tgtEl>
                                          <p:spTgt spid="168"/>
                                        </p:tgtEl>
                                        <p:attrNameLst>
                                          <p:attrName>ppt_x</p:attrName>
                                          <p:attrName>ppt_y</p:attrName>
                                        </p:attrNameLst>
                                      </p:cBhvr>
                                      <p:rCtr x="2622" y="-4722"/>
                                    </p:animMotion>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grpId="11" nodeType="clickEffect">
                                  <p:stCondLst>
                                    <p:cond delay="0"/>
                                  </p:stCondLst>
                                  <p:childTnLst>
                                    <p:animMotion origin="layout" path="M -0.03455 0.17454 L -0.03073 0.26898 " pathEditMode="relative" rAng="0" ptsTypes="AA">
                                      <p:cBhvr>
                                        <p:cTn id="74" dur="2000" fill="hold"/>
                                        <p:tgtEl>
                                          <p:spTgt spid="168"/>
                                        </p:tgtEl>
                                        <p:attrNameLst>
                                          <p:attrName>ppt_x</p:attrName>
                                          <p:attrName>ppt_y</p:attrName>
                                        </p:attrNameLst>
                                      </p:cBhvr>
                                      <p:rCtr x="191" y="4722"/>
                                    </p:animMotion>
                                  </p:childTnLst>
                                </p:cTn>
                              </p:par>
                            </p:childTnLst>
                          </p:cTn>
                        </p:par>
                      </p:childTnLst>
                    </p:cTn>
                  </p:par>
                  <p:par>
                    <p:cTn id="75" fill="hold">
                      <p:stCondLst>
                        <p:cond delay="indefinite"/>
                      </p:stCondLst>
                      <p:childTnLst>
                        <p:par>
                          <p:cTn id="76" fill="hold">
                            <p:stCondLst>
                              <p:cond delay="0"/>
                            </p:stCondLst>
                            <p:childTnLst>
                              <p:par>
                                <p:cTn id="77" presetID="1" presetClass="emph" presetSubtype="2" fill="hold" nodeType="clickEffect">
                                  <p:stCondLst>
                                    <p:cond delay="0"/>
                                  </p:stCondLst>
                                  <p:childTnLst>
                                    <p:animClr clrSpc="rgb" dir="cw">
                                      <p:cBhvr>
                                        <p:cTn id="78" dur="2000" fill="hold"/>
                                        <p:tgtEl>
                                          <p:spTgt spid="184"/>
                                        </p:tgtEl>
                                        <p:attrNameLst>
                                          <p:attrName>fillcolor</p:attrName>
                                        </p:attrNameLst>
                                      </p:cBhvr>
                                      <p:to>
                                        <a:schemeClr val="accent2"/>
                                      </p:to>
                                    </p:animClr>
                                    <p:set>
                                      <p:cBhvr>
                                        <p:cTn id="79" dur="2000" fill="hold"/>
                                        <p:tgtEl>
                                          <p:spTgt spid="184"/>
                                        </p:tgtEl>
                                        <p:attrNameLst>
                                          <p:attrName>fill.type</p:attrName>
                                        </p:attrNameLst>
                                      </p:cBhvr>
                                      <p:to>
                                        <p:strVal val="solid"/>
                                      </p:to>
                                    </p:set>
                                    <p:set>
                                      <p:cBhvr>
                                        <p:cTn id="80" dur="2000" fill="hold"/>
                                        <p:tgtEl>
                                          <p:spTgt spid="184"/>
                                        </p:tgtEl>
                                        <p:attrNameLst>
                                          <p:attrName>fill.on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42" presetClass="path" presetSubtype="0" accel="50000" decel="50000" fill="hold" grpId="12" nodeType="clickEffect">
                                  <p:stCondLst>
                                    <p:cond delay="0"/>
                                  </p:stCondLst>
                                  <p:childTnLst>
                                    <p:animMotion origin="layout" path="M -0.03073 0.26898 L -0.0717 0.37269 " pathEditMode="relative" rAng="0" ptsTypes="AA">
                                      <p:cBhvr>
                                        <p:cTn id="84" dur="2000" fill="hold"/>
                                        <p:tgtEl>
                                          <p:spTgt spid="168"/>
                                        </p:tgtEl>
                                        <p:attrNameLst>
                                          <p:attrName>ppt_x</p:attrName>
                                          <p:attrName>ppt_y</p:attrName>
                                        </p:attrNameLst>
                                      </p:cBhvr>
                                      <p:rCtr x="-2049" y="5185"/>
                                    </p:animMotion>
                                  </p:childTnLst>
                                </p:cTn>
                              </p:par>
                            </p:childTnLst>
                          </p:cTn>
                        </p:par>
                      </p:childTnLst>
                    </p:cTn>
                  </p:par>
                  <p:par>
                    <p:cTn id="85" fill="hold">
                      <p:stCondLst>
                        <p:cond delay="indefinite"/>
                      </p:stCondLst>
                      <p:childTnLst>
                        <p:par>
                          <p:cTn id="86" fill="hold">
                            <p:stCondLst>
                              <p:cond delay="0"/>
                            </p:stCondLst>
                            <p:childTnLst>
                              <p:par>
                                <p:cTn id="87" presetID="42" presetClass="path" presetSubtype="0" accel="50000" decel="50000" fill="hold" grpId="13" nodeType="clickEffect">
                                  <p:stCondLst>
                                    <p:cond delay="0"/>
                                  </p:stCondLst>
                                  <p:childTnLst>
                                    <p:animMotion origin="layout" path="M -0.0717 0.37269 L -0.03073 0.26898 " pathEditMode="relative" rAng="0" ptsTypes="AA">
                                      <p:cBhvr>
                                        <p:cTn id="88" dur="2000" fill="hold"/>
                                        <p:tgtEl>
                                          <p:spTgt spid="168"/>
                                        </p:tgtEl>
                                        <p:attrNameLst>
                                          <p:attrName>ppt_x</p:attrName>
                                          <p:attrName>ppt_y</p:attrName>
                                        </p:attrNameLst>
                                      </p:cBhvr>
                                      <p:rCtr x="2049" y="-5185"/>
                                    </p:animMotion>
                                  </p:childTnLst>
                                </p:cTn>
                              </p:par>
                            </p:childTnLst>
                          </p:cTn>
                        </p:par>
                      </p:childTnLst>
                    </p:cTn>
                  </p:par>
                  <p:par>
                    <p:cTn id="89" fill="hold">
                      <p:stCondLst>
                        <p:cond delay="indefinite"/>
                      </p:stCondLst>
                      <p:childTnLst>
                        <p:par>
                          <p:cTn id="90" fill="hold">
                            <p:stCondLst>
                              <p:cond delay="0"/>
                            </p:stCondLst>
                            <p:childTnLst>
                              <p:par>
                                <p:cTn id="91" presetID="42" presetClass="path" presetSubtype="0" accel="50000" decel="50000" fill="hold" grpId="14" nodeType="clickEffect">
                                  <p:stCondLst>
                                    <p:cond delay="0"/>
                                  </p:stCondLst>
                                  <p:childTnLst>
                                    <p:animMotion origin="layout" path="M -0.03073 0.26898 L 0.02187 0.37708 " pathEditMode="relative" rAng="0" ptsTypes="AA">
                                      <p:cBhvr>
                                        <p:cTn id="92" dur="2000" fill="hold"/>
                                        <p:tgtEl>
                                          <p:spTgt spid="168"/>
                                        </p:tgtEl>
                                        <p:attrNameLst>
                                          <p:attrName>ppt_x</p:attrName>
                                          <p:attrName>ppt_y</p:attrName>
                                        </p:attrNameLst>
                                      </p:cBhvr>
                                      <p:rCtr x="2622" y="5394"/>
                                    </p:animMotion>
                                  </p:childTnLst>
                                </p:cTn>
                              </p:par>
                            </p:childTnLst>
                          </p:cTn>
                        </p:par>
                      </p:childTnLst>
                    </p:cTn>
                  </p:par>
                  <p:par>
                    <p:cTn id="93" fill="hold">
                      <p:stCondLst>
                        <p:cond delay="indefinite"/>
                      </p:stCondLst>
                      <p:childTnLst>
                        <p:par>
                          <p:cTn id="94" fill="hold">
                            <p:stCondLst>
                              <p:cond delay="0"/>
                            </p:stCondLst>
                            <p:childTnLst>
                              <p:par>
                                <p:cTn id="95" presetID="42" presetClass="path" presetSubtype="0" accel="50000" decel="50000" fill="hold" grpId="15" nodeType="clickEffect">
                                  <p:stCondLst>
                                    <p:cond delay="0"/>
                                  </p:stCondLst>
                                  <p:childTnLst>
                                    <p:animMotion origin="layout" path="M 0.02187 0.37708 L -0.03073 0.26898 " pathEditMode="relative" rAng="0" ptsTypes="AA">
                                      <p:cBhvr>
                                        <p:cTn id="96" dur="2000" fill="hold"/>
                                        <p:tgtEl>
                                          <p:spTgt spid="168"/>
                                        </p:tgtEl>
                                        <p:attrNameLst>
                                          <p:attrName>ppt_x</p:attrName>
                                          <p:attrName>ppt_y</p:attrName>
                                        </p:attrNameLst>
                                      </p:cBhvr>
                                      <p:rCtr x="-2639" y="-5417"/>
                                    </p:animMotion>
                                  </p:childTnLst>
                                </p:cTn>
                              </p:par>
                            </p:childTnLst>
                          </p:cTn>
                        </p:par>
                      </p:childTnLst>
                    </p:cTn>
                  </p:par>
                  <p:par>
                    <p:cTn id="97" fill="hold">
                      <p:stCondLst>
                        <p:cond delay="indefinite"/>
                      </p:stCondLst>
                      <p:childTnLst>
                        <p:par>
                          <p:cTn id="98" fill="hold">
                            <p:stCondLst>
                              <p:cond delay="0"/>
                            </p:stCondLst>
                            <p:childTnLst>
                              <p:par>
                                <p:cTn id="99" presetID="42" presetClass="path" presetSubtype="0" accel="50000" decel="50000" fill="hold" grpId="16" nodeType="clickEffect">
                                  <p:stCondLst>
                                    <p:cond delay="0"/>
                                  </p:stCondLst>
                                  <p:childTnLst>
                                    <p:animMotion origin="layout" path="M -0.03073 0.26898 L -0.03455 0.17454 " pathEditMode="relative" rAng="0" ptsTypes="AA">
                                      <p:cBhvr>
                                        <p:cTn id="100" dur="2000" fill="hold"/>
                                        <p:tgtEl>
                                          <p:spTgt spid="168"/>
                                        </p:tgtEl>
                                        <p:attrNameLst>
                                          <p:attrName>ppt_x</p:attrName>
                                          <p:attrName>ppt_y</p:attrName>
                                        </p:attrNameLst>
                                      </p:cBhvr>
                                      <p:rCtr x="-191" y="-4722"/>
                                    </p:animMotion>
                                  </p:childTnLst>
                                </p:cTn>
                              </p:par>
                            </p:childTnLst>
                          </p:cTn>
                        </p:par>
                      </p:childTnLst>
                    </p:cTn>
                  </p:par>
                  <p:par>
                    <p:cTn id="101" fill="hold">
                      <p:stCondLst>
                        <p:cond delay="indefinite"/>
                      </p:stCondLst>
                      <p:childTnLst>
                        <p:par>
                          <p:cTn id="102" fill="hold">
                            <p:stCondLst>
                              <p:cond delay="0"/>
                            </p:stCondLst>
                            <p:childTnLst>
                              <p:par>
                                <p:cTn id="103" presetID="42" presetClass="path" presetSubtype="0" accel="50000" decel="50000" fill="hold" grpId="17" nodeType="clickEffect">
                                  <p:stCondLst>
                                    <p:cond delay="0"/>
                                  </p:stCondLst>
                                  <p:childTnLst>
                                    <p:animMotion origin="layout" path="M -0.03455 0.17454 L -0.09063 0.07894 " pathEditMode="relative" rAng="0" ptsTypes="AA">
                                      <p:cBhvr>
                                        <p:cTn id="104" dur="2000" fill="hold"/>
                                        <p:tgtEl>
                                          <p:spTgt spid="168"/>
                                        </p:tgtEl>
                                        <p:attrNameLst>
                                          <p:attrName>ppt_x</p:attrName>
                                          <p:attrName>ppt_y</p:attrName>
                                        </p:attrNameLst>
                                      </p:cBhvr>
                                      <p:rCtr x="-2812" y="-4792"/>
                                    </p:animMotion>
                                  </p:childTnLst>
                                </p:cTn>
                              </p:par>
                            </p:childTnLst>
                          </p:cTn>
                        </p:par>
                      </p:childTnLst>
                    </p:cTn>
                  </p:par>
                  <p:par>
                    <p:cTn id="105" fill="hold">
                      <p:stCondLst>
                        <p:cond delay="indefinite"/>
                      </p:stCondLst>
                      <p:childTnLst>
                        <p:par>
                          <p:cTn id="106" fill="hold">
                            <p:stCondLst>
                              <p:cond delay="0"/>
                            </p:stCondLst>
                            <p:childTnLst>
                              <p:par>
                                <p:cTn id="107" presetID="42" presetClass="path" presetSubtype="0" accel="50000" decel="50000" fill="hold" grpId="18" nodeType="clickEffect">
                                  <p:stCondLst>
                                    <p:cond delay="0"/>
                                  </p:stCondLst>
                                  <p:childTnLst>
                                    <p:animMotion origin="layout" path="M -0.10261 0.08032 L 0.00104 0.00116 " pathEditMode="relative" rAng="0" ptsTypes="AA">
                                      <p:cBhvr>
                                        <p:cTn id="108" dur="2000" fill="hold"/>
                                        <p:tgtEl>
                                          <p:spTgt spid="168"/>
                                        </p:tgtEl>
                                        <p:attrNameLst>
                                          <p:attrName>ppt_x</p:attrName>
                                          <p:attrName>ppt_y</p:attrName>
                                        </p:attrNameLst>
                                      </p:cBhvr>
                                      <p:rCtr x="5174" y="-3958"/>
                                    </p:animMotion>
                                  </p:childTnLst>
                                </p:cTn>
                              </p:par>
                            </p:childTnLst>
                          </p:cTn>
                        </p:par>
                      </p:childTnLst>
                    </p:cTn>
                  </p:par>
                  <p:par>
                    <p:cTn id="109" fill="hold">
                      <p:stCondLst>
                        <p:cond delay="indefinite"/>
                      </p:stCondLst>
                      <p:childTnLst>
                        <p:par>
                          <p:cTn id="110" fill="hold">
                            <p:stCondLst>
                              <p:cond delay="0"/>
                            </p:stCondLst>
                            <p:childTnLst>
                              <p:par>
                                <p:cTn id="111" presetID="42" presetClass="path" presetSubtype="0" accel="50000" decel="50000" fill="hold" grpId="19" nodeType="clickEffect">
                                  <p:stCondLst>
                                    <p:cond delay="0"/>
                                  </p:stCondLst>
                                  <p:childTnLst>
                                    <p:animMotion origin="layout" path="M 1.38889E-6 -3.7037E-7 L 0.1 0.08889 " pathEditMode="relative" rAng="0" ptsTypes="AA">
                                      <p:cBhvr>
                                        <p:cTn id="112" dur="2000" fill="hold"/>
                                        <p:tgtEl>
                                          <p:spTgt spid="168"/>
                                        </p:tgtEl>
                                        <p:attrNameLst>
                                          <p:attrName>ppt_x</p:attrName>
                                          <p:attrName>ppt_y</p:attrName>
                                        </p:attrNameLst>
                                      </p:cBhvr>
                                      <p:rCtr x="5000" y="4444"/>
                                    </p:animMotion>
                                  </p:childTnLst>
                                </p:cTn>
                              </p:par>
                            </p:childTnLst>
                          </p:cTn>
                        </p:par>
                      </p:childTnLst>
                    </p:cTn>
                  </p:par>
                  <p:par>
                    <p:cTn id="113" fill="hold">
                      <p:stCondLst>
                        <p:cond delay="indefinite"/>
                      </p:stCondLst>
                      <p:childTnLst>
                        <p:par>
                          <p:cTn id="114" fill="hold">
                            <p:stCondLst>
                              <p:cond delay="0"/>
                            </p:stCondLst>
                            <p:childTnLst>
                              <p:par>
                                <p:cTn id="115" presetID="1" presetClass="emph" presetSubtype="2" fill="hold" nodeType="clickEffect">
                                  <p:stCondLst>
                                    <p:cond delay="0"/>
                                  </p:stCondLst>
                                  <p:childTnLst>
                                    <p:animClr clrSpc="rgb" dir="cw">
                                      <p:cBhvr>
                                        <p:cTn id="116" dur="2000" fill="hold"/>
                                        <p:tgtEl>
                                          <p:spTgt spid="178"/>
                                        </p:tgtEl>
                                        <p:attrNameLst>
                                          <p:attrName>fillcolor</p:attrName>
                                        </p:attrNameLst>
                                      </p:cBhvr>
                                      <p:to>
                                        <a:schemeClr val="accent2"/>
                                      </p:to>
                                    </p:animClr>
                                    <p:set>
                                      <p:cBhvr>
                                        <p:cTn id="117" dur="2000" fill="hold"/>
                                        <p:tgtEl>
                                          <p:spTgt spid="178"/>
                                        </p:tgtEl>
                                        <p:attrNameLst>
                                          <p:attrName>fill.type</p:attrName>
                                        </p:attrNameLst>
                                      </p:cBhvr>
                                      <p:to>
                                        <p:strVal val="solid"/>
                                      </p:to>
                                    </p:set>
                                    <p:set>
                                      <p:cBhvr>
                                        <p:cTn id="118" dur="2000" fill="hold"/>
                                        <p:tgtEl>
                                          <p:spTgt spid="178"/>
                                        </p:tgtEl>
                                        <p:attrNameLst>
                                          <p:attrName>fill.on</p:attrName>
                                        </p:attrNameLst>
                                      </p:cBhvr>
                                      <p:to>
                                        <p:strVal val="true"/>
                                      </p:to>
                                    </p:set>
                                  </p:childTnLst>
                                </p:cTn>
                              </p:par>
                            </p:childTnLst>
                          </p:cTn>
                        </p:par>
                      </p:childTnLst>
                    </p:cTn>
                  </p:par>
                  <p:par>
                    <p:cTn id="119" fill="hold">
                      <p:stCondLst>
                        <p:cond delay="indefinite"/>
                      </p:stCondLst>
                      <p:childTnLst>
                        <p:par>
                          <p:cTn id="120" fill="hold">
                            <p:stCondLst>
                              <p:cond delay="0"/>
                            </p:stCondLst>
                            <p:childTnLst>
                              <p:par>
                                <p:cTn id="121" presetID="42" presetClass="path" presetSubtype="0" accel="50000" decel="50000" fill="hold" grpId="20" nodeType="clickEffect">
                                  <p:stCondLst>
                                    <p:cond delay="0"/>
                                  </p:stCondLst>
                                  <p:childTnLst>
                                    <p:animMotion origin="layout" path="M 0.1 0.08889 L 0.04271 0.17894 " pathEditMode="relative" rAng="0" ptsTypes="AA">
                                      <p:cBhvr>
                                        <p:cTn id="122" dur="2000" fill="hold"/>
                                        <p:tgtEl>
                                          <p:spTgt spid="168"/>
                                        </p:tgtEl>
                                        <p:attrNameLst>
                                          <p:attrName>ppt_x</p:attrName>
                                          <p:attrName>ppt_y</p:attrName>
                                        </p:attrNameLst>
                                      </p:cBhvr>
                                      <p:rCtr x="-2865" y="4491"/>
                                    </p:animMotion>
                                  </p:childTnLst>
                                </p:cTn>
                              </p:par>
                            </p:childTnLst>
                          </p:cTn>
                        </p:par>
                      </p:childTnLst>
                    </p:cTn>
                  </p:par>
                  <p:par>
                    <p:cTn id="123" fill="hold">
                      <p:stCondLst>
                        <p:cond delay="indefinite"/>
                      </p:stCondLst>
                      <p:childTnLst>
                        <p:par>
                          <p:cTn id="124" fill="hold">
                            <p:stCondLst>
                              <p:cond delay="0"/>
                            </p:stCondLst>
                            <p:childTnLst>
                              <p:par>
                                <p:cTn id="125" presetID="1" presetClass="emph" presetSubtype="2" fill="hold" nodeType="clickEffect">
                                  <p:stCondLst>
                                    <p:cond delay="0"/>
                                  </p:stCondLst>
                                  <p:childTnLst>
                                    <p:animClr clrSpc="rgb" dir="cw">
                                      <p:cBhvr>
                                        <p:cTn id="126" dur="2000" fill="hold"/>
                                        <p:tgtEl>
                                          <p:spTgt spid="180"/>
                                        </p:tgtEl>
                                        <p:attrNameLst>
                                          <p:attrName>fillcolor</p:attrName>
                                        </p:attrNameLst>
                                      </p:cBhvr>
                                      <p:to>
                                        <a:schemeClr val="accent2"/>
                                      </p:to>
                                    </p:animClr>
                                    <p:set>
                                      <p:cBhvr>
                                        <p:cTn id="127" dur="2000" fill="hold"/>
                                        <p:tgtEl>
                                          <p:spTgt spid="180"/>
                                        </p:tgtEl>
                                        <p:attrNameLst>
                                          <p:attrName>fill.type</p:attrName>
                                        </p:attrNameLst>
                                      </p:cBhvr>
                                      <p:to>
                                        <p:strVal val="solid"/>
                                      </p:to>
                                    </p:set>
                                    <p:set>
                                      <p:cBhvr>
                                        <p:cTn id="128" dur="2000" fill="hold"/>
                                        <p:tgtEl>
                                          <p:spTgt spid="180"/>
                                        </p:tgtEl>
                                        <p:attrNameLst>
                                          <p:attrName>fill.on</p:attrName>
                                        </p:attrNameLst>
                                      </p:cBhvr>
                                      <p:to>
                                        <p:strVal val="true"/>
                                      </p:to>
                                    </p:set>
                                  </p:childTnLst>
                                </p:cTn>
                              </p:par>
                            </p:childTnLst>
                          </p:cTn>
                        </p:par>
                      </p:childTnLst>
                    </p:cTn>
                  </p:par>
                  <p:par>
                    <p:cTn id="129" fill="hold">
                      <p:stCondLst>
                        <p:cond delay="indefinite"/>
                      </p:stCondLst>
                      <p:childTnLst>
                        <p:par>
                          <p:cTn id="130" fill="hold">
                            <p:stCondLst>
                              <p:cond delay="0"/>
                            </p:stCondLst>
                            <p:childTnLst>
                              <p:par>
                                <p:cTn id="131" presetID="42" presetClass="path" presetSubtype="0" accel="50000" decel="50000" fill="hold" grpId="21" nodeType="clickEffect">
                                  <p:stCondLst>
                                    <p:cond delay="0"/>
                                  </p:stCondLst>
                                  <p:childTnLst>
                                    <p:animMotion origin="layout" path="M 0.04271 0.17894 L 0.04271 0.25671 " pathEditMode="relative" rAng="0" ptsTypes="AA">
                                      <p:cBhvr>
                                        <p:cTn id="132" dur="2000" fill="hold"/>
                                        <p:tgtEl>
                                          <p:spTgt spid="168"/>
                                        </p:tgtEl>
                                        <p:attrNameLst>
                                          <p:attrName>ppt_x</p:attrName>
                                          <p:attrName>ppt_y</p:attrName>
                                        </p:attrNameLst>
                                      </p:cBhvr>
                                      <p:rCtr x="0" y="3889"/>
                                    </p:animMotion>
                                  </p:childTnLst>
                                </p:cTn>
                              </p:par>
                            </p:childTnLst>
                          </p:cTn>
                        </p:par>
                      </p:childTnLst>
                    </p:cTn>
                  </p:par>
                  <p:par>
                    <p:cTn id="133" fill="hold">
                      <p:stCondLst>
                        <p:cond delay="indefinite"/>
                      </p:stCondLst>
                      <p:childTnLst>
                        <p:par>
                          <p:cTn id="134" fill="hold">
                            <p:stCondLst>
                              <p:cond delay="0"/>
                            </p:stCondLst>
                            <p:childTnLst>
                              <p:par>
                                <p:cTn id="135" presetID="42" presetClass="path" presetSubtype="0" accel="50000" decel="50000" fill="hold" grpId="22" nodeType="clickEffect">
                                  <p:stCondLst>
                                    <p:cond delay="0"/>
                                  </p:stCondLst>
                                  <p:childTnLst>
                                    <p:animMotion origin="layout" path="M 0.04271 0.25671 L 0.04271 0.17894 " pathEditMode="relative" rAng="0" ptsTypes="AA">
                                      <p:cBhvr>
                                        <p:cTn id="136" dur="2000" fill="hold"/>
                                        <p:tgtEl>
                                          <p:spTgt spid="168"/>
                                        </p:tgtEl>
                                        <p:attrNameLst>
                                          <p:attrName>ppt_x</p:attrName>
                                          <p:attrName>ppt_y</p:attrName>
                                        </p:attrNameLst>
                                      </p:cBhvr>
                                      <p:rCtr x="0" y="-3889"/>
                                    </p:animMotion>
                                  </p:childTnLst>
                                </p:cTn>
                              </p:par>
                            </p:childTnLst>
                          </p:cTn>
                        </p:par>
                      </p:childTnLst>
                    </p:cTn>
                  </p:par>
                  <p:par>
                    <p:cTn id="137" fill="hold">
                      <p:stCondLst>
                        <p:cond delay="indefinite"/>
                      </p:stCondLst>
                      <p:childTnLst>
                        <p:par>
                          <p:cTn id="138" fill="hold">
                            <p:stCondLst>
                              <p:cond delay="0"/>
                            </p:stCondLst>
                            <p:childTnLst>
                              <p:par>
                                <p:cTn id="139" presetID="42" presetClass="path" presetSubtype="0" accel="50000" decel="50000" fill="hold" grpId="23" nodeType="clickEffect">
                                  <p:stCondLst>
                                    <p:cond delay="0"/>
                                  </p:stCondLst>
                                  <p:childTnLst>
                                    <p:animMotion origin="layout" path="M 0.04271 0.17894 L 0.04271 0.26782 " pathEditMode="relative" rAng="0" ptsTypes="AA">
                                      <p:cBhvr>
                                        <p:cTn id="140" dur="2000" fill="hold"/>
                                        <p:tgtEl>
                                          <p:spTgt spid="168"/>
                                        </p:tgtEl>
                                        <p:attrNameLst>
                                          <p:attrName>ppt_x</p:attrName>
                                          <p:attrName>ppt_y</p:attrName>
                                        </p:attrNameLst>
                                      </p:cBhvr>
                                      <p:rCtr x="0" y="4444"/>
                                    </p:animMotion>
                                  </p:childTnLst>
                                </p:cTn>
                              </p:par>
                            </p:childTnLst>
                          </p:cTn>
                        </p:par>
                      </p:childTnLst>
                    </p:cTn>
                  </p:par>
                  <p:par>
                    <p:cTn id="141" fill="hold">
                      <p:stCondLst>
                        <p:cond delay="indefinite"/>
                      </p:stCondLst>
                      <p:childTnLst>
                        <p:par>
                          <p:cTn id="142" fill="hold">
                            <p:stCondLst>
                              <p:cond delay="0"/>
                            </p:stCondLst>
                            <p:childTnLst>
                              <p:par>
                                <p:cTn id="143" presetID="42" presetClass="path" presetSubtype="0" accel="50000" decel="50000" fill="hold" grpId="24" nodeType="clickEffect">
                                  <p:stCondLst>
                                    <p:cond delay="0"/>
                                  </p:stCondLst>
                                  <p:childTnLst>
                                    <p:animMotion origin="layout" path="M 0.04271 0.25671 L 0.04271 0.16782 " pathEditMode="relative" rAng="0" ptsTypes="AA">
                                      <p:cBhvr>
                                        <p:cTn id="144" dur="2000" fill="hold"/>
                                        <p:tgtEl>
                                          <p:spTgt spid="168"/>
                                        </p:tgtEl>
                                        <p:attrNameLst>
                                          <p:attrName>ppt_x</p:attrName>
                                          <p:attrName>ppt_y</p:attrName>
                                        </p:attrNameLst>
                                      </p:cBhvr>
                                      <p:rCtr x="0" y="-4444"/>
                                    </p:animMotion>
                                  </p:childTnLst>
                                </p:cTn>
                              </p:par>
                            </p:childTnLst>
                          </p:cTn>
                        </p:par>
                      </p:childTnLst>
                    </p:cTn>
                  </p:par>
                  <p:par>
                    <p:cTn id="145" fill="hold">
                      <p:stCondLst>
                        <p:cond delay="indefinite"/>
                      </p:stCondLst>
                      <p:childTnLst>
                        <p:par>
                          <p:cTn id="146" fill="hold">
                            <p:stCondLst>
                              <p:cond delay="0"/>
                            </p:stCondLst>
                            <p:childTnLst>
                              <p:par>
                                <p:cTn id="147" presetID="42" presetClass="path" presetSubtype="0" accel="50000" decel="50000" fill="hold" grpId="25" nodeType="clickEffect">
                                  <p:stCondLst>
                                    <p:cond delay="0"/>
                                  </p:stCondLst>
                                  <p:childTnLst>
                                    <p:animMotion origin="layout" path="M 0.04271 0.17894 L 0.09271 0.06782 " pathEditMode="relative" rAng="0" ptsTypes="AA">
                                      <p:cBhvr>
                                        <p:cTn id="148" dur="2000" fill="hold"/>
                                        <p:tgtEl>
                                          <p:spTgt spid="168"/>
                                        </p:tgtEl>
                                        <p:attrNameLst>
                                          <p:attrName>ppt_x</p:attrName>
                                          <p:attrName>ppt_y</p:attrName>
                                        </p:attrNameLst>
                                      </p:cBhvr>
                                      <p:rCtr x="2500" y="-5556"/>
                                    </p:animMotion>
                                  </p:childTnLst>
                                </p:cTn>
                              </p:par>
                            </p:childTnLst>
                          </p:cTn>
                        </p:par>
                      </p:childTnLst>
                    </p:cTn>
                  </p:par>
                  <p:par>
                    <p:cTn id="149" fill="hold">
                      <p:stCondLst>
                        <p:cond delay="indefinite"/>
                      </p:stCondLst>
                      <p:childTnLst>
                        <p:par>
                          <p:cTn id="150" fill="hold">
                            <p:stCondLst>
                              <p:cond delay="0"/>
                            </p:stCondLst>
                            <p:childTnLst>
                              <p:par>
                                <p:cTn id="151" presetID="42" presetClass="path" presetSubtype="0" accel="50000" decel="50000" fill="hold" grpId="26" nodeType="clickEffect">
                                  <p:stCondLst>
                                    <p:cond delay="0"/>
                                  </p:stCondLst>
                                  <p:childTnLst>
                                    <p:animMotion origin="layout" path="M 0.1 0.08889 L 0.13437 0.17894 " pathEditMode="relative" rAng="0" ptsTypes="AA">
                                      <p:cBhvr>
                                        <p:cTn id="152" dur="2000" fill="hold"/>
                                        <p:tgtEl>
                                          <p:spTgt spid="168"/>
                                        </p:tgtEl>
                                        <p:attrNameLst>
                                          <p:attrName>ppt_x</p:attrName>
                                          <p:attrName>ppt_y</p:attrName>
                                        </p:attrNameLst>
                                      </p:cBhvr>
                                      <p:rCtr x="1719" y="4491"/>
                                    </p:animMotion>
                                  </p:childTnLst>
                                </p:cTn>
                              </p:par>
                            </p:childTnLst>
                          </p:cTn>
                        </p:par>
                      </p:childTnLst>
                    </p:cTn>
                  </p:par>
                  <p:par>
                    <p:cTn id="153" fill="hold">
                      <p:stCondLst>
                        <p:cond delay="indefinite"/>
                      </p:stCondLst>
                      <p:childTnLst>
                        <p:par>
                          <p:cTn id="154" fill="hold">
                            <p:stCondLst>
                              <p:cond delay="0"/>
                            </p:stCondLst>
                            <p:childTnLst>
                              <p:par>
                                <p:cTn id="155" presetID="1" presetClass="emph" presetSubtype="2" fill="hold" nodeType="clickEffect">
                                  <p:stCondLst>
                                    <p:cond delay="0"/>
                                  </p:stCondLst>
                                  <p:childTnLst>
                                    <p:animClr clrSpc="rgb" dir="cw">
                                      <p:cBhvr>
                                        <p:cTn id="156" dur="2000" fill="hold"/>
                                        <p:tgtEl>
                                          <p:spTgt spid="182"/>
                                        </p:tgtEl>
                                        <p:attrNameLst>
                                          <p:attrName>fillcolor</p:attrName>
                                        </p:attrNameLst>
                                      </p:cBhvr>
                                      <p:to>
                                        <a:schemeClr val="accent2"/>
                                      </p:to>
                                    </p:animClr>
                                    <p:set>
                                      <p:cBhvr>
                                        <p:cTn id="157" dur="2000" fill="hold"/>
                                        <p:tgtEl>
                                          <p:spTgt spid="182"/>
                                        </p:tgtEl>
                                        <p:attrNameLst>
                                          <p:attrName>fill.type</p:attrName>
                                        </p:attrNameLst>
                                      </p:cBhvr>
                                      <p:to>
                                        <p:strVal val="solid"/>
                                      </p:to>
                                    </p:set>
                                    <p:set>
                                      <p:cBhvr>
                                        <p:cTn id="158" dur="2000" fill="hold"/>
                                        <p:tgtEl>
                                          <p:spTgt spid="182"/>
                                        </p:tgtEl>
                                        <p:attrNameLst>
                                          <p:attrName>fill.on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42" presetClass="path" presetSubtype="0" accel="50000" decel="50000" fill="hold" grpId="27" nodeType="clickEffect">
                                  <p:stCondLst>
                                    <p:cond delay="0"/>
                                  </p:stCondLst>
                                  <p:childTnLst>
                                    <p:animMotion origin="layout" path="M 0.13437 0.17894 L 0.10104 0.27894 " pathEditMode="relative" rAng="0" ptsTypes="AA">
                                      <p:cBhvr>
                                        <p:cTn id="162" dur="2000" fill="hold"/>
                                        <p:tgtEl>
                                          <p:spTgt spid="168"/>
                                        </p:tgtEl>
                                        <p:attrNameLst>
                                          <p:attrName>ppt_x</p:attrName>
                                          <p:attrName>ppt_y</p:attrName>
                                        </p:attrNameLst>
                                      </p:cBhvr>
                                      <p:rCtr x="-1667" y="5000"/>
                                    </p:animMotion>
                                  </p:childTnLst>
                                </p:cTn>
                              </p:par>
                            </p:childTnLst>
                          </p:cTn>
                        </p:par>
                      </p:childTnLst>
                    </p:cTn>
                  </p:par>
                  <p:par>
                    <p:cTn id="163" fill="hold">
                      <p:stCondLst>
                        <p:cond delay="indefinite"/>
                      </p:stCondLst>
                      <p:childTnLst>
                        <p:par>
                          <p:cTn id="164" fill="hold">
                            <p:stCondLst>
                              <p:cond delay="0"/>
                            </p:stCondLst>
                            <p:childTnLst>
                              <p:par>
                                <p:cTn id="165" presetID="1" presetClass="emph" presetSubtype="2" fill="hold" nodeType="clickEffect">
                                  <p:stCondLst>
                                    <p:cond delay="0"/>
                                  </p:stCondLst>
                                  <p:childTnLst>
                                    <p:animClr clrSpc="rgb" dir="cw">
                                      <p:cBhvr>
                                        <p:cTn id="166" dur="2000" fill="hold"/>
                                        <p:tgtEl>
                                          <p:spTgt spid="186"/>
                                        </p:tgtEl>
                                        <p:attrNameLst>
                                          <p:attrName>fillcolor</p:attrName>
                                        </p:attrNameLst>
                                      </p:cBhvr>
                                      <p:to>
                                        <a:schemeClr val="accent2"/>
                                      </p:to>
                                    </p:animClr>
                                    <p:set>
                                      <p:cBhvr>
                                        <p:cTn id="167" dur="2000" fill="hold"/>
                                        <p:tgtEl>
                                          <p:spTgt spid="186"/>
                                        </p:tgtEl>
                                        <p:attrNameLst>
                                          <p:attrName>fill.type</p:attrName>
                                        </p:attrNameLst>
                                      </p:cBhvr>
                                      <p:to>
                                        <p:strVal val="solid"/>
                                      </p:to>
                                    </p:set>
                                    <p:set>
                                      <p:cBhvr>
                                        <p:cTn id="168" dur="2000" fill="hold"/>
                                        <p:tgtEl>
                                          <p:spTgt spid="186"/>
                                        </p:tgtEl>
                                        <p:attrNameLst>
                                          <p:attrName>fill.on</p:attrName>
                                        </p:attrNameLst>
                                      </p:cBhvr>
                                      <p:to>
                                        <p:strVal val="true"/>
                                      </p:to>
                                    </p:set>
                                  </p:childTnLst>
                                </p:cTn>
                              </p:par>
                            </p:childTnLst>
                          </p:cTn>
                        </p:par>
                      </p:childTnLst>
                    </p:cTn>
                  </p:par>
                  <p:par>
                    <p:cTn id="169" fill="hold">
                      <p:stCondLst>
                        <p:cond delay="indefinite"/>
                      </p:stCondLst>
                      <p:childTnLst>
                        <p:par>
                          <p:cTn id="170" fill="hold">
                            <p:stCondLst>
                              <p:cond delay="0"/>
                            </p:stCondLst>
                            <p:childTnLst>
                              <p:par>
                                <p:cTn id="171" presetID="42" presetClass="path" presetSubtype="0" accel="50000" decel="50000" fill="hold" grpId="28" nodeType="clickEffect">
                                  <p:stCondLst>
                                    <p:cond delay="0"/>
                                  </p:stCondLst>
                                  <p:childTnLst>
                                    <p:animMotion origin="layout" path="M 0.10104 0.27894 L 0.07604 0.35671 " pathEditMode="relative" rAng="0" ptsTypes="AA">
                                      <p:cBhvr>
                                        <p:cTn id="172" dur="2000" fill="hold"/>
                                        <p:tgtEl>
                                          <p:spTgt spid="168"/>
                                        </p:tgtEl>
                                        <p:attrNameLst>
                                          <p:attrName>ppt_x</p:attrName>
                                          <p:attrName>ppt_y</p:attrName>
                                        </p:attrNameLst>
                                      </p:cBhvr>
                                      <p:rCtr x="-1250" y="3889"/>
                                    </p:animMotion>
                                  </p:childTnLst>
                                </p:cTn>
                              </p:par>
                            </p:childTnLst>
                          </p:cTn>
                        </p:par>
                      </p:childTnLst>
                    </p:cTn>
                  </p:par>
                  <p:par>
                    <p:cTn id="173" fill="hold">
                      <p:stCondLst>
                        <p:cond delay="indefinite"/>
                      </p:stCondLst>
                      <p:childTnLst>
                        <p:par>
                          <p:cTn id="174" fill="hold">
                            <p:stCondLst>
                              <p:cond delay="0"/>
                            </p:stCondLst>
                            <p:childTnLst>
                              <p:par>
                                <p:cTn id="175" presetID="42" presetClass="path" presetSubtype="0" accel="50000" decel="50000" fill="hold" grpId="29" nodeType="clickEffect">
                                  <p:stCondLst>
                                    <p:cond delay="0"/>
                                  </p:stCondLst>
                                  <p:childTnLst>
                                    <p:animMotion origin="layout" path="M 0.07604 0.35671 L 0.10104 0.27894 " pathEditMode="relative" rAng="0" ptsTypes="AA">
                                      <p:cBhvr>
                                        <p:cTn id="176" dur="2000" fill="hold"/>
                                        <p:tgtEl>
                                          <p:spTgt spid="168"/>
                                        </p:tgtEl>
                                        <p:attrNameLst>
                                          <p:attrName>ppt_x</p:attrName>
                                          <p:attrName>ppt_y</p:attrName>
                                        </p:attrNameLst>
                                      </p:cBhvr>
                                      <p:rCtr x="1250" y="-3889"/>
                                    </p:animMotion>
                                  </p:childTnLst>
                                </p:cTn>
                              </p:par>
                            </p:childTnLst>
                          </p:cTn>
                        </p:par>
                      </p:childTnLst>
                    </p:cTn>
                  </p:par>
                  <p:par>
                    <p:cTn id="177" fill="hold">
                      <p:stCondLst>
                        <p:cond delay="indefinite"/>
                      </p:stCondLst>
                      <p:childTnLst>
                        <p:par>
                          <p:cTn id="178" fill="hold">
                            <p:stCondLst>
                              <p:cond delay="0"/>
                            </p:stCondLst>
                            <p:childTnLst>
                              <p:par>
                                <p:cTn id="179" presetID="42" presetClass="path" presetSubtype="0" accel="50000" decel="50000" fill="hold" grpId="30" nodeType="clickEffect">
                                  <p:stCondLst>
                                    <p:cond delay="0"/>
                                  </p:stCondLst>
                                  <p:childTnLst>
                                    <p:animMotion origin="layout" path="M 0.10104 0.27894 L 0.13437 0.33449 " pathEditMode="relative" rAng="0" ptsTypes="AA">
                                      <p:cBhvr>
                                        <p:cTn id="180" dur="2000" fill="hold"/>
                                        <p:tgtEl>
                                          <p:spTgt spid="168"/>
                                        </p:tgtEl>
                                        <p:attrNameLst>
                                          <p:attrName>ppt_x</p:attrName>
                                          <p:attrName>ppt_y</p:attrName>
                                        </p:attrNameLst>
                                      </p:cBhvr>
                                      <p:rCtr x="1667" y="2778"/>
                                    </p:animMotion>
                                  </p:childTnLst>
                                </p:cTn>
                              </p:par>
                            </p:childTnLst>
                          </p:cTn>
                        </p:par>
                      </p:childTnLst>
                    </p:cTn>
                  </p:par>
                  <p:par>
                    <p:cTn id="181" fill="hold">
                      <p:stCondLst>
                        <p:cond delay="indefinite"/>
                      </p:stCondLst>
                      <p:childTnLst>
                        <p:par>
                          <p:cTn id="182" fill="hold">
                            <p:stCondLst>
                              <p:cond delay="0"/>
                            </p:stCondLst>
                            <p:childTnLst>
                              <p:par>
                                <p:cTn id="183" presetID="42" presetClass="path" presetSubtype="0" accel="50000" decel="50000" fill="hold" grpId="31" nodeType="clickEffect">
                                  <p:stCondLst>
                                    <p:cond delay="0"/>
                                  </p:stCondLst>
                                  <p:childTnLst>
                                    <p:animMotion origin="layout" path="M 0.10104 0.27894 L 0.10937 0.29005 " pathEditMode="relative" rAng="0" ptsTypes="AA">
                                      <p:cBhvr>
                                        <p:cTn id="184" dur="2000" fill="hold"/>
                                        <p:tgtEl>
                                          <p:spTgt spid="168"/>
                                        </p:tgtEl>
                                        <p:attrNameLst>
                                          <p:attrName>ppt_x</p:attrName>
                                          <p:attrName>ppt_y</p:attrName>
                                        </p:attrNameLst>
                                      </p:cBhvr>
                                      <p:rCtr x="417" y="556"/>
                                    </p:animMotion>
                                  </p:childTnLst>
                                </p:cTn>
                              </p:par>
                            </p:childTnLst>
                          </p:cTn>
                        </p:par>
                      </p:childTnLst>
                    </p:cTn>
                  </p:par>
                  <p:par>
                    <p:cTn id="185" fill="hold">
                      <p:stCondLst>
                        <p:cond delay="indefinite"/>
                      </p:stCondLst>
                      <p:childTnLst>
                        <p:par>
                          <p:cTn id="186" fill="hold">
                            <p:stCondLst>
                              <p:cond delay="0"/>
                            </p:stCondLst>
                            <p:childTnLst>
                              <p:par>
                                <p:cTn id="187" presetID="42" presetClass="path" presetSubtype="0" accel="50000" decel="50000" fill="hold" grpId="32" nodeType="clickEffect">
                                  <p:stCondLst>
                                    <p:cond delay="0"/>
                                  </p:stCondLst>
                                  <p:childTnLst>
                                    <p:animMotion origin="layout" path="M 0.10104 0.27894 L 0.13437 0.17894 " pathEditMode="relative" rAng="0" ptsTypes="AA">
                                      <p:cBhvr>
                                        <p:cTn id="188" dur="2000" fill="hold"/>
                                        <p:tgtEl>
                                          <p:spTgt spid="168"/>
                                        </p:tgtEl>
                                        <p:attrNameLst>
                                          <p:attrName>ppt_x</p:attrName>
                                          <p:attrName>ppt_y</p:attrName>
                                        </p:attrNameLst>
                                      </p:cBhvr>
                                      <p:rCtr x="1667" y="-5000"/>
                                    </p:animMotion>
                                  </p:childTnLst>
                                </p:cTn>
                              </p:par>
                            </p:childTnLst>
                          </p:cTn>
                        </p:par>
                      </p:childTnLst>
                    </p:cTn>
                  </p:par>
                  <p:par>
                    <p:cTn id="189" fill="hold">
                      <p:stCondLst>
                        <p:cond delay="indefinite"/>
                      </p:stCondLst>
                      <p:childTnLst>
                        <p:par>
                          <p:cTn id="190" fill="hold">
                            <p:stCondLst>
                              <p:cond delay="0"/>
                            </p:stCondLst>
                            <p:childTnLst>
                              <p:par>
                                <p:cTn id="191" presetID="42" presetClass="path" presetSubtype="0" accel="50000" decel="50000" fill="hold" grpId="33" nodeType="clickEffect">
                                  <p:stCondLst>
                                    <p:cond delay="0"/>
                                  </p:stCondLst>
                                  <p:childTnLst>
                                    <p:animMotion origin="layout" path="M 0.13437 0.17894 L 0.16771 0.26782 " pathEditMode="relative" rAng="0" ptsTypes="AA">
                                      <p:cBhvr>
                                        <p:cTn id="192" dur="2000" fill="hold"/>
                                        <p:tgtEl>
                                          <p:spTgt spid="168"/>
                                        </p:tgtEl>
                                        <p:attrNameLst>
                                          <p:attrName>ppt_x</p:attrName>
                                          <p:attrName>ppt_y</p:attrName>
                                        </p:attrNameLst>
                                      </p:cBhvr>
                                      <p:rCtr x="1667" y="4444"/>
                                    </p:animMotion>
                                  </p:childTnLst>
                                </p:cTn>
                              </p:par>
                            </p:childTnLst>
                          </p:cTn>
                        </p:par>
                      </p:childTnLst>
                    </p:cTn>
                  </p:par>
                  <p:par>
                    <p:cTn id="193" fill="hold">
                      <p:stCondLst>
                        <p:cond delay="indefinite"/>
                      </p:stCondLst>
                      <p:childTnLst>
                        <p:par>
                          <p:cTn id="194" fill="hold">
                            <p:stCondLst>
                              <p:cond delay="0"/>
                            </p:stCondLst>
                            <p:childTnLst>
                              <p:par>
                                <p:cTn id="195" presetID="42" presetClass="path" presetSubtype="0" accel="50000" decel="50000" fill="hold" grpId="34" nodeType="clickEffect">
                                  <p:stCondLst>
                                    <p:cond delay="0"/>
                                  </p:stCondLst>
                                  <p:childTnLst>
                                    <p:animMotion origin="layout" path="M 0.16771 0.26782 L 0.12604 0.17894 " pathEditMode="relative" rAng="0" ptsTypes="AA">
                                      <p:cBhvr>
                                        <p:cTn id="196" dur="2000" fill="hold"/>
                                        <p:tgtEl>
                                          <p:spTgt spid="168"/>
                                        </p:tgtEl>
                                        <p:attrNameLst>
                                          <p:attrName>ppt_x</p:attrName>
                                          <p:attrName>ppt_y</p:attrName>
                                        </p:attrNameLst>
                                      </p:cBhvr>
                                      <p:rCtr x="-2083" y="-4444"/>
                                    </p:animMotion>
                                  </p:childTnLst>
                                </p:cTn>
                              </p:par>
                            </p:childTnLst>
                          </p:cTn>
                        </p:par>
                      </p:childTnLst>
                    </p:cTn>
                  </p:par>
                  <p:par>
                    <p:cTn id="197" fill="hold">
                      <p:stCondLst>
                        <p:cond delay="indefinite"/>
                      </p:stCondLst>
                      <p:childTnLst>
                        <p:par>
                          <p:cTn id="198" fill="hold">
                            <p:stCondLst>
                              <p:cond delay="0"/>
                            </p:stCondLst>
                            <p:childTnLst>
                              <p:par>
                                <p:cTn id="199" presetID="42" presetClass="path" presetSubtype="0" accel="50000" decel="50000" fill="hold" grpId="35" nodeType="clickEffect">
                                  <p:stCondLst>
                                    <p:cond delay="0"/>
                                  </p:stCondLst>
                                  <p:childTnLst>
                                    <p:animMotion origin="layout" path="M 0.13437 0.17894 L 0.08437 0.07894 " pathEditMode="relative" rAng="0" ptsTypes="AA">
                                      <p:cBhvr>
                                        <p:cTn id="200" dur="2000" fill="hold"/>
                                        <p:tgtEl>
                                          <p:spTgt spid="168"/>
                                        </p:tgtEl>
                                        <p:attrNameLst>
                                          <p:attrName>ppt_x</p:attrName>
                                          <p:attrName>ppt_y</p:attrName>
                                        </p:attrNameLst>
                                      </p:cBhvr>
                                      <p:rCtr x="-2500" y="-5000"/>
                                    </p:animMotion>
                                  </p:childTnLst>
                                </p:cTn>
                              </p:par>
                            </p:childTnLst>
                          </p:cTn>
                        </p:par>
                      </p:childTnLst>
                    </p:cTn>
                  </p:par>
                  <p:par>
                    <p:cTn id="201" fill="hold">
                      <p:stCondLst>
                        <p:cond delay="indefinite"/>
                      </p:stCondLst>
                      <p:childTnLst>
                        <p:par>
                          <p:cTn id="202" fill="hold">
                            <p:stCondLst>
                              <p:cond delay="0"/>
                            </p:stCondLst>
                            <p:childTnLst>
                              <p:par>
                                <p:cTn id="203" presetID="42" presetClass="path" presetSubtype="0" accel="50000" decel="50000" fill="hold" grpId="36" nodeType="clickEffect">
                                  <p:stCondLst>
                                    <p:cond delay="0"/>
                                  </p:stCondLst>
                                  <p:childTnLst>
                                    <p:animMotion origin="layout" path="M 0.1 0.08889 L 0.00729 -0.00116 " pathEditMode="relative" rAng="0" ptsTypes="AA">
                                      <p:cBhvr>
                                        <p:cTn id="204" dur="2000" fill="hold"/>
                                        <p:tgtEl>
                                          <p:spTgt spid="168"/>
                                        </p:tgtEl>
                                        <p:attrNameLst>
                                          <p:attrName>ppt_x</p:attrName>
                                          <p:attrName>ppt_y</p:attrName>
                                        </p:attrNameLst>
                                      </p:cBhvr>
                                      <p:rCtr x="-4635" y="-4514"/>
                                    </p:animMotion>
                                  </p:childTnLst>
                                </p:cTn>
                              </p:par>
                            </p:childTnLst>
                          </p:cTn>
                        </p:par>
                      </p:childTnLst>
                    </p:cTn>
                  </p:par>
                  <p:par>
                    <p:cTn id="205" fill="hold">
                      <p:stCondLst>
                        <p:cond delay="indefinite"/>
                      </p:stCondLst>
                      <p:childTnLst>
                        <p:par>
                          <p:cTn id="206" fill="hold">
                            <p:stCondLst>
                              <p:cond delay="0"/>
                            </p:stCondLst>
                            <p:childTnLst>
                              <p:par>
                                <p:cTn id="207" presetID="1" presetClass="exit" presetSubtype="0" fill="hold" grpId="37" nodeType="clickEffect">
                                  <p:stCondLst>
                                    <p:cond delay="0"/>
                                  </p:stCondLst>
                                  <p:childTnLst>
                                    <p:set>
                                      <p:cBhvr>
                                        <p:cTn id="208" dur="1" fill="hold">
                                          <p:stCondLst>
                                            <p:cond delay="0"/>
                                          </p:stCondLst>
                                        </p:cTn>
                                        <p:tgtEl>
                                          <p:spTgt spid="1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 grpId="0" animBg="1"/>
      <p:bldP spid="168" grpId="1" animBg="1"/>
      <p:bldP spid="168" grpId="2" animBg="1"/>
      <p:bldP spid="168" grpId="3" animBg="1"/>
      <p:bldP spid="168" grpId="4" animBg="1"/>
      <p:bldP spid="168" grpId="5" animBg="1"/>
      <p:bldP spid="168" grpId="6" animBg="1"/>
      <p:bldP spid="168" grpId="7" animBg="1"/>
      <p:bldP spid="168" grpId="8" animBg="1"/>
      <p:bldP spid="168" grpId="9" animBg="1"/>
      <p:bldP spid="168" grpId="10" animBg="1"/>
      <p:bldP spid="168" grpId="11" animBg="1"/>
      <p:bldP spid="168" grpId="12" animBg="1"/>
      <p:bldP spid="168" grpId="13" animBg="1"/>
      <p:bldP spid="168" grpId="14" animBg="1"/>
      <p:bldP spid="168" grpId="15" animBg="1"/>
      <p:bldP spid="168" grpId="16" animBg="1"/>
      <p:bldP spid="168" grpId="17" animBg="1"/>
      <p:bldP spid="168" grpId="18" animBg="1"/>
      <p:bldP spid="168" grpId="19" animBg="1"/>
      <p:bldP spid="168" grpId="20" animBg="1"/>
      <p:bldP spid="168" grpId="21" animBg="1"/>
      <p:bldP spid="168" grpId="22" animBg="1"/>
      <p:bldP spid="168" grpId="23" animBg="1"/>
      <p:bldP spid="168" grpId="24" animBg="1"/>
      <p:bldP spid="168" grpId="25" animBg="1"/>
      <p:bldP spid="168" grpId="26" animBg="1"/>
      <p:bldP spid="168" grpId="27" animBg="1"/>
      <p:bldP spid="168" grpId="28" animBg="1"/>
      <p:bldP spid="168" grpId="29" animBg="1"/>
      <p:bldP spid="168" grpId="30" animBg="1"/>
      <p:bldP spid="168" grpId="31" animBg="1"/>
      <p:bldP spid="168" grpId="32" animBg="1"/>
      <p:bldP spid="168" grpId="33" animBg="1"/>
      <p:bldP spid="168" grpId="34" animBg="1"/>
      <p:bldP spid="168" grpId="35" animBg="1"/>
      <p:bldP spid="168" grpId="36" animBg="1"/>
      <p:bldP spid="168" grpId="37"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ounded Rectangle 3"/>
          <p:cNvSpPr/>
          <p:nvPr/>
        </p:nvSpPr>
        <p:spPr>
          <a:xfrm>
            <a:off x="715535" y="982874"/>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sp>
        <p:nvSpPr>
          <p:cNvPr id="7" name="Rectangle 2"/>
          <p:cNvSpPr>
            <a:spLocks noGrp="1" noChangeArrowheads="1"/>
          </p:cNvSpPr>
          <p:nvPr>
            <p:ph type="title"/>
          </p:nvPr>
        </p:nvSpPr>
        <p:spPr/>
        <p:txBody>
          <a:bodyPr/>
          <a:lstStyle/>
          <a:p>
            <a:pPr eaLnBrk="1" hangingPunct="1"/>
            <a:r>
              <a:rPr lang="en-US" altLang="en-US" cap="none">
                <a:cs typeface="Arial" panose="020B0604020202020204" pitchFamily="34" charset="0"/>
              </a:rPr>
              <a:t>TreeTraversal2() IMPLEMENTATION</a:t>
            </a:r>
            <a:endParaRPr lang="en-US" altLang="en-US" cap="none" dirty="0">
              <a:cs typeface="Arial" panose="020B0604020202020204" pitchFamily="34" charset="0"/>
            </a:endParaRPr>
          </a:p>
        </p:txBody>
      </p:sp>
      <p:sp>
        <p:nvSpPr>
          <p:cNvPr id="8"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endParaRPr lang="en-US" sz="1600" dirty="0">
              <a:ea typeface="Cambria Math" panose="02040503050406030204" pitchFamily="18" charset="0"/>
              <a:cs typeface="Times New Roman" pitchFamily="18" charset="0"/>
            </a:endParaRPr>
          </a:p>
        </p:txBody>
      </p:sp>
      <p:grpSp>
        <p:nvGrpSpPr>
          <p:cNvPr id="32" name="组合 54"/>
          <p:cNvGrpSpPr/>
          <p:nvPr/>
        </p:nvGrpSpPr>
        <p:grpSpPr>
          <a:xfrm>
            <a:off x="5423961" y="3962889"/>
            <a:ext cx="2443990" cy="1897869"/>
            <a:chOff x="6034113" y="1707602"/>
            <a:chExt cx="2791013" cy="2167348"/>
          </a:xfrm>
        </p:grpSpPr>
        <p:sp>
          <p:nvSpPr>
            <p:cNvPr id="33" name="object 6"/>
            <p:cNvSpPr/>
            <p:nvPr/>
          </p:nvSpPr>
          <p:spPr>
            <a:xfrm>
              <a:off x="7230229" y="1707602"/>
              <a:ext cx="398780" cy="297180"/>
            </a:xfrm>
            <a:prstGeom prst="ellipse">
              <a:avLst/>
            </a:prstGeom>
            <a:solidFill>
              <a:schemeClr val="bg1"/>
            </a:solidFill>
          </p:spPr>
          <p:txBody>
            <a:bodyPr wrap="square" lIns="0" tIns="0" rIns="0" bIns="0" rtlCol="0"/>
            <a:lstStyle/>
            <a:p>
              <a:endParaRPr/>
            </a:p>
          </p:txBody>
        </p:sp>
        <p:sp>
          <p:nvSpPr>
            <p:cNvPr id="34" name="object 7"/>
            <p:cNvSpPr/>
            <p:nvPr/>
          </p:nvSpPr>
          <p:spPr>
            <a:xfrm>
              <a:off x="7230229" y="1707602"/>
              <a:ext cx="398780" cy="297180"/>
            </a:xfrm>
            <a:prstGeom prst="ellipse">
              <a:avLst/>
            </a:prstGeom>
            <a:ln w="25399">
              <a:solidFill>
                <a:srgbClr val="839950"/>
              </a:solidFill>
            </a:ln>
          </p:spPr>
          <p:txBody>
            <a:bodyPr wrap="square" lIns="0" tIns="0" rIns="0" bIns="0" rtlCol="0"/>
            <a:lstStyle/>
            <a:p>
              <a:endParaRPr/>
            </a:p>
          </p:txBody>
        </p:sp>
        <p:sp>
          <p:nvSpPr>
            <p:cNvPr id="35" name="object 8"/>
            <p:cNvSpPr/>
            <p:nvPr/>
          </p:nvSpPr>
          <p:spPr>
            <a:xfrm>
              <a:off x="6432817" y="2258150"/>
              <a:ext cx="398780" cy="297180"/>
            </a:xfrm>
            <a:prstGeom prst="ellipse">
              <a:avLst/>
            </a:prstGeom>
            <a:solidFill>
              <a:schemeClr val="bg1"/>
            </a:solidFill>
          </p:spPr>
          <p:txBody>
            <a:bodyPr wrap="square" lIns="0" tIns="0" rIns="0" bIns="0" rtlCol="0"/>
            <a:lstStyle/>
            <a:p>
              <a:endParaRPr/>
            </a:p>
          </p:txBody>
        </p:sp>
        <p:sp>
          <p:nvSpPr>
            <p:cNvPr id="36" name="object 9"/>
            <p:cNvSpPr/>
            <p:nvPr/>
          </p:nvSpPr>
          <p:spPr>
            <a:xfrm>
              <a:off x="6432817" y="2258149"/>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37" name="object 10"/>
            <p:cNvSpPr/>
            <p:nvPr/>
          </p:nvSpPr>
          <p:spPr>
            <a:xfrm>
              <a:off x="6034113" y="2895441"/>
              <a:ext cx="398780" cy="297180"/>
            </a:xfrm>
            <a:prstGeom prst="ellipse">
              <a:avLst/>
            </a:prstGeom>
            <a:solidFill>
              <a:schemeClr val="bg1"/>
            </a:solidFill>
          </p:spPr>
          <p:txBody>
            <a:bodyPr wrap="square" lIns="0" tIns="0" rIns="0" bIns="0" rtlCol="0"/>
            <a:lstStyle/>
            <a:p>
              <a:endParaRPr/>
            </a:p>
          </p:txBody>
        </p:sp>
        <p:sp>
          <p:nvSpPr>
            <p:cNvPr id="39" name="object 11"/>
            <p:cNvSpPr/>
            <p:nvPr/>
          </p:nvSpPr>
          <p:spPr>
            <a:xfrm>
              <a:off x="6034113" y="2895441"/>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40" name="object 12"/>
            <p:cNvSpPr/>
            <p:nvPr/>
          </p:nvSpPr>
          <p:spPr>
            <a:xfrm>
              <a:off x="6831524" y="2895441"/>
              <a:ext cx="398780" cy="297180"/>
            </a:xfrm>
            <a:prstGeom prst="ellipse">
              <a:avLst/>
            </a:prstGeom>
            <a:solidFill>
              <a:schemeClr val="bg1"/>
            </a:solidFill>
          </p:spPr>
          <p:txBody>
            <a:bodyPr wrap="square" lIns="0" tIns="0" rIns="0" bIns="0" rtlCol="0"/>
            <a:lstStyle/>
            <a:p>
              <a:endParaRPr/>
            </a:p>
          </p:txBody>
        </p:sp>
        <p:sp>
          <p:nvSpPr>
            <p:cNvPr id="41" name="object 13"/>
            <p:cNvSpPr/>
            <p:nvPr/>
          </p:nvSpPr>
          <p:spPr>
            <a:xfrm>
              <a:off x="6831524" y="2895441"/>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43" name="object 14"/>
            <p:cNvSpPr/>
            <p:nvPr/>
          </p:nvSpPr>
          <p:spPr>
            <a:xfrm>
              <a:off x="8027639" y="2258150"/>
              <a:ext cx="398780" cy="297180"/>
            </a:xfrm>
            <a:prstGeom prst="ellipse">
              <a:avLst/>
            </a:prstGeom>
            <a:solidFill>
              <a:schemeClr val="bg1"/>
            </a:solidFill>
          </p:spPr>
          <p:txBody>
            <a:bodyPr wrap="square" lIns="0" tIns="0" rIns="0" bIns="0" rtlCol="0"/>
            <a:lstStyle/>
            <a:p>
              <a:endParaRPr/>
            </a:p>
          </p:txBody>
        </p:sp>
        <p:sp>
          <p:nvSpPr>
            <p:cNvPr id="44" name="object 15"/>
            <p:cNvSpPr/>
            <p:nvPr/>
          </p:nvSpPr>
          <p:spPr>
            <a:xfrm>
              <a:off x="8027639" y="2258149"/>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45" name="object 16"/>
            <p:cNvSpPr/>
            <p:nvPr/>
          </p:nvSpPr>
          <p:spPr>
            <a:xfrm>
              <a:off x="7628935" y="2900260"/>
              <a:ext cx="398780" cy="297180"/>
            </a:xfrm>
            <a:prstGeom prst="ellipse">
              <a:avLst/>
            </a:prstGeom>
            <a:solidFill>
              <a:schemeClr val="bg1"/>
            </a:solidFill>
          </p:spPr>
          <p:txBody>
            <a:bodyPr wrap="square" lIns="0" tIns="0" rIns="0" bIns="0" rtlCol="0"/>
            <a:lstStyle/>
            <a:p>
              <a:endParaRPr/>
            </a:p>
          </p:txBody>
        </p:sp>
        <p:sp>
          <p:nvSpPr>
            <p:cNvPr id="46" name="object 17"/>
            <p:cNvSpPr/>
            <p:nvPr/>
          </p:nvSpPr>
          <p:spPr>
            <a:xfrm>
              <a:off x="7628935" y="2900260"/>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47" name="object 18"/>
            <p:cNvSpPr/>
            <p:nvPr/>
          </p:nvSpPr>
          <p:spPr>
            <a:xfrm>
              <a:off x="8426346" y="2900260"/>
              <a:ext cx="398780" cy="297180"/>
            </a:xfrm>
            <a:prstGeom prst="ellipse">
              <a:avLst/>
            </a:prstGeom>
            <a:solidFill>
              <a:schemeClr val="bg1"/>
            </a:solidFill>
          </p:spPr>
          <p:txBody>
            <a:bodyPr wrap="square" lIns="0" tIns="0" rIns="0" bIns="0" rtlCol="0"/>
            <a:lstStyle/>
            <a:p>
              <a:endParaRPr/>
            </a:p>
          </p:txBody>
        </p:sp>
        <p:sp>
          <p:nvSpPr>
            <p:cNvPr id="48" name="object 19"/>
            <p:cNvSpPr/>
            <p:nvPr/>
          </p:nvSpPr>
          <p:spPr>
            <a:xfrm>
              <a:off x="8426345" y="2900260"/>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49" name="object 38"/>
            <p:cNvSpPr/>
            <p:nvPr/>
          </p:nvSpPr>
          <p:spPr>
            <a:xfrm>
              <a:off x="7030877" y="3577770"/>
              <a:ext cx="398780" cy="297180"/>
            </a:xfrm>
            <a:prstGeom prst="ellipse">
              <a:avLst/>
            </a:prstGeom>
            <a:solidFill>
              <a:schemeClr val="bg1"/>
            </a:solidFill>
          </p:spPr>
          <p:txBody>
            <a:bodyPr wrap="square" lIns="0" tIns="0" rIns="0" bIns="0" rtlCol="0"/>
            <a:lstStyle/>
            <a:p>
              <a:endParaRPr/>
            </a:p>
          </p:txBody>
        </p:sp>
        <p:sp>
          <p:nvSpPr>
            <p:cNvPr id="50" name="object 39"/>
            <p:cNvSpPr/>
            <p:nvPr/>
          </p:nvSpPr>
          <p:spPr>
            <a:xfrm>
              <a:off x="7030877" y="3577770"/>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51" name="object 40"/>
            <p:cNvSpPr/>
            <p:nvPr/>
          </p:nvSpPr>
          <p:spPr>
            <a:xfrm>
              <a:off x="8226992" y="3577770"/>
              <a:ext cx="398780" cy="297180"/>
            </a:xfrm>
            <a:prstGeom prst="ellipse">
              <a:avLst/>
            </a:prstGeom>
            <a:solidFill>
              <a:schemeClr val="bg1"/>
            </a:solidFill>
          </p:spPr>
          <p:txBody>
            <a:bodyPr wrap="square" lIns="0" tIns="0" rIns="0" bIns="0" rtlCol="0"/>
            <a:lstStyle/>
            <a:p>
              <a:endParaRPr/>
            </a:p>
          </p:txBody>
        </p:sp>
        <p:sp>
          <p:nvSpPr>
            <p:cNvPr id="52" name="object 41"/>
            <p:cNvSpPr/>
            <p:nvPr/>
          </p:nvSpPr>
          <p:spPr>
            <a:xfrm>
              <a:off x="8226992" y="3577770"/>
              <a:ext cx="398780" cy="297180"/>
            </a:xfrm>
            <a:prstGeom prst="ellipse">
              <a:avLst/>
            </a:prstGeom>
            <a:solidFill>
              <a:schemeClr val="bg1"/>
            </a:solidFill>
            <a:ln w="25399">
              <a:solidFill>
                <a:srgbClr val="839950"/>
              </a:solidFill>
            </a:ln>
          </p:spPr>
          <p:txBody>
            <a:bodyPr wrap="square" lIns="0" tIns="0" rIns="0" bIns="0" rtlCol="0"/>
            <a:lstStyle/>
            <a:p>
              <a:endParaRPr/>
            </a:p>
          </p:txBody>
        </p:sp>
        <p:cxnSp>
          <p:nvCxnSpPr>
            <p:cNvPr id="53" name="直接箭头连接符 73"/>
            <p:cNvCxnSpPr>
              <a:stCxn id="34" idx="5"/>
              <a:endCxn id="44" idx="1"/>
            </p:cNvCxnSpPr>
            <p:nvPr/>
          </p:nvCxnSpPr>
          <p:spPr>
            <a:xfrm>
              <a:off x="7570609" y="1961261"/>
              <a:ext cx="515430" cy="3404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74"/>
            <p:cNvCxnSpPr>
              <a:stCxn id="34" idx="3"/>
              <a:endCxn id="35" idx="7"/>
            </p:cNvCxnSpPr>
            <p:nvPr/>
          </p:nvCxnSpPr>
          <p:spPr>
            <a:xfrm flipH="1">
              <a:off x="6773197" y="1961261"/>
              <a:ext cx="515432" cy="3404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75"/>
            <p:cNvCxnSpPr>
              <a:stCxn id="35" idx="3"/>
              <a:endCxn id="39" idx="0"/>
            </p:cNvCxnSpPr>
            <p:nvPr/>
          </p:nvCxnSpPr>
          <p:spPr>
            <a:xfrm flipH="1">
              <a:off x="6233503" y="2511809"/>
              <a:ext cx="257714" cy="3836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6"/>
            <p:cNvCxnSpPr>
              <a:stCxn id="44" idx="3"/>
              <a:endCxn id="45" idx="0"/>
            </p:cNvCxnSpPr>
            <p:nvPr/>
          </p:nvCxnSpPr>
          <p:spPr>
            <a:xfrm flipH="1">
              <a:off x="7828325" y="2511808"/>
              <a:ext cx="257714"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7"/>
            <p:cNvCxnSpPr>
              <a:stCxn id="36" idx="5"/>
              <a:endCxn id="40" idx="0"/>
            </p:cNvCxnSpPr>
            <p:nvPr/>
          </p:nvCxnSpPr>
          <p:spPr>
            <a:xfrm>
              <a:off x="6773197" y="2511808"/>
              <a:ext cx="257717" cy="383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8"/>
            <p:cNvCxnSpPr>
              <a:stCxn id="44" idx="5"/>
              <a:endCxn id="47" idx="0"/>
            </p:cNvCxnSpPr>
            <p:nvPr/>
          </p:nvCxnSpPr>
          <p:spPr>
            <a:xfrm>
              <a:off x="8368019" y="2511808"/>
              <a:ext cx="257717"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9"/>
            <p:cNvCxnSpPr>
              <a:stCxn id="41" idx="4"/>
              <a:endCxn id="49" idx="0"/>
            </p:cNvCxnSpPr>
            <p:nvPr/>
          </p:nvCxnSpPr>
          <p:spPr>
            <a:xfrm>
              <a:off x="7030914" y="3192621"/>
              <a:ext cx="199353" cy="3851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80"/>
            <p:cNvCxnSpPr>
              <a:stCxn id="48" idx="4"/>
              <a:endCxn id="52" idx="0"/>
            </p:cNvCxnSpPr>
            <p:nvPr/>
          </p:nvCxnSpPr>
          <p:spPr>
            <a:xfrm flipH="1">
              <a:off x="8426382" y="3197440"/>
              <a:ext cx="199353" cy="3803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77" name="下箭头 81"/>
          <p:cNvSpPr/>
          <p:nvPr/>
        </p:nvSpPr>
        <p:spPr>
          <a:xfrm>
            <a:off x="6471357" y="3656805"/>
            <a:ext cx="246920" cy="25332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grpSp>
        <p:nvGrpSpPr>
          <p:cNvPr id="78" name="组合 82"/>
          <p:cNvGrpSpPr/>
          <p:nvPr/>
        </p:nvGrpSpPr>
        <p:grpSpPr>
          <a:xfrm>
            <a:off x="5372244" y="4128694"/>
            <a:ext cx="2695402" cy="2054919"/>
            <a:chOff x="6003235" y="1920502"/>
            <a:chExt cx="3078124" cy="2346698"/>
          </a:xfrm>
        </p:grpSpPr>
        <p:sp>
          <p:nvSpPr>
            <p:cNvPr id="79" name="下箭头 83"/>
            <p:cNvSpPr/>
            <p:nvPr/>
          </p:nvSpPr>
          <p:spPr>
            <a:xfrm>
              <a:off x="6477000" y="1920502"/>
              <a:ext cx="281980" cy="289298"/>
            </a:xfrm>
            <a:prstGeom prst="down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80" name="下箭头 84"/>
            <p:cNvSpPr/>
            <p:nvPr/>
          </p:nvSpPr>
          <p:spPr>
            <a:xfrm>
              <a:off x="8100020" y="1920502"/>
              <a:ext cx="281980" cy="289298"/>
            </a:xfrm>
            <a:prstGeom prst="down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81" name="任意多边形 85"/>
            <p:cNvSpPr/>
            <p:nvPr/>
          </p:nvSpPr>
          <p:spPr>
            <a:xfrm>
              <a:off x="6003235" y="2186363"/>
              <a:ext cx="1591113" cy="2067618"/>
            </a:xfrm>
            <a:custGeom>
              <a:avLst/>
              <a:gdLst>
                <a:gd name="connsiteX0" fmla="*/ 569843 w 1591113"/>
                <a:gd name="connsiteY0" fmla="*/ 246 h 2067618"/>
                <a:gd name="connsiteX1" fmla="*/ 304800 w 1591113"/>
                <a:gd name="connsiteY1" fmla="*/ 26750 h 2067618"/>
                <a:gd name="connsiteX2" fmla="*/ 251791 w 1591113"/>
                <a:gd name="connsiteY2" fmla="*/ 40002 h 2067618"/>
                <a:gd name="connsiteX3" fmla="*/ 185530 w 1591113"/>
                <a:gd name="connsiteY3" fmla="*/ 79759 h 2067618"/>
                <a:gd name="connsiteX4" fmla="*/ 145774 w 1591113"/>
                <a:gd name="connsiteY4" fmla="*/ 119515 h 2067618"/>
                <a:gd name="connsiteX5" fmla="*/ 132522 w 1591113"/>
                <a:gd name="connsiteY5" fmla="*/ 172524 h 2067618"/>
                <a:gd name="connsiteX6" fmla="*/ 106017 w 1591113"/>
                <a:gd name="connsiteY6" fmla="*/ 212280 h 2067618"/>
                <a:gd name="connsiteX7" fmla="*/ 92765 w 1591113"/>
                <a:gd name="connsiteY7" fmla="*/ 252037 h 2067618"/>
                <a:gd name="connsiteX8" fmla="*/ 66261 w 1591113"/>
                <a:gd name="connsiteY8" fmla="*/ 305046 h 2067618"/>
                <a:gd name="connsiteX9" fmla="*/ 26504 w 1591113"/>
                <a:gd name="connsiteY9" fmla="*/ 411063 h 2067618"/>
                <a:gd name="connsiteX10" fmla="*/ 0 w 1591113"/>
                <a:gd name="connsiteY10" fmla="*/ 715863 h 2067618"/>
                <a:gd name="connsiteX11" fmla="*/ 13252 w 1591113"/>
                <a:gd name="connsiteY11" fmla="*/ 1060420 h 2067618"/>
                <a:gd name="connsiteX12" fmla="*/ 26504 w 1591113"/>
                <a:gd name="connsiteY12" fmla="*/ 1100176 h 2067618"/>
                <a:gd name="connsiteX13" fmla="*/ 53008 w 1591113"/>
                <a:gd name="connsiteY13" fmla="*/ 1139933 h 2067618"/>
                <a:gd name="connsiteX14" fmla="*/ 79513 w 1591113"/>
                <a:gd name="connsiteY14" fmla="*/ 1206194 h 2067618"/>
                <a:gd name="connsiteX15" fmla="*/ 159026 w 1591113"/>
                <a:gd name="connsiteY15" fmla="*/ 1272454 h 2067618"/>
                <a:gd name="connsiteX16" fmla="*/ 185530 w 1591113"/>
                <a:gd name="connsiteY16" fmla="*/ 1312211 h 2067618"/>
                <a:gd name="connsiteX17" fmla="*/ 265043 w 1591113"/>
                <a:gd name="connsiteY17" fmla="*/ 1378472 h 2067618"/>
                <a:gd name="connsiteX18" fmla="*/ 291548 w 1591113"/>
                <a:gd name="connsiteY18" fmla="*/ 1431480 h 2067618"/>
                <a:gd name="connsiteX19" fmla="*/ 384313 w 1591113"/>
                <a:gd name="connsiteY19" fmla="*/ 1510994 h 2067618"/>
                <a:gd name="connsiteX20" fmla="*/ 410817 w 1591113"/>
                <a:gd name="connsiteY20" fmla="*/ 1550750 h 2067618"/>
                <a:gd name="connsiteX21" fmla="*/ 463826 w 1591113"/>
                <a:gd name="connsiteY21" fmla="*/ 1590507 h 2067618"/>
                <a:gd name="connsiteX22" fmla="*/ 490330 w 1591113"/>
                <a:gd name="connsiteY22" fmla="*/ 1630263 h 2067618"/>
                <a:gd name="connsiteX23" fmla="*/ 530087 w 1591113"/>
                <a:gd name="connsiteY23" fmla="*/ 1656767 h 2067618"/>
                <a:gd name="connsiteX24" fmla="*/ 583095 w 1591113"/>
                <a:gd name="connsiteY24" fmla="*/ 1696524 h 2067618"/>
                <a:gd name="connsiteX25" fmla="*/ 609600 w 1591113"/>
                <a:gd name="connsiteY25" fmla="*/ 1736280 h 2067618"/>
                <a:gd name="connsiteX26" fmla="*/ 675861 w 1591113"/>
                <a:gd name="connsiteY26" fmla="*/ 1749533 h 2067618"/>
                <a:gd name="connsiteX27" fmla="*/ 742122 w 1591113"/>
                <a:gd name="connsiteY27" fmla="*/ 1815794 h 2067618"/>
                <a:gd name="connsiteX28" fmla="*/ 781878 w 1591113"/>
                <a:gd name="connsiteY28" fmla="*/ 1868802 h 2067618"/>
                <a:gd name="connsiteX29" fmla="*/ 821635 w 1591113"/>
                <a:gd name="connsiteY29" fmla="*/ 1895307 h 2067618"/>
                <a:gd name="connsiteX30" fmla="*/ 861391 w 1591113"/>
                <a:gd name="connsiteY30" fmla="*/ 1935063 h 2067618"/>
                <a:gd name="connsiteX31" fmla="*/ 967408 w 1591113"/>
                <a:gd name="connsiteY31" fmla="*/ 2014576 h 2067618"/>
                <a:gd name="connsiteX32" fmla="*/ 993913 w 1591113"/>
                <a:gd name="connsiteY32" fmla="*/ 2041080 h 2067618"/>
                <a:gd name="connsiteX33" fmla="*/ 1152939 w 1591113"/>
                <a:gd name="connsiteY33" fmla="*/ 2054333 h 2067618"/>
                <a:gd name="connsiteX34" fmla="*/ 1192695 w 1591113"/>
                <a:gd name="connsiteY34" fmla="*/ 2067585 h 2067618"/>
                <a:gd name="connsiteX35" fmla="*/ 1470991 w 1591113"/>
                <a:gd name="connsiteY35" fmla="*/ 2027828 h 2067618"/>
                <a:gd name="connsiteX36" fmla="*/ 1484243 w 1591113"/>
                <a:gd name="connsiteY36" fmla="*/ 1988072 h 2067618"/>
                <a:gd name="connsiteX37" fmla="*/ 1510748 w 1591113"/>
                <a:gd name="connsiteY37" fmla="*/ 1921811 h 2067618"/>
                <a:gd name="connsiteX38" fmla="*/ 1524000 w 1591113"/>
                <a:gd name="connsiteY38" fmla="*/ 1855550 h 2067618"/>
                <a:gd name="connsiteX39" fmla="*/ 1563756 w 1591113"/>
                <a:gd name="connsiteY39" fmla="*/ 1802541 h 2067618"/>
                <a:gd name="connsiteX40" fmla="*/ 1590261 w 1591113"/>
                <a:gd name="connsiteY40" fmla="*/ 1670020 h 2067618"/>
                <a:gd name="connsiteX41" fmla="*/ 1550504 w 1591113"/>
                <a:gd name="connsiteY41" fmla="*/ 1272454 h 2067618"/>
                <a:gd name="connsiteX42" fmla="*/ 1524000 w 1591113"/>
                <a:gd name="connsiteY42" fmla="*/ 1073672 h 2067618"/>
                <a:gd name="connsiteX43" fmla="*/ 1497495 w 1591113"/>
                <a:gd name="connsiteY43" fmla="*/ 967654 h 2067618"/>
                <a:gd name="connsiteX44" fmla="*/ 1470991 w 1591113"/>
                <a:gd name="connsiteY44" fmla="*/ 927898 h 2067618"/>
                <a:gd name="connsiteX45" fmla="*/ 1457739 w 1591113"/>
                <a:gd name="connsiteY45" fmla="*/ 874889 h 2067618"/>
                <a:gd name="connsiteX46" fmla="*/ 1431235 w 1591113"/>
                <a:gd name="connsiteY46" fmla="*/ 835133 h 2067618"/>
                <a:gd name="connsiteX47" fmla="*/ 1417982 w 1591113"/>
                <a:gd name="connsiteY47" fmla="*/ 742367 h 2067618"/>
                <a:gd name="connsiteX48" fmla="*/ 1298713 w 1591113"/>
                <a:gd name="connsiteY48" fmla="*/ 530333 h 2067618"/>
                <a:gd name="connsiteX49" fmla="*/ 1245704 w 1591113"/>
                <a:gd name="connsiteY49" fmla="*/ 437567 h 2067618"/>
                <a:gd name="connsiteX50" fmla="*/ 1179443 w 1591113"/>
                <a:gd name="connsiteY50" fmla="*/ 371307 h 2067618"/>
                <a:gd name="connsiteX51" fmla="*/ 1139687 w 1591113"/>
                <a:gd name="connsiteY51" fmla="*/ 358054 h 2067618"/>
                <a:gd name="connsiteX52" fmla="*/ 1113182 w 1591113"/>
                <a:gd name="connsiteY52" fmla="*/ 331550 h 2067618"/>
                <a:gd name="connsiteX53" fmla="*/ 1033669 w 1591113"/>
                <a:gd name="connsiteY53" fmla="*/ 291794 h 2067618"/>
                <a:gd name="connsiteX54" fmla="*/ 980661 w 1591113"/>
                <a:gd name="connsiteY54" fmla="*/ 225533 h 2067618"/>
                <a:gd name="connsiteX55" fmla="*/ 927652 w 1591113"/>
                <a:gd name="connsiteY55" fmla="*/ 185776 h 2067618"/>
                <a:gd name="connsiteX56" fmla="*/ 887895 w 1591113"/>
                <a:gd name="connsiteY56" fmla="*/ 159272 h 2067618"/>
                <a:gd name="connsiteX57" fmla="*/ 808382 w 1591113"/>
                <a:gd name="connsiteY57" fmla="*/ 132767 h 2067618"/>
                <a:gd name="connsiteX58" fmla="*/ 742122 w 1591113"/>
                <a:gd name="connsiteY58" fmla="*/ 79759 h 2067618"/>
                <a:gd name="connsiteX59" fmla="*/ 622852 w 1591113"/>
                <a:gd name="connsiteY59" fmla="*/ 13498 h 2067618"/>
                <a:gd name="connsiteX60" fmla="*/ 569843 w 1591113"/>
                <a:gd name="connsiteY60" fmla="*/ 246 h 206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91113" h="2067618">
                  <a:moveTo>
                    <a:pt x="569843" y="246"/>
                  </a:moveTo>
                  <a:cubicBezTo>
                    <a:pt x="516834" y="2455"/>
                    <a:pt x="392903" y="15737"/>
                    <a:pt x="304800" y="26750"/>
                  </a:cubicBezTo>
                  <a:cubicBezTo>
                    <a:pt x="286727" y="29009"/>
                    <a:pt x="268082" y="31857"/>
                    <a:pt x="251791" y="40002"/>
                  </a:cubicBezTo>
                  <a:cubicBezTo>
                    <a:pt x="106268" y="112765"/>
                    <a:pt x="359165" y="21882"/>
                    <a:pt x="185530" y="79759"/>
                  </a:cubicBezTo>
                  <a:cubicBezTo>
                    <a:pt x="172278" y="93011"/>
                    <a:pt x="155072" y="103243"/>
                    <a:pt x="145774" y="119515"/>
                  </a:cubicBezTo>
                  <a:cubicBezTo>
                    <a:pt x="136738" y="135329"/>
                    <a:pt x="139697" y="155783"/>
                    <a:pt x="132522" y="172524"/>
                  </a:cubicBezTo>
                  <a:cubicBezTo>
                    <a:pt x="126248" y="187163"/>
                    <a:pt x="114852" y="199028"/>
                    <a:pt x="106017" y="212280"/>
                  </a:cubicBezTo>
                  <a:cubicBezTo>
                    <a:pt x="101600" y="225532"/>
                    <a:pt x="98268" y="239197"/>
                    <a:pt x="92765" y="252037"/>
                  </a:cubicBezTo>
                  <a:cubicBezTo>
                    <a:pt x="84983" y="270195"/>
                    <a:pt x="73198" y="286549"/>
                    <a:pt x="66261" y="305046"/>
                  </a:cubicBezTo>
                  <a:cubicBezTo>
                    <a:pt x="12130" y="449394"/>
                    <a:pt x="100295" y="263478"/>
                    <a:pt x="26504" y="411063"/>
                  </a:cubicBezTo>
                  <a:cubicBezTo>
                    <a:pt x="20360" y="472503"/>
                    <a:pt x="0" y="665892"/>
                    <a:pt x="0" y="715863"/>
                  </a:cubicBezTo>
                  <a:cubicBezTo>
                    <a:pt x="0" y="830800"/>
                    <a:pt x="5344" y="945755"/>
                    <a:pt x="13252" y="1060420"/>
                  </a:cubicBezTo>
                  <a:cubicBezTo>
                    <a:pt x="14213" y="1074356"/>
                    <a:pt x="20257" y="1087682"/>
                    <a:pt x="26504" y="1100176"/>
                  </a:cubicBezTo>
                  <a:cubicBezTo>
                    <a:pt x="33627" y="1114422"/>
                    <a:pt x="45885" y="1125687"/>
                    <a:pt x="53008" y="1139933"/>
                  </a:cubicBezTo>
                  <a:cubicBezTo>
                    <a:pt x="63647" y="1161210"/>
                    <a:pt x="66905" y="1186021"/>
                    <a:pt x="79513" y="1206194"/>
                  </a:cubicBezTo>
                  <a:cubicBezTo>
                    <a:pt x="97735" y="1235348"/>
                    <a:pt x="131548" y="1254136"/>
                    <a:pt x="159026" y="1272454"/>
                  </a:cubicBezTo>
                  <a:cubicBezTo>
                    <a:pt x="167861" y="1285706"/>
                    <a:pt x="175334" y="1299975"/>
                    <a:pt x="185530" y="1312211"/>
                  </a:cubicBezTo>
                  <a:cubicBezTo>
                    <a:pt x="217414" y="1350472"/>
                    <a:pt x="225955" y="1352413"/>
                    <a:pt x="265043" y="1378472"/>
                  </a:cubicBezTo>
                  <a:cubicBezTo>
                    <a:pt x="273878" y="1396141"/>
                    <a:pt x="278539" y="1416613"/>
                    <a:pt x="291548" y="1431480"/>
                  </a:cubicBezTo>
                  <a:cubicBezTo>
                    <a:pt x="365162" y="1515610"/>
                    <a:pt x="338869" y="1454189"/>
                    <a:pt x="384313" y="1510994"/>
                  </a:cubicBezTo>
                  <a:cubicBezTo>
                    <a:pt x="394262" y="1523431"/>
                    <a:pt x="399555" y="1539488"/>
                    <a:pt x="410817" y="1550750"/>
                  </a:cubicBezTo>
                  <a:cubicBezTo>
                    <a:pt x="426435" y="1566368"/>
                    <a:pt x="448208" y="1574889"/>
                    <a:pt x="463826" y="1590507"/>
                  </a:cubicBezTo>
                  <a:cubicBezTo>
                    <a:pt x="475088" y="1601769"/>
                    <a:pt x="479068" y="1619001"/>
                    <a:pt x="490330" y="1630263"/>
                  </a:cubicBezTo>
                  <a:cubicBezTo>
                    <a:pt x="501592" y="1641525"/>
                    <a:pt x="517127" y="1647509"/>
                    <a:pt x="530087" y="1656767"/>
                  </a:cubicBezTo>
                  <a:cubicBezTo>
                    <a:pt x="548060" y="1669605"/>
                    <a:pt x="567477" y="1680906"/>
                    <a:pt x="583095" y="1696524"/>
                  </a:cubicBezTo>
                  <a:cubicBezTo>
                    <a:pt x="594357" y="1707786"/>
                    <a:pt x="595771" y="1728378"/>
                    <a:pt x="609600" y="1736280"/>
                  </a:cubicBezTo>
                  <a:cubicBezTo>
                    <a:pt x="629157" y="1747455"/>
                    <a:pt x="653774" y="1745115"/>
                    <a:pt x="675861" y="1749533"/>
                  </a:cubicBezTo>
                  <a:cubicBezTo>
                    <a:pt x="746537" y="1855547"/>
                    <a:pt x="653775" y="1727447"/>
                    <a:pt x="742122" y="1815794"/>
                  </a:cubicBezTo>
                  <a:cubicBezTo>
                    <a:pt x="757740" y="1831412"/>
                    <a:pt x="766260" y="1853184"/>
                    <a:pt x="781878" y="1868802"/>
                  </a:cubicBezTo>
                  <a:cubicBezTo>
                    <a:pt x="793140" y="1880064"/>
                    <a:pt x="809399" y="1885111"/>
                    <a:pt x="821635" y="1895307"/>
                  </a:cubicBezTo>
                  <a:cubicBezTo>
                    <a:pt x="836032" y="1907305"/>
                    <a:pt x="846886" y="1923195"/>
                    <a:pt x="861391" y="1935063"/>
                  </a:cubicBezTo>
                  <a:cubicBezTo>
                    <a:pt x="895580" y="1963036"/>
                    <a:pt x="936172" y="1983341"/>
                    <a:pt x="967408" y="2014576"/>
                  </a:cubicBezTo>
                  <a:cubicBezTo>
                    <a:pt x="976243" y="2023411"/>
                    <a:pt x="981696" y="2038462"/>
                    <a:pt x="993913" y="2041080"/>
                  </a:cubicBezTo>
                  <a:cubicBezTo>
                    <a:pt x="1045925" y="2052225"/>
                    <a:pt x="1099930" y="2049915"/>
                    <a:pt x="1152939" y="2054333"/>
                  </a:cubicBezTo>
                  <a:cubicBezTo>
                    <a:pt x="1166191" y="2058750"/>
                    <a:pt x="1178742" y="2068249"/>
                    <a:pt x="1192695" y="2067585"/>
                  </a:cubicBezTo>
                  <a:cubicBezTo>
                    <a:pt x="1389024" y="2058235"/>
                    <a:pt x="1365132" y="2063114"/>
                    <a:pt x="1470991" y="2027828"/>
                  </a:cubicBezTo>
                  <a:cubicBezTo>
                    <a:pt x="1475408" y="2014576"/>
                    <a:pt x="1479338" y="2001151"/>
                    <a:pt x="1484243" y="1988072"/>
                  </a:cubicBezTo>
                  <a:cubicBezTo>
                    <a:pt x="1492596" y="1965798"/>
                    <a:pt x="1503912" y="1944596"/>
                    <a:pt x="1510748" y="1921811"/>
                  </a:cubicBezTo>
                  <a:cubicBezTo>
                    <a:pt x="1517220" y="1900237"/>
                    <a:pt x="1514852" y="1876133"/>
                    <a:pt x="1524000" y="1855550"/>
                  </a:cubicBezTo>
                  <a:cubicBezTo>
                    <a:pt x="1532970" y="1835367"/>
                    <a:pt x="1550504" y="1820211"/>
                    <a:pt x="1563756" y="1802541"/>
                  </a:cubicBezTo>
                  <a:cubicBezTo>
                    <a:pt x="1572591" y="1758367"/>
                    <a:pt x="1588530" y="1715035"/>
                    <a:pt x="1590261" y="1670020"/>
                  </a:cubicBezTo>
                  <a:cubicBezTo>
                    <a:pt x="1596568" y="1506024"/>
                    <a:pt x="1566329" y="1430709"/>
                    <a:pt x="1550504" y="1272454"/>
                  </a:cubicBezTo>
                  <a:cubicBezTo>
                    <a:pt x="1540103" y="1168444"/>
                    <a:pt x="1543375" y="1157628"/>
                    <a:pt x="1524000" y="1073672"/>
                  </a:cubicBezTo>
                  <a:cubicBezTo>
                    <a:pt x="1515809" y="1038178"/>
                    <a:pt x="1509944" y="1001888"/>
                    <a:pt x="1497495" y="967654"/>
                  </a:cubicBezTo>
                  <a:cubicBezTo>
                    <a:pt x="1492052" y="952686"/>
                    <a:pt x="1479826" y="941150"/>
                    <a:pt x="1470991" y="927898"/>
                  </a:cubicBezTo>
                  <a:cubicBezTo>
                    <a:pt x="1466574" y="910228"/>
                    <a:pt x="1464914" y="891630"/>
                    <a:pt x="1457739" y="874889"/>
                  </a:cubicBezTo>
                  <a:cubicBezTo>
                    <a:pt x="1451465" y="860250"/>
                    <a:pt x="1435812" y="850388"/>
                    <a:pt x="1431235" y="835133"/>
                  </a:cubicBezTo>
                  <a:cubicBezTo>
                    <a:pt x="1422259" y="805214"/>
                    <a:pt x="1428780" y="771677"/>
                    <a:pt x="1417982" y="742367"/>
                  </a:cubicBezTo>
                  <a:cubicBezTo>
                    <a:pt x="1337529" y="523996"/>
                    <a:pt x="1370698" y="645508"/>
                    <a:pt x="1298713" y="530333"/>
                  </a:cubicBezTo>
                  <a:cubicBezTo>
                    <a:pt x="1271969" y="487542"/>
                    <a:pt x="1277616" y="474038"/>
                    <a:pt x="1245704" y="437567"/>
                  </a:cubicBezTo>
                  <a:cubicBezTo>
                    <a:pt x="1225135" y="414060"/>
                    <a:pt x="1209075" y="381185"/>
                    <a:pt x="1179443" y="371307"/>
                  </a:cubicBezTo>
                  <a:lnTo>
                    <a:pt x="1139687" y="358054"/>
                  </a:lnTo>
                  <a:cubicBezTo>
                    <a:pt x="1130852" y="349219"/>
                    <a:pt x="1123896" y="337978"/>
                    <a:pt x="1113182" y="331550"/>
                  </a:cubicBezTo>
                  <a:cubicBezTo>
                    <a:pt x="1015213" y="272769"/>
                    <a:pt x="1134195" y="372215"/>
                    <a:pt x="1033669" y="291794"/>
                  </a:cubicBezTo>
                  <a:cubicBezTo>
                    <a:pt x="968103" y="239341"/>
                    <a:pt x="1049533" y="294405"/>
                    <a:pt x="980661" y="225533"/>
                  </a:cubicBezTo>
                  <a:cubicBezTo>
                    <a:pt x="965043" y="209915"/>
                    <a:pt x="945625" y="198614"/>
                    <a:pt x="927652" y="185776"/>
                  </a:cubicBezTo>
                  <a:cubicBezTo>
                    <a:pt x="914691" y="176519"/>
                    <a:pt x="902449" y="165741"/>
                    <a:pt x="887895" y="159272"/>
                  </a:cubicBezTo>
                  <a:cubicBezTo>
                    <a:pt x="862365" y="147925"/>
                    <a:pt x="808382" y="132767"/>
                    <a:pt x="808382" y="132767"/>
                  </a:cubicBezTo>
                  <a:cubicBezTo>
                    <a:pt x="759410" y="59310"/>
                    <a:pt x="809897" y="117412"/>
                    <a:pt x="742122" y="79759"/>
                  </a:cubicBezTo>
                  <a:cubicBezTo>
                    <a:pt x="693336" y="52656"/>
                    <a:pt x="674256" y="22065"/>
                    <a:pt x="622852" y="13498"/>
                  </a:cubicBezTo>
                  <a:cubicBezTo>
                    <a:pt x="609780" y="11319"/>
                    <a:pt x="622852" y="-1963"/>
                    <a:pt x="569843" y="246"/>
                  </a:cubicBezTo>
                  <a:close/>
                </a:path>
              </a:pathLst>
            </a:cu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任意多边形 86"/>
            <p:cNvSpPr/>
            <p:nvPr/>
          </p:nvSpPr>
          <p:spPr>
            <a:xfrm>
              <a:off x="7593496" y="2212405"/>
              <a:ext cx="1487863" cy="2054795"/>
            </a:xfrm>
            <a:custGeom>
              <a:avLst/>
              <a:gdLst>
                <a:gd name="connsiteX0" fmla="*/ 715617 w 1487863"/>
                <a:gd name="connsiteY0" fmla="*/ 708 h 2054795"/>
                <a:gd name="connsiteX1" fmla="*/ 596347 w 1487863"/>
                <a:gd name="connsiteY1" fmla="*/ 13960 h 2054795"/>
                <a:gd name="connsiteX2" fmla="*/ 543339 w 1487863"/>
                <a:gd name="connsiteY2" fmla="*/ 708 h 2054795"/>
                <a:gd name="connsiteX3" fmla="*/ 463826 w 1487863"/>
                <a:gd name="connsiteY3" fmla="*/ 27212 h 2054795"/>
                <a:gd name="connsiteX4" fmla="*/ 357808 w 1487863"/>
                <a:gd name="connsiteY4" fmla="*/ 53717 h 2054795"/>
                <a:gd name="connsiteX5" fmla="*/ 198782 w 1487863"/>
                <a:gd name="connsiteY5" fmla="*/ 80221 h 2054795"/>
                <a:gd name="connsiteX6" fmla="*/ 145774 w 1487863"/>
                <a:gd name="connsiteY6" fmla="*/ 119978 h 2054795"/>
                <a:gd name="connsiteX7" fmla="*/ 92765 w 1487863"/>
                <a:gd name="connsiteY7" fmla="*/ 199491 h 2054795"/>
                <a:gd name="connsiteX8" fmla="*/ 53008 w 1487863"/>
                <a:gd name="connsiteY8" fmla="*/ 318760 h 2054795"/>
                <a:gd name="connsiteX9" fmla="*/ 26504 w 1487863"/>
                <a:gd name="connsiteY9" fmla="*/ 398273 h 2054795"/>
                <a:gd name="connsiteX10" fmla="*/ 13252 w 1487863"/>
                <a:gd name="connsiteY10" fmla="*/ 557299 h 2054795"/>
                <a:gd name="connsiteX11" fmla="*/ 0 w 1487863"/>
                <a:gd name="connsiteY11" fmla="*/ 597056 h 2054795"/>
                <a:gd name="connsiteX12" fmla="*/ 13252 w 1487863"/>
                <a:gd name="connsiteY12" fmla="*/ 901856 h 2054795"/>
                <a:gd name="connsiteX13" fmla="*/ 53008 w 1487863"/>
                <a:gd name="connsiteY13" fmla="*/ 994621 h 2054795"/>
                <a:gd name="connsiteX14" fmla="*/ 66261 w 1487863"/>
                <a:gd name="connsiteY14" fmla="*/ 1034378 h 2054795"/>
                <a:gd name="connsiteX15" fmla="*/ 92765 w 1487863"/>
                <a:gd name="connsiteY15" fmla="*/ 1087386 h 2054795"/>
                <a:gd name="connsiteX16" fmla="*/ 119269 w 1487863"/>
                <a:gd name="connsiteY16" fmla="*/ 1127143 h 2054795"/>
                <a:gd name="connsiteX17" fmla="*/ 145774 w 1487863"/>
                <a:gd name="connsiteY17" fmla="*/ 1206656 h 2054795"/>
                <a:gd name="connsiteX18" fmla="*/ 185530 w 1487863"/>
                <a:gd name="connsiteY18" fmla="*/ 1272917 h 2054795"/>
                <a:gd name="connsiteX19" fmla="*/ 238539 w 1487863"/>
                <a:gd name="connsiteY19" fmla="*/ 1352430 h 2054795"/>
                <a:gd name="connsiteX20" fmla="*/ 265043 w 1487863"/>
                <a:gd name="connsiteY20" fmla="*/ 1405438 h 2054795"/>
                <a:gd name="connsiteX21" fmla="*/ 318052 w 1487863"/>
                <a:gd name="connsiteY21" fmla="*/ 1458447 h 2054795"/>
                <a:gd name="connsiteX22" fmla="*/ 371061 w 1487863"/>
                <a:gd name="connsiteY22" fmla="*/ 1537960 h 2054795"/>
                <a:gd name="connsiteX23" fmla="*/ 384313 w 1487863"/>
                <a:gd name="connsiteY23" fmla="*/ 1590969 h 2054795"/>
                <a:gd name="connsiteX24" fmla="*/ 450574 w 1487863"/>
                <a:gd name="connsiteY24" fmla="*/ 1670482 h 2054795"/>
                <a:gd name="connsiteX25" fmla="*/ 490330 w 1487863"/>
                <a:gd name="connsiteY25" fmla="*/ 1763247 h 2054795"/>
                <a:gd name="connsiteX26" fmla="*/ 569843 w 1487863"/>
                <a:gd name="connsiteY26" fmla="*/ 1842760 h 2054795"/>
                <a:gd name="connsiteX27" fmla="*/ 622852 w 1487863"/>
                <a:gd name="connsiteY27" fmla="*/ 1909021 h 2054795"/>
                <a:gd name="connsiteX28" fmla="*/ 662608 w 1487863"/>
                <a:gd name="connsiteY28" fmla="*/ 1935525 h 2054795"/>
                <a:gd name="connsiteX29" fmla="*/ 728869 w 1487863"/>
                <a:gd name="connsiteY29" fmla="*/ 1988534 h 2054795"/>
                <a:gd name="connsiteX30" fmla="*/ 834887 w 1487863"/>
                <a:gd name="connsiteY30" fmla="*/ 2015038 h 2054795"/>
                <a:gd name="connsiteX31" fmla="*/ 874643 w 1487863"/>
                <a:gd name="connsiteY31" fmla="*/ 2028291 h 2054795"/>
                <a:gd name="connsiteX32" fmla="*/ 914400 w 1487863"/>
                <a:gd name="connsiteY32" fmla="*/ 2054795 h 2054795"/>
                <a:gd name="connsiteX33" fmla="*/ 1033669 w 1487863"/>
                <a:gd name="connsiteY33" fmla="*/ 2041543 h 2054795"/>
                <a:gd name="connsiteX34" fmla="*/ 1113182 w 1487863"/>
                <a:gd name="connsiteY34" fmla="*/ 2015038 h 2054795"/>
                <a:gd name="connsiteX35" fmla="*/ 1139687 w 1487863"/>
                <a:gd name="connsiteY35" fmla="*/ 1988534 h 2054795"/>
                <a:gd name="connsiteX36" fmla="*/ 1166191 w 1487863"/>
                <a:gd name="connsiteY36" fmla="*/ 1948778 h 2054795"/>
                <a:gd name="connsiteX37" fmla="*/ 1205947 w 1487863"/>
                <a:gd name="connsiteY37" fmla="*/ 1922273 h 2054795"/>
                <a:gd name="connsiteX38" fmla="*/ 1232452 w 1487863"/>
                <a:gd name="connsiteY38" fmla="*/ 1882517 h 2054795"/>
                <a:gd name="connsiteX39" fmla="*/ 1245704 w 1487863"/>
                <a:gd name="connsiteY39" fmla="*/ 1816256 h 2054795"/>
                <a:gd name="connsiteX40" fmla="*/ 1258956 w 1487863"/>
                <a:gd name="connsiteY40" fmla="*/ 1776499 h 2054795"/>
                <a:gd name="connsiteX41" fmla="*/ 1272208 w 1487863"/>
                <a:gd name="connsiteY41" fmla="*/ 1723491 h 2054795"/>
                <a:gd name="connsiteX42" fmla="*/ 1298713 w 1487863"/>
                <a:gd name="connsiteY42" fmla="*/ 1696986 h 2054795"/>
                <a:gd name="connsiteX43" fmla="*/ 1351721 w 1487863"/>
                <a:gd name="connsiteY43" fmla="*/ 1590969 h 2054795"/>
                <a:gd name="connsiteX44" fmla="*/ 1364974 w 1487863"/>
                <a:gd name="connsiteY44" fmla="*/ 1511456 h 2054795"/>
                <a:gd name="connsiteX45" fmla="*/ 1391478 w 1487863"/>
                <a:gd name="connsiteY45" fmla="*/ 1471699 h 2054795"/>
                <a:gd name="connsiteX46" fmla="*/ 1404730 w 1487863"/>
                <a:gd name="connsiteY46" fmla="*/ 1405438 h 2054795"/>
                <a:gd name="connsiteX47" fmla="*/ 1431234 w 1487863"/>
                <a:gd name="connsiteY47" fmla="*/ 1352430 h 2054795"/>
                <a:gd name="connsiteX48" fmla="*/ 1457739 w 1487863"/>
                <a:gd name="connsiteY48" fmla="*/ 1272917 h 2054795"/>
                <a:gd name="connsiteX49" fmla="*/ 1470991 w 1487863"/>
                <a:gd name="connsiteY49" fmla="*/ 1233160 h 2054795"/>
                <a:gd name="connsiteX50" fmla="*/ 1470991 w 1487863"/>
                <a:gd name="connsiteY50" fmla="*/ 875352 h 2054795"/>
                <a:gd name="connsiteX51" fmla="*/ 1457739 w 1487863"/>
                <a:gd name="connsiteY51" fmla="*/ 835595 h 2054795"/>
                <a:gd name="connsiteX52" fmla="*/ 1417982 w 1487863"/>
                <a:gd name="connsiteY52" fmla="*/ 795838 h 2054795"/>
                <a:gd name="connsiteX53" fmla="*/ 1404730 w 1487863"/>
                <a:gd name="connsiteY53" fmla="*/ 756082 h 2054795"/>
                <a:gd name="connsiteX54" fmla="*/ 1338469 w 1487863"/>
                <a:gd name="connsiteY54" fmla="*/ 689821 h 2054795"/>
                <a:gd name="connsiteX55" fmla="*/ 1298713 w 1487863"/>
                <a:gd name="connsiteY55" fmla="*/ 623560 h 2054795"/>
                <a:gd name="connsiteX56" fmla="*/ 1285461 w 1487863"/>
                <a:gd name="connsiteY56" fmla="*/ 583804 h 2054795"/>
                <a:gd name="connsiteX57" fmla="*/ 1258956 w 1487863"/>
                <a:gd name="connsiteY57" fmla="*/ 557299 h 2054795"/>
                <a:gd name="connsiteX58" fmla="*/ 1205947 w 1487863"/>
                <a:gd name="connsiteY58" fmla="*/ 491038 h 2054795"/>
                <a:gd name="connsiteX59" fmla="*/ 1192695 w 1487863"/>
                <a:gd name="connsiteY59" fmla="*/ 451282 h 2054795"/>
                <a:gd name="connsiteX60" fmla="*/ 1152939 w 1487863"/>
                <a:gd name="connsiteY60" fmla="*/ 438030 h 2054795"/>
                <a:gd name="connsiteX61" fmla="*/ 1126434 w 1487863"/>
                <a:gd name="connsiteY61" fmla="*/ 411525 h 2054795"/>
                <a:gd name="connsiteX62" fmla="*/ 1033669 w 1487863"/>
                <a:gd name="connsiteY62" fmla="*/ 345265 h 2054795"/>
                <a:gd name="connsiteX63" fmla="*/ 980661 w 1487863"/>
                <a:gd name="connsiteY63" fmla="*/ 265752 h 2054795"/>
                <a:gd name="connsiteX64" fmla="*/ 954156 w 1487863"/>
                <a:gd name="connsiteY64" fmla="*/ 239247 h 2054795"/>
                <a:gd name="connsiteX65" fmla="*/ 927652 w 1487863"/>
                <a:gd name="connsiteY65" fmla="*/ 199491 h 2054795"/>
                <a:gd name="connsiteX66" fmla="*/ 901147 w 1487863"/>
                <a:gd name="connsiteY66" fmla="*/ 172986 h 2054795"/>
                <a:gd name="connsiteX67" fmla="*/ 874643 w 1487863"/>
                <a:gd name="connsiteY67" fmla="*/ 133230 h 2054795"/>
                <a:gd name="connsiteX68" fmla="*/ 848139 w 1487863"/>
                <a:gd name="connsiteY68" fmla="*/ 106725 h 2054795"/>
                <a:gd name="connsiteX69" fmla="*/ 781878 w 1487863"/>
                <a:gd name="connsiteY69" fmla="*/ 40465 h 2054795"/>
                <a:gd name="connsiteX70" fmla="*/ 715617 w 1487863"/>
                <a:gd name="connsiteY70" fmla="*/ 708 h 2054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487863" h="2054795">
                  <a:moveTo>
                    <a:pt x="715617" y="708"/>
                  </a:moveTo>
                  <a:cubicBezTo>
                    <a:pt x="684695" y="-3709"/>
                    <a:pt x="636348" y="13960"/>
                    <a:pt x="596347" y="13960"/>
                  </a:cubicBezTo>
                  <a:cubicBezTo>
                    <a:pt x="578134" y="13960"/>
                    <a:pt x="561462" y="-1104"/>
                    <a:pt x="543339" y="708"/>
                  </a:cubicBezTo>
                  <a:cubicBezTo>
                    <a:pt x="515540" y="3488"/>
                    <a:pt x="490930" y="20436"/>
                    <a:pt x="463826" y="27212"/>
                  </a:cubicBezTo>
                  <a:cubicBezTo>
                    <a:pt x="428487" y="36047"/>
                    <a:pt x="393869" y="48565"/>
                    <a:pt x="357808" y="53717"/>
                  </a:cubicBezTo>
                  <a:cubicBezTo>
                    <a:pt x="242745" y="70154"/>
                    <a:pt x="295672" y="60843"/>
                    <a:pt x="198782" y="80221"/>
                  </a:cubicBezTo>
                  <a:cubicBezTo>
                    <a:pt x="181113" y="93473"/>
                    <a:pt x="160448" y="103470"/>
                    <a:pt x="145774" y="119978"/>
                  </a:cubicBezTo>
                  <a:cubicBezTo>
                    <a:pt x="124611" y="143786"/>
                    <a:pt x="92765" y="199491"/>
                    <a:pt x="92765" y="199491"/>
                  </a:cubicBezTo>
                  <a:cubicBezTo>
                    <a:pt x="62922" y="378550"/>
                    <a:pt x="102700" y="206953"/>
                    <a:pt x="53008" y="318760"/>
                  </a:cubicBezTo>
                  <a:cubicBezTo>
                    <a:pt x="41661" y="344290"/>
                    <a:pt x="26504" y="398273"/>
                    <a:pt x="26504" y="398273"/>
                  </a:cubicBezTo>
                  <a:cubicBezTo>
                    <a:pt x="22087" y="451282"/>
                    <a:pt x="20282" y="504573"/>
                    <a:pt x="13252" y="557299"/>
                  </a:cubicBezTo>
                  <a:cubicBezTo>
                    <a:pt x="11406" y="571146"/>
                    <a:pt x="0" y="583087"/>
                    <a:pt x="0" y="597056"/>
                  </a:cubicBezTo>
                  <a:cubicBezTo>
                    <a:pt x="0" y="698752"/>
                    <a:pt x="5740" y="800438"/>
                    <a:pt x="13252" y="901856"/>
                  </a:cubicBezTo>
                  <a:cubicBezTo>
                    <a:pt x="18049" y="966610"/>
                    <a:pt x="27173" y="942951"/>
                    <a:pt x="53008" y="994621"/>
                  </a:cubicBezTo>
                  <a:cubicBezTo>
                    <a:pt x="59255" y="1007115"/>
                    <a:pt x="60758" y="1021538"/>
                    <a:pt x="66261" y="1034378"/>
                  </a:cubicBezTo>
                  <a:cubicBezTo>
                    <a:pt x="74043" y="1052536"/>
                    <a:pt x="82964" y="1070234"/>
                    <a:pt x="92765" y="1087386"/>
                  </a:cubicBezTo>
                  <a:cubicBezTo>
                    <a:pt x="100667" y="1101215"/>
                    <a:pt x="112800" y="1112589"/>
                    <a:pt x="119269" y="1127143"/>
                  </a:cubicBezTo>
                  <a:cubicBezTo>
                    <a:pt x="130616" y="1152673"/>
                    <a:pt x="136939" y="1180152"/>
                    <a:pt x="145774" y="1206656"/>
                  </a:cubicBezTo>
                  <a:cubicBezTo>
                    <a:pt x="171112" y="1282669"/>
                    <a:pt x="141872" y="1214706"/>
                    <a:pt x="185530" y="1272917"/>
                  </a:cubicBezTo>
                  <a:cubicBezTo>
                    <a:pt x="204643" y="1298401"/>
                    <a:pt x="224293" y="1323939"/>
                    <a:pt x="238539" y="1352430"/>
                  </a:cubicBezTo>
                  <a:cubicBezTo>
                    <a:pt x="247374" y="1370099"/>
                    <a:pt x="253190" y="1389634"/>
                    <a:pt x="265043" y="1405438"/>
                  </a:cubicBezTo>
                  <a:cubicBezTo>
                    <a:pt x="280036" y="1425429"/>
                    <a:pt x="302442" y="1438934"/>
                    <a:pt x="318052" y="1458447"/>
                  </a:cubicBezTo>
                  <a:cubicBezTo>
                    <a:pt x="337951" y="1483321"/>
                    <a:pt x="371061" y="1537960"/>
                    <a:pt x="371061" y="1537960"/>
                  </a:cubicBezTo>
                  <a:cubicBezTo>
                    <a:pt x="375478" y="1555630"/>
                    <a:pt x="376168" y="1574678"/>
                    <a:pt x="384313" y="1590969"/>
                  </a:cubicBezTo>
                  <a:cubicBezTo>
                    <a:pt x="400066" y="1622475"/>
                    <a:pt x="426270" y="1646179"/>
                    <a:pt x="450574" y="1670482"/>
                  </a:cubicBezTo>
                  <a:cubicBezTo>
                    <a:pt x="460148" y="1699203"/>
                    <a:pt x="471616" y="1739854"/>
                    <a:pt x="490330" y="1763247"/>
                  </a:cubicBezTo>
                  <a:cubicBezTo>
                    <a:pt x="513745" y="1792516"/>
                    <a:pt x="549052" y="1811572"/>
                    <a:pt x="569843" y="1842760"/>
                  </a:cubicBezTo>
                  <a:cubicBezTo>
                    <a:pt x="589525" y="1872283"/>
                    <a:pt x="595873" y="1887438"/>
                    <a:pt x="622852" y="1909021"/>
                  </a:cubicBezTo>
                  <a:cubicBezTo>
                    <a:pt x="635289" y="1918970"/>
                    <a:pt x="650171" y="1925576"/>
                    <a:pt x="662608" y="1935525"/>
                  </a:cubicBezTo>
                  <a:cubicBezTo>
                    <a:pt x="690362" y="1957728"/>
                    <a:pt x="691480" y="1974938"/>
                    <a:pt x="728869" y="1988534"/>
                  </a:cubicBezTo>
                  <a:cubicBezTo>
                    <a:pt x="763103" y="2000982"/>
                    <a:pt x="800330" y="2003518"/>
                    <a:pt x="834887" y="2015038"/>
                  </a:cubicBezTo>
                  <a:cubicBezTo>
                    <a:pt x="848139" y="2019456"/>
                    <a:pt x="862149" y="2022044"/>
                    <a:pt x="874643" y="2028291"/>
                  </a:cubicBezTo>
                  <a:cubicBezTo>
                    <a:pt x="888889" y="2035414"/>
                    <a:pt x="901148" y="2045960"/>
                    <a:pt x="914400" y="2054795"/>
                  </a:cubicBezTo>
                  <a:cubicBezTo>
                    <a:pt x="954156" y="2050378"/>
                    <a:pt x="994445" y="2049388"/>
                    <a:pt x="1033669" y="2041543"/>
                  </a:cubicBezTo>
                  <a:cubicBezTo>
                    <a:pt x="1061065" y="2036064"/>
                    <a:pt x="1113182" y="2015038"/>
                    <a:pt x="1113182" y="2015038"/>
                  </a:cubicBezTo>
                  <a:cubicBezTo>
                    <a:pt x="1122017" y="2006203"/>
                    <a:pt x="1131882" y="1998290"/>
                    <a:pt x="1139687" y="1988534"/>
                  </a:cubicBezTo>
                  <a:cubicBezTo>
                    <a:pt x="1149637" y="1976097"/>
                    <a:pt x="1154929" y="1960040"/>
                    <a:pt x="1166191" y="1948778"/>
                  </a:cubicBezTo>
                  <a:cubicBezTo>
                    <a:pt x="1177453" y="1937516"/>
                    <a:pt x="1192695" y="1931108"/>
                    <a:pt x="1205947" y="1922273"/>
                  </a:cubicBezTo>
                  <a:cubicBezTo>
                    <a:pt x="1214782" y="1909021"/>
                    <a:pt x="1226860" y="1897430"/>
                    <a:pt x="1232452" y="1882517"/>
                  </a:cubicBezTo>
                  <a:cubicBezTo>
                    <a:pt x="1240361" y="1861427"/>
                    <a:pt x="1240241" y="1838108"/>
                    <a:pt x="1245704" y="1816256"/>
                  </a:cubicBezTo>
                  <a:cubicBezTo>
                    <a:pt x="1249092" y="1802704"/>
                    <a:pt x="1255118" y="1789931"/>
                    <a:pt x="1258956" y="1776499"/>
                  </a:cubicBezTo>
                  <a:cubicBezTo>
                    <a:pt x="1263959" y="1758987"/>
                    <a:pt x="1264063" y="1739781"/>
                    <a:pt x="1272208" y="1723491"/>
                  </a:cubicBezTo>
                  <a:cubicBezTo>
                    <a:pt x="1277796" y="1712316"/>
                    <a:pt x="1292285" y="1707700"/>
                    <a:pt x="1298713" y="1696986"/>
                  </a:cubicBezTo>
                  <a:cubicBezTo>
                    <a:pt x="1319041" y="1663106"/>
                    <a:pt x="1351721" y="1590969"/>
                    <a:pt x="1351721" y="1590969"/>
                  </a:cubicBezTo>
                  <a:cubicBezTo>
                    <a:pt x="1356139" y="1564465"/>
                    <a:pt x="1356477" y="1536947"/>
                    <a:pt x="1364974" y="1511456"/>
                  </a:cubicBezTo>
                  <a:cubicBezTo>
                    <a:pt x="1370011" y="1496346"/>
                    <a:pt x="1385886" y="1486612"/>
                    <a:pt x="1391478" y="1471699"/>
                  </a:cubicBezTo>
                  <a:cubicBezTo>
                    <a:pt x="1399387" y="1450609"/>
                    <a:pt x="1397607" y="1426807"/>
                    <a:pt x="1404730" y="1405438"/>
                  </a:cubicBezTo>
                  <a:cubicBezTo>
                    <a:pt x="1410977" y="1386697"/>
                    <a:pt x="1423897" y="1370772"/>
                    <a:pt x="1431234" y="1352430"/>
                  </a:cubicBezTo>
                  <a:cubicBezTo>
                    <a:pt x="1441610" y="1326490"/>
                    <a:pt x="1448904" y="1299421"/>
                    <a:pt x="1457739" y="1272917"/>
                  </a:cubicBezTo>
                  <a:lnTo>
                    <a:pt x="1470991" y="1233160"/>
                  </a:lnTo>
                  <a:cubicBezTo>
                    <a:pt x="1494350" y="1069648"/>
                    <a:pt x="1492608" y="1123953"/>
                    <a:pt x="1470991" y="875352"/>
                  </a:cubicBezTo>
                  <a:cubicBezTo>
                    <a:pt x="1469781" y="861435"/>
                    <a:pt x="1465488" y="847218"/>
                    <a:pt x="1457739" y="835595"/>
                  </a:cubicBezTo>
                  <a:cubicBezTo>
                    <a:pt x="1447343" y="820001"/>
                    <a:pt x="1431234" y="809090"/>
                    <a:pt x="1417982" y="795838"/>
                  </a:cubicBezTo>
                  <a:cubicBezTo>
                    <a:pt x="1413565" y="782586"/>
                    <a:pt x="1413111" y="767257"/>
                    <a:pt x="1404730" y="756082"/>
                  </a:cubicBezTo>
                  <a:cubicBezTo>
                    <a:pt x="1385989" y="731093"/>
                    <a:pt x="1338469" y="689821"/>
                    <a:pt x="1338469" y="689821"/>
                  </a:cubicBezTo>
                  <a:cubicBezTo>
                    <a:pt x="1300929" y="577200"/>
                    <a:pt x="1353285" y="714515"/>
                    <a:pt x="1298713" y="623560"/>
                  </a:cubicBezTo>
                  <a:cubicBezTo>
                    <a:pt x="1291526" y="611582"/>
                    <a:pt x="1292648" y="595782"/>
                    <a:pt x="1285461" y="583804"/>
                  </a:cubicBezTo>
                  <a:cubicBezTo>
                    <a:pt x="1279033" y="573090"/>
                    <a:pt x="1266761" y="567056"/>
                    <a:pt x="1258956" y="557299"/>
                  </a:cubicBezTo>
                  <a:cubicBezTo>
                    <a:pt x="1192085" y="473711"/>
                    <a:pt x="1269944" y="555035"/>
                    <a:pt x="1205947" y="491038"/>
                  </a:cubicBezTo>
                  <a:cubicBezTo>
                    <a:pt x="1201530" y="477786"/>
                    <a:pt x="1202572" y="461159"/>
                    <a:pt x="1192695" y="451282"/>
                  </a:cubicBezTo>
                  <a:cubicBezTo>
                    <a:pt x="1182818" y="441405"/>
                    <a:pt x="1164917" y="445217"/>
                    <a:pt x="1152939" y="438030"/>
                  </a:cubicBezTo>
                  <a:cubicBezTo>
                    <a:pt x="1142225" y="431602"/>
                    <a:pt x="1136033" y="419524"/>
                    <a:pt x="1126434" y="411525"/>
                  </a:cubicBezTo>
                  <a:cubicBezTo>
                    <a:pt x="1093556" y="384127"/>
                    <a:pt x="1068099" y="368218"/>
                    <a:pt x="1033669" y="345265"/>
                  </a:cubicBezTo>
                  <a:cubicBezTo>
                    <a:pt x="1016000" y="318761"/>
                    <a:pt x="1003185" y="288276"/>
                    <a:pt x="980661" y="265752"/>
                  </a:cubicBezTo>
                  <a:cubicBezTo>
                    <a:pt x="971826" y="256917"/>
                    <a:pt x="961961" y="249004"/>
                    <a:pt x="954156" y="239247"/>
                  </a:cubicBezTo>
                  <a:cubicBezTo>
                    <a:pt x="944207" y="226810"/>
                    <a:pt x="937601" y="211928"/>
                    <a:pt x="927652" y="199491"/>
                  </a:cubicBezTo>
                  <a:cubicBezTo>
                    <a:pt x="919847" y="189734"/>
                    <a:pt x="908952" y="182743"/>
                    <a:pt x="901147" y="172986"/>
                  </a:cubicBezTo>
                  <a:cubicBezTo>
                    <a:pt x="891198" y="160549"/>
                    <a:pt x="884592" y="145667"/>
                    <a:pt x="874643" y="133230"/>
                  </a:cubicBezTo>
                  <a:cubicBezTo>
                    <a:pt x="866838" y="123474"/>
                    <a:pt x="855944" y="116481"/>
                    <a:pt x="848139" y="106725"/>
                  </a:cubicBezTo>
                  <a:cubicBezTo>
                    <a:pt x="777460" y="18377"/>
                    <a:pt x="870225" y="111144"/>
                    <a:pt x="781878" y="40465"/>
                  </a:cubicBezTo>
                  <a:cubicBezTo>
                    <a:pt x="744843" y="10836"/>
                    <a:pt x="746539" y="5125"/>
                    <a:pt x="715617" y="708"/>
                  </a:cubicBezTo>
                  <a:close/>
                </a:path>
              </a:pathLst>
            </a:cu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Content Placeholder 1"/>
          <p:cNvSpPr txBox="1">
            <a:spLocks/>
          </p:cNvSpPr>
          <p:nvPr/>
        </p:nvSpPr>
        <p:spPr>
          <a:xfrm>
            <a:off x="1249680" y="15326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endParaRPr lang="en-US" sz="1800" dirty="0">
              <a:ea typeface="Cambria Math" panose="02040503050406030204" pitchFamily="18" charset="0"/>
              <a:cs typeface="Times New Roman" pitchFamily="18" charset="0"/>
            </a:endParaRPr>
          </a:p>
          <a:p>
            <a:pPr marL="0" indent="0" algn="just">
              <a:lnSpc>
                <a:spcPct val="150000"/>
              </a:lnSpc>
              <a:spcBef>
                <a:spcPts val="0"/>
              </a:spcBef>
              <a:buNone/>
            </a:pPr>
            <a:endParaRPr lang="en-US" sz="1800" dirty="0">
              <a:ea typeface="Cambria Math" panose="02040503050406030204" pitchFamily="18" charset="0"/>
              <a:cs typeface="Times New Roman" pitchFamily="18" charset="0"/>
            </a:endParaRPr>
          </a:p>
          <a:p>
            <a:pPr marL="0" lvl="0" indent="0">
              <a:lnSpc>
                <a:spcPct val="150000"/>
              </a:lnSpc>
              <a:spcBef>
                <a:spcPts val="0"/>
              </a:spcBef>
              <a:buNone/>
            </a:pPr>
            <a:r>
              <a:rPr lang="en-US" sz="1400" dirty="0">
                <a:solidFill>
                  <a:prstClr val="black"/>
                </a:solidFill>
                <a:latin typeface="Courier New"/>
                <a:cs typeface="Courier New"/>
              </a:rPr>
              <a:t>Void TreeTraversal2(</a:t>
            </a:r>
            <a:r>
              <a:rPr lang="en-US" sz="1400" dirty="0" err="1">
                <a:solidFill>
                  <a:prstClr val="black"/>
                </a:solidFill>
                <a:latin typeface="Courier New"/>
                <a:cs typeface="Courier New"/>
              </a:rPr>
              <a:t>BTNode</a:t>
            </a:r>
            <a:r>
              <a:rPr lang="en-US" sz="1400" dirty="0">
                <a:solidFill>
                  <a:prstClr val="black"/>
                </a:solidFill>
                <a:latin typeface="Courier New"/>
                <a:cs typeface="Courier New"/>
              </a:rPr>
              <a:t> *cur){</a:t>
            </a:r>
          </a:p>
          <a:p>
            <a:pPr marL="0" lvl="0" indent="0">
              <a:lnSpc>
                <a:spcPct val="150000"/>
              </a:lnSpc>
              <a:spcBef>
                <a:spcPts val="0"/>
              </a:spcBef>
              <a:buNone/>
            </a:pPr>
            <a:endParaRPr lang="en-US" sz="500" dirty="0">
              <a:solidFill>
                <a:prstClr val="black"/>
              </a:solidFill>
              <a:latin typeface="Courier New"/>
              <a:cs typeface="Courier New"/>
            </a:endParaRPr>
          </a:p>
          <a:p>
            <a:pPr marL="0" lvl="0" indent="0">
              <a:lnSpc>
                <a:spcPct val="150000"/>
              </a:lnSpc>
              <a:spcBef>
                <a:spcPts val="0"/>
              </a:spcBef>
              <a:buNone/>
            </a:pPr>
            <a:r>
              <a:rPr lang="en-US" sz="1400" dirty="0">
                <a:solidFill>
                  <a:prstClr val="black"/>
                </a:solidFill>
                <a:latin typeface="Courier New"/>
                <a:cs typeface="Courier New"/>
              </a:rPr>
              <a:t>    If (cur == NULL) return;</a:t>
            </a:r>
          </a:p>
          <a:p>
            <a:pPr marL="0" indent="0">
              <a:lnSpc>
                <a:spcPct val="150000"/>
              </a:lnSpc>
              <a:spcBef>
                <a:spcPts val="0"/>
              </a:spcBef>
              <a:buNone/>
            </a:pPr>
            <a:endParaRPr lang="en-US" sz="500" dirty="0">
              <a:solidFill>
                <a:prstClr val="black"/>
              </a:solidFill>
              <a:latin typeface="Courier New"/>
              <a:cs typeface="Courier New"/>
            </a:endParaRPr>
          </a:p>
          <a:p>
            <a:pPr marL="0" indent="0">
              <a:lnSpc>
                <a:spcPct val="150000"/>
              </a:lnSpc>
              <a:spcBef>
                <a:spcPts val="0"/>
              </a:spcBef>
              <a:buNone/>
            </a:pPr>
            <a:r>
              <a:rPr lang="en-US" sz="1400" dirty="0">
                <a:solidFill>
                  <a:prstClr val="black"/>
                </a:solidFill>
                <a:latin typeface="Courier New"/>
                <a:cs typeface="Courier New"/>
              </a:rPr>
              <a:t>    </a:t>
            </a:r>
            <a:r>
              <a:rPr lang="en-US" sz="1400" dirty="0" err="1">
                <a:solidFill>
                  <a:prstClr val="black"/>
                </a:solidFill>
                <a:latin typeface="Courier New"/>
                <a:cs typeface="Courier New"/>
              </a:rPr>
              <a:t>PrintNode</a:t>
            </a:r>
            <a:r>
              <a:rPr lang="en-US" sz="1400" dirty="0">
                <a:solidFill>
                  <a:prstClr val="black"/>
                </a:solidFill>
                <a:latin typeface="Courier New"/>
                <a:cs typeface="Courier New"/>
              </a:rPr>
              <a:t>(cur);</a:t>
            </a:r>
            <a:r>
              <a:rPr lang="en-US" sz="1400" dirty="0">
                <a:solidFill>
                  <a:srgbClr val="9BBC59"/>
                </a:solidFill>
                <a:latin typeface="Courier New"/>
                <a:cs typeface="Courier New"/>
              </a:rPr>
              <a:t> // visit cur</a:t>
            </a:r>
            <a:endParaRPr lang="en-US" sz="1400" dirty="0">
              <a:solidFill>
                <a:prstClr val="black"/>
              </a:solidFill>
              <a:latin typeface="Courier New"/>
              <a:cs typeface="Courier New"/>
            </a:endParaRPr>
          </a:p>
          <a:p>
            <a:pPr marL="0" indent="0">
              <a:lnSpc>
                <a:spcPct val="150000"/>
              </a:lnSpc>
              <a:spcBef>
                <a:spcPts val="0"/>
              </a:spcBef>
              <a:buNone/>
            </a:pPr>
            <a:r>
              <a:rPr lang="en-US" sz="1400" dirty="0">
                <a:solidFill>
                  <a:prstClr val="black"/>
                </a:solidFill>
                <a:latin typeface="Courier New"/>
                <a:cs typeface="Courier New"/>
              </a:rPr>
              <a:t>    TreeTraversal2(cur-&gt;left);</a:t>
            </a:r>
          </a:p>
          <a:p>
            <a:pPr marL="0" lvl="0" indent="0">
              <a:lnSpc>
                <a:spcPct val="150000"/>
              </a:lnSpc>
              <a:spcBef>
                <a:spcPts val="0"/>
              </a:spcBef>
              <a:buNone/>
            </a:pPr>
            <a:r>
              <a:rPr lang="en-US" sz="1400" dirty="0">
                <a:solidFill>
                  <a:prstClr val="black"/>
                </a:solidFill>
                <a:latin typeface="Courier New"/>
                <a:cs typeface="Courier New"/>
              </a:rPr>
              <a:t>    TreeTraversal2(cur-&gt;right);</a:t>
            </a:r>
          </a:p>
          <a:p>
            <a:pPr marL="0" lvl="0" indent="0">
              <a:lnSpc>
                <a:spcPct val="150000"/>
              </a:lnSpc>
              <a:spcBef>
                <a:spcPts val="0"/>
              </a:spcBef>
              <a:buNone/>
            </a:pPr>
            <a:r>
              <a:rPr lang="en-US" sz="1400" dirty="0">
                <a:solidFill>
                  <a:prstClr val="black"/>
                </a:solidFill>
                <a:latin typeface="Courier New"/>
                <a:cs typeface="Courier New"/>
              </a:rPr>
              <a:t>}</a:t>
            </a:r>
            <a:endParaRPr lang="en-US" sz="500" dirty="0">
              <a:solidFill>
                <a:prstClr val="black"/>
              </a:solidFill>
              <a:latin typeface="Courier New"/>
              <a:cs typeface="Courier New"/>
            </a:endParaRPr>
          </a:p>
          <a:p>
            <a:pPr marL="0" indent="0" algn="just">
              <a:lnSpc>
                <a:spcPct val="150000"/>
              </a:lnSpc>
              <a:spcBef>
                <a:spcPts val="0"/>
              </a:spcBef>
              <a:buNone/>
            </a:pPr>
            <a:endParaRPr lang="en-US" sz="1600" dirty="0">
              <a:ea typeface="Cambria Math" panose="02040503050406030204" pitchFamily="18" charset="0"/>
              <a:cs typeface="Times New Roman" pitchFamily="18" charset="0"/>
            </a:endParaRPr>
          </a:p>
        </p:txBody>
      </p:sp>
      <p:sp>
        <p:nvSpPr>
          <p:cNvPr id="42" name="object 49">
            <a:extLst>
              <a:ext uri="{FF2B5EF4-FFF2-40B4-BE49-F238E27FC236}">
                <a16:creationId xmlns:a16="http://schemas.microsoft.com/office/drawing/2014/main" id="{82EF1979-0B5D-4C23-A858-FA534A8832F1}"/>
              </a:ext>
            </a:extLst>
          </p:cNvPr>
          <p:cNvSpPr/>
          <p:nvPr/>
        </p:nvSpPr>
        <p:spPr>
          <a:xfrm>
            <a:off x="6146202" y="1035329"/>
            <a:ext cx="797560" cy="508000"/>
          </a:xfrm>
          <a:custGeom>
            <a:avLst/>
            <a:gdLst/>
            <a:ahLst/>
            <a:cxnLst/>
            <a:rect l="l" t="t" r="r" b="b"/>
            <a:pathLst>
              <a:path w="797559" h="508000">
                <a:moveTo>
                  <a:pt x="0" y="253948"/>
                </a:moveTo>
                <a:lnTo>
                  <a:pt x="5218" y="212757"/>
                </a:lnTo>
                <a:lnTo>
                  <a:pt x="20326" y="173681"/>
                </a:lnTo>
                <a:lnTo>
                  <a:pt x="44502" y="137244"/>
                </a:lnTo>
                <a:lnTo>
                  <a:pt x="76927" y="103970"/>
                </a:lnTo>
                <a:lnTo>
                  <a:pt x="116778" y="74379"/>
                </a:lnTo>
                <a:lnTo>
                  <a:pt x="163235" y="48997"/>
                </a:lnTo>
                <a:lnTo>
                  <a:pt x="215477" y="28345"/>
                </a:lnTo>
                <a:lnTo>
                  <a:pt x="272683" y="12946"/>
                </a:lnTo>
                <a:lnTo>
                  <a:pt x="334033" y="3323"/>
                </a:lnTo>
                <a:lnTo>
                  <a:pt x="398705" y="0"/>
                </a:lnTo>
                <a:lnTo>
                  <a:pt x="431405" y="841"/>
                </a:lnTo>
                <a:lnTo>
                  <a:pt x="494519" y="7380"/>
                </a:lnTo>
                <a:lnTo>
                  <a:pt x="553900" y="19956"/>
                </a:lnTo>
                <a:lnTo>
                  <a:pt x="608727" y="38047"/>
                </a:lnTo>
                <a:lnTo>
                  <a:pt x="658179" y="61130"/>
                </a:lnTo>
                <a:lnTo>
                  <a:pt x="701436" y="88681"/>
                </a:lnTo>
                <a:lnTo>
                  <a:pt x="737676" y="120179"/>
                </a:lnTo>
                <a:lnTo>
                  <a:pt x="766079" y="155100"/>
                </a:lnTo>
                <a:lnTo>
                  <a:pt x="785824" y="192922"/>
                </a:lnTo>
                <a:lnTo>
                  <a:pt x="796090" y="233121"/>
                </a:lnTo>
                <a:lnTo>
                  <a:pt x="797412" y="253948"/>
                </a:lnTo>
                <a:lnTo>
                  <a:pt x="796090" y="274776"/>
                </a:lnTo>
                <a:lnTo>
                  <a:pt x="785824" y="314975"/>
                </a:lnTo>
                <a:lnTo>
                  <a:pt x="766079" y="352797"/>
                </a:lnTo>
                <a:lnTo>
                  <a:pt x="737676" y="387718"/>
                </a:lnTo>
                <a:lnTo>
                  <a:pt x="701436" y="419216"/>
                </a:lnTo>
                <a:lnTo>
                  <a:pt x="658179" y="446767"/>
                </a:lnTo>
                <a:lnTo>
                  <a:pt x="608727" y="469850"/>
                </a:lnTo>
                <a:lnTo>
                  <a:pt x="553900" y="487941"/>
                </a:lnTo>
                <a:lnTo>
                  <a:pt x="494519" y="500517"/>
                </a:lnTo>
                <a:lnTo>
                  <a:pt x="431405" y="507056"/>
                </a:lnTo>
                <a:lnTo>
                  <a:pt x="398705" y="507898"/>
                </a:lnTo>
                <a:lnTo>
                  <a:pt x="366005" y="507056"/>
                </a:lnTo>
                <a:lnTo>
                  <a:pt x="302892" y="500517"/>
                </a:lnTo>
                <a:lnTo>
                  <a:pt x="243511" y="487941"/>
                </a:lnTo>
                <a:lnTo>
                  <a:pt x="188684" y="469850"/>
                </a:lnTo>
                <a:lnTo>
                  <a:pt x="139232" y="446767"/>
                </a:lnTo>
                <a:lnTo>
                  <a:pt x="95975" y="419216"/>
                </a:lnTo>
                <a:lnTo>
                  <a:pt x="59735" y="387718"/>
                </a:lnTo>
                <a:lnTo>
                  <a:pt x="31332" y="352797"/>
                </a:lnTo>
                <a:lnTo>
                  <a:pt x="11587" y="314975"/>
                </a:lnTo>
                <a:lnTo>
                  <a:pt x="1321" y="274776"/>
                </a:lnTo>
                <a:lnTo>
                  <a:pt x="0" y="253948"/>
                </a:lnTo>
                <a:close/>
              </a:path>
            </a:pathLst>
          </a:custGeom>
          <a:ln w="76199">
            <a:solidFill>
              <a:srgbClr val="FAA757"/>
            </a:solidFill>
          </a:ln>
        </p:spPr>
        <p:txBody>
          <a:bodyPr wrap="square" lIns="0" tIns="0" rIns="0" bIns="0" rtlCol="0"/>
          <a:lstStyle/>
          <a:p>
            <a:endParaRPr>
              <a:solidFill>
                <a:prstClr val="black"/>
              </a:solidFill>
              <a:latin typeface="Calibri"/>
            </a:endParaRPr>
          </a:p>
        </p:txBody>
      </p:sp>
      <p:sp>
        <p:nvSpPr>
          <p:cNvPr id="57" name="object 6">
            <a:extLst>
              <a:ext uri="{FF2B5EF4-FFF2-40B4-BE49-F238E27FC236}">
                <a16:creationId xmlns:a16="http://schemas.microsoft.com/office/drawing/2014/main" id="{5D44E131-EAE3-4D28-98D6-1C32F1C7AE6D}"/>
              </a:ext>
            </a:extLst>
          </p:cNvPr>
          <p:cNvSpPr/>
          <p:nvPr/>
        </p:nvSpPr>
        <p:spPr>
          <a:xfrm>
            <a:off x="6345591" y="1115066"/>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58" name="object 7">
            <a:extLst>
              <a:ext uri="{FF2B5EF4-FFF2-40B4-BE49-F238E27FC236}">
                <a16:creationId xmlns:a16="http://schemas.microsoft.com/office/drawing/2014/main" id="{F5593651-F6CE-420A-8345-E0F939DF2B3F}"/>
              </a:ext>
            </a:extLst>
          </p:cNvPr>
          <p:cNvSpPr/>
          <p:nvPr/>
        </p:nvSpPr>
        <p:spPr>
          <a:xfrm>
            <a:off x="6345591" y="1115066"/>
            <a:ext cx="398780" cy="297180"/>
          </a:xfrm>
          <a:prstGeom prst="ellipse">
            <a:avLst/>
          </a:prstGeom>
          <a:ln w="25399">
            <a:solidFill>
              <a:srgbClr val="839950"/>
            </a:solidFill>
          </a:ln>
        </p:spPr>
        <p:txBody>
          <a:bodyPr wrap="square" lIns="0" tIns="0" rIns="0" bIns="0" rtlCol="0"/>
          <a:lstStyle/>
          <a:p>
            <a:endParaRPr>
              <a:solidFill>
                <a:prstClr val="black"/>
              </a:solidFill>
              <a:latin typeface="Calibri"/>
            </a:endParaRPr>
          </a:p>
        </p:txBody>
      </p:sp>
      <p:sp>
        <p:nvSpPr>
          <p:cNvPr id="59" name="object 8">
            <a:extLst>
              <a:ext uri="{FF2B5EF4-FFF2-40B4-BE49-F238E27FC236}">
                <a16:creationId xmlns:a16="http://schemas.microsoft.com/office/drawing/2014/main" id="{A571E910-5C9E-4632-A1FA-35A9D1059EDE}"/>
              </a:ext>
            </a:extLst>
          </p:cNvPr>
          <p:cNvSpPr/>
          <p:nvPr/>
        </p:nvSpPr>
        <p:spPr>
          <a:xfrm>
            <a:off x="5548179" y="1665614"/>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60" name="object 9">
            <a:extLst>
              <a:ext uri="{FF2B5EF4-FFF2-40B4-BE49-F238E27FC236}">
                <a16:creationId xmlns:a16="http://schemas.microsoft.com/office/drawing/2014/main" id="{DD5195DD-DEC8-4A63-9507-772F9C3DD299}"/>
              </a:ext>
            </a:extLst>
          </p:cNvPr>
          <p:cNvSpPr/>
          <p:nvPr/>
        </p:nvSpPr>
        <p:spPr>
          <a:xfrm>
            <a:off x="5548179" y="1665613"/>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61" name="object 10">
            <a:extLst>
              <a:ext uri="{FF2B5EF4-FFF2-40B4-BE49-F238E27FC236}">
                <a16:creationId xmlns:a16="http://schemas.microsoft.com/office/drawing/2014/main" id="{1C92BD16-2E4C-4935-9541-1406AE9755EA}"/>
              </a:ext>
            </a:extLst>
          </p:cNvPr>
          <p:cNvSpPr/>
          <p:nvPr/>
        </p:nvSpPr>
        <p:spPr>
          <a:xfrm>
            <a:off x="5149475" y="2302905"/>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62" name="object 11">
            <a:extLst>
              <a:ext uri="{FF2B5EF4-FFF2-40B4-BE49-F238E27FC236}">
                <a16:creationId xmlns:a16="http://schemas.microsoft.com/office/drawing/2014/main" id="{9CF2F908-8BC6-4E93-B4DF-4BF2C5404DF4}"/>
              </a:ext>
            </a:extLst>
          </p:cNvPr>
          <p:cNvSpPr/>
          <p:nvPr/>
        </p:nvSpPr>
        <p:spPr>
          <a:xfrm>
            <a:off x="5149475" y="2302905"/>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63" name="object 12">
            <a:extLst>
              <a:ext uri="{FF2B5EF4-FFF2-40B4-BE49-F238E27FC236}">
                <a16:creationId xmlns:a16="http://schemas.microsoft.com/office/drawing/2014/main" id="{98561ADD-F2E3-4A2E-894A-A4EEA278A11C}"/>
              </a:ext>
            </a:extLst>
          </p:cNvPr>
          <p:cNvSpPr/>
          <p:nvPr/>
        </p:nvSpPr>
        <p:spPr>
          <a:xfrm>
            <a:off x="5946886" y="2302905"/>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64" name="object 13">
            <a:extLst>
              <a:ext uri="{FF2B5EF4-FFF2-40B4-BE49-F238E27FC236}">
                <a16:creationId xmlns:a16="http://schemas.microsoft.com/office/drawing/2014/main" id="{E9A343E6-580F-492F-BAF2-DBB96245F8A6}"/>
              </a:ext>
            </a:extLst>
          </p:cNvPr>
          <p:cNvSpPr/>
          <p:nvPr/>
        </p:nvSpPr>
        <p:spPr>
          <a:xfrm>
            <a:off x="5946886" y="2302905"/>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65" name="object 14">
            <a:extLst>
              <a:ext uri="{FF2B5EF4-FFF2-40B4-BE49-F238E27FC236}">
                <a16:creationId xmlns:a16="http://schemas.microsoft.com/office/drawing/2014/main" id="{BC35A42E-DD2A-4F5B-9695-FDCBA3C3B515}"/>
              </a:ext>
            </a:extLst>
          </p:cNvPr>
          <p:cNvSpPr/>
          <p:nvPr/>
        </p:nvSpPr>
        <p:spPr>
          <a:xfrm>
            <a:off x="7143001" y="1665614"/>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66" name="object 15">
            <a:extLst>
              <a:ext uri="{FF2B5EF4-FFF2-40B4-BE49-F238E27FC236}">
                <a16:creationId xmlns:a16="http://schemas.microsoft.com/office/drawing/2014/main" id="{202763E2-E16F-4E2F-A2D4-891C6F138FC5}"/>
              </a:ext>
            </a:extLst>
          </p:cNvPr>
          <p:cNvSpPr/>
          <p:nvPr/>
        </p:nvSpPr>
        <p:spPr>
          <a:xfrm>
            <a:off x="7143001" y="1665613"/>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67" name="object 16">
            <a:extLst>
              <a:ext uri="{FF2B5EF4-FFF2-40B4-BE49-F238E27FC236}">
                <a16:creationId xmlns:a16="http://schemas.microsoft.com/office/drawing/2014/main" id="{6069B4E8-694E-4201-A854-11B7E1298DF7}"/>
              </a:ext>
            </a:extLst>
          </p:cNvPr>
          <p:cNvSpPr/>
          <p:nvPr/>
        </p:nvSpPr>
        <p:spPr>
          <a:xfrm>
            <a:off x="6744297" y="2307724"/>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68" name="object 17">
            <a:extLst>
              <a:ext uri="{FF2B5EF4-FFF2-40B4-BE49-F238E27FC236}">
                <a16:creationId xmlns:a16="http://schemas.microsoft.com/office/drawing/2014/main" id="{89292CF2-25A3-4CAB-B13A-CDD213CCE873}"/>
              </a:ext>
            </a:extLst>
          </p:cNvPr>
          <p:cNvSpPr/>
          <p:nvPr/>
        </p:nvSpPr>
        <p:spPr>
          <a:xfrm>
            <a:off x="6744297" y="2307724"/>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69" name="object 18">
            <a:extLst>
              <a:ext uri="{FF2B5EF4-FFF2-40B4-BE49-F238E27FC236}">
                <a16:creationId xmlns:a16="http://schemas.microsoft.com/office/drawing/2014/main" id="{D90D7DAE-0B36-4EE0-AF46-34F21E81C81F}"/>
              </a:ext>
            </a:extLst>
          </p:cNvPr>
          <p:cNvSpPr/>
          <p:nvPr/>
        </p:nvSpPr>
        <p:spPr>
          <a:xfrm>
            <a:off x="7541708" y="2307724"/>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70" name="object 19">
            <a:extLst>
              <a:ext uri="{FF2B5EF4-FFF2-40B4-BE49-F238E27FC236}">
                <a16:creationId xmlns:a16="http://schemas.microsoft.com/office/drawing/2014/main" id="{B324A1E8-B8F6-4D97-A0E0-A2927B7ABF08}"/>
              </a:ext>
            </a:extLst>
          </p:cNvPr>
          <p:cNvSpPr/>
          <p:nvPr/>
        </p:nvSpPr>
        <p:spPr>
          <a:xfrm>
            <a:off x="7541707" y="2307724"/>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71" name="object 38">
            <a:extLst>
              <a:ext uri="{FF2B5EF4-FFF2-40B4-BE49-F238E27FC236}">
                <a16:creationId xmlns:a16="http://schemas.microsoft.com/office/drawing/2014/main" id="{101D9510-8CB7-48B7-8F92-567437B022BA}"/>
              </a:ext>
            </a:extLst>
          </p:cNvPr>
          <p:cNvSpPr/>
          <p:nvPr/>
        </p:nvSpPr>
        <p:spPr>
          <a:xfrm>
            <a:off x="6146239" y="2985234"/>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83" name="object 39">
            <a:extLst>
              <a:ext uri="{FF2B5EF4-FFF2-40B4-BE49-F238E27FC236}">
                <a16:creationId xmlns:a16="http://schemas.microsoft.com/office/drawing/2014/main" id="{30E7BDB7-725C-4689-AAF6-61CE51C63B24}"/>
              </a:ext>
            </a:extLst>
          </p:cNvPr>
          <p:cNvSpPr/>
          <p:nvPr/>
        </p:nvSpPr>
        <p:spPr>
          <a:xfrm>
            <a:off x="6146239" y="2985234"/>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84" name="object 40">
            <a:extLst>
              <a:ext uri="{FF2B5EF4-FFF2-40B4-BE49-F238E27FC236}">
                <a16:creationId xmlns:a16="http://schemas.microsoft.com/office/drawing/2014/main" id="{286C08D0-3111-4CF1-BBB3-0AB3FA061867}"/>
              </a:ext>
            </a:extLst>
          </p:cNvPr>
          <p:cNvSpPr/>
          <p:nvPr/>
        </p:nvSpPr>
        <p:spPr>
          <a:xfrm>
            <a:off x="7342354" y="2985234"/>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85" name="object 41">
            <a:extLst>
              <a:ext uri="{FF2B5EF4-FFF2-40B4-BE49-F238E27FC236}">
                <a16:creationId xmlns:a16="http://schemas.microsoft.com/office/drawing/2014/main" id="{F4F26705-B10B-4561-BE5C-CE5DA6FA79E9}"/>
              </a:ext>
            </a:extLst>
          </p:cNvPr>
          <p:cNvSpPr/>
          <p:nvPr/>
        </p:nvSpPr>
        <p:spPr>
          <a:xfrm>
            <a:off x="7342354" y="2985234"/>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cxnSp>
        <p:nvCxnSpPr>
          <p:cNvPr id="86" name="直接箭头连接符 76">
            <a:extLst>
              <a:ext uri="{FF2B5EF4-FFF2-40B4-BE49-F238E27FC236}">
                <a16:creationId xmlns:a16="http://schemas.microsoft.com/office/drawing/2014/main" id="{B1406128-731F-4E12-A69E-84E076279D06}"/>
              </a:ext>
            </a:extLst>
          </p:cNvPr>
          <p:cNvCxnSpPr>
            <a:stCxn id="58" idx="5"/>
            <a:endCxn id="66" idx="1"/>
          </p:cNvCxnSpPr>
          <p:nvPr/>
        </p:nvCxnSpPr>
        <p:spPr>
          <a:xfrm>
            <a:off x="6685971" y="1368725"/>
            <a:ext cx="515430" cy="34040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7" name="直接箭头连接符 77">
            <a:extLst>
              <a:ext uri="{FF2B5EF4-FFF2-40B4-BE49-F238E27FC236}">
                <a16:creationId xmlns:a16="http://schemas.microsoft.com/office/drawing/2014/main" id="{682A7B2D-0BCE-4987-B4B9-96000C058086}"/>
              </a:ext>
            </a:extLst>
          </p:cNvPr>
          <p:cNvCxnSpPr>
            <a:stCxn id="58" idx="3"/>
            <a:endCxn id="59" idx="7"/>
          </p:cNvCxnSpPr>
          <p:nvPr/>
        </p:nvCxnSpPr>
        <p:spPr>
          <a:xfrm flipH="1">
            <a:off x="5888559" y="1368725"/>
            <a:ext cx="515432" cy="34041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8" name="直接箭头连接符 78">
            <a:extLst>
              <a:ext uri="{FF2B5EF4-FFF2-40B4-BE49-F238E27FC236}">
                <a16:creationId xmlns:a16="http://schemas.microsoft.com/office/drawing/2014/main" id="{DCC6C26E-DD72-4654-B150-89CECAE35F83}"/>
              </a:ext>
            </a:extLst>
          </p:cNvPr>
          <p:cNvCxnSpPr>
            <a:stCxn id="59" idx="3"/>
            <a:endCxn id="62" idx="0"/>
          </p:cNvCxnSpPr>
          <p:nvPr/>
        </p:nvCxnSpPr>
        <p:spPr>
          <a:xfrm flipH="1">
            <a:off x="5348865" y="1919273"/>
            <a:ext cx="257714" cy="38363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9" name="直接箭头连接符 79">
            <a:extLst>
              <a:ext uri="{FF2B5EF4-FFF2-40B4-BE49-F238E27FC236}">
                <a16:creationId xmlns:a16="http://schemas.microsoft.com/office/drawing/2014/main" id="{C41125EA-C501-4B2A-8D53-89D1FAC87792}"/>
              </a:ext>
            </a:extLst>
          </p:cNvPr>
          <p:cNvCxnSpPr>
            <a:stCxn id="66" idx="3"/>
            <a:endCxn id="67" idx="0"/>
          </p:cNvCxnSpPr>
          <p:nvPr/>
        </p:nvCxnSpPr>
        <p:spPr>
          <a:xfrm flipH="1">
            <a:off x="6943687" y="1919272"/>
            <a:ext cx="257714" cy="38845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90" name="直接箭头连接符 80">
            <a:extLst>
              <a:ext uri="{FF2B5EF4-FFF2-40B4-BE49-F238E27FC236}">
                <a16:creationId xmlns:a16="http://schemas.microsoft.com/office/drawing/2014/main" id="{036D9773-00C6-4543-BEB1-AB694B92DE99}"/>
              </a:ext>
            </a:extLst>
          </p:cNvPr>
          <p:cNvCxnSpPr>
            <a:stCxn id="60" idx="5"/>
            <a:endCxn id="63" idx="0"/>
          </p:cNvCxnSpPr>
          <p:nvPr/>
        </p:nvCxnSpPr>
        <p:spPr>
          <a:xfrm>
            <a:off x="5888559" y="1919272"/>
            <a:ext cx="257717" cy="383633"/>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91" name="直接箭头连接符 81">
            <a:extLst>
              <a:ext uri="{FF2B5EF4-FFF2-40B4-BE49-F238E27FC236}">
                <a16:creationId xmlns:a16="http://schemas.microsoft.com/office/drawing/2014/main" id="{A7A978A7-E5D3-49A7-8424-29ACFD89E5C7}"/>
              </a:ext>
            </a:extLst>
          </p:cNvPr>
          <p:cNvCxnSpPr>
            <a:stCxn id="66" idx="5"/>
            <a:endCxn id="69" idx="0"/>
          </p:cNvCxnSpPr>
          <p:nvPr/>
        </p:nvCxnSpPr>
        <p:spPr>
          <a:xfrm>
            <a:off x="7483381" y="1919272"/>
            <a:ext cx="257717" cy="38845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92" name="直接箭头连接符 82">
            <a:extLst>
              <a:ext uri="{FF2B5EF4-FFF2-40B4-BE49-F238E27FC236}">
                <a16:creationId xmlns:a16="http://schemas.microsoft.com/office/drawing/2014/main" id="{7A423999-DC82-4759-B1B9-F5B7E46BC4D4}"/>
              </a:ext>
            </a:extLst>
          </p:cNvPr>
          <p:cNvCxnSpPr>
            <a:stCxn id="64" idx="4"/>
            <a:endCxn id="71" idx="0"/>
          </p:cNvCxnSpPr>
          <p:nvPr/>
        </p:nvCxnSpPr>
        <p:spPr>
          <a:xfrm>
            <a:off x="6146276" y="2600085"/>
            <a:ext cx="199353" cy="38514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93" name="直接箭头连接符 83">
            <a:extLst>
              <a:ext uri="{FF2B5EF4-FFF2-40B4-BE49-F238E27FC236}">
                <a16:creationId xmlns:a16="http://schemas.microsoft.com/office/drawing/2014/main" id="{CA276DAD-3A30-4D44-A6C5-DAF8CE6A5D83}"/>
              </a:ext>
            </a:extLst>
          </p:cNvPr>
          <p:cNvCxnSpPr>
            <a:stCxn id="70" idx="4"/>
            <a:endCxn id="85" idx="0"/>
          </p:cNvCxnSpPr>
          <p:nvPr/>
        </p:nvCxnSpPr>
        <p:spPr>
          <a:xfrm flipH="1">
            <a:off x="7541744" y="2604904"/>
            <a:ext cx="199353" cy="380330"/>
          </a:xfrm>
          <a:prstGeom prst="straightConnector1">
            <a:avLst/>
          </a:prstGeom>
          <a:noFill/>
          <a:ln w="38100" cap="flat" cmpd="sng" algn="ctr">
            <a:solidFill>
              <a:srgbClr val="4F81BD">
                <a:shade val="95000"/>
                <a:satMod val="105000"/>
              </a:srgbClr>
            </a:solidFill>
            <a:prstDash val="solid"/>
            <a:tailEnd type="triangle"/>
          </a:ln>
          <a:effectLst/>
        </p:spPr>
      </p:cxnSp>
    </p:spTree>
    <p:extLst>
      <p:ext uri="{BB962C8B-B14F-4D97-AF65-F5344CB8AC3E}">
        <p14:creationId xmlns:p14="http://schemas.microsoft.com/office/powerpoint/2010/main" val="141711522"/>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57"/>
                                        </p:tgtEl>
                                        <p:attrNameLst>
                                          <p:attrName>fillcolor</p:attrName>
                                        </p:attrNameLst>
                                      </p:cBhvr>
                                      <p:to>
                                        <a:schemeClr val="accent2"/>
                                      </p:to>
                                    </p:animClr>
                                    <p:set>
                                      <p:cBhvr>
                                        <p:cTn id="11" dur="2000" fill="hold"/>
                                        <p:tgtEl>
                                          <p:spTgt spid="57"/>
                                        </p:tgtEl>
                                        <p:attrNameLst>
                                          <p:attrName>fill.type</p:attrName>
                                        </p:attrNameLst>
                                      </p:cBhvr>
                                      <p:to>
                                        <p:strVal val="solid"/>
                                      </p:to>
                                    </p:set>
                                    <p:set>
                                      <p:cBhvr>
                                        <p:cTn id="12" dur="2000" fill="hold"/>
                                        <p:tgtEl>
                                          <p:spTgt spid="57"/>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38889E-6 -3.7037E-7 L -0.10261 0.08032 " pathEditMode="relative" rAng="0" ptsTypes="AA">
                                      <p:cBhvr>
                                        <p:cTn id="16" dur="2000" fill="hold"/>
                                        <p:tgtEl>
                                          <p:spTgt spid="42"/>
                                        </p:tgtEl>
                                        <p:attrNameLst>
                                          <p:attrName>ppt_x</p:attrName>
                                          <p:attrName>ppt_y</p:attrName>
                                        </p:attrNameLst>
                                      </p:cBhvr>
                                      <p:rCtr x="-5139" y="4005"/>
                                    </p:animMotion>
                                  </p:childTnLst>
                                </p:cTn>
                              </p:par>
                            </p:childTnLst>
                          </p:cTn>
                        </p:par>
                      </p:childTnLst>
                    </p:cTn>
                  </p:par>
                  <p:par>
                    <p:cTn id="17" fill="hold">
                      <p:stCondLst>
                        <p:cond delay="indefinite"/>
                      </p:stCondLst>
                      <p:childTnLst>
                        <p:par>
                          <p:cTn id="18" fill="hold">
                            <p:stCondLst>
                              <p:cond delay="0"/>
                            </p:stCondLst>
                            <p:childTnLst>
                              <p:par>
                                <p:cTn id="19" presetID="1" presetClass="emph" presetSubtype="2" fill="hold" nodeType="clickEffect">
                                  <p:stCondLst>
                                    <p:cond delay="0"/>
                                  </p:stCondLst>
                                  <p:childTnLst>
                                    <p:animClr clrSpc="rgb" dir="cw">
                                      <p:cBhvr>
                                        <p:cTn id="20" dur="2000" fill="hold"/>
                                        <p:tgtEl>
                                          <p:spTgt spid="60"/>
                                        </p:tgtEl>
                                        <p:attrNameLst>
                                          <p:attrName>fillcolor</p:attrName>
                                        </p:attrNameLst>
                                      </p:cBhvr>
                                      <p:to>
                                        <a:schemeClr val="accent2"/>
                                      </p:to>
                                    </p:animClr>
                                    <p:set>
                                      <p:cBhvr>
                                        <p:cTn id="21" dur="2000" fill="hold"/>
                                        <p:tgtEl>
                                          <p:spTgt spid="60"/>
                                        </p:tgtEl>
                                        <p:attrNameLst>
                                          <p:attrName>fill.type</p:attrName>
                                        </p:attrNameLst>
                                      </p:cBhvr>
                                      <p:to>
                                        <p:strVal val="solid"/>
                                      </p:to>
                                    </p:set>
                                    <p:set>
                                      <p:cBhvr>
                                        <p:cTn id="22" dur="2000" fill="hold"/>
                                        <p:tgtEl>
                                          <p:spTgt spid="60"/>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2" nodeType="clickEffect">
                                  <p:stCondLst>
                                    <p:cond delay="0"/>
                                  </p:stCondLst>
                                  <p:childTnLst>
                                    <p:animMotion origin="layout" path="M -0.10261 0.08032 L -0.13073 0.17454 " pathEditMode="relative" rAng="0" ptsTypes="AA">
                                      <p:cBhvr>
                                        <p:cTn id="26" dur="2000" fill="hold"/>
                                        <p:tgtEl>
                                          <p:spTgt spid="42"/>
                                        </p:tgtEl>
                                        <p:attrNameLst>
                                          <p:attrName>ppt_x</p:attrName>
                                          <p:attrName>ppt_y</p:attrName>
                                        </p:attrNameLst>
                                      </p:cBhvr>
                                      <p:rCtr x="-1406" y="4699"/>
                                    </p:animMotion>
                                  </p:childTnLst>
                                </p:cTn>
                              </p:par>
                            </p:childTnLst>
                          </p:cTn>
                        </p:par>
                      </p:childTnLst>
                    </p:cTn>
                  </p:par>
                  <p:par>
                    <p:cTn id="27" fill="hold">
                      <p:stCondLst>
                        <p:cond delay="indefinite"/>
                      </p:stCondLst>
                      <p:childTnLst>
                        <p:par>
                          <p:cTn id="28" fill="hold">
                            <p:stCondLst>
                              <p:cond delay="0"/>
                            </p:stCondLst>
                            <p:childTnLst>
                              <p:par>
                                <p:cTn id="29" presetID="1" presetClass="emph" presetSubtype="2" fill="hold" nodeType="clickEffect">
                                  <p:stCondLst>
                                    <p:cond delay="0"/>
                                  </p:stCondLst>
                                  <p:childTnLst>
                                    <p:animClr clrSpc="rgb" dir="cw">
                                      <p:cBhvr>
                                        <p:cTn id="30" dur="2000" fill="hold"/>
                                        <p:tgtEl>
                                          <p:spTgt spid="62"/>
                                        </p:tgtEl>
                                        <p:attrNameLst>
                                          <p:attrName>fillcolor</p:attrName>
                                        </p:attrNameLst>
                                      </p:cBhvr>
                                      <p:to>
                                        <a:schemeClr val="accent2"/>
                                      </p:to>
                                    </p:animClr>
                                    <p:set>
                                      <p:cBhvr>
                                        <p:cTn id="31" dur="2000" fill="hold"/>
                                        <p:tgtEl>
                                          <p:spTgt spid="62"/>
                                        </p:tgtEl>
                                        <p:attrNameLst>
                                          <p:attrName>fill.type</p:attrName>
                                        </p:attrNameLst>
                                      </p:cBhvr>
                                      <p:to>
                                        <p:strVal val="solid"/>
                                      </p:to>
                                    </p:set>
                                    <p:set>
                                      <p:cBhvr>
                                        <p:cTn id="32" dur="2000" fill="hold"/>
                                        <p:tgtEl>
                                          <p:spTgt spid="62"/>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grpId="3" nodeType="clickEffect">
                                  <p:stCondLst>
                                    <p:cond delay="0"/>
                                  </p:stCondLst>
                                  <p:childTnLst>
                                    <p:animMotion origin="layout" path="M -0.13073 0.17454 L -0.18976 0.26898 " pathEditMode="relative" rAng="0" ptsTypes="AA">
                                      <p:cBhvr>
                                        <p:cTn id="36" dur="2000" fill="hold"/>
                                        <p:tgtEl>
                                          <p:spTgt spid="42"/>
                                        </p:tgtEl>
                                        <p:attrNameLst>
                                          <p:attrName>ppt_x</p:attrName>
                                          <p:attrName>ppt_y</p:attrName>
                                        </p:attrNameLst>
                                      </p:cBhvr>
                                      <p:rCtr x="-2951" y="4722"/>
                                    </p:animMotion>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grpId="4" nodeType="clickEffect">
                                  <p:stCondLst>
                                    <p:cond delay="0"/>
                                  </p:stCondLst>
                                  <p:childTnLst>
                                    <p:animMotion origin="layout" path="M -0.18976 0.26898 L -0.13073 0.17454 " pathEditMode="relative" rAng="0" ptsTypes="AA">
                                      <p:cBhvr>
                                        <p:cTn id="40" dur="2000" fill="hold"/>
                                        <p:tgtEl>
                                          <p:spTgt spid="42"/>
                                        </p:tgtEl>
                                        <p:attrNameLst>
                                          <p:attrName>ppt_x</p:attrName>
                                          <p:attrName>ppt_y</p:attrName>
                                        </p:attrNameLst>
                                      </p:cBhvr>
                                      <p:rCtr x="2951" y="-4722"/>
                                    </p:animMotion>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grpId="5" nodeType="clickEffect">
                                  <p:stCondLst>
                                    <p:cond delay="0"/>
                                  </p:stCondLst>
                                  <p:childTnLst>
                                    <p:animMotion origin="layout" path="M -0.13073 0.17454 L -0.08715 0.26898 " pathEditMode="relative" rAng="0" ptsTypes="AA">
                                      <p:cBhvr>
                                        <p:cTn id="44" dur="2000" fill="hold"/>
                                        <p:tgtEl>
                                          <p:spTgt spid="42"/>
                                        </p:tgtEl>
                                        <p:attrNameLst>
                                          <p:attrName>ppt_x</p:attrName>
                                          <p:attrName>ppt_y</p:attrName>
                                        </p:attrNameLst>
                                      </p:cBhvr>
                                      <p:rCtr x="2170" y="4722"/>
                                    </p:animMotion>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6" nodeType="clickEffect">
                                  <p:stCondLst>
                                    <p:cond delay="0"/>
                                  </p:stCondLst>
                                  <p:childTnLst>
                                    <p:animMotion origin="layout" path="M -0.08715 0.26898 L -0.13073 0.17454 " pathEditMode="relative" rAng="0" ptsTypes="AA">
                                      <p:cBhvr>
                                        <p:cTn id="48" dur="2000" fill="hold"/>
                                        <p:tgtEl>
                                          <p:spTgt spid="42"/>
                                        </p:tgtEl>
                                        <p:attrNameLst>
                                          <p:attrName>ppt_x</p:attrName>
                                          <p:attrName>ppt_y</p:attrName>
                                        </p:attrNameLst>
                                      </p:cBhvr>
                                      <p:rCtr x="-2187" y="-4722"/>
                                    </p:animMotion>
                                  </p:childTnLst>
                                </p:cTn>
                              </p:par>
                            </p:childTnLst>
                          </p:cTn>
                        </p:par>
                      </p:childTnLst>
                    </p:cTn>
                  </p:par>
                  <p:par>
                    <p:cTn id="49" fill="hold">
                      <p:stCondLst>
                        <p:cond delay="indefinite"/>
                      </p:stCondLst>
                      <p:childTnLst>
                        <p:par>
                          <p:cTn id="50" fill="hold">
                            <p:stCondLst>
                              <p:cond delay="0"/>
                            </p:stCondLst>
                            <p:childTnLst>
                              <p:par>
                                <p:cTn id="51" presetID="42" presetClass="path" presetSubtype="0" accel="50000" decel="50000" fill="hold" grpId="7" nodeType="clickEffect">
                                  <p:stCondLst>
                                    <p:cond delay="0"/>
                                  </p:stCondLst>
                                  <p:childTnLst>
                                    <p:animMotion origin="layout" path="M -0.13073 0.17454 L -0.10261 0.08032 " pathEditMode="relative" rAng="0" ptsTypes="AA">
                                      <p:cBhvr>
                                        <p:cTn id="52" dur="2000" fill="hold"/>
                                        <p:tgtEl>
                                          <p:spTgt spid="42"/>
                                        </p:tgtEl>
                                        <p:attrNameLst>
                                          <p:attrName>ppt_x</p:attrName>
                                          <p:attrName>ppt_y</p:attrName>
                                        </p:attrNameLst>
                                      </p:cBhvr>
                                      <p:rCtr x="1406" y="-4722"/>
                                    </p:animMotion>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grpId="8" nodeType="clickEffect">
                                  <p:stCondLst>
                                    <p:cond delay="0"/>
                                  </p:stCondLst>
                                  <p:childTnLst>
                                    <p:animMotion origin="layout" path="M -0.10261 0.08032 L -0.03455 0.17454 " pathEditMode="relative" rAng="0" ptsTypes="AA">
                                      <p:cBhvr>
                                        <p:cTn id="56" dur="2000" fill="hold"/>
                                        <p:tgtEl>
                                          <p:spTgt spid="42"/>
                                        </p:tgtEl>
                                        <p:attrNameLst>
                                          <p:attrName>ppt_x</p:attrName>
                                          <p:attrName>ppt_y</p:attrName>
                                        </p:attrNameLst>
                                      </p:cBhvr>
                                      <p:rCtr x="3403" y="4699"/>
                                    </p:animMotion>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2000" fill="hold"/>
                                        <p:tgtEl>
                                          <p:spTgt spid="64"/>
                                        </p:tgtEl>
                                        <p:attrNameLst>
                                          <p:attrName>fillcolor</p:attrName>
                                        </p:attrNameLst>
                                      </p:cBhvr>
                                      <p:to>
                                        <a:schemeClr val="accent2"/>
                                      </p:to>
                                    </p:animClr>
                                    <p:set>
                                      <p:cBhvr>
                                        <p:cTn id="61" dur="2000" fill="hold"/>
                                        <p:tgtEl>
                                          <p:spTgt spid="64"/>
                                        </p:tgtEl>
                                        <p:attrNameLst>
                                          <p:attrName>fill.type</p:attrName>
                                        </p:attrNameLst>
                                      </p:cBhvr>
                                      <p:to>
                                        <p:strVal val="solid"/>
                                      </p:to>
                                    </p:set>
                                    <p:set>
                                      <p:cBhvr>
                                        <p:cTn id="62" dur="2000" fill="hold"/>
                                        <p:tgtEl>
                                          <p:spTgt spid="64"/>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grpId="9" nodeType="clickEffect">
                                  <p:stCondLst>
                                    <p:cond delay="0"/>
                                  </p:stCondLst>
                                  <p:childTnLst>
                                    <p:animMotion origin="layout" path="M -0.03455 0.17454 L -0.08715 0.26898 " pathEditMode="relative" rAng="0" ptsTypes="AA">
                                      <p:cBhvr>
                                        <p:cTn id="66" dur="2000" fill="hold"/>
                                        <p:tgtEl>
                                          <p:spTgt spid="42"/>
                                        </p:tgtEl>
                                        <p:attrNameLst>
                                          <p:attrName>ppt_x</p:attrName>
                                          <p:attrName>ppt_y</p:attrName>
                                        </p:attrNameLst>
                                      </p:cBhvr>
                                      <p:rCtr x="-2639" y="4722"/>
                                    </p:animMotion>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grpId="10" nodeType="clickEffect">
                                  <p:stCondLst>
                                    <p:cond delay="0"/>
                                  </p:stCondLst>
                                  <p:childTnLst>
                                    <p:animMotion origin="layout" path="M -0.08715 0.26898 L -0.03455 0.17454 " pathEditMode="relative" rAng="0" ptsTypes="AA">
                                      <p:cBhvr>
                                        <p:cTn id="70" dur="2000" fill="hold"/>
                                        <p:tgtEl>
                                          <p:spTgt spid="42"/>
                                        </p:tgtEl>
                                        <p:attrNameLst>
                                          <p:attrName>ppt_x</p:attrName>
                                          <p:attrName>ppt_y</p:attrName>
                                        </p:attrNameLst>
                                      </p:cBhvr>
                                      <p:rCtr x="2622" y="-4722"/>
                                    </p:animMotion>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grpId="11" nodeType="clickEffect">
                                  <p:stCondLst>
                                    <p:cond delay="0"/>
                                  </p:stCondLst>
                                  <p:childTnLst>
                                    <p:animMotion origin="layout" path="M -0.03455 0.17454 L -0.03073 0.26898 " pathEditMode="relative" rAng="0" ptsTypes="AA">
                                      <p:cBhvr>
                                        <p:cTn id="74" dur="2000" fill="hold"/>
                                        <p:tgtEl>
                                          <p:spTgt spid="42"/>
                                        </p:tgtEl>
                                        <p:attrNameLst>
                                          <p:attrName>ppt_x</p:attrName>
                                          <p:attrName>ppt_y</p:attrName>
                                        </p:attrNameLst>
                                      </p:cBhvr>
                                      <p:rCtr x="191" y="4722"/>
                                    </p:animMotion>
                                  </p:childTnLst>
                                </p:cTn>
                              </p:par>
                            </p:childTnLst>
                          </p:cTn>
                        </p:par>
                      </p:childTnLst>
                    </p:cTn>
                  </p:par>
                  <p:par>
                    <p:cTn id="75" fill="hold">
                      <p:stCondLst>
                        <p:cond delay="indefinite"/>
                      </p:stCondLst>
                      <p:childTnLst>
                        <p:par>
                          <p:cTn id="76" fill="hold">
                            <p:stCondLst>
                              <p:cond delay="0"/>
                            </p:stCondLst>
                            <p:childTnLst>
                              <p:par>
                                <p:cTn id="77" presetID="1" presetClass="emph" presetSubtype="2" fill="hold" nodeType="clickEffect">
                                  <p:stCondLst>
                                    <p:cond delay="0"/>
                                  </p:stCondLst>
                                  <p:childTnLst>
                                    <p:animClr clrSpc="rgb" dir="cw">
                                      <p:cBhvr>
                                        <p:cTn id="78" dur="2000" fill="hold"/>
                                        <p:tgtEl>
                                          <p:spTgt spid="83"/>
                                        </p:tgtEl>
                                        <p:attrNameLst>
                                          <p:attrName>fillcolor</p:attrName>
                                        </p:attrNameLst>
                                      </p:cBhvr>
                                      <p:to>
                                        <a:schemeClr val="accent2"/>
                                      </p:to>
                                    </p:animClr>
                                    <p:set>
                                      <p:cBhvr>
                                        <p:cTn id="79" dur="2000" fill="hold"/>
                                        <p:tgtEl>
                                          <p:spTgt spid="83"/>
                                        </p:tgtEl>
                                        <p:attrNameLst>
                                          <p:attrName>fill.type</p:attrName>
                                        </p:attrNameLst>
                                      </p:cBhvr>
                                      <p:to>
                                        <p:strVal val="solid"/>
                                      </p:to>
                                    </p:set>
                                    <p:set>
                                      <p:cBhvr>
                                        <p:cTn id="80" dur="2000" fill="hold"/>
                                        <p:tgtEl>
                                          <p:spTgt spid="83"/>
                                        </p:tgtEl>
                                        <p:attrNameLst>
                                          <p:attrName>fill.on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42" presetClass="path" presetSubtype="0" accel="50000" decel="50000" fill="hold" grpId="12" nodeType="clickEffect">
                                  <p:stCondLst>
                                    <p:cond delay="0"/>
                                  </p:stCondLst>
                                  <p:childTnLst>
                                    <p:animMotion origin="layout" path="M -0.03073 0.26898 L -0.0717 0.37269 " pathEditMode="relative" rAng="0" ptsTypes="AA">
                                      <p:cBhvr>
                                        <p:cTn id="84" dur="2000" fill="hold"/>
                                        <p:tgtEl>
                                          <p:spTgt spid="42"/>
                                        </p:tgtEl>
                                        <p:attrNameLst>
                                          <p:attrName>ppt_x</p:attrName>
                                          <p:attrName>ppt_y</p:attrName>
                                        </p:attrNameLst>
                                      </p:cBhvr>
                                      <p:rCtr x="-2049" y="5185"/>
                                    </p:animMotion>
                                  </p:childTnLst>
                                </p:cTn>
                              </p:par>
                            </p:childTnLst>
                          </p:cTn>
                        </p:par>
                      </p:childTnLst>
                    </p:cTn>
                  </p:par>
                  <p:par>
                    <p:cTn id="85" fill="hold">
                      <p:stCondLst>
                        <p:cond delay="indefinite"/>
                      </p:stCondLst>
                      <p:childTnLst>
                        <p:par>
                          <p:cTn id="86" fill="hold">
                            <p:stCondLst>
                              <p:cond delay="0"/>
                            </p:stCondLst>
                            <p:childTnLst>
                              <p:par>
                                <p:cTn id="87" presetID="42" presetClass="path" presetSubtype="0" accel="50000" decel="50000" fill="hold" grpId="13" nodeType="clickEffect">
                                  <p:stCondLst>
                                    <p:cond delay="0"/>
                                  </p:stCondLst>
                                  <p:childTnLst>
                                    <p:animMotion origin="layout" path="M -0.0717 0.37269 L -0.03073 0.26898 " pathEditMode="relative" rAng="0" ptsTypes="AA">
                                      <p:cBhvr>
                                        <p:cTn id="88" dur="2000" fill="hold"/>
                                        <p:tgtEl>
                                          <p:spTgt spid="42"/>
                                        </p:tgtEl>
                                        <p:attrNameLst>
                                          <p:attrName>ppt_x</p:attrName>
                                          <p:attrName>ppt_y</p:attrName>
                                        </p:attrNameLst>
                                      </p:cBhvr>
                                      <p:rCtr x="2049" y="-5185"/>
                                    </p:animMotion>
                                  </p:childTnLst>
                                </p:cTn>
                              </p:par>
                            </p:childTnLst>
                          </p:cTn>
                        </p:par>
                      </p:childTnLst>
                    </p:cTn>
                  </p:par>
                  <p:par>
                    <p:cTn id="89" fill="hold">
                      <p:stCondLst>
                        <p:cond delay="indefinite"/>
                      </p:stCondLst>
                      <p:childTnLst>
                        <p:par>
                          <p:cTn id="90" fill="hold">
                            <p:stCondLst>
                              <p:cond delay="0"/>
                            </p:stCondLst>
                            <p:childTnLst>
                              <p:par>
                                <p:cTn id="91" presetID="42" presetClass="path" presetSubtype="0" accel="50000" decel="50000" fill="hold" grpId="14" nodeType="clickEffect">
                                  <p:stCondLst>
                                    <p:cond delay="0"/>
                                  </p:stCondLst>
                                  <p:childTnLst>
                                    <p:animMotion origin="layout" path="M -0.03073 0.26898 L 0.02187 0.37708 " pathEditMode="relative" rAng="0" ptsTypes="AA">
                                      <p:cBhvr>
                                        <p:cTn id="92" dur="2000" fill="hold"/>
                                        <p:tgtEl>
                                          <p:spTgt spid="42"/>
                                        </p:tgtEl>
                                        <p:attrNameLst>
                                          <p:attrName>ppt_x</p:attrName>
                                          <p:attrName>ppt_y</p:attrName>
                                        </p:attrNameLst>
                                      </p:cBhvr>
                                      <p:rCtr x="2622" y="5394"/>
                                    </p:animMotion>
                                  </p:childTnLst>
                                </p:cTn>
                              </p:par>
                            </p:childTnLst>
                          </p:cTn>
                        </p:par>
                      </p:childTnLst>
                    </p:cTn>
                  </p:par>
                  <p:par>
                    <p:cTn id="93" fill="hold">
                      <p:stCondLst>
                        <p:cond delay="indefinite"/>
                      </p:stCondLst>
                      <p:childTnLst>
                        <p:par>
                          <p:cTn id="94" fill="hold">
                            <p:stCondLst>
                              <p:cond delay="0"/>
                            </p:stCondLst>
                            <p:childTnLst>
                              <p:par>
                                <p:cTn id="95" presetID="42" presetClass="path" presetSubtype="0" accel="50000" decel="50000" fill="hold" grpId="15" nodeType="clickEffect">
                                  <p:stCondLst>
                                    <p:cond delay="0"/>
                                  </p:stCondLst>
                                  <p:childTnLst>
                                    <p:animMotion origin="layout" path="M 0.02187 0.37708 L -0.03073 0.26898 " pathEditMode="relative" rAng="0" ptsTypes="AA">
                                      <p:cBhvr>
                                        <p:cTn id="96" dur="2000" fill="hold"/>
                                        <p:tgtEl>
                                          <p:spTgt spid="42"/>
                                        </p:tgtEl>
                                        <p:attrNameLst>
                                          <p:attrName>ppt_x</p:attrName>
                                          <p:attrName>ppt_y</p:attrName>
                                        </p:attrNameLst>
                                      </p:cBhvr>
                                      <p:rCtr x="-2639" y="-5417"/>
                                    </p:animMotion>
                                  </p:childTnLst>
                                </p:cTn>
                              </p:par>
                            </p:childTnLst>
                          </p:cTn>
                        </p:par>
                      </p:childTnLst>
                    </p:cTn>
                  </p:par>
                  <p:par>
                    <p:cTn id="97" fill="hold">
                      <p:stCondLst>
                        <p:cond delay="indefinite"/>
                      </p:stCondLst>
                      <p:childTnLst>
                        <p:par>
                          <p:cTn id="98" fill="hold">
                            <p:stCondLst>
                              <p:cond delay="0"/>
                            </p:stCondLst>
                            <p:childTnLst>
                              <p:par>
                                <p:cTn id="99" presetID="42" presetClass="path" presetSubtype="0" accel="50000" decel="50000" fill="hold" grpId="16" nodeType="clickEffect">
                                  <p:stCondLst>
                                    <p:cond delay="0"/>
                                  </p:stCondLst>
                                  <p:childTnLst>
                                    <p:animMotion origin="layout" path="M -0.03073 0.26898 L -0.03455 0.17454 " pathEditMode="relative" rAng="0" ptsTypes="AA">
                                      <p:cBhvr>
                                        <p:cTn id="100" dur="2000" fill="hold"/>
                                        <p:tgtEl>
                                          <p:spTgt spid="42"/>
                                        </p:tgtEl>
                                        <p:attrNameLst>
                                          <p:attrName>ppt_x</p:attrName>
                                          <p:attrName>ppt_y</p:attrName>
                                        </p:attrNameLst>
                                      </p:cBhvr>
                                      <p:rCtr x="-191" y="-4722"/>
                                    </p:animMotion>
                                  </p:childTnLst>
                                </p:cTn>
                              </p:par>
                            </p:childTnLst>
                          </p:cTn>
                        </p:par>
                      </p:childTnLst>
                    </p:cTn>
                  </p:par>
                  <p:par>
                    <p:cTn id="101" fill="hold">
                      <p:stCondLst>
                        <p:cond delay="indefinite"/>
                      </p:stCondLst>
                      <p:childTnLst>
                        <p:par>
                          <p:cTn id="102" fill="hold">
                            <p:stCondLst>
                              <p:cond delay="0"/>
                            </p:stCondLst>
                            <p:childTnLst>
                              <p:par>
                                <p:cTn id="103" presetID="42" presetClass="path" presetSubtype="0" accel="50000" decel="50000" fill="hold" grpId="17" nodeType="clickEffect">
                                  <p:stCondLst>
                                    <p:cond delay="0"/>
                                  </p:stCondLst>
                                  <p:childTnLst>
                                    <p:animMotion origin="layout" path="M -0.03455 0.17454 L -0.09063 0.07894 " pathEditMode="relative" rAng="0" ptsTypes="AA">
                                      <p:cBhvr>
                                        <p:cTn id="104" dur="2000" fill="hold"/>
                                        <p:tgtEl>
                                          <p:spTgt spid="42"/>
                                        </p:tgtEl>
                                        <p:attrNameLst>
                                          <p:attrName>ppt_x</p:attrName>
                                          <p:attrName>ppt_y</p:attrName>
                                        </p:attrNameLst>
                                      </p:cBhvr>
                                      <p:rCtr x="-2812" y="-4792"/>
                                    </p:animMotion>
                                  </p:childTnLst>
                                </p:cTn>
                              </p:par>
                            </p:childTnLst>
                          </p:cTn>
                        </p:par>
                      </p:childTnLst>
                    </p:cTn>
                  </p:par>
                  <p:par>
                    <p:cTn id="105" fill="hold">
                      <p:stCondLst>
                        <p:cond delay="indefinite"/>
                      </p:stCondLst>
                      <p:childTnLst>
                        <p:par>
                          <p:cTn id="106" fill="hold">
                            <p:stCondLst>
                              <p:cond delay="0"/>
                            </p:stCondLst>
                            <p:childTnLst>
                              <p:par>
                                <p:cTn id="107" presetID="42" presetClass="path" presetSubtype="0" accel="50000" decel="50000" fill="hold" grpId="18" nodeType="clickEffect">
                                  <p:stCondLst>
                                    <p:cond delay="0"/>
                                  </p:stCondLst>
                                  <p:childTnLst>
                                    <p:animMotion origin="layout" path="M -0.10261 0.08032 L 0.00104 0.00116 " pathEditMode="relative" rAng="0" ptsTypes="AA">
                                      <p:cBhvr>
                                        <p:cTn id="108" dur="2000" fill="hold"/>
                                        <p:tgtEl>
                                          <p:spTgt spid="42"/>
                                        </p:tgtEl>
                                        <p:attrNameLst>
                                          <p:attrName>ppt_x</p:attrName>
                                          <p:attrName>ppt_y</p:attrName>
                                        </p:attrNameLst>
                                      </p:cBhvr>
                                      <p:rCtr x="5174" y="-3958"/>
                                    </p:animMotion>
                                  </p:childTnLst>
                                </p:cTn>
                              </p:par>
                            </p:childTnLst>
                          </p:cTn>
                        </p:par>
                      </p:childTnLst>
                    </p:cTn>
                  </p:par>
                  <p:par>
                    <p:cTn id="109" fill="hold">
                      <p:stCondLst>
                        <p:cond delay="indefinite"/>
                      </p:stCondLst>
                      <p:childTnLst>
                        <p:par>
                          <p:cTn id="110" fill="hold">
                            <p:stCondLst>
                              <p:cond delay="0"/>
                            </p:stCondLst>
                            <p:childTnLst>
                              <p:par>
                                <p:cTn id="111" presetID="42" presetClass="path" presetSubtype="0" accel="50000" decel="50000" fill="hold" grpId="19" nodeType="clickEffect">
                                  <p:stCondLst>
                                    <p:cond delay="0"/>
                                  </p:stCondLst>
                                  <p:childTnLst>
                                    <p:animMotion origin="layout" path="M 1.38889E-6 -3.7037E-7 L 0.1 0.08889 " pathEditMode="relative" rAng="0" ptsTypes="AA">
                                      <p:cBhvr>
                                        <p:cTn id="112" dur="2000" fill="hold"/>
                                        <p:tgtEl>
                                          <p:spTgt spid="42"/>
                                        </p:tgtEl>
                                        <p:attrNameLst>
                                          <p:attrName>ppt_x</p:attrName>
                                          <p:attrName>ppt_y</p:attrName>
                                        </p:attrNameLst>
                                      </p:cBhvr>
                                      <p:rCtr x="5000" y="4444"/>
                                    </p:animMotion>
                                  </p:childTnLst>
                                </p:cTn>
                              </p:par>
                            </p:childTnLst>
                          </p:cTn>
                        </p:par>
                      </p:childTnLst>
                    </p:cTn>
                  </p:par>
                  <p:par>
                    <p:cTn id="113" fill="hold">
                      <p:stCondLst>
                        <p:cond delay="indefinite"/>
                      </p:stCondLst>
                      <p:childTnLst>
                        <p:par>
                          <p:cTn id="114" fill="hold">
                            <p:stCondLst>
                              <p:cond delay="0"/>
                            </p:stCondLst>
                            <p:childTnLst>
                              <p:par>
                                <p:cTn id="115" presetID="1" presetClass="emph" presetSubtype="2" fill="hold" nodeType="clickEffect">
                                  <p:stCondLst>
                                    <p:cond delay="0"/>
                                  </p:stCondLst>
                                  <p:childTnLst>
                                    <p:animClr clrSpc="rgb" dir="cw">
                                      <p:cBhvr>
                                        <p:cTn id="116" dur="2000" fill="hold"/>
                                        <p:tgtEl>
                                          <p:spTgt spid="66"/>
                                        </p:tgtEl>
                                        <p:attrNameLst>
                                          <p:attrName>fillcolor</p:attrName>
                                        </p:attrNameLst>
                                      </p:cBhvr>
                                      <p:to>
                                        <a:schemeClr val="accent2"/>
                                      </p:to>
                                    </p:animClr>
                                    <p:set>
                                      <p:cBhvr>
                                        <p:cTn id="117" dur="2000" fill="hold"/>
                                        <p:tgtEl>
                                          <p:spTgt spid="66"/>
                                        </p:tgtEl>
                                        <p:attrNameLst>
                                          <p:attrName>fill.type</p:attrName>
                                        </p:attrNameLst>
                                      </p:cBhvr>
                                      <p:to>
                                        <p:strVal val="solid"/>
                                      </p:to>
                                    </p:set>
                                    <p:set>
                                      <p:cBhvr>
                                        <p:cTn id="118" dur="2000" fill="hold"/>
                                        <p:tgtEl>
                                          <p:spTgt spid="66"/>
                                        </p:tgtEl>
                                        <p:attrNameLst>
                                          <p:attrName>fill.on</p:attrName>
                                        </p:attrNameLst>
                                      </p:cBhvr>
                                      <p:to>
                                        <p:strVal val="true"/>
                                      </p:to>
                                    </p:set>
                                  </p:childTnLst>
                                </p:cTn>
                              </p:par>
                            </p:childTnLst>
                          </p:cTn>
                        </p:par>
                      </p:childTnLst>
                    </p:cTn>
                  </p:par>
                  <p:par>
                    <p:cTn id="119" fill="hold">
                      <p:stCondLst>
                        <p:cond delay="indefinite"/>
                      </p:stCondLst>
                      <p:childTnLst>
                        <p:par>
                          <p:cTn id="120" fill="hold">
                            <p:stCondLst>
                              <p:cond delay="0"/>
                            </p:stCondLst>
                            <p:childTnLst>
                              <p:par>
                                <p:cTn id="121" presetID="42" presetClass="path" presetSubtype="0" accel="50000" decel="50000" fill="hold" grpId="20" nodeType="clickEffect">
                                  <p:stCondLst>
                                    <p:cond delay="0"/>
                                  </p:stCondLst>
                                  <p:childTnLst>
                                    <p:animMotion origin="layout" path="M 0.1 0.08889 L 0.04271 0.17894 " pathEditMode="relative" rAng="0" ptsTypes="AA">
                                      <p:cBhvr>
                                        <p:cTn id="122" dur="2000" fill="hold"/>
                                        <p:tgtEl>
                                          <p:spTgt spid="42"/>
                                        </p:tgtEl>
                                        <p:attrNameLst>
                                          <p:attrName>ppt_x</p:attrName>
                                          <p:attrName>ppt_y</p:attrName>
                                        </p:attrNameLst>
                                      </p:cBhvr>
                                      <p:rCtr x="-2865" y="4491"/>
                                    </p:animMotion>
                                  </p:childTnLst>
                                </p:cTn>
                              </p:par>
                            </p:childTnLst>
                          </p:cTn>
                        </p:par>
                      </p:childTnLst>
                    </p:cTn>
                  </p:par>
                  <p:par>
                    <p:cTn id="123" fill="hold">
                      <p:stCondLst>
                        <p:cond delay="indefinite"/>
                      </p:stCondLst>
                      <p:childTnLst>
                        <p:par>
                          <p:cTn id="124" fill="hold">
                            <p:stCondLst>
                              <p:cond delay="0"/>
                            </p:stCondLst>
                            <p:childTnLst>
                              <p:par>
                                <p:cTn id="125" presetID="1" presetClass="emph" presetSubtype="2" fill="hold" nodeType="clickEffect">
                                  <p:stCondLst>
                                    <p:cond delay="0"/>
                                  </p:stCondLst>
                                  <p:childTnLst>
                                    <p:animClr clrSpc="rgb" dir="cw">
                                      <p:cBhvr>
                                        <p:cTn id="126" dur="2000" fill="hold"/>
                                        <p:tgtEl>
                                          <p:spTgt spid="68"/>
                                        </p:tgtEl>
                                        <p:attrNameLst>
                                          <p:attrName>fillcolor</p:attrName>
                                        </p:attrNameLst>
                                      </p:cBhvr>
                                      <p:to>
                                        <a:schemeClr val="accent2"/>
                                      </p:to>
                                    </p:animClr>
                                    <p:set>
                                      <p:cBhvr>
                                        <p:cTn id="127" dur="2000" fill="hold"/>
                                        <p:tgtEl>
                                          <p:spTgt spid="68"/>
                                        </p:tgtEl>
                                        <p:attrNameLst>
                                          <p:attrName>fill.type</p:attrName>
                                        </p:attrNameLst>
                                      </p:cBhvr>
                                      <p:to>
                                        <p:strVal val="solid"/>
                                      </p:to>
                                    </p:set>
                                    <p:set>
                                      <p:cBhvr>
                                        <p:cTn id="128" dur="2000" fill="hold"/>
                                        <p:tgtEl>
                                          <p:spTgt spid="68"/>
                                        </p:tgtEl>
                                        <p:attrNameLst>
                                          <p:attrName>fill.on</p:attrName>
                                        </p:attrNameLst>
                                      </p:cBhvr>
                                      <p:to>
                                        <p:strVal val="true"/>
                                      </p:to>
                                    </p:set>
                                  </p:childTnLst>
                                </p:cTn>
                              </p:par>
                            </p:childTnLst>
                          </p:cTn>
                        </p:par>
                      </p:childTnLst>
                    </p:cTn>
                  </p:par>
                  <p:par>
                    <p:cTn id="129" fill="hold">
                      <p:stCondLst>
                        <p:cond delay="indefinite"/>
                      </p:stCondLst>
                      <p:childTnLst>
                        <p:par>
                          <p:cTn id="130" fill="hold">
                            <p:stCondLst>
                              <p:cond delay="0"/>
                            </p:stCondLst>
                            <p:childTnLst>
                              <p:par>
                                <p:cTn id="131" presetID="42" presetClass="path" presetSubtype="0" accel="50000" decel="50000" fill="hold" grpId="21" nodeType="clickEffect">
                                  <p:stCondLst>
                                    <p:cond delay="0"/>
                                  </p:stCondLst>
                                  <p:childTnLst>
                                    <p:animMotion origin="layout" path="M 0.04271 0.17894 L 0.04271 0.25671 " pathEditMode="relative" rAng="0" ptsTypes="AA">
                                      <p:cBhvr>
                                        <p:cTn id="132" dur="2000" fill="hold"/>
                                        <p:tgtEl>
                                          <p:spTgt spid="42"/>
                                        </p:tgtEl>
                                        <p:attrNameLst>
                                          <p:attrName>ppt_x</p:attrName>
                                          <p:attrName>ppt_y</p:attrName>
                                        </p:attrNameLst>
                                      </p:cBhvr>
                                      <p:rCtr x="0" y="3889"/>
                                    </p:animMotion>
                                  </p:childTnLst>
                                </p:cTn>
                              </p:par>
                            </p:childTnLst>
                          </p:cTn>
                        </p:par>
                      </p:childTnLst>
                    </p:cTn>
                  </p:par>
                  <p:par>
                    <p:cTn id="133" fill="hold">
                      <p:stCondLst>
                        <p:cond delay="indefinite"/>
                      </p:stCondLst>
                      <p:childTnLst>
                        <p:par>
                          <p:cTn id="134" fill="hold">
                            <p:stCondLst>
                              <p:cond delay="0"/>
                            </p:stCondLst>
                            <p:childTnLst>
                              <p:par>
                                <p:cTn id="135" presetID="42" presetClass="path" presetSubtype="0" accel="50000" decel="50000" fill="hold" grpId="22" nodeType="clickEffect">
                                  <p:stCondLst>
                                    <p:cond delay="0"/>
                                  </p:stCondLst>
                                  <p:childTnLst>
                                    <p:animMotion origin="layout" path="M 0.04271 0.25671 L 0.04271 0.17894 " pathEditMode="relative" rAng="0" ptsTypes="AA">
                                      <p:cBhvr>
                                        <p:cTn id="136" dur="2000" fill="hold"/>
                                        <p:tgtEl>
                                          <p:spTgt spid="42"/>
                                        </p:tgtEl>
                                        <p:attrNameLst>
                                          <p:attrName>ppt_x</p:attrName>
                                          <p:attrName>ppt_y</p:attrName>
                                        </p:attrNameLst>
                                      </p:cBhvr>
                                      <p:rCtr x="0" y="-3889"/>
                                    </p:animMotion>
                                  </p:childTnLst>
                                </p:cTn>
                              </p:par>
                            </p:childTnLst>
                          </p:cTn>
                        </p:par>
                      </p:childTnLst>
                    </p:cTn>
                  </p:par>
                  <p:par>
                    <p:cTn id="137" fill="hold">
                      <p:stCondLst>
                        <p:cond delay="indefinite"/>
                      </p:stCondLst>
                      <p:childTnLst>
                        <p:par>
                          <p:cTn id="138" fill="hold">
                            <p:stCondLst>
                              <p:cond delay="0"/>
                            </p:stCondLst>
                            <p:childTnLst>
                              <p:par>
                                <p:cTn id="139" presetID="42" presetClass="path" presetSubtype="0" accel="50000" decel="50000" fill="hold" grpId="23" nodeType="clickEffect">
                                  <p:stCondLst>
                                    <p:cond delay="0"/>
                                  </p:stCondLst>
                                  <p:childTnLst>
                                    <p:animMotion origin="layout" path="M 0.04271 0.17894 L 0.04271 0.26782 " pathEditMode="relative" rAng="0" ptsTypes="AA">
                                      <p:cBhvr>
                                        <p:cTn id="140" dur="2000" fill="hold"/>
                                        <p:tgtEl>
                                          <p:spTgt spid="42"/>
                                        </p:tgtEl>
                                        <p:attrNameLst>
                                          <p:attrName>ppt_x</p:attrName>
                                          <p:attrName>ppt_y</p:attrName>
                                        </p:attrNameLst>
                                      </p:cBhvr>
                                      <p:rCtr x="0" y="4444"/>
                                    </p:animMotion>
                                  </p:childTnLst>
                                </p:cTn>
                              </p:par>
                            </p:childTnLst>
                          </p:cTn>
                        </p:par>
                      </p:childTnLst>
                    </p:cTn>
                  </p:par>
                  <p:par>
                    <p:cTn id="141" fill="hold">
                      <p:stCondLst>
                        <p:cond delay="indefinite"/>
                      </p:stCondLst>
                      <p:childTnLst>
                        <p:par>
                          <p:cTn id="142" fill="hold">
                            <p:stCondLst>
                              <p:cond delay="0"/>
                            </p:stCondLst>
                            <p:childTnLst>
                              <p:par>
                                <p:cTn id="143" presetID="42" presetClass="path" presetSubtype="0" accel="50000" decel="50000" fill="hold" grpId="24" nodeType="clickEffect">
                                  <p:stCondLst>
                                    <p:cond delay="0"/>
                                  </p:stCondLst>
                                  <p:childTnLst>
                                    <p:animMotion origin="layout" path="M 0.04271 0.25671 L 0.04271 0.16782 " pathEditMode="relative" rAng="0" ptsTypes="AA">
                                      <p:cBhvr>
                                        <p:cTn id="144" dur="2000" fill="hold"/>
                                        <p:tgtEl>
                                          <p:spTgt spid="42"/>
                                        </p:tgtEl>
                                        <p:attrNameLst>
                                          <p:attrName>ppt_x</p:attrName>
                                          <p:attrName>ppt_y</p:attrName>
                                        </p:attrNameLst>
                                      </p:cBhvr>
                                      <p:rCtr x="0" y="-4444"/>
                                    </p:animMotion>
                                  </p:childTnLst>
                                </p:cTn>
                              </p:par>
                            </p:childTnLst>
                          </p:cTn>
                        </p:par>
                      </p:childTnLst>
                    </p:cTn>
                  </p:par>
                  <p:par>
                    <p:cTn id="145" fill="hold">
                      <p:stCondLst>
                        <p:cond delay="indefinite"/>
                      </p:stCondLst>
                      <p:childTnLst>
                        <p:par>
                          <p:cTn id="146" fill="hold">
                            <p:stCondLst>
                              <p:cond delay="0"/>
                            </p:stCondLst>
                            <p:childTnLst>
                              <p:par>
                                <p:cTn id="147" presetID="42" presetClass="path" presetSubtype="0" accel="50000" decel="50000" fill="hold" grpId="25" nodeType="clickEffect">
                                  <p:stCondLst>
                                    <p:cond delay="0"/>
                                  </p:stCondLst>
                                  <p:childTnLst>
                                    <p:animMotion origin="layout" path="M 0.04271 0.17894 L 0.09271 0.06782 " pathEditMode="relative" rAng="0" ptsTypes="AA">
                                      <p:cBhvr>
                                        <p:cTn id="148" dur="2000" fill="hold"/>
                                        <p:tgtEl>
                                          <p:spTgt spid="42"/>
                                        </p:tgtEl>
                                        <p:attrNameLst>
                                          <p:attrName>ppt_x</p:attrName>
                                          <p:attrName>ppt_y</p:attrName>
                                        </p:attrNameLst>
                                      </p:cBhvr>
                                      <p:rCtr x="2500" y="-5556"/>
                                    </p:animMotion>
                                  </p:childTnLst>
                                </p:cTn>
                              </p:par>
                            </p:childTnLst>
                          </p:cTn>
                        </p:par>
                      </p:childTnLst>
                    </p:cTn>
                  </p:par>
                  <p:par>
                    <p:cTn id="149" fill="hold">
                      <p:stCondLst>
                        <p:cond delay="indefinite"/>
                      </p:stCondLst>
                      <p:childTnLst>
                        <p:par>
                          <p:cTn id="150" fill="hold">
                            <p:stCondLst>
                              <p:cond delay="0"/>
                            </p:stCondLst>
                            <p:childTnLst>
                              <p:par>
                                <p:cTn id="151" presetID="42" presetClass="path" presetSubtype="0" accel="50000" decel="50000" fill="hold" grpId="26" nodeType="clickEffect">
                                  <p:stCondLst>
                                    <p:cond delay="0"/>
                                  </p:stCondLst>
                                  <p:childTnLst>
                                    <p:animMotion origin="layout" path="M 0.1 0.08889 L 0.13437 0.17894 " pathEditMode="relative" rAng="0" ptsTypes="AA">
                                      <p:cBhvr>
                                        <p:cTn id="152" dur="2000" fill="hold"/>
                                        <p:tgtEl>
                                          <p:spTgt spid="42"/>
                                        </p:tgtEl>
                                        <p:attrNameLst>
                                          <p:attrName>ppt_x</p:attrName>
                                          <p:attrName>ppt_y</p:attrName>
                                        </p:attrNameLst>
                                      </p:cBhvr>
                                      <p:rCtr x="1719" y="4491"/>
                                    </p:animMotion>
                                  </p:childTnLst>
                                </p:cTn>
                              </p:par>
                            </p:childTnLst>
                          </p:cTn>
                        </p:par>
                      </p:childTnLst>
                    </p:cTn>
                  </p:par>
                  <p:par>
                    <p:cTn id="153" fill="hold">
                      <p:stCondLst>
                        <p:cond delay="indefinite"/>
                      </p:stCondLst>
                      <p:childTnLst>
                        <p:par>
                          <p:cTn id="154" fill="hold">
                            <p:stCondLst>
                              <p:cond delay="0"/>
                            </p:stCondLst>
                            <p:childTnLst>
                              <p:par>
                                <p:cTn id="155" presetID="1" presetClass="emph" presetSubtype="2" fill="hold" nodeType="clickEffect">
                                  <p:stCondLst>
                                    <p:cond delay="0"/>
                                  </p:stCondLst>
                                  <p:childTnLst>
                                    <p:animClr clrSpc="rgb" dir="cw">
                                      <p:cBhvr>
                                        <p:cTn id="156" dur="2000" fill="hold"/>
                                        <p:tgtEl>
                                          <p:spTgt spid="70"/>
                                        </p:tgtEl>
                                        <p:attrNameLst>
                                          <p:attrName>fillcolor</p:attrName>
                                        </p:attrNameLst>
                                      </p:cBhvr>
                                      <p:to>
                                        <a:schemeClr val="accent2"/>
                                      </p:to>
                                    </p:animClr>
                                    <p:set>
                                      <p:cBhvr>
                                        <p:cTn id="157" dur="2000" fill="hold"/>
                                        <p:tgtEl>
                                          <p:spTgt spid="70"/>
                                        </p:tgtEl>
                                        <p:attrNameLst>
                                          <p:attrName>fill.type</p:attrName>
                                        </p:attrNameLst>
                                      </p:cBhvr>
                                      <p:to>
                                        <p:strVal val="solid"/>
                                      </p:to>
                                    </p:set>
                                    <p:set>
                                      <p:cBhvr>
                                        <p:cTn id="158" dur="2000" fill="hold"/>
                                        <p:tgtEl>
                                          <p:spTgt spid="70"/>
                                        </p:tgtEl>
                                        <p:attrNameLst>
                                          <p:attrName>fill.on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42" presetClass="path" presetSubtype="0" accel="50000" decel="50000" fill="hold" grpId="27" nodeType="clickEffect">
                                  <p:stCondLst>
                                    <p:cond delay="0"/>
                                  </p:stCondLst>
                                  <p:childTnLst>
                                    <p:animMotion origin="layout" path="M 0.13437 0.17894 L 0.10104 0.27894 " pathEditMode="relative" rAng="0" ptsTypes="AA">
                                      <p:cBhvr>
                                        <p:cTn id="162" dur="2000" fill="hold"/>
                                        <p:tgtEl>
                                          <p:spTgt spid="42"/>
                                        </p:tgtEl>
                                        <p:attrNameLst>
                                          <p:attrName>ppt_x</p:attrName>
                                          <p:attrName>ppt_y</p:attrName>
                                        </p:attrNameLst>
                                      </p:cBhvr>
                                      <p:rCtr x="-1667" y="5000"/>
                                    </p:animMotion>
                                  </p:childTnLst>
                                </p:cTn>
                              </p:par>
                            </p:childTnLst>
                          </p:cTn>
                        </p:par>
                      </p:childTnLst>
                    </p:cTn>
                  </p:par>
                  <p:par>
                    <p:cTn id="163" fill="hold">
                      <p:stCondLst>
                        <p:cond delay="indefinite"/>
                      </p:stCondLst>
                      <p:childTnLst>
                        <p:par>
                          <p:cTn id="164" fill="hold">
                            <p:stCondLst>
                              <p:cond delay="0"/>
                            </p:stCondLst>
                            <p:childTnLst>
                              <p:par>
                                <p:cTn id="165" presetID="1" presetClass="emph" presetSubtype="2" fill="hold" nodeType="clickEffect">
                                  <p:stCondLst>
                                    <p:cond delay="0"/>
                                  </p:stCondLst>
                                  <p:childTnLst>
                                    <p:animClr clrSpc="rgb" dir="cw">
                                      <p:cBhvr>
                                        <p:cTn id="166" dur="2000" fill="hold"/>
                                        <p:tgtEl>
                                          <p:spTgt spid="85"/>
                                        </p:tgtEl>
                                        <p:attrNameLst>
                                          <p:attrName>fillcolor</p:attrName>
                                        </p:attrNameLst>
                                      </p:cBhvr>
                                      <p:to>
                                        <a:schemeClr val="accent2"/>
                                      </p:to>
                                    </p:animClr>
                                    <p:set>
                                      <p:cBhvr>
                                        <p:cTn id="167" dur="2000" fill="hold"/>
                                        <p:tgtEl>
                                          <p:spTgt spid="85"/>
                                        </p:tgtEl>
                                        <p:attrNameLst>
                                          <p:attrName>fill.type</p:attrName>
                                        </p:attrNameLst>
                                      </p:cBhvr>
                                      <p:to>
                                        <p:strVal val="solid"/>
                                      </p:to>
                                    </p:set>
                                    <p:set>
                                      <p:cBhvr>
                                        <p:cTn id="168" dur="2000" fill="hold"/>
                                        <p:tgtEl>
                                          <p:spTgt spid="85"/>
                                        </p:tgtEl>
                                        <p:attrNameLst>
                                          <p:attrName>fill.on</p:attrName>
                                        </p:attrNameLst>
                                      </p:cBhvr>
                                      <p:to>
                                        <p:strVal val="true"/>
                                      </p:to>
                                    </p:set>
                                  </p:childTnLst>
                                </p:cTn>
                              </p:par>
                            </p:childTnLst>
                          </p:cTn>
                        </p:par>
                      </p:childTnLst>
                    </p:cTn>
                  </p:par>
                  <p:par>
                    <p:cTn id="169" fill="hold">
                      <p:stCondLst>
                        <p:cond delay="indefinite"/>
                      </p:stCondLst>
                      <p:childTnLst>
                        <p:par>
                          <p:cTn id="170" fill="hold">
                            <p:stCondLst>
                              <p:cond delay="0"/>
                            </p:stCondLst>
                            <p:childTnLst>
                              <p:par>
                                <p:cTn id="171" presetID="42" presetClass="path" presetSubtype="0" accel="50000" decel="50000" fill="hold" grpId="28" nodeType="clickEffect">
                                  <p:stCondLst>
                                    <p:cond delay="0"/>
                                  </p:stCondLst>
                                  <p:childTnLst>
                                    <p:animMotion origin="layout" path="M 0.10104 0.27894 L 0.07604 0.35671 " pathEditMode="relative" rAng="0" ptsTypes="AA">
                                      <p:cBhvr>
                                        <p:cTn id="172" dur="2000" fill="hold"/>
                                        <p:tgtEl>
                                          <p:spTgt spid="42"/>
                                        </p:tgtEl>
                                        <p:attrNameLst>
                                          <p:attrName>ppt_x</p:attrName>
                                          <p:attrName>ppt_y</p:attrName>
                                        </p:attrNameLst>
                                      </p:cBhvr>
                                      <p:rCtr x="-1250" y="3889"/>
                                    </p:animMotion>
                                  </p:childTnLst>
                                </p:cTn>
                              </p:par>
                            </p:childTnLst>
                          </p:cTn>
                        </p:par>
                      </p:childTnLst>
                    </p:cTn>
                  </p:par>
                  <p:par>
                    <p:cTn id="173" fill="hold">
                      <p:stCondLst>
                        <p:cond delay="indefinite"/>
                      </p:stCondLst>
                      <p:childTnLst>
                        <p:par>
                          <p:cTn id="174" fill="hold">
                            <p:stCondLst>
                              <p:cond delay="0"/>
                            </p:stCondLst>
                            <p:childTnLst>
                              <p:par>
                                <p:cTn id="175" presetID="42" presetClass="path" presetSubtype="0" accel="50000" decel="50000" fill="hold" grpId="29" nodeType="clickEffect">
                                  <p:stCondLst>
                                    <p:cond delay="0"/>
                                  </p:stCondLst>
                                  <p:childTnLst>
                                    <p:animMotion origin="layout" path="M 0.07604 0.35671 L 0.10104 0.27894 " pathEditMode="relative" rAng="0" ptsTypes="AA">
                                      <p:cBhvr>
                                        <p:cTn id="176" dur="2000" fill="hold"/>
                                        <p:tgtEl>
                                          <p:spTgt spid="42"/>
                                        </p:tgtEl>
                                        <p:attrNameLst>
                                          <p:attrName>ppt_x</p:attrName>
                                          <p:attrName>ppt_y</p:attrName>
                                        </p:attrNameLst>
                                      </p:cBhvr>
                                      <p:rCtr x="1250" y="-3889"/>
                                    </p:animMotion>
                                  </p:childTnLst>
                                </p:cTn>
                              </p:par>
                            </p:childTnLst>
                          </p:cTn>
                        </p:par>
                      </p:childTnLst>
                    </p:cTn>
                  </p:par>
                  <p:par>
                    <p:cTn id="177" fill="hold">
                      <p:stCondLst>
                        <p:cond delay="indefinite"/>
                      </p:stCondLst>
                      <p:childTnLst>
                        <p:par>
                          <p:cTn id="178" fill="hold">
                            <p:stCondLst>
                              <p:cond delay="0"/>
                            </p:stCondLst>
                            <p:childTnLst>
                              <p:par>
                                <p:cTn id="179" presetID="42" presetClass="path" presetSubtype="0" accel="50000" decel="50000" fill="hold" grpId="30" nodeType="clickEffect">
                                  <p:stCondLst>
                                    <p:cond delay="0"/>
                                  </p:stCondLst>
                                  <p:childTnLst>
                                    <p:animMotion origin="layout" path="M 0.10104 0.27894 L 0.13437 0.33449 " pathEditMode="relative" rAng="0" ptsTypes="AA">
                                      <p:cBhvr>
                                        <p:cTn id="180" dur="2000" fill="hold"/>
                                        <p:tgtEl>
                                          <p:spTgt spid="42"/>
                                        </p:tgtEl>
                                        <p:attrNameLst>
                                          <p:attrName>ppt_x</p:attrName>
                                          <p:attrName>ppt_y</p:attrName>
                                        </p:attrNameLst>
                                      </p:cBhvr>
                                      <p:rCtr x="1667" y="2778"/>
                                    </p:animMotion>
                                  </p:childTnLst>
                                </p:cTn>
                              </p:par>
                            </p:childTnLst>
                          </p:cTn>
                        </p:par>
                      </p:childTnLst>
                    </p:cTn>
                  </p:par>
                  <p:par>
                    <p:cTn id="181" fill="hold">
                      <p:stCondLst>
                        <p:cond delay="indefinite"/>
                      </p:stCondLst>
                      <p:childTnLst>
                        <p:par>
                          <p:cTn id="182" fill="hold">
                            <p:stCondLst>
                              <p:cond delay="0"/>
                            </p:stCondLst>
                            <p:childTnLst>
                              <p:par>
                                <p:cTn id="183" presetID="42" presetClass="path" presetSubtype="0" accel="50000" decel="50000" fill="hold" grpId="31" nodeType="clickEffect">
                                  <p:stCondLst>
                                    <p:cond delay="0"/>
                                  </p:stCondLst>
                                  <p:childTnLst>
                                    <p:animMotion origin="layout" path="M 0.10104 0.27894 L 0.10937 0.29005 " pathEditMode="relative" rAng="0" ptsTypes="AA">
                                      <p:cBhvr>
                                        <p:cTn id="184" dur="2000" fill="hold"/>
                                        <p:tgtEl>
                                          <p:spTgt spid="42"/>
                                        </p:tgtEl>
                                        <p:attrNameLst>
                                          <p:attrName>ppt_x</p:attrName>
                                          <p:attrName>ppt_y</p:attrName>
                                        </p:attrNameLst>
                                      </p:cBhvr>
                                      <p:rCtr x="417" y="556"/>
                                    </p:animMotion>
                                  </p:childTnLst>
                                </p:cTn>
                              </p:par>
                            </p:childTnLst>
                          </p:cTn>
                        </p:par>
                      </p:childTnLst>
                    </p:cTn>
                  </p:par>
                  <p:par>
                    <p:cTn id="185" fill="hold">
                      <p:stCondLst>
                        <p:cond delay="indefinite"/>
                      </p:stCondLst>
                      <p:childTnLst>
                        <p:par>
                          <p:cTn id="186" fill="hold">
                            <p:stCondLst>
                              <p:cond delay="0"/>
                            </p:stCondLst>
                            <p:childTnLst>
                              <p:par>
                                <p:cTn id="187" presetID="42" presetClass="path" presetSubtype="0" accel="50000" decel="50000" fill="hold" grpId="32" nodeType="clickEffect">
                                  <p:stCondLst>
                                    <p:cond delay="0"/>
                                  </p:stCondLst>
                                  <p:childTnLst>
                                    <p:animMotion origin="layout" path="M 0.10104 0.27894 L 0.13437 0.17894 " pathEditMode="relative" rAng="0" ptsTypes="AA">
                                      <p:cBhvr>
                                        <p:cTn id="188" dur="2000" fill="hold"/>
                                        <p:tgtEl>
                                          <p:spTgt spid="42"/>
                                        </p:tgtEl>
                                        <p:attrNameLst>
                                          <p:attrName>ppt_x</p:attrName>
                                          <p:attrName>ppt_y</p:attrName>
                                        </p:attrNameLst>
                                      </p:cBhvr>
                                      <p:rCtr x="1667" y="-5000"/>
                                    </p:animMotion>
                                  </p:childTnLst>
                                </p:cTn>
                              </p:par>
                            </p:childTnLst>
                          </p:cTn>
                        </p:par>
                      </p:childTnLst>
                    </p:cTn>
                  </p:par>
                  <p:par>
                    <p:cTn id="189" fill="hold">
                      <p:stCondLst>
                        <p:cond delay="indefinite"/>
                      </p:stCondLst>
                      <p:childTnLst>
                        <p:par>
                          <p:cTn id="190" fill="hold">
                            <p:stCondLst>
                              <p:cond delay="0"/>
                            </p:stCondLst>
                            <p:childTnLst>
                              <p:par>
                                <p:cTn id="191" presetID="42" presetClass="path" presetSubtype="0" accel="50000" decel="50000" fill="hold" grpId="33" nodeType="clickEffect">
                                  <p:stCondLst>
                                    <p:cond delay="0"/>
                                  </p:stCondLst>
                                  <p:childTnLst>
                                    <p:animMotion origin="layout" path="M 0.13437 0.17894 L 0.16771 0.26782 " pathEditMode="relative" rAng="0" ptsTypes="AA">
                                      <p:cBhvr>
                                        <p:cTn id="192" dur="2000" fill="hold"/>
                                        <p:tgtEl>
                                          <p:spTgt spid="42"/>
                                        </p:tgtEl>
                                        <p:attrNameLst>
                                          <p:attrName>ppt_x</p:attrName>
                                          <p:attrName>ppt_y</p:attrName>
                                        </p:attrNameLst>
                                      </p:cBhvr>
                                      <p:rCtr x="1667" y="4444"/>
                                    </p:animMotion>
                                  </p:childTnLst>
                                </p:cTn>
                              </p:par>
                            </p:childTnLst>
                          </p:cTn>
                        </p:par>
                      </p:childTnLst>
                    </p:cTn>
                  </p:par>
                  <p:par>
                    <p:cTn id="193" fill="hold">
                      <p:stCondLst>
                        <p:cond delay="indefinite"/>
                      </p:stCondLst>
                      <p:childTnLst>
                        <p:par>
                          <p:cTn id="194" fill="hold">
                            <p:stCondLst>
                              <p:cond delay="0"/>
                            </p:stCondLst>
                            <p:childTnLst>
                              <p:par>
                                <p:cTn id="195" presetID="42" presetClass="path" presetSubtype="0" accel="50000" decel="50000" fill="hold" grpId="34" nodeType="clickEffect">
                                  <p:stCondLst>
                                    <p:cond delay="0"/>
                                  </p:stCondLst>
                                  <p:childTnLst>
                                    <p:animMotion origin="layout" path="M 0.16771 0.26782 L 0.12604 0.17894 " pathEditMode="relative" rAng="0" ptsTypes="AA">
                                      <p:cBhvr>
                                        <p:cTn id="196" dur="2000" fill="hold"/>
                                        <p:tgtEl>
                                          <p:spTgt spid="42"/>
                                        </p:tgtEl>
                                        <p:attrNameLst>
                                          <p:attrName>ppt_x</p:attrName>
                                          <p:attrName>ppt_y</p:attrName>
                                        </p:attrNameLst>
                                      </p:cBhvr>
                                      <p:rCtr x="-2083" y="-4444"/>
                                    </p:animMotion>
                                  </p:childTnLst>
                                </p:cTn>
                              </p:par>
                            </p:childTnLst>
                          </p:cTn>
                        </p:par>
                      </p:childTnLst>
                    </p:cTn>
                  </p:par>
                  <p:par>
                    <p:cTn id="197" fill="hold">
                      <p:stCondLst>
                        <p:cond delay="indefinite"/>
                      </p:stCondLst>
                      <p:childTnLst>
                        <p:par>
                          <p:cTn id="198" fill="hold">
                            <p:stCondLst>
                              <p:cond delay="0"/>
                            </p:stCondLst>
                            <p:childTnLst>
                              <p:par>
                                <p:cTn id="199" presetID="42" presetClass="path" presetSubtype="0" accel="50000" decel="50000" fill="hold" grpId="35" nodeType="clickEffect">
                                  <p:stCondLst>
                                    <p:cond delay="0"/>
                                  </p:stCondLst>
                                  <p:childTnLst>
                                    <p:animMotion origin="layout" path="M 0.13437 0.17894 L 0.08437 0.07894 " pathEditMode="relative" rAng="0" ptsTypes="AA">
                                      <p:cBhvr>
                                        <p:cTn id="200" dur="2000" fill="hold"/>
                                        <p:tgtEl>
                                          <p:spTgt spid="42"/>
                                        </p:tgtEl>
                                        <p:attrNameLst>
                                          <p:attrName>ppt_x</p:attrName>
                                          <p:attrName>ppt_y</p:attrName>
                                        </p:attrNameLst>
                                      </p:cBhvr>
                                      <p:rCtr x="-2500" y="-5000"/>
                                    </p:animMotion>
                                  </p:childTnLst>
                                </p:cTn>
                              </p:par>
                            </p:childTnLst>
                          </p:cTn>
                        </p:par>
                      </p:childTnLst>
                    </p:cTn>
                  </p:par>
                  <p:par>
                    <p:cTn id="201" fill="hold">
                      <p:stCondLst>
                        <p:cond delay="indefinite"/>
                      </p:stCondLst>
                      <p:childTnLst>
                        <p:par>
                          <p:cTn id="202" fill="hold">
                            <p:stCondLst>
                              <p:cond delay="0"/>
                            </p:stCondLst>
                            <p:childTnLst>
                              <p:par>
                                <p:cTn id="203" presetID="42" presetClass="path" presetSubtype="0" accel="50000" decel="50000" fill="hold" grpId="36" nodeType="clickEffect">
                                  <p:stCondLst>
                                    <p:cond delay="0"/>
                                  </p:stCondLst>
                                  <p:childTnLst>
                                    <p:animMotion origin="layout" path="M 0.1 0.08889 L 0.00729 -0.00116 " pathEditMode="relative" rAng="0" ptsTypes="AA">
                                      <p:cBhvr>
                                        <p:cTn id="204" dur="2000" fill="hold"/>
                                        <p:tgtEl>
                                          <p:spTgt spid="42"/>
                                        </p:tgtEl>
                                        <p:attrNameLst>
                                          <p:attrName>ppt_x</p:attrName>
                                          <p:attrName>ppt_y</p:attrName>
                                        </p:attrNameLst>
                                      </p:cBhvr>
                                      <p:rCtr x="-4635" y="-4514"/>
                                    </p:animMotion>
                                  </p:childTnLst>
                                </p:cTn>
                              </p:par>
                            </p:childTnLst>
                          </p:cTn>
                        </p:par>
                      </p:childTnLst>
                    </p:cTn>
                  </p:par>
                  <p:par>
                    <p:cTn id="205" fill="hold">
                      <p:stCondLst>
                        <p:cond delay="indefinite"/>
                      </p:stCondLst>
                      <p:childTnLst>
                        <p:par>
                          <p:cTn id="206" fill="hold">
                            <p:stCondLst>
                              <p:cond delay="0"/>
                            </p:stCondLst>
                            <p:childTnLst>
                              <p:par>
                                <p:cTn id="207" presetID="1" presetClass="exit" presetSubtype="0" fill="hold" grpId="37" nodeType="clickEffect">
                                  <p:stCondLst>
                                    <p:cond delay="0"/>
                                  </p:stCondLst>
                                  <p:childTnLst>
                                    <p:set>
                                      <p:cBhvr>
                                        <p:cTn id="208" dur="1" fill="hold">
                                          <p:stCondLst>
                                            <p:cond delay="0"/>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2" grpId="1" animBg="1"/>
      <p:bldP spid="42" grpId="2" animBg="1"/>
      <p:bldP spid="42" grpId="3" animBg="1"/>
      <p:bldP spid="42" grpId="4" animBg="1"/>
      <p:bldP spid="42" grpId="5" animBg="1"/>
      <p:bldP spid="42" grpId="6" animBg="1"/>
      <p:bldP spid="42" grpId="7" animBg="1"/>
      <p:bldP spid="42" grpId="8" animBg="1"/>
      <p:bldP spid="42" grpId="9" animBg="1"/>
      <p:bldP spid="42" grpId="10" animBg="1"/>
      <p:bldP spid="42" grpId="11" animBg="1"/>
      <p:bldP spid="42" grpId="12" animBg="1"/>
      <p:bldP spid="42" grpId="13" animBg="1"/>
      <p:bldP spid="42" grpId="14" animBg="1"/>
      <p:bldP spid="42" grpId="15" animBg="1"/>
      <p:bldP spid="42" grpId="16" animBg="1"/>
      <p:bldP spid="42" grpId="17" animBg="1"/>
      <p:bldP spid="42" grpId="18" animBg="1"/>
      <p:bldP spid="42" grpId="19" animBg="1"/>
      <p:bldP spid="42" grpId="20" animBg="1"/>
      <p:bldP spid="42" grpId="21" animBg="1"/>
      <p:bldP spid="42" grpId="22" animBg="1"/>
      <p:bldP spid="42" grpId="23" animBg="1"/>
      <p:bldP spid="42" grpId="24" animBg="1"/>
      <p:bldP spid="42" grpId="25" animBg="1"/>
      <p:bldP spid="42" grpId="26" animBg="1"/>
      <p:bldP spid="42" grpId="27" animBg="1"/>
      <p:bldP spid="42" grpId="28" animBg="1"/>
      <p:bldP spid="42" grpId="29" animBg="1"/>
      <p:bldP spid="42" grpId="30" animBg="1"/>
      <p:bldP spid="42" grpId="31" animBg="1"/>
      <p:bldP spid="42" grpId="32" animBg="1"/>
      <p:bldP spid="42" grpId="33" animBg="1"/>
      <p:bldP spid="42" grpId="34" animBg="1"/>
      <p:bldP spid="42" grpId="35" animBg="1"/>
      <p:bldP spid="42" grpId="36" animBg="1"/>
      <p:bldP spid="42" grpId="37"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sp>
        <p:nvSpPr>
          <p:cNvPr id="7" name="Rectangle 2"/>
          <p:cNvSpPr>
            <a:spLocks noGrp="1" noChangeArrowheads="1"/>
          </p:cNvSpPr>
          <p:nvPr>
            <p:ph type="title"/>
          </p:nvPr>
        </p:nvSpPr>
        <p:spPr/>
        <p:txBody>
          <a:bodyPr/>
          <a:lstStyle/>
          <a:p>
            <a:pPr eaLnBrk="1" hangingPunct="1"/>
            <a:r>
              <a:rPr lang="en-US" altLang="en-US">
                <a:cs typeface="Arial" panose="020B0604020202020204" pitchFamily="34" charset="0"/>
              </a:rPr>
              <a:t>Treetraversal() features</a:t>
            </a:r>
            <a:endParaRPr lang="en-US" altLang="en-US" b="1" dirty="0">
              <a:cs typeface="Arial" panose="020B0604020202020204" pitchFamily="34" charset="0"/>
            </a:endParaRPr>
          </a:p>
        </p:txBody>
      </p:sp>
      <p:sp>
        <p:nvSpPr>
          <p:cNvPr id="8"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1800" dirty="0">
                <a:ea typeface="Cambria Math" panose="02040503050406030204" pitchFamily="18" charset="0"/>
                <a:cs typeface="Times New Roman" pitchFamily="18" charset="0"/>
              </a:rPr>
              <a:t>Recursive</a:t>
            </a:r>
          </a:p>
          <a:p>
            <a:pPr lvl="1">
              <a:lnSpc>
                <a:spcPct val="150000"/>
              </a:lnSpc>
              <a:spcBef>
                <a:spcPts val="0"/>
              </a:spcBef>
              <a:buFont typeface=".AppleSystemUIFont" charset="-120"/>
              <a:buChar char="-"/>
            </a:pPr>
            <a:r>
              <a:rPr lang="en-US" sz="1600">
                <a:ea typeface="Cambria Math" panose="02040503050406030204" pitchFamily="18" charset="0"/>
                <a:cs typeface="Times New Roman" pitchFamily="18" charset="0"/>
              </a:rPr>
              <a:t>TreeTraversal() </a:t>
            </a:r>
            <a:r>
              <a:rPr lang="en-US" sz="1600" dirty="0">
                <a:ea typeface="Cambria Math" panose="02040503050406030204" pitchFamily="18" charset="0"/>
                <a:cs typeface="Times New Roman" pitchFamily="18" charset="0"/>
              </a:rPr>
              <a:t>is called </a:t>
            </a:r>
            <a:r>
              <a:rPr lang="en-US" sz="1600" u="sng" dirty="0">
                <a:ea typeface="Cambria Math" panose="02040503050406030204" pitchFamily="18" charset="0"/>
                <a:cs typeface="Times New Roman" pitchFamily="18" charset="0"/>
              </a:rPr>
              <a:t>from </a:t>
            </a:r>
            <a:r>
              <a:rPr lang="en-US" sz="1600" u="sng">
                <a:ea typeface="Cambria Math" panose="02040503050406030204" pitchFamily="18" charset="0"/>
                <a:cs typeface="Times New Roman" pitchFamily="18" charset="0"/>
              </a:rPr>
              <a:t>within </a:t>
            </a:r>
            <a:br>
              <a:rPr lang="en-US" sz="1600" u="sng">
                <a:ea typeface="Cambria Math" panose="02040503050406030204" pitchFamily="18" charset="0"/>
                <a:cs typeface="Times New Roman" pitchFamily="18" charset="0"/>
              </a:rPr>
            </a:br>
            <a:r>
              <a:rPr lang="en-US" sz="1600" u="sng">
                <a:ea typeface="Cambria Math" panose="02040503050406030204" pitchFamily="18" charset="0"/>
                <a:cs typeface="Times New Roman" pitchFamily="18" charset="0"/>
              </a:rPr>
              <a:t>its own body</a:t>
            </a:r>
          </a:p>
          <a:p>
            <a:pPr lvl="1">
              <a:lnSpc>
                <a:spcPct val="150000"/>
              </a:lnSpc>
              <a:spcBef>
                <a:spcPts val="0"/>
              </a:spcBef>
              <a:buFont typeface=".AppleSystemUIFont" charset="-120"/>
              <a:buChar char="-"/>
            </a:pPr>
            <a:r>
              <a:rPr lang="en-US" sz="1600">
                <a:ea typeface="Cambria Math" panose="02040503050406030204" pitchFamily="18" charset="0"/>
                <a:cs typeface="Times New Roman" pitchFamily="18" charset="0"/>
              </a:rPr>
              <a:t>initial call TreeTraversal(root)</a:t>
            </a:r>
            <a:endParaRPr lang="en-US" sz="1600" dirty="0">
              <a:ea typeface="Cambria Math" panose="02040503050406030204" pitchFamily="18" charset="0"/>
              <a:cs typeface="Times New Roman" pitchFamily="18" charset="0"/>
            </a:endParaRPr>
          </a:p>
          <a:p>
            <a:pPr lvl="1">
              <a:lnSpc>
                <a:spcPct val="150000"/>
              </a:lnSpc>
              <a:spcBef>
                <a:spcPts val="0"/>
              </a:spcBef>
              <a:buFont typeface=".AppleSystemUIFont" charset="-120"/>
              <a:buChar char="-"/>
            </a:pPr>
            <a:endParaRPr lang="en-US" sz="1600" u="sng" dirty="0">
              <a:ea typeface="Cambria Math" panose="02040503050406030204" pitchFamily="18" charset="0"/>
              <a:cs typeface="Times New Roman" pitchFamily="18" charset="0"/>
            </a:endParaRPr>
          </a:p>
          <a:p>
            <a:pPr algn="just">
              <a:lnSpc>
                <a:spcPct val="150000"/>
              </a:lnSpc>
              <a:spcBef>
                <a:spcPts val="0"/>
              </a:spcBef>
              <a:buFont typeface="Arial" charset="0"/>
              <a:buChar char="•"/>
            </a:pPr>
            <a:r>
              <a:rPr lang="en-US" sz="1800" dirty="0">
                <a:ea typeface="Cambria Math" panose="02040503050406030204" pitchFamily="18" charset="0"/>
                <a:cs typeface="Times New Roman" pitchFamily="18" charset="0"/>
              </a:rPr>
              <a:t>Depth-first</a:t>
            </a:r>
          </a:p>
          <a:p>
            <a:pPr lvl="1">
              <a:lnSpc>
                <a:spcPct val="150000"/>
              </a:lnSpc>
              <a:spcBef>
                <a:spcPts val="0"/>
              </a:spcBef>
              <a:buFont typeface=".AppleSystemUIFont" charset="-120"/>
              <a:buChar char="-"/>
            </a:pPr>
            <a:r>
              <a:rPr lang="en-US" sz="1600" dirty="0">
                <a:ea typeface="Cambria Math" panose="02040503050406030204" pitchFamily="18" charset="0"/>
                <a:cs typeface="Times New Roman" pitchFamily="18" charset="0"/>
              </a:rPr>
              <a:t>The traversal goes </a:t>
            </a:r>
            <a:r>
              <a:rPr lang="en-US" sz="1600">
                <a:ea typeface="Cambria Math" panose="02040503050406030204" pitchFamily="18" charset="0"/>
                <a:cs typeface="Times New Roman" pitchFamily="18" charset="0"/>
              </a:rPr>
              <a:t>as </a:t>
            </a:r>
            <a:r>
              <a:rPr lang="en-US" sz="1600" u="sng">
                <a:ea typeface="Cambria Math" panose="02040503050406030204" pitchFamily="18" charset="0"/>
                <a:cs typeface="Times New Roman" pitchFamily="18" charset="0"/>
              </a:rPr>
              <a:t>deep</a:t>
            </a:r>
            <a:r>
              <a:rPr lang="en-US" sz="1600" dirty="0">
                <a:ea typeface="Cambria Math" panose="02040503050406030204" pitchFamily="18" charset="0"/>
                <a:cs typeface="Times New Roman" pitchFamily="18" charset="0"/>
              </a:rPr>
              <a:t> </a:t>
            </a:r>
            <a:r>
              <a:rPr lang="en-US" sz="1600">
                <a:ea typeface="Cambria Math" panose="02040503050406030204" pitchFamily="18" charset="0"/>
                <a:cs typeface="Times New Roman" pitchFamily="18" charset="0"/>
              </a:rPr>
              <a:t>as </a:t>
            </a:r>
            <a:br>
              <a:rPr lang="en-US" sz="1600">
                <a:ea typeface="Cambria Math" panose="02040503050406030204" pitchFamily="18" charset="0"/>
                <a:cs typeface="Times New Roman" pitchFamily="18" charset="0"/>
              </a:rPr>
            </a:br>
            <a:r>
              <a:rPr lang="en-US" sz="1600">
                <a:ea typeface="Cambria Math" panose="02040503050406030204" pitchFamily="18" charset="0"/>
                <a:cs typeface="Times New Roman" pitchFamily="18" charset="0"/>
              </a:rPr>
              <a:t>possible before backtracking </a:t>
            </a:r>
            <a:r>
              <a:rPr lang="en-US" sz="1600" dirty="0">
                <a:ea typeface="Cambria Math" panose="02040503050406030204" pitchFamily="18" charset="0"/>
                <a:cs typeface="Times New Roman" pitchFamily="18" charset="0"/>
              </a:rPr>
              <a:t>and going </a:t>
            </a:r>
            <a:br>
              <a:rPr lang="en-US" sz="1600" dirty="0">
                <a:ea typeface="Cambria Math" panose="02040503050406030204" pitchFamily="18" charset="0"/>
                <a:cs typeface="Times New Roman" pitchFamily="18" charset="0"/>
              </a:rPr>
            </a:br>
            <a:r>
              <a:rPr lang="en-US" sz="1600" dirty="0">
                <a:ea typeface="Cambria Math" panose="02040503050406030204" pitchFamily="18" charset="0"/>
                <a:cs typeface="Times New Roman" pitchFamily="18" charset="0"/>
              </a:rPr>
              <a:t>sideways</a:t>
            </a:r>
          </a:p>
          <a:p>
            <a:pPr lvl="1">
              <a:lnSpc>
                <a:spcPct val="150000"/>
              </a:lnSpc>
              <a:spcBef>
                <a:spcPts val="0"/>
              </a:spcBef>
              <a:buFont typeface=".AppleSystemUIFont" charset="-120"/>
              <a:buChar char="-"/>
            </a:pPr>
            <a:r>
              <a:rPr lang="en-US" sz="1600" dirty="0">
                <a:ea typeface="Cambria Math" panose="02040503050406030204" pitchFamily="18" charset="0"/>
                <a:cs typeface="Times New Roman" pitchFamily="18" charset="0"/>
              </a:rPr>
              <a:t>Not </a:t>
            </a:r>
            <a:r>
              <a:rPr lang="en-US" sz="1600">
                <a:ea typeface="Cambria Math" panose="02040503050406030204" pitchFamily="18" charset="0"/>
                <a:cs typeface="Times New Roman" pitchFamily="18" charset="0"/>
              </a:rPr>
              <a:t>level-by-level! (that is called</a:t>
            </a:r>
            <a:br>
              <a:rPr lang="en-US" sz="1600">
                <a:ea typeface="Cambria Math" panose="02040503050406030204" pitchFamily="18" charset="0"/>
                <a:cs typeface="Times New Roman" pitchFamily="18" charset="0"/>
              </a:rPr>
            </a:br>
            <a:r>
              <a:rPr lang="en-US" sz="1600">
                <a:ea typeface="Cambria Math" panose="02040503050406030204" pitchFamily="18" charset="0"/>
                <a:cs typeface="Times New Roman" pitchFamily="18" charset="0"/>
              </a:rPr>
              <a:t>breadth-first)</a:t>
            </a:r>
            <a:endParaRPr lang="en-US" sz="650" dirty="0">
              <a:ea typeface="Cambria Math" panose="02040503050406030204" pitchFamily="18" charset="0"/>
              <a:cs typeface="Times New Roman" pitchFamily="18" charset="0"/>
            </a:endParaRPr>
          </a:p>
        </p:txBody>
      </p:sp>
      <p:sp>
        <p:nvSpPr>
          <p:cNvPr id="32" name="object 49">
            <a:extLst>
              <a:ext uri="{FF2B5EF4-FFF2-40B4-BE49-F238E27FC236}">
                <a16:creationId xmlns:a16="http://schemas.microsoft.com/office/drawing/2014/main" id="{5AC10128-4FB6-4B4A-8BAF-9C21B6D4F934}"/>
              </a:ext>
            </a:extLst>
          </p:cNvPr>
          <p:cNvSpPr/>
          <p:nvPr/>
        </p:nvSpPr>
        <p:spPr>
          <a:xfrm>
            <a:off x="6255709" y="1828586"/>
            <a:ext cx="797560" cy="508000"/>
          </a:xfrm>
          <a:custGeom>
            <a:avLst/>
            <a:gdLst/>
            <a:ahLst/>
            <a:cxnLst/>
            <a:rect l="l" t="t" r="r" b="b"/>
            <a:pathLst>
              <a:path w="797559" h="508000">
                <a:moveTo>
                  <a:pt x="0" y="253948"/>
                </a:moveTo>
                <a:lnTo>
                  <a:pt x="5218" y="212757"/>
                </a:lnTo>
                <a:lnTo>
                  <a:pt x="20326" y="173681"/>
                </a:lnTo>
                <a:lnTo>
                  <a:pt x="44502" y="137244"/>
                </a:lnTo>
                <a:lnTo>
                  <a:pt x="76927" y="103970"/>
                </a:lnTo>
                <a:lnTo>
                  <a:pt x="116778" y="74379"/>
                </a:lnTo>
                <a:lnTo>
                  <a:pt x="163235" y="48997"/>
                </a:lnTo>
                <a:lnTo>
                  <a:pt x="215477" y="28345"/>
                </a:lnTo>
                <a:lnTo>
                  <a:pt x="272683" y="12946"/>
                </a:lnTo>
                <a:lnTo>
                  <a:pt x="334033" y="3323"/>
                </a:lnTo>
                <a:lnTo>
                  <a:pt x="398705" y="0"/>
                </a:lnTo>
                <a:lnTo>
                  <a:pt x="431405" y="841"/>
                </a:lnTo>
                <a:lnTo>
                  <a:pt x="494519" y="7380"/>
                </a:lnTo>
                <a:lnTo>
                  <a:pt x="553900" y="19956"/>
                </a:lnTo>
                <a:lnTo>
                  <a:pt x="608727" y="38047"/>
                </a:lnTo>
                <a:lnTo>
                  <a:pt x="658179" y="61130"/>
                </a:lnTo>
                <a:lnTo>
                  <a:pt x="701436" y="88681"/>
                </a:lnTo>
                <a:lnTo>
                  <a:pt x="737676" y="120179"/>
                </a:lnTo>
                <a:lnTo>
                  <a:pt x="766079" y="155100"/>
                </a:lnTo>
                <a:lnTo>
                  <a:pt x="785824" y="192922"/>
                </a:lnTo>
                <a:lnTo>
                  <a:pt x="796090" y="233121"/>
                </a:lnTo>
                <a:lnTo>
                  <a:pt x="797412" y="253948"/>
                </a:lnTo>
                <a:lnTo>
                  <a:pt x="796090" y="274776"/>
                </a:lnTo>
                <a:lnTo>
                  <a:pt x="785824" y="314975"/>
                </a:lnTo>
                <a:lnTo>
                  <a:pt x="766079" y="352797"/>
                </a:lnTo>
                <a:lnTo>
                  <a:pt x="737676" y="387718"/>
                </a:lnTo>
                <a:lnTo>
                  <a:pt x="701436" y="419216"/>
                </a:lnTo>
                <a:lnTo>
                  <a:pt x="658179" y="446767"/>
                </a:lnTo>
                <a:lnTo>
                  <a:pt x="608727" y="469850"/>
                </a:lnTo>
                <a:lnTo>
                  <a:pt x="553900" y="487941"/>
                </a:lnTo>
                <a:lnTo>
                  <a:pt x="494519" y="500517"/>
                </a:lnTo>
                <a:lnTo>
                  <a:pt x="431405" y="507056"/>
                </a:lnTo>
                <a:lnTo>
                  <a:pt x="398705" y="507898"/>
                </a:lnTo>
                <a:lnTo>
                  <a:pt x="366005" y="507056"/>
                </a:lnTo>
                <a:lnTo>
                  <a:pt x="302892" y="500517"/>
                </a:lnTo>
                <a:lnTo>
                  <a:pt x="243511" y="487941"/>
                </a:lnTo>
                <a:lnTo>
                  <a:pt x="188684" y="469850"/>
                </a:lnTo>
                <a:lnTo>
                  <a:pt x="139232" y="446767"/>
                </a:lnTo>
                <a:lnTo>
                  <a:pt x="95975" y="419216"/>
                </a:lnTo>
                <a:lnTo>
                  <a:pt x="59735" y="387718"/>
                </a:lnTo>
                <a:lnTo>
                  <a:pt x="31332" y="352797"/>
                </a:lnTo>
                <a:lnTo>
                  <a:pt x="11587" y="314975"/>
                </a:lnTo>
                <a:lnTo>
                  <a:pt x="1321" y="274776"/>
                </a:lnTo>
                <a:lnTo>
                  <a:pt x="0" y="253948"/>
                </a:lnTo>
                <a:close/>
              </a:path>
            </a:pathLst>
          </a:custGeom>
          <a:ln w="76199">
            <a:solidFill>
              <a:srgbClr val="FAA757"/>
            </a:solidFill>
          </a:ln>
        </p:spPr>
        <p:txBody>
          <a:bodyPr wrap="square" lIns="0" tIns="0" rIns="0" bIns="0" rtlCol="0"/>
          <a:lstStyle/>
          <a:p>
            <a:endParaRPr>
              <a:solidFill>
                <a:prstClr val="black"/>
              </a:solidFill>
            </a:endParaRPr>
          </a:p>
        </p:txBody>
      </p:sp>
      <p:sp>
        <p:nvSpPr>
          <p:cNvPr id="33" name="object 6">
            <a:extLst>
              <a:ext uri="{FF2B5EF4-FFF2-40B4-BE49-F238E27FC236}">
                <a16:creationId xmlns:a16="http://schemas.microsoft.com/office/drawing/2014/main" id="{1EB28E6B-C845-44C6-8C4D-148834D28D34}"/>
              </a:ext>
            </a:extLst>
          </p:cNvPr>
          <p:cNvSpPr/>
          <p:nvPr/>
        </p:nvSpPr>
        <p:spPr>
          <a:xfrm>
            <a:off x="6455098" y="1908323"/>
            <a:ext cx="398780" cy="297180"/>
          </a:xfrm>
          <a:prstGeom prst="ellipse">
            <a:avLst/>
          </a:prstGeom>
          <a:solidFill>
            <a:schemeClr val="bg1"/>
          </a:solidFill>
        </p:spPr>
        <p:txBody>
          <a:bodyPr wrap="square" lIns="0" tIns="0" rIns="0" bIns="0" rtlCol="0"/>
          <a:lstStyle/>
          <a:p>
            <a:endParaRPr>
              <a:solidFill>
                <a:prstClr val="black"/>
              </a:solidFill>
            </a:endParaRPr>
          </a:p>
        </p:txBody>
      </p:sp>
      <p:sp>
        <p:nvSpPr>
          <p:cNvPr id="34" name="object 7">
            <a:extLst>
              <a:ext uri="{FF2B5EF4-FFF2-40B4-BE49-F238E27FC236}">
                <a16:creationId xmlns:a16="http://schemas.microsoft.com/office/drawing/2014/main" id="{30AA5173-16A9-410B-A531-EB9FB37EB79D}"/>
              </a:ext>
            </a:extLst>
          </p:cNvPr>
          <p:cNvSpPr/>
          <p:nvPr/>
        </p:nvSpPr>
        <p:spPr>
          <a:xfrm>
            <a:off x="6455098" y="1908323"/>
            <a:ext cx="398780" cy="297180"/>
          </a:xfrm>
          <a:prstGeom prst="ellipse">
            <a:avLst/>
          </a:prstGeom>
          <a:ln w="25399">
            <a:solidFill>
              <a:srgbClr val="839950"/>
            </a:solidFill>
          </a:ln>
        </p:spPr>
        <p:txBody>
          <a:bodyPr wrap="square" lIns="0" tIns="0" rIns="0" bIns="0" rtlCol="0"/>
          <a:lstStyle/>
          <a:p>
            <a:endParaRPr>
              <a:solidFill>
                <a:prstClr val="black"/>
              </a:solidFill>
            </a:endParaRPr>
          </a:p>
        </p:txBody>
      </p:sp>
      <p:sp>
        <p:nvSpPr>
          <p:cNvPr id="35" name="object 8">
            <a:extLst>
              <a:ext uri="{FF2B5EF4-FFF2-40B4-BE49-F238E27FC236}">
                <a16:creationId xmlns:a16="http://schemas.microsoft.com/office/drawing/2014/main" id="{90554D1D-5F3D-418A-912C-66BD5770BA62}"/>
              </a:ext>
            </a:extLst>
          </p:cNvPr>
          <p:cNvSpPr/>
          <p:nvPr/>
        </p:nvSpPr>
        <p:spPr>
          <a:xfrm>
            <a:off x="5657686" y="2458871"/>
            <a:ext cx="398780" cy="297180"/>
          </a:xfrm>
          <a:prstGeom prst="ellipse">
            <a:avLst/>
          </a:prstGeom>
          <a:solidFill>
            <a:schemeClr val="bg1"/>
          </a:solidFill>
        </p:spPr>
        <p:txBody>
          <a:bodyPr wrap="square" lIns="0" tIns="0" rIns="0" bIns="0" rtlCol="0"/>
          <a:lstStyle/>
          <a:p>
            <a:endParaRPr>
              <a:solidFill>
                <a:prstClr val="black"/>
              </a:solidFill>
            </a:endParaRPr>
          </a:p>
        </p:txBody>
      </p:sp>
      <p:sp>
        <p:nvSpPr>
          <p:cNvPr id="36" name="object 9">
            <a:extLst>
              <a:ext uri="{FF2B5EF4-FFF2-40B4-BE49-F238E27FC236}">
                <a16:creationId xmlns:a16="http://schemas.microsoft.com/office/drawing/2014/main" id="{B01F11D8-966C-4EBD-9DF7-70D5718BFBA4}"/>
              </a:ext>
            </a:extLst>
          </p:cNvPr>
          <p:cNvSpPr/>
          <p:nvPr/>
        </p:nvSpPr>
        <p:spPr>
          <a:xfrm>
            <a:off x="5657686" y="2458870"/>
            <a:ext cx="398780" cy="297180"/>
          </a:xfrm>
          <a:prstGeom prst="ellipse">
            <a:avLst/>
          </a:prstGeom>
          <a:solidFill>
            <a:schemeClr val="bg1"/>
          </a:solidFill>
          <a:ln w="25399">
            <a:solidFill>
              <a:srgbClr val="839950"/>
            </a:solidFill>
          </a:ln>
        </p:spPr>
        <p:txBody>
          <a:bodyPr wrap="square" lIns="0" tIns="0" rIns="0" bIns="0" rtlCol="0"/>
          <a:lstStyle/>
          <a:p>
            <a:endParaRPr>
              <a:solidFill>
                <a:prstClr val="black"/>
              </a:solidFill>
            </a:endParaRPr>
          </a:p>
        </p:txBody>
      </p:sp>
      <p:sp>
        <p:nvSpPr>
          <p:cNvPr id="37" name="object 10">
            <a:extLst>
              <a:ext uri="{FF2B5EF4-FFF2-40B4-BE49-F238E27FC236}">
                <a16:creationId xmlns:a16="http://schemas.microsoft.com/office/drawing/2014/main" id="{2B446EB1-1800-46D9-97E9-1823C7AD57E7}"/>
              </a:ext>
            </a:extLst>
          </p:cNvPr>
          <p:cNvSpPr/>
          <p:nvPr/>
        </p:nvSpPr>
        <p:spPr>
          <a:xfrm>
            <a:off x="5258982" y="3096162"/>
            <a:ext cx="398780" cy="297180"/>
          </a:xfrm>
          <a:prstGeom prst="ellipse">
            <a:avLst/>
          </a:prstGeom>
          <a:solidFill>
            <a:schemeClr val="bg1"/>
          </a:solidFill>
        </p:spPr>
        <p:txBody>
          <a:bodyPr wrap="square" lIns="0" tIns="0" rIns="0" bIns="0" rtlCol="0"/>
          <a:lstStyle/>
          <a:p>
            <a:endParaRPr>
              <a:solidFill>
                <a:prstClr val="black"/>
              </a:solidFill>
            </a:endParaRPr>
          </a:p>
        </p:txBody>
      </p:sp>
      <p:sp>
        <p:nvSpPr>
          <p:cNvPr id="38" name="object 11">
            <a:extLst>
              <a:ext uri="{FF2B5EF4-FFF2-40B4-BE49-F238E27FC236}">
                <a16:creationId xmlns:a16="http://schemas.microsoft.com/office/drawing/2014/main" id="{33FBC421-FE88-4561-A0A9-450C8FD99D41}"/>
              </a:ext>
            </a:extLst>
          </p:cNvPr>
          <p:cNvSpPr/>
          <p:nvPr/>
        </p:nvSpPr>
        <p:spPr>
          <a:xfrm>
            <a:off x="5258982" y="3096162"/>
            <a:ext cx="398780" cy="297180"/>
          </a:xfrm>
          <a:prstGeom prst="ellipse">
            <a:avLst/>
          </a:prstGeom>
          <a:solidFill>
            <a:schemeClr val="bg1"/>
          </a:solidFill>
          <a:ln w="25399">
            <a:solidFill>
              <a:srgbClr val="839950"/>
            </a:solidFill>
          </a:ln>
        </p:spPr>
        <p:txBody>
          <a:bodyPr wrap="square" lIns="0" tIns="0" rIns="0" bIns="0" rtlCol="0"/>
          <a:lstStyle/>
          <a:p>
            <a:endParaRPr>
              <a:solidFill>
                <a:prstClr val="black"/>
              </a:solidFill>
            </a:endParaRPr>
          </a:p>
        </p:txBody>
      </p:sp>
      <p:sp>
        <p:nvSpPr>
          <p:cNvPr id="39" name="object 12">
            <a:extLst>
              <a:ext uri="{FF2B5EF4-FFF2-40B4-BE49-F238E27FC236}">
                <a16:creationId xmlns:a16="http://schemas.microsoft.com/office/drawing/2014/main" id="{9BD4097A-DC95-48C2-A6FE-CFA4CEE17991}"/>
              </a:ext>
            </a:extLst>
          </p:cNvPr>
          <p:cNvSpPr/>
          <p:nvPr/>
        </p:nvSpPr>
        <p:spPr>
          <a:xfrm>
            <a:off x="6056393" y="3096162"/>
            <a:ext cx="398780" cy="297180"/>
          </a:xfrm>
          <a:prstGeom prst="ellipse">
            <a:avLst/>
          </a:prstGeom>
          <a:solidFill>
            <a:schemeClr val="bg1"/>
          </a:solidFill>
        </p:spPr>
        <p:txBody>
          <a:bodyPr wrap="square" lIns="0" tIns="0" rIns="0" bIns="0" rtlCol="0"/>
          <a:lstStyle/>
          <a:p>
            <a:endParaRPr>
              <a:solidFill>
                <a:prstClr val="black"/>
              </a:solidFill>
            </a:endParaRPr>
          </a:p>
        </p:txBody>
      </p:sp>
      <p:sp>
        <p:nvSpPr>
          <p:cNvPr id="40" name="object 13">
            <a:extLst>
              <a:ext uri="{FF2B5EF4-FFF2-40B4-BE49-F238E27FC236}">
                <a16:creationId xmlns:a16="http://schemas.microsoft.com/office/drawing/2014/main" id="{FEADB6EA-8520-4545-8271-A4B8BAA93456}"/>
              </a:ext>
            </a:extLst>
          </p:cNvPr>
          <p:cNvSpPr/>
          <p:nvPr/>
        </p:nvSpPr>
        <p:spPr>
          <a:xfrm>
            <a:off x="6056393" y="3096162"/>
            <a:ext cx="398780" cy="297180"/>
          </a:xfrm>
          <a:prstGeom prst="ellipse">
            <a:avLst/>
          </a:prstGeom>
          <a:solidFill>
            <a:schemeClr val="bg1"/>
          </a:solidFill>
          <a:ln w="25399">
            <a:solidFill>
              <a:srgbClr val="839950"/>
            </a:solidFill>
          </a:ln>
        </p:spPr>
        <p:txBody>
          <a:bodyPr wrap="square" lIns="0" tIns="0" rIns="0" bIns="0" rtlCol="0"/>
          <a:lstStyle/>
          <a:p>
            <a:endParaRPr>
              <a:solidFill>
                <a:prstClr val="black"/>
              </a:solidFill>
            </a:endParaRPr>
          </a:p>
        </p:txBody>
      </p:sp>
      <p:sp>
        <p:nvSpPr>
          <p:cNvPr id="41" name="object 14">
            <a:extLst>
              <a:ext uri="{FF2B5EF4-FFF2-40B4-BE49-F238E27FC236}">
                <a16:creationId xmlns:a16="http://schemas.microsoft.com/office/drawing/2014/main" id="{E7001E6A-6138-4256-B6B6-40D167D5239C}"/>
              </a:ext>
            </a:extLst>
          </p:cNvPr>
          <p:cNvSpPr/>
          <p:nvPr/>
        </p:nvSpPr>
        <p:spPr>
          <a:xfrm>
            <a:off x="7252508" y="2458871"/>
            <a:ext cx="398780" cy="297180"/>
          </a:xfrm>
          <a:prstGeom prst="ellipse">
            <a:avLst/>
          </a:prstGeom>
          <a:solidFill>
            <a:schemeClr val="bg1"/>
          </a:solidFill>
        </p:spPr>
        <p:txBody>
          <a:bodyPr wrap="square" lIns="0" tIns="0" rIns="0" bIns="0" rtlCol="0"/>
          <a:lstStyle/>
          <a:p>
            <a:endParaRPr>
              <a:solidFill>
                <a:prstClr val="black"/>
              </a:solidFill>
            </a:endParaRPr>
          </a:p>
        </p:txBody>
      </p:sp>
      <p:sp>
        <p:nvSpPr>
          <p:cNvPr id="42" name="object 15">
            <a:extLst>
              <a:ext uri="{FF2B5EF4-FFF2-40B4-BE49-F238E27FC236}">
                <a16:creationId xmlns:a16="http://schemas.microsoft.com/office/drawing/2014/main" id="{A4948A2E-4672-4AC0-9750-D9DD3ADD1C7D}"/>
              </a:ext>
            </a:extLst>
          </p:cNvPr>
          <p:cNvSpPr/>
          <p:nvPr/>
        </p:nvSpPr>
        <p:spPr>
          <a:xfrm>
            <a:off x="7252508" y="2458870"/>
            <a:ext cx="398780" cy="297180"/>
          </a:xfrm>
          <a:prstGeom prst="ellipse">
            <a:avLst/>
          </a:prstGeom>
          <a:solidFill>
            <a:schemeClr val="bg1"/>
          </a:solidFill>
          <a:ln w="25399">
            <a:solidFill>
              <a:srgbClr val="839950"/>
            </a:solidFill>
          </a:ln>
        </p:spPr>
        <p:txBody>
          <a:bodyPr wrap="square" lIns="0" tIns="0" rIns="0" bIns="0" rtlCol="0"/>
          <a:lstStyle/>
          <a:p>
            <a:endParaRPr>
              <a:solidFill>
                <a:prstClr val="black"/>
              </a:solidFill>
            </a:endParaRPr>
          </a:p>
        </p:txBody>
      </p:sp>
      <p:sp>
        <p:nvSpPr>
          <p:cNvPr id="43" name="object 16">
            <a:extLst>
              <a:ext uri="{FF2B5EF4-FFF2-40B4-BE49-F238E27FC236}">
                <a16:creationId xmlns:a16="http://schemas.microsoft.com/office/drawing/2014/main" id="{F0E63364-39E6-4CAB-B1C4-3105E3172217}"/>
              </a:ext>
            </a:extLst>
          </p:cNvPr>
          <p:cNvSpPr/>
          <p:nvPr/>
        </p:nvSpPr>
        <p:spPr>
          <a:xfrm>
            <a:off x="6853804" y="3100981"/>
            <a:ext cx="398780" cy="297180"/>
          </a:xfrm>
          <a:prstGeom prst="ellipse">
            <a:avLst/>
          </a:prstGeom>
          <a:solidFill>
            <a:schemeClr val="bg1"/>
          </a:solidFill>
        </p:spPr>
        <p:txBody>
          <a:bodyPr wrap="square" lIns="0" tIns="0" rIns="0" bIns="0" rtlCol="0"/>
          <a:lstStyle/>
          <a:p>
            <a:endParaRPr>
              <a:solidFill>
                <a:prstClr val="black"/>
              </a:solidFill>
            </a:endParaRPr>
          </a:p>
        </p:txBody>
      </p:sp>
      <p:sp>
        <p:nvSpPr>
          <p:cNvPr id="44" name="object 17">
            <a:extLst>
              <a:ext uri="{FF2B5EF4-FFF2-40B4-BE49-F238E27FC236}">
                <a16:creationId xmlns:a16="http://schemas.microsoft.com/office/drawing/2014/main" id="{95ED7A1F-9684-44D5-AC22-B0C7B504E76A}"/>
              </a:ext>
            </a:extLst>
          </p:cNvPr>
          <p:cNvSpPr/>
          <p:nvPr/>
        </p:nvSpPr>
        <p:spPr>
          <a:xfrm>
            <a:off x="6853804" y="3100981"/>
            <a:ext cx="398780" cy="297180"/>
          </a:xfrm>
          <a:prstGeom prst="ellipse">
            <a:avLst/>
          </a:prstGeom>
          <a:solidFill>
            <a:schemeClr val="bg1"/>
          </a:solidFill>
          <a:ln w="25399">
            <a:solidFill>
              <a:srgbClr val="839950"/>
            </a:solidFill>
          </a:ln>
        </p:spPr>
        <p:txBody>
          <a:bodyPr wrap="square" lIns="0" tIns="0" rIns="0" bIns="0" rtlCol="0"/>
          <a:lstStyle/>
          <a:p>
            <a:endParaRPr>
              <a:solidFill>
                <a:prstClr val="black"/>
              </a:solidFill>
            </a:endParaRPr>
          </a:p>
        </p:txBody>
      </p:sp>
      <p:sp>
        <p:nvSpPr>
          <p:cNvPr id="45" name="object 18">
            <a:extLst>
              <a:ext uri="{FF2B5EF4-FFF2-40B4-BE49-F238E27FC236}">
                <a16:creationId xmlns:a16="http://schemas.microsoft.com/office/drawing/2014/main" id="{EB29AA16-81C7-48CD-A928-FE1377CD85CB}"/>
              </a:ext>
            </a:extLst>
          </p:cNvPr>
          <p:cNvSpPr/>
          <p:nvPr/>
        </p:nvSpPr>
        <p:spPr>
          <a:xfrm>
            <a:off x="7651215" y="3100981"/>
            <a:ext cx="398780" cy="297180"/>
          </a:xfrm>
          <a:prstGeom prst="ellipse">
            <a:avLst/>
          </a:prstGeom>
          <a:solidFill>
            <a:schemeClr val="bg1"/>
          </a:solidFill>
        </p:spPr>
        <p:txBody>
          <a:bodyPr wrap="square" lIns="0" tIns="0" rIns="0" bIns="0" rtlCol="0"/>
          <a:lstStyle/>
          <a:p>
            <a:endParaRPr>
              <a:solidFill>
                <a:prstClr val="black"/>
              </a:solidFill>
            </a:endParaRPr>
          </a:p>
        </p:txBody>
      </p:sp>
      <p:sp>
        <p:nvSpPr>
          <p:cNvPr id="46" name="object 19">
            <a:extLst>
              <a:ext uri="{FF2B5EF4-FFF2-40B4-BE49-F238E27FC236}">
                <a16:creationId xmlns:a16="http://schemas.microsoft.com/office/drawing/2014/main" id="{93EF3831-FE65-4F93-B719-21292A6A4BEE}"/>
              </a:ext>
            </a:extLst>
          </p:cNvPr>
          <p:cNvSpPr/>
          <p:nvPr/>
        </p:nvSpPr>
        <p:spPr>
          <a:xfrm>
            <a:off x="7651214" y="3100981"/>
            <a:ext cx="398780" cy="297180"/>
          </a:xfrm>
          <a:prstGeom prst="ellipse">
            <a:avLst/>
          </a:prstGeom>
          <a:solidFill>
            <a:schemeClr val="bg1"/>
          </a:solidFill>
          <a:ln w="25399">
            <a:solidFill>
              <a:srgbClr val="839950"/>
            </a:solidFill>
          </a:ln>
        </p:spPr>
        <p:txBody>
          <a:bodyPr wrap="square" lIns="0" tIns="0" rIns="0" bIns="0" rtlCol="0"/>
          <a:lstStyle/>
          <a:p>
            <a:endParaRPr>
              <a:solidFill>
                <a:prstClr val="black"/>
              </a:solidFill>
            </a:endParaRPr>
          </a:p>
        </p:txBody>
      </p:sp>
      <p:sp>
        <p:nvSpPr>
          <p:cNvPr id="47" name="object 38">
            <a:extLst>
              <a:ext uri="{FF2B5EF4-FFF2-40B4-BE49-F238E27FC236}">
                <a16:creationId xmlns:a16="http://schemas.microsoft.com/office/drawing/2014/main" id="{C4EBC124-89DE-422E-B594-4C3792CCE3D2}"/>
              </a:ext>
            </a:extLst>
          </p:cNvPr>
          <p:cNvSpPr/>
          <p:nvPr/>
        </p:nvSpPr>
        <p:spPr>
          <a:xfrm>
            <a:off x="6255746" y="3778491"/>
            <a:ext cx="398780" cy="297180"/>
          </a:xfrm>
          <a:prstGeom prst="ellipse">
            <a:avLst/>
          </a:prstGeom>
          <a:solidFill>
            <a:schemeClr val="bg1"/>
          </a:solidFill>
        </p:spPr>
        <p:txBody>
          <a:bodyPr wrap="square" lIns="0" tIns="0" rIns="0" bIns="0" rtlCol="0"/>
          <a:lstStyle/>
          <a:p>
            <a:endParaRPr>
              <a:solidFill>
                <a:prstClr val="black"/>
              </a:solidFill>
            </a:endParaRPr>
          </a:p>
        </p:txBody>
      </p:sp>
      <p:sp>
        <p:nvSpPr>
          <p:cNvPr id="48" name="object 39">
            <a:extLst>
              <a:ext uri="{FF2B5EF4-FFF2-40B4-BE49-F238E27FC236}">
                <a16:creationId xmlns:a16="http://schemas.microsoft.com/office/drawing/2014/main" id="{CDC6E746-3638-4782-BAE0-C1C5833924EE}"/>
              </a:ext>
            </a:extLst>
          </p:cNvPr>
          <p:cNvSpPr/>
          <p:nvPr/>
        </p:nvSpPr>
        <p:spPr>
          <a:xfrm>
            <a:off x="6255746" y="3778491"/>
            <a:ext cx="398780" cy="297180"/>
          </a:xfrm>
          <a:prstGeom prst="ellipse">
            <a:avLst/>
          </a:prstGeom>
          <a:solidFill>
            <a:schemeClr val="bg1"/>
          </a:solidFill>
          <a:ln w="25399">
            <a:solidFill>
              <a:srgbClr val="839950"/>
            </a:solidFill>
          </a:ln>
        </p:spPr>
        <p:txBody>
          <a:bodyPr wrap="square" lIns="0" tIns="0" rIns="0" bIns="0" rtlCol="0"/>
          <a:lstStyle/>
          <a:p>
            <a:endParaRPr>
              <a:solidFill>
                <a:prstClr val="black"/>
              </a:solidFill>
            </a:endParaRPr>
          </a:p>
        </p:txBody>
      </p:sp>
      <p:sp>
        <p:nvSpPr>
          <p:cNvPr id="49" name="object 40">
            <a:extLst>
              <a:ext uri="{FF2B5EF4-FFF2-40B4-BE49-F238E27FC236}">
                <a16:creationId xmlns:a16="http://schemas.microsoft.com/office/drawing/2014/main" id="{8D9CF2BE-699D-4787-B9A2-89EEC0C29530}"/>
              </a:ext>
            </a:extLst>
          </p:cNvPr>
          <p:cNvSpPr/>
          <p:nvPr/>
        </p:nvSpPr>
        <p:spPr>
          <a:xfrm>
            <a:off x="7451861" y="3778491"/>
            <a:ext cx="398780" cy="297180"/>
          </a:xfrm>
          <a:prstGeom prst="ellipse">
            <a:avLst/>
          </a:prstGeom>
          <a:solidFill>
            <a:schemeClr val="bg1"/>
          </a:solidFill>
        </p:spPr>
        <p:txBody>
          <a:bodyPr wrap="square" lIns="0" tIns="0" rIns="0" bIns="0" rtlCol="0"/>
          <a:lstStyle/>
          <a:p>
            <a:endParaRPr>
              <a:solidFill>
                <a:prstClr val="black"/>
              </a:solidFill>
            </a:endParaRPr>
          </a:p>
        </p:txBody>
      </p:sp>
      <p:sp>
        <p:nvSpPr>
          <p:cNvPr id="50" name="object 41">
            <a:extLst>
              <a:ext uri="{FF2B5EF4-FFF2-40B4-BE49-F238E27FC236}">
                <a16:creationId xmlns:a16="http://schemas.microsoft.com/office/drawing/2014/main" id="{EBE4B24B-35FC-4FEA-BCCB-29B592FC6D95}"/>
              </a:ext>
            </a:extLst>
          </p:cNvPr>
          <p:cNvSpPr/>
          <p:nvPr/>
        </p:nvSpPr>
        <p:spPr>
          <a:xfrm>
            <a:off x="7435961" y="3823426"/>
            <a:ext cx="398780" cy="297180"/>
          </a:xfrm>
          <a:prstGeom prst="ellipse">
            <a:avLst/>
          </a:prstGeom>
          <a:solidFill>
            <a:schemeClr val="bg1"/>
          </a:solidFill>
          <a:ln w="25399">
            <a:solidFill>
              <a:srgbClr val="839950"/>
            </a:solidFill>
          </a:ln>
        </p:spPr>
        <p:txBody>
          <a:bodyPr wrap="square" lIns="0" tIns="0" rIns="0" bIns="0" rtlCol="0"/>
          <a:lstStyle/>
          <a:p>
            <a:endParaRPr>
              <a:solidFill>
                <a:prstClr val="black"/>
              </a:solidFill>
            </a:endParaRPr>
          </a:p>
        </p:txBody>
      </p:sp>
      <p:cxnSp>
        <p:nvCxnSpPr>
          <p:cNvPr id="52" name="直接箭头连接符 154">
            <a:extLst>
              <a:ext uri="{FF2B5EF4-FFF2-40B4-BE49-F238E27FC236}">
                <a16:creationId xmlns:a16="http://schemas.microsoft.com/office/drawing/2014/main" id="{3477A5C0-04DB-405B-9499-46319E5A3E7A}"/>
              </a:ext>
            </a:extLst>
          </p:cNvPr>
          <p:cNvCxnSpPr>
            <a:stCxn id="34" idx="5"/>
            <a:endCxn id="42" idx="1"/>
          </p:cNvCxnSpPr>
          <p:nvPr/>
        </p:nvCxnSpPr>
        <p:spPr>
          <a:xfrm>
            <a:off x="6795478" y="2161982"/>
            <a:ext cx="515430" cy="3404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155">
            <a:extLst>
              <a:ext uri="{FF2B5EF4-FFF2-40B4-BE49-F238E27FC236}">
                <a16:creationId xmlns:a16="http://schemas.microsoft.com/office/drawing/2014/main" id="{7D723A84-14D6-409E-99D8-96AEBFBD2E12}"/>
              </a:ext>
            </a:extLst>
          </p:cNvPr>
          <p:cNvCxnSpPr>
            <a:stCxn id="34" idx="3"/>
            <a:endCxn id="35" idx="7"/>
          </p:cNvCxnSpPr>
          <p:nvPr/>
        </p:nvCxnSpPr>
        <p:spPr>
          <a:xfrm flipH="1">
            <a:off x="5998066" y="2161982"/>
            <a:ext cx="515432" cy="3404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156">
            <a:extLst>
              <a:ext uri="{FF2B5EF4-FFF2-40B4-BE49-F238E27FC236}">
                <a16:creationId xmlns:a16="http://schemas.microsoft.com/office/drawing/2014/main" id="{3766DD35-1687-4794-AA21-914D237867C9}"/>
              </a:ext>
            </a:extLst>
          </p:cNvPr>
          <p:cNvCxnSpPr>
            <a:stCxn id="35" idx="3"/>
            <a:endCxn id="38" idx="0"/>
          </p:cNvCxnSpPr>
          <p:nvPr/>
        </p:nvCxnSpPr>
        <p:spPr>
          <a:xfrm flipH="1">
            <a:off x="5458372" y="2712530"/>
            <a:ext cx="257714" cy="3836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157">
            <a:extLst>
              <a:ext uri="{FF2B5EF4-FFF2-40B4-BE49-F238E27FC236}">
                <a16:creationId xmlns:a16="http://schemas.microsoft.com/office/drawing/2014/main" id="{B9035F1B-16A6-42AB-BC90-2F51C949D31F}"/>
              </a:ext>
            </a:extLst>
          </p:cNvPr>
          <p:cNvCxnSpPr>
            <a:stCxn id="42" idx="3"/>
            <a:endCxn id="43" idx="0"/>
          </p:cNvCxnSpPr>
          <p:nvPr/>
        </p:nvCxnSpPr>
        <p:spPr>
          <a:xfrm flipH="1">
            <a:off x="7053194" y="2712529"/>
            <a:ext cx="257714"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158">
            <a:extLst>
              <a:ext uri="{FF2B5EF4-FFF2-40B4-BE49-F238E27FC236}">
                <a16:creationId xmlns:a16="http://schemas.microsoft.com/office/drawing/2014/main" id="{BAEFF669-6E7E-4FF2-8A63-6C5E3D764A80}"/>
              </a:ext>
            </a:extLst>
          </p:cNvPr>
          <p:cNvCxnSpPr>
            <a:stCxn id="36" idx="5"/>
            <a:endCxn id="39" idx="0"/>
          </p:cNvCxnSpPr>
          <p:nvPr/>
        </p:nvCxnSpPr>
        <p:spPr>
          <a:xfrm>
            <a:off x="5998066" y="2712529"/>
            <a:ext cx="257717" cy="383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159">
            <a:extLst>
              <a:ext uri="{FF2B5EF4-FFF2-40B4-BE49-F238E27FC236}">
                <a16:creationId xmlns:a16="http://schemas.microsoft.com/office/drawing/2014/main" id="{A8DC8474-2183-4D58-9FF3-E578B893F7E4}"/>
              </a:ext>
            </a:extLst>
          </p:cNvPr>
          <p:cNvCxnSpPr>
            <a:stCxn id="42" idx="5"/>
            <a:endCxn id="45" idx="0"/>
          </p:cNvCxnSpPr>
          <p:nvPr/>
        </p:nvCxnSpPr>
        <p:spPr>
          <a:xfrm>
            <a:off x="7592888" y="2712529"/>
            <a:ext cx="257717"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160">
            <a:extLst>
              <a:ext uri="{FF2B5EF4-FFF2-40B4-BE49-F238E27FC236}">
                <a16:creationId xmlns:a16="http://schemas.microsoft.com/office/drawing/2014/main" id="{B75D448C-49E4-42DF-A14C-6215B3E4B2F7}"/>
              </a:ext>
            </a:extLst>
          </p:cNvPr>
          <p:cNvCxnSpPr>
            <a:stCxn id="40" idx="4"/>
            <a:endCxn id="47" idx="0"/>
          </p:cNvCxnSpPr>
          <p:nvPr/>
        </p:nvCxnSpPr>
        <p:spPr>
          <a:xfrm>
            <a:off x="6255783" y="3393342"/>
            <a:ext cx="199353" cy="3851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161">
            <a:extLst>
              <a:ext uri="{FF2B5EF4-FFF2-40B4-BE49-F238E27FC236}">
                <a16:creationId xmlns:a16="http://schemas.microsoft.com/office/drawing/2014/main" id="{C60B8873-8D2A-413E-AEB3-9692E36AECBF}"/>
              </a:ext>
            </a:extLst>
          </p:cNvPr>
          <p:cNvCxnSpPr>
            <a:stCxn id="46" idx="4"/>
            <a:endCxn id="50" idx="0"/>
          </p:cNvCxnSpPr>
          <p:nvPr/>
        </p:nvCxnSpPr>
        <p:spPr>
          <a:xfrm flipH="1">
            <a:off x="7635351" y="3398161"/>
            <a:ext cx="215253" cy="4252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546086"/>
      </p:ext>
    </p:extLst>
  </p:cSld>
  <p:clrMapOvr>
    <a:masterClrMapping/>
  </p:clrMapOvr>
  <p:transition>
    <p:wipe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r>
              <a:rPr lang="en-US" altLang="en-US">
                <a:cs typeface="Arial" panose="020B0604020202020204" pitchFamily="34" charset="0"/>
              </a:rPr>
              <a:t>Outline</a:t>
            </a:r>
            <a:endParaRPr lang="en-US" altLang="en-US" b="1" dirty="0">
              <a:cs typeface="Arial" panose="020B0604020202020204" pitchFamily="34" charset="0"/>
            </a:endParaRPr>
          </a:p>
        </p:txBody>
      </p:sp>
      <p:sp>
        <p:nvSpPr>
          <p:cNvPr id="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332" y="3014326"/>
            <a:ext cx="2531766" cy="1232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1"/>
          <p:cNvSpPr txBox="1">
            <a:spLocks/>
          </p:cNvSpPr>
          <p:nvPr/>
        </p:nvSpPr>
        <p:spPr>
          <a:xfrm>
            <a:off x="1097280" y="1256242"/>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1600" dirty="0">
                <a:ea typeface="Cambria Math" panose="02040503050406030204" pitchFamily="18" charset="0"/>
                <a:cs typeface="Times New Roman" pitchFamily="18" charset="0"/>
              </a:rPr>
              <a:t>Non-linear data structures</a:t>
            </a:r>
          </a:p>
          <a:p>
            <a:pPr algn="just">
              <a:lnSpc>
                <a:spcPct val="100000"/>
              </a:lnSpc>
            </a:pPr>
            <a:r>
              <a:rPr lang="en-US" sz="1600" dirty="0">
                <a:ea typeface="Cambria Math" panose="02040503050406030204" pitchFamily="18" charset="0"/>
                <a:cs typeface="Times New Roman" pitchFamily="18" charset="0"/>
              </a:rPr>
              <a:t>Tree data structure</a:t>
            </a:r>
          </a:p>
          <a:p>
            <a:pPr lvl="1" algn="just">
              <a:lnSpc>
                <a:spcPct val="100000"/>
              </a:lnSpc>
              <a:buFont typeface=".AppleSystemUIFont" charset="-120"/>
              <a:buChar char="-"/>
            </a:pPr>
            <a:r>
              <a:rPr lang="en-US" sz="1400" dirty="0">
                <a:ea typeface="Cambria Math" panose="02040503050406030204" pitchFamily="18" charset="0"/>
                <a:cs typeface="Times New Roman" pitchFamily="18" charset="0"/>
              </a:rPr>
              <a:t>Binary trees</a:t>
            </a:r>
            <a:endParaRPr lang="en-US" sz="1600" dirty="0">
              <a:ea typeface="Cambria Math" panose="02040503050406030204" pitchFamily="18" charset="0"/>
              <a:cs typeface="Times New Roman" pitchFamily="18" charset="0"/>
            </a:endParaRPr>
          </a:p>
          <a:p>
            <a:pPr algn="just">
              <a:lnSpc>
                <a:spcPct val="100000"/>
              </a:lnSpc>
            </a:pPr>
            <a:r>
              <a:rPr lang="en-US" sz="1600" dirty="0">
                <a:ea typeface="Cambria Math" panose="02040503050406030204" pitchFamily="18" charset="0"/>
                <a:cs typeface="Times New Roman" pitchFamily="18" charset="0"/>
              </a:rPr>
              <a:t>Implement binary tree nodes in C</a:t>
            </a:r>
          </a:p>
          <a:p>
            <a:pPr>
              <a:lnSpc>
                <a:spcPct val="100000"/>
              </a:lnSpc>
            </a:pPr>
            <a:r>
              <a:rPr lang="en-SG" sz="1600" dirty="0"/>
              <a:t>Binary Tree Traversal</a:t>
            </a:r>
          </a:p>
          <a:p>
            <a:pPr>
              <a:lnSpc>
                <a:spcPct val="100000"/>
              </a:lnSpc>
            </a:pPr>
            <a:r>
              <a:rPr lang="en-SG" sz="1600" b="1" dirty="0"/>
              <a:t>Tree traversal order</a:t>
            </a:r>
          </a:p>
          <a:p>
            <a:pPr lvl="1">
              <a:lnSpc>
                <a:spcPct val="100000"/>
              </a:lnSpc>
              <a:buFont typeface="Verdana" panose="020B0604030504040204" pitchFamily="34" charset="0"/>
              <a:buChar char="-"/>
            </a:pPr>
            <a:r>
              <a:rPr lang="en-SG" sz="1400" b="1" dirty="0"/>
              <a:t>Pre-order</a:t>
            </a:r>
          </a:p>
          <a:p>
            <a:pPr lvl="1">
              <a:lnSpc>
                <a:spcPct val="100000"/>
              </a:lnSpc>
              <a:buFont typeface="Verdana" panose="020B0604030504040204" pitchFamily="34" charset="0"/>
              <a:buChar char="-"/>
            </a:pPr>
            <a:r>
              <a:rPr lang="en-SG" sz="1400" b="1" dirty="0"/>
              <a:t>In-order</a:t>
            </a:r>
          </a:p>
          <a:p>
            <a:pPr lvl="1">
              <a:lnSpc>
                <a:spcPct val="100000"/>
              </a:lnSpc>
              <a:buFont typeface="Verdana" panose="020B0604030504040204" pitchFamily="34" charset="0"/>
              <a:buChar char="-"/>
            </a:pPr>
            <a:r>
              <a:rPr lang="en-SG" sz="1400" b="1" dirty="0"/>
              <a:t>Post-order</a:t>
            </a:r>
          </a:p>
          <a:p>
            <a:pPr>
              <a:lnSpc>
                <a:spcPct val="100000"/>
              </a:lnSpc>
            </a:pPr>
            <a:r>
              <a:rPr lang="en-SG" sz="1600" dirty="0"/>
              <a:t>Application examples</a:t>
            </a:r>
          </a:p>
          <a:p>
            <a:pPr lvl="1">
              <a:lnSpc>
                <a:spcPct val="100000"/>
              </a:lnSpc>
              <a:buFont typeface="Verdana" panose="020B0604030504040204" pitchFamily="34" charset="0"/>
              <a:buChar char="-"/>
            </a:pPr>
            <a:r>
              <a:rPr lang="en-SG" sz="1400" dirty="0"/>
              <a:t>Count nodes in a binary tree</a:t>
            </a:r>
          </a:p>
          <a:p>
            <a:pPr lvl="1">
              <a:lnSpc>
                <a:spcPct val="100000"/>
              </a:lnSpc>
              <a:buFont typeface="Verdana" panose="020B0604030504040204" pitchFamily="34" charset="0"/>
              <a:buChar char="-"/>
            </a:pPr>
            <a:r>
              <a:rPr lang="en-SG" sz="1400" dirty="0"/>
              <a:t>Find grandchild nodes</a:t>
            </a:r>
          </a:p>
          <a:p>
            <a:pPr lvl="1">
              <a:lnSpc>
                <a:spcPct val="100000"/>
              </a:lnSpc>
              <a:buFont typeface="Verdana" panose="020B0604030504040204" pitchFamily="34" charset="0"/>
              <a:buChar char="-"/>
            </a:pPr>
            <a:r>
              <a:rPr lang="en-SG" sz="1400" dirty="0"/>
              <a:t>Calculate height of every node</a:t>
            </a:r>
          </a:p>
          <a:p>
            <a:pPr>
              <a:lnSpc>
                <a:spcPct val="100000"/>
              </a:lnSpc>
            </a:pPr>
            <a:r>
              <a:rPr lang="en-SG" sz="1600" dirty="0"/>
              <a:t>Level-by-level traversal</a:t>
            </a:r>
          </a:p>
          <a:p>
            <a:pPr>
              <a:lnSpc>
                <a:spcPct val="100000"/>
              </a:lnSpc>
            </a:pPr>
            <a:r>
              <a:rPr lang="en-SG" sz="1600" dirty="0" err="1"/>
              <a:t>Preorder</a:t>
            </a:r>
            <a:r>
              <a:rPr lang="en-SG" sz="1600" dirty="0"/>
              <a:t> traversal with a stack</a:t>
            </a:r>
          </a:p>
        </p:txBody>
      </p:sp>
    </p:spTree>
    <p:extLst>
      <p:ext uri="{BB962C8B-B14F-4D97-AF65-F5344CB8AC3E}">
        <p14:creationId xmlns:p14="http://schemas.microsoft.com/office/powerpoint/2010/main" val="4158664396"/>
      </p:ext>
    </p:extLst>
  </p:cSld>
  <p:clrMapOvr>
    <a:masterClrMapping/>
  </p:clrMapOvr>
  <p:transition>
    <p:wipe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Three “standard” ways to traversal </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dirty="0"/>
              <a:t>Pre‐order</a:t>
            </a:r>
          </a:p>
          <a:p>
            <a:pPr lvl="1" algn="just">
              <a:lnSpc>
                <a:spcPct val="100000"/>
              </a:lnSpc>
              <a:buFont typeface="Verdana" panose="020B0604030504040204" pitchFamily="34" charset="0"/>
              <a:buChar char="-"/>
            </a:pPr>
            <a:r>
              <a:rPr lang="en-SG" sz="1600" dirty="0"/>
              <a:t>Process the current node’s data</a:t>
            </a:r>
          </a:p>
          <a:p>
            <a:pPr lvl="1" algn="just">
              <a:lnSpc>
                <a:spcPct val="100000"/>
              </a:lnSpc>
              <a:buFont typeface="Verdana" panose="020B0604030504040204" pitchFamily="34" charset="0"/>
              <a:buChar char="-"/>
            </a:pPr>
            <a:r>
              <a:rPr lang="en-SG" sz="1600" dirty="0"/>
              <a:t>Visit the left child subtree </a:t>
            </a:r>
          </a:p>
          <a:p>
            <a:pPr lvl="1" algn="just">
              <a:lnSpc>
                <a:spcPct val="100000"/>
              </a:lnSpc>
              <a:buFont typeface="Verdana" panose="020B0604030504040204" pitchFamily="34" charset="0"/>
              <a:buChar char="-"/>
            </a:pPr>
            <a:r>
              <a:rPr lang="en-SG" sz="1600" dirty="0"/>
              <a:t>Visit the right child subtree</a:t>
            </a:r>
          </a:p>
          <a:p>
            <a:pPr algn="just">
              <a:lnSpc>
                <a:spcPct val="150000"/>
              </a:lnSpc>
            </a:pPr>
            <a:r>
              <a:rPr lang="en-SG" sz="1800" dirty="0"/>
              <a:t>In‐order</a:t>
            </a:r>
          </a:p>
          <a:p>
            <a:pPr algn="just">
              <a:lnSpc>
                <a:spcPct val="150000"/>
              </a:lnSpc>
            </a:pPr>
            <a:r>
              <a:rPr lang="en-SG" sz="1800" dirty="0"/>
              <a:t>Post‐order</a:t>
            </a:r>
          </a:p>
          <a:p>
            <a:pPr algn="just">
              <a:lnSpc>
                <a:spcPct val="150000"/>
              </a:lnSpc>
            </a:pPr>
            <a:endParaRPr lang="en-SG" sz="1800" dirty="0"/>
          </a:p>
        </p:txBody>
      </p:sp>
      <p:sp>
        <p:nvSpPr>
          <p:cNvPr id="31" name="object 49"/>
          <p:cNvSpPr/>
          <p:nvPr/>
        </p:nvSpPr>
        <p:spPr>
          <a:xfrm>
            <a:off x="6277393" y="1496875"/>
            <a:ext cx="797560" cy="508000"/>
          </a:xfrm>
          <a:custGeom>
            <a:avLst/>
            <a:gdLst/>
            <a:ahLst/>
            <a:cxnLst/>
            <a:rect l="l" t="t" r="r" b="b"/>
            <a:pathLst>
              <a:path w="797559" h="508000">
                <a:moveTo>
                  <a:pt x="0" y="253948"/>
                </a:moveTo>
                <a:lnTo>
                  <a:pt x="5218" y="212757"/>
                </a:lnTo>
                <a:lnTo>
                  <a:pt x="20326" y="173681"/>
                </a:lnTo>
                <a:lnTo>
                  <a:pt x="44502" y="137244"/>
                </a:lnTo>
                <a:lnTo>
                  <a:pt x="76927" y="103970"/>
                </a:lnTo>
                <a:lnTo>
                  <a:pt x="116778" y="74379"/>
                </a:lnTo>
                <a:lnTo>
                  <a:pt x="163235" y="48997"/>
                </a:lnTo>
                <a:lnTo>
                  <a:pt x="215477" y="28345"/>
                </a:lnTo>
                <a:lnTo>
                  <a:pt x="272683" y="12946"/>
                </a:lnTo>
                <a:lnTo>
                  <a:pt x="334033" y="3323"/>
                </a:lnTo>
                <a:lnTo>
                  <a:pt x="398705" y="0"/>
                </a:lnTo>
                <a:lnTo>
                  <a:pt x="431405" y="841"/>
                </a:lnTo>
                <a:lnTo>
                  <a:pt x="494519" y="7380"/>
                </a:lnTo>
                <a:lnTo>
                  <a:pt x="553900" y="19956"/>
                </a:lnTo>
                <a:lnTo>
                  <a:pt x="608727" y="38047"/>
                </a:lnTo>
                <a:lnTo>
                  <a:pt x="658179" y="61130"/>
                </a:lnTo>
                <a:lnTo>
                  <a:pt x="701436" y="88681"/>
                </a:lnTo>
                <a:lnTo>
                  <a:pt x="737676" y="120179"/>
                </a:lnTo>
                <a:lnTo>
                  <a:pt x="766079" y="155100"/>
                </a:lnTo>
                <a:lnTo>
                  <a:pt x="785824" y="192922"/>
                </a:lnTo>
                <a:lnTo>
                  <a:pt x="796090" y="233121"/>
                </a:lnTo>
                <a:lnTo>
                  <a:pt x="797412" y="253948"/>
                </a:lnTo>
                <a:lnTo>
                  <a:pt x="796090" y="274776"/>
                </a:lnTo>
                <a:lnTo>
                  <a:pt x="785824" y="314975"/>
                </a:lnTo>
                <a:lnTo>
                  <a:pt x="766079" y="352797"/>
                </a:lnTo>
                <a:lnTo>
                  <a:pt x="737676" y="387718"/>
                </a:lnTo>
                <a:lnTo>
                  <a:pt x="701436" y="419216"/>
                </a:lnTo>
                <a:lnTo>
                  <a:pt x="658179" y="446767"/>
                </a:lnTo>
                <a:lnTo>
                  <a:pt x="608727" y="469850"/>
                </a:lnTo>
                <a:lnTo>
                  <a:pt x="553900" y="487941"/>
                </a:lnTo>
                <a:lnTo>
                  <a:pt x="494519" y="500517"/>
                </a:lnTo>
                <a:lnTo>
                  <a:pt x="431405" y="507056"/>
                </a:lnTo>
                <a:lnTo>
                  <a:pt x="398705" y="507898"/>
                </a:lnTo>
                <a:lnTo>
                  <a:pt x="366005" y="507056"/>
                </a:lnTo>
                <a:lnTo>
                  <a:pt x="302892" y="500517"/>
                </a:lnTo>
                <a:lnTo>
                  <a:pt x="243511" y="487941"/>
                </a:lnTo>
                <a:lnTo>
                  <a:pt x="188684" y="469850"/>
                </a:lnTo>
                <a:lnTo>
                  <a:pt x="139232" y="446767"/>
                </a:lnTo>
                <a:lnTo>
                  <a:pt x="95975" y="419216"/>
                </a:lnTo>
                <a:lnTo>
                  <a:pt x="59735" y="387718"/>
                </a:lnTo>
                <a:lnTo>
                  <a:pt x="31332" y="352797"/>
                </a:lnTo>
                <a:lnTo>
                  <a:pt x="11587" y="314975"/>
                </a:lnTo>
                <a:lnTo>
                  <a:pt x="1321" y="274776"/>
                </a:lnTo>
                <a:lnTo>
                  <a:pt x="0" y="253948"/>
                </a:lnTo>
                <a:close/>
              </a:path>
            </a:pathLst>
          </a:custGeom>
          <a:ln w="76199">
            <a:solidFill>
              <a:srgbClr val="FAA757"/>
            </a:solidFill>
          </a:ln>
        </p:spPr>
        <p:txBody>
          <a:bodyPr wrap="square" lIns="0" tIns="0" rIns="0" bIns="0" rtlCol="0"/>
          <a:lstStyle/>
          <a:p>
            <a:endParaRPr sz="2000">
              <a:solidFill>
                <a:prstClr val="black"/>
              </a:solidFill>
            </a:endParaRPr>
          </a:p>
        </p:txBody>
      </p:sp>
      <p:sp>
        <p:nvSpPr>
          <p:cNvPr id="32" name="object 6"/>
          <p:cNvSpPr/>
          <p:nvPr/>
        </p:nvSpPr>
        <p:spPr>
          <a:xfrm>
            <a:off x="6476782" y="1576612"/>
            <a:ext cx="398780" cy="297180"/>
          </a:xfrm>
          <a:prstGeom prst="ellipse">
            <a:avLst/>
          </a:prstGeom>
          <a:solidFill>
            <a:schemeClr val="bg1"/>
          </a:solidFill>
        </p:spPr>
        <p:txBody>
          <a:bodyPr wrap="square" lIns="0" tIns="0" rIns="0" bIns="0" rtlCol="0"/>
          <a:lstStyle/>
          <a:p>
            <a:r>
              <a:rPr lang="en-US" sz="2000" dirty="0">
                <a:solidFill>
                  <a:prstClr val="black"/>
                </a:solidFill>
              </a:rPr>
              <a:t> E</a:t>
            </a:r>
            <a:endParaRPr sz="2000" dirty="0">
              <a:solidFill>
                <a:prstClr val="black"/>
              </a:solidFill>
            </a:endParaRPr>
          </a:p>
        </p:txBody>
      </p:sp>
      <p:sp>
        <p:nvSpPr>
          <p:cNvPr id="33" name="object 7"/>
          <p:cNvSpPr/>
          <p:nvPr/>
        </p:nvSpPr>
        <p:spPr>
          <a:xfrm>
            <a:off x="6476782" y="1576612"/>
            <a:ext cx="398780" cy="297180"/>
          </a:xfrm>
          <a:prstGeom prst="ellipse">
            <a:avLst/>
          </a:prstGeom>
          <a:solidFill>
            <a:schemeClr val="bg1"/>
          </a:solidFill>
          <a:ln w="25399">
            <a:solidFill>
              <a:srgbClr val="839950"/>
            </a:solidFill>
          </a:ln>
        </p:spPr>
        <p:txBody>
          <a:bodyPr wrap="square" lIns="0" tIns="0" rIns="0" bIns="0" rtlCol="0"/>
          <a:lstStyle/>
          <a:p>
            <a:r>
              <a:rPr lang="en-US" sz="1400">
                <a:solidFill>
                  <a:prstClr val="black"/>
                </a:solidFill>
              </a:rPr>
              <a:t> </a:t>
            </a:r>
            <a:r>
              <a:rPr lang="en-US" sz="2000" dirty="0">
                <a:solidFill>
                  <a:prstClr val="black"/>
                </a:solidFill>
              </a:rPr>
              <a:t>E</a:t>
            </a:r>
            <a:endParaRPr sz="2000" dirty="0">
              <a:solidFill>
                <a:prstClr val="black"/>
              </a:solidFill>
            </a:endParaRPr>
          </a:p>
        </p:txBody>
      </p:sp>
      <p:sp>
        <p:nvSpPr>
          <p:cNvPr id="34" name="object 8"/>
          <p:cNvSpPr/>
          <p:nvPr/>
        </p:nvSpPr>
        <p:spPr>
          <a:xfrm>
            <a:off x="5679370" y="2127160"/>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35" name="object 9"/>
          <p:cNvSpPr/>
          <p:nvPr/>
        </p:nvSpPr>
        <p:spPr>
          <a:xfrm>
            <a:off x="5679370" y="2127159"/>
            <a:ext cx="398780" cy="297180"/>
          </a:xfrm>
          <a:prstGeom prst="ellipse">
            <a:avLst/>
          </a:prstGeom>
          <a:solidFill>
            <a:schemeClr val="bg1"/>
          </a:solidFill>
          <a:ln w="25399">
            <a:solidFill>
              <a:srgbClr val="839950"/>
            </a:solidFill>
          </a:ln>
        </p:spPr>
        <p:txBody>
          <a:bodyPr wrap="square" lIns="0" tIns="0" rIns="0" bIns="0" rtlCol="0"/>
          <a:lstStyle/>
          <a:p>
            <a:r>
              <a:rPr lang="en-US" sz="1200" dirty="0">
                <a:solidFill>
                  <a:prstClr val="black"/>
                </a:solidFill>
              </a:rPr>
              <a:t> </a:t>
            </a:r>
            <a:r>
              <a:rPr lang="en-US" sz="2000" dirty="0">
                <a:solidFill>
                  <a:prstClr val="black"/>
                </a:solidFill>
              </a:rPr>
              <a:t>B</a:t>
            </a:r>
            <a:endParaRPr sz="2000" dirty="0">
              <a:solidFill>
                <a:prstClr val="black"/>
              </a:solidFill>
            </a:endParaRPr>
          </a:p>
        </p:txBody>
      </p:sp>
      <p:sp>
        <p:nvSpPr>
          <p:cNvPr id="36" name="object 10"/>
          <p:cNvSpPr/>
          <p:nvPr/>
        </p:nvSpPr>
        <p:spPr>
          <a:xfrm>
            <a:off x="5280666" y="2764451"/>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37" name="object 11"/>
          <p:cNvSpPr/>
          <p:nvPr/>
        </p:nvSpPr>
        <p:spPr>
          <a:xfrm>
            <a:off x="5280666" y="2764451"/>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dirty="0"/>
              <a:t>A</a:t>
            </a:r>
            <a:endParaRPr sz="2000" dirty="0"/>
          </a:p>
        </p:txBody>
      </p:sp>
      <p:sp>
        <p:nvSpPr>
          <p:cNvPr id="38" name="object 12"/>
          <p:cNvSpPr/>
          <p:nvPr/>
        </p:nvSpPr>
        <p:spPr>
          <a:xfrm>
            <a:off x="6078077" y="2764451"/>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39" name="object 13"/>
          <p:cNvSpPr/>
          <p:nvPr/>
        </p:nvSpPr>
        <p:spPr>
          <a:xfrm>
            <a:off x="6078077" y="2764451"/>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dirty="0">
                <a:solidFill>
                  <a:prstClr val="black"/>
                </a:solidFill>
              </a:rPr>
              <a:t>C</a:t>
            </a:r>
            <a:endParaRPr sz="2000" dirty="0">
              <a:solidFill>
                <a:prstClr val="black"/>
              </a:solidFill>
            </a:endParaRPr>
          </a:p>
        </p:txBody>
      </p:sp>
      <p:sp>
        <p:nvSpPr>
          <p:cNvPr id="40" name="object 14"/>
          <p:cNvSpPr/>
          <p:nvPr/>
        </p:nvSpPr>
        <p:spPr>
          <a:xfrm>
            <a:off x="7274192" y="2127160"/>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41" name="object 15"/>
          <p:cNvSpPr/>
          <p:nvPr/>
        </p:nvSpPr>
        <p:spPr>
          <a:xfrm>
            <a:off x="7274192" y="2127159"/>
            <a:ext cx="398780" cy="297180"/>
          </a:xfrm>
          <a:prstGeom prst="ellipse">
            <a:avLst/>
          </a:prstGeom>
          <a:solidFill>
            <a:schemeClr val="bg1"/>
          </a:solidFill>
          <a:ln w="25399">
            <a:solidFill>
              <a:srgbClr val="839950"/>
            </a:solidFill>
          </a:ln>
        </p:spPr>
        <p:txBody>
          <a:bodyPr wrap="square" lIns="0" tIns="0" rIns="0" bIns="0" rtlCol="0"/>
          <a:lstStyle/>
          <a:p>
            <a:r>
              <a:rPr lang="en-US" sz="900">
                <a:solidFill>
                  <a:prstClr val="black"/>
                </a:solidFill>
              </a:rPr>
              <a:t> </a:t>
            </a:r>
            <a:r>
              <a:rPr lang="en-US" sz="2000">
                <a:solidFill>
                  <a:prstClr val="black"/>
                </a:solidFill>
              </a:rPr>
              <a:t>G</a:t>
            </a:r>
            <a:endParaRPr sz="2000" dirty="0">
              <a:solidFill>
                <a:prstClr val="black"/>
              </a:solidFill>
            </a:endParaRPr>
          </a:p>
        </p:txBody>
      </p:sp>
      <p:sp>
        <p:nvSpPr>
          <p:cNvPr id="42" name="object 16"/>
          <p:cNvSpPr/>
          <p:nvPr/>
        </p:nvSpPr>
        <p:spPr>
          <a:xfrm>
            <a:off x="6875488" y="2769270"/>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43" name="object 17"/>
          <p:cNvSpPr/>
          <p:nvPr/>
        </p:nvSpPr>
        <p:spPr>
          <a:xfrm>
            <a:off x="6875488" y="2769270"/>
            <a:ext cx="398780" cy="297180"/>
          </a:xfrm>
          <a:prstGeom prst="ellipse">
            <a:avLst/>
          </a:prstGeom>
          <a:solidFill>
            <a:schemeClr val="bg1"/>
          </a:solidFill>
          <a:ln w="25399">
            <a:solidFill>
              <a:srgbClr val="839950"/>
            </a:solidFill>
          </a:ln>
        </p:spPr>
        <p:txBody>
          <a:bodyPr wrap="square" lIns="0" tIns="0" rIns="0" bIns="0" rtlCol="0"/>
          <a:lstStyle/>
          <a:p>
            <a:r>
              <a:rPr lang="en-US" sz="1400" dirty="0">
                <a:solidFill>
                  <a:prstClr val="black"/>
                </a:solidFill>
              </a:rPr>
              <a:t> </a:t>
            </a:r>
            <a:r>
              <a:rPr lang="en-US" sz="2000" dirty="0">
                <a:solidFill>
                  <a:prstClr val="black"/>
                </a:solidFill>
              </a:rPr>
              <a:t>F</a:t>
            </a:r>
            <a:endParaRPr sz="2000" dirty="0">
              <a:solidFill>
                <a:prstClr val="black"/>
              </a:solidFill>
            </a:endParaRPr>
          </a:p>
        </p:txBody>
      </p:sp>
      <p:sp>
        <p:nvSpPr>
          <p:cNvPr id="44" name="object 18"/>
          <p:cNvSpPr/>
          <p:nvPr/>
        </p:nvSpPr>
        <p:spPr>
          <a:xfrm>
            <a:off x="7672899" y="2769270"/>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45" name="object 19"/>
          <p:cNvSpPr/>
          <p:nvPr/>
        </p:nvSpPr>
        <p:spPr>
          <a:xfrm>
            <a:off x="7672898" y="2769270"/>
            <a:ext cx="398780" cy="297180"/>
          </a:xfrm>
          <a:prstGeom prst="ellipse">
            <a:avLst/>
          </a:prstGeom>
          <a:solidFill>
            <a:schemeClr val="bg1"/>
          </a:solidFill>
          <a:ln w="25399">
            <a:solidFill>
              <a:srgbClr val="839950"/>
            </a:solidFill>
          </a:ln>
        </p:spPr>
        <p:txBody>
          <a:bodyPr wrap="square" lIns="0" tIns="0" rIns="0" bIns="0" rtlCol="0"/>
          <a:lstStyle/>
          <a:p>
            <a:r>
              <a:rPr lang="en-US" sz="2000">
                <a:solidFill>
                  <a:prstClr val="black"/>
                </a:solidFill>
              </a:rPr>
              <a:t> I</a:t>
            </a:r>
            <a:endParaRPr sz="2000" dirty="0">
              <a:solidFill>
                <a:prstClr val="black"/>
              </a:solidFill>
            </a:endParaRPr>
          </a:p>
        </p:txBody>
      </p:sp>
      <p:sp>
        <p:nvSpPr>
          <p:cNvPr id="46" name="object 38"/>
          <p:cNvSpPr/>
          <p:nvPr/>
        </p:nvSpPr>
        <p:spPr>
          <a:xfrm>
            <a:off x="6277430" y="3446780"/>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47" name="object 39"/>
          <p:cNvSpPr/>
          <p:nvPr/>
        </p:nvSpPr>
        <p:spPr>
          <a:xfrm>
            <a:off x="6277430" y="3446780"/>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a:solidFill>
                  <a:prstClr val="black"/>
                </a:solidFill>
              </a:rPr>
              <a:t>D</a:t>
            </a:r>
            <a:endParaRPr sz="2000" dirty="0">
              <a:solidFill>
                <a:prstClr val="black"/>
              </a:solidFill>
            </a:endParaRPr>
          </a:p>
        </p:txBody>
      </p:sp>
      <p:sp>
        <p:nvSpPr>
          <p:cNvPr id="48" name="object 40"/>
          <p:cNvSpPr/>
          <p:nvPr/>
        </p:nvSpPr>
        <p:spPr>
          <a:xfrm>
            <a:off x="7473545" y="3446780"/>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49" name="object 41"/>
          <p:cNvSpPr/>
          <p:nvPr/>
        </p:nvSpPr>
        <p:spPr>
          <a:xfrm>
            <a:off x="7473545" y="3446780"/>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a:solidFill>
                  <a:prstClr val="black"/>
                </a:solidFill>
              </a:rPr>
              <a:t>H</a:t>
            </a:r>
            <a:endParaRPr sz="2000" dirty="0">
              <a:solidFill>
                <a:prstClr val="black"/>
              </a:solidFill>
            </a:endParaRPr>
          </a:p>
        </p:txBody>
      </p:sp>
      <p:cxnSp>
        <p:nvCxnSpPr>
          <p:cNvPr id="50" name="直接箭头连接符 22"/>
          <p:cNvCxnSpPr>
            <a:stCxn id="33" idx="5"/>
            <a:endCxn id="41" idx="1"/>
          </p:cNvCxnSpPr>
          <p:nvPr/>
        </p:nvCxnSpPr>
        <p:spPr>
          <a:xfrm>
            <a:off x="6817162" y="1830271"/>
            <a:ext cx="515430" cy="3404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23"/>
          <p:cNvCxnSpPr>
            <a:stCxn id="33" idx="3"/>
            <a:endCxn id="34" idx="7"/>
          </p:cNvCxnSpPr>
          <p:nvPr/>
        </p:nvCxnSpPr>
        <p:spPr>
          <a:xfrm flipH="1">
            <a:off x="6019750" y="1830271"/>
            <a:ext cx="515432" cy="3404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24"/>
          <p:cNvCxnSpPr>
            <a:stCxn id="34" idx="3"/>
            <a:endCxn id="37" idx="0"/>
          </p:cNvCxnSpPr>
          <p:nvPr/>
        </p:nvCxnSpPr>
        <p:spPr>
          <a:xfrm flipH="1">
            <a:off x="5480056" y="2380819"/>
            <a:ext cx="257714" cy="3836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25"/>
          <p:cNvCxnSpPr>
            <a:stCxn id="41" idx="3"/>
            <a:endCxn id="42" idx="0"/>
          </p:cNvCxnSpPr>
          <p:nvPr/>
        </p:nvCxnSpPr>
        <p:spPr>
          <a:xfrm flipH="1">
            <a:off x="7074878" y="2380818"/>
            <a:ext cx="257714"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26"/>
          <p:cNvCxnSpPr>
            <a:stCxn id="35" idx="5"/>
            <a:endCxn id="38" idx="0"/>
          </p:cNvCxnSpPr>
          <p:nvPr/>
        </p:nvCxnSpPr>
        <p:spPr>
          <a:xfrm>
            <a:off x="6019750" y="2380818"/>
            <a:ext cx="257717" cy="383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27"/>
          <p:cNvCxnSpPr>
            <a:stCxn id="41" idx="5"/>
            <a:endCxn id="44" idx="0"/>
          </p:cNvCxnSpPr>
          <p:nvPr/>
        </p:nvCxnSpPr>
        <p:spPr>
          <a:xfrm>
            <a:off x="7614572" y="2380818"/>
            <a:ext cx="257717"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28"/>
          <p:cNvCxnSpPr>
            <a:stCxn id="39" idx="4"/>
            <a:endCxn id="46" idx="0"/>
          </p:cNvCxnSpPr>
          <p:nvPr/>
        </p:nvCxnSpPr>
        <p:spPr>
          <a:xfrm>
            <a:off x="6277467" y="3061631"/>
            <a:ext cx="199353" cy="3851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29"/>
          <p:cNvCxnSpPr>
            <a:stCxn id="45" idx="4"/>
            <a:endCxn id="49" idx="0"/>
          </p:cNvCxnSpPr>
          <p:nvPr/>
        </p:nvCxnSpPr>
        <p:spPr>
          <a:xfrm flipH="1">
            <a:off x="7672935" y="3066450"/>
            <a:ext cx="199353" cy="3803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08185"/>
      </p:ext>
    </p:extLst>
  </p:cSld>
  <p:clrMapOvr>
    <a:masterClrMapping/>
  </p:clrMapOvr>
  <p:transition>
    <p:wipe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3"/>
          <p:cNvSpPr/>
          <p:nvPr/>
        </p:nvSpPr>
        <p:spPr>
          <a:xfrm>
            <a:off x="893928" y="1253943"/>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sp>
        <p:nvSpPr>
          <p:cNvPr id="40965" name="Rectangle 4"/>
          <p:cNvSpPr>
            <a:spLocks noChangeArrowheads="1"/>
          </p:cNvSpPr>
          <p:nvPr/>
        </p:nvSpPr>
        <p:spPr bwMode="auto">
          <a:xfrm>
            <a:off x="0" y="107891"/>
            <a:ext cx="9144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b="1" dirty="0">
                <a:solidFill>
                  <a:schemeClr val="bg1"/>
                </a:solidFill>
                <a:latin typeface="+mj-lt"/>
                <a:cs typeface="Times New Roman" panose="02020603050405020304" pitchFamily="18" charset="0"/>
              </a:rPr>
              <a:t>STACK IMPLEMENTATION USING LINKED LISTS</a:t>
            </a:r>
          </a:p>
        </p:txBody>
      </p:sp>
      <p:sp>
        <p:nvSpPr>
          <p:cNvPr id="40967" name="Rectangle 8"/>
          <p:cNvSpPr>
            <a:spLocks noChangeArrowheads="1"/>
          </p:cNvSpPr>
          <p:nvPr/>
        </p:nvSpPr>
        <p:spPr bwMode="auto">
          <a:xfrm>
            <a:off x="2366963" y="1733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9" name="Rectangle 8"/>
          <p:cNvSpPr/>
          <p:nvPr/>
        </p:nvSpPr>
        <p:spPr>
          <a:xfrm>
            <a:off x="2083633" y="2025163"/>
            <a:ext cx="1464083" cy="216000"/>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Content Placeholder 1"/>
          <p:cNvSpPr txBox="1">
            <a:spLocks/>
          </p:cNvSpPr>
          <p:nvPr/>
        </p:nvSpPr>
        <p:spPr>
          <a:xfrm>
            <a:off x="1097279" y="1431984"/>
            <a:ext cx="6959793" cy="427073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1400" dirty="0">
                <a:ea typeface="Cambria Math" panose="02040503050406030204" pitchFamily="18" charset="0"/>
                <a:cs typeface="Times New Roman" pitchFamily="18" charset="0"/>
              </a:rPr>
              <a:t>Stack structure</a:t>
            </a:r>
          </a:p>
          <a:p>
            <a:pPr marL="457200" lvl="1" indent="0">
              <a:lnSpc>
                <a:spcPct val="100000"/>
              </a:lnSpc>
              <a:buNone/>
            </a:pPr>
            <a:r>
              <a:rPr lang="en-US" sz="1400" dirty="0" err="1">
                <a:latin typeface="Courier New" charset="0"/>
                <a:ea typeface="Courier New" charset="0"/>
                <a:cs typeface="Courier New" charset="0"/>
              </a:rPr>
              <a:t>typedef</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struct</a:t>
            </a:r>
            <a:r>
              <a:rPr lang="en-US" sz="1400" dirty="0">
                <a:latin typeface="Courier New" charset="0"/>
                <a:ea typeface="Courier New" charset="0"/>
                <a:cs typeface="Courier New" charset="0"/>
              </a:rPr>
              <a:t> _stack{</a:t>
            </a:r>
          </a:p>
          <a:p>
            <a:pPr marL="457200" lvl="1" indent="0">
              <a:lnSpc>
                <a:spcPct val="100000"/>
              </a:lnSpc>
              <a:buNone/>
            </a:pP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LinkedList</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ll</a:t>
            </a:r>
            <a:r>
              <a:rPr lang="en-US" sz="1400" dirty="0">
                <a:latin typeface="Courier New" charset="0"/>
                <a:ea typeface="Courier New" charset="0"/>
                <a:cs typeface="Courier New" charset="0"/>
              </a:rPr>
              <a:t>;</a:t>
            </a:r>
          </a:p>
          <a:p>
            <a:pPr marL="457200" lvl="1" indent="0">
              <a:lnSpc>
                <a:spcPct val="100000"/>
              </a:lnSpc>
              <a:buNone/>
            </a:pPr>
            <a:r>
              <a:rPr lang="en-US" sz="1400" dirty="0">
                <a:latin typeface="Courier New" charset="0"/>
                <a:ea typeface="Courier New" charset="0"/>
                <a:cs typeface="Courier New" charset="0"/>
              </a:rPr>
              <a:t>} Stack;</a:t>
            </a:r>
          </a:p>
          <a:p>
            <a:pPr algn="just">
              <a:lnSpc>
                <a:spcPct val="100000"/>
              </a:lnSpc>
            </a:pPr>
            <a:endParaRPr lang="en-US" sz="300" dirty="0">
              <a:ea typeface="Cambria Math" panose="02040503050406030204" pitchFamily="18" charset="0"/>
              <a:cs typeface="Times New Roman" pitchFamily="18" charset="0"/>
            </a:endParaRPr>
          </a:p>
          <a:p>
            <a:pPr algn="just">
              <a:lnSpc>
                <a:spcPct val="100000"/>
              </a:lnSpc>
            </a:pPr>
            <a:r>
              <a:rPr lang="en-US" sz="1400" dirty="0">
                <a:ea typeface="Cambria Math" panose="02040503050406030204" pitchFamily="18" charset="0"/>
                <a:cs typeface="Times New Roman" pitchFamily="18" charset="0"/>
              </a:rPr>
              <a:t>Basically wrap up a linked list and use it for the actual data storage</a:t>
            </a:r>
          </a:p>
          <a:p>
            <a:pPr algn="just">
              <a:lnSpc>
                <a:spcPct val="100000"/>
              </a:lnSpc>
            </a:pPr>
            <a:r>
              <a:rPr lang="en-US" sz="1400" dirty="0">
                <a:ea typeface="Cambria Math" panose="02040503050406030204" pitchFamily="18" charset="0"/>
                <a:cs typeface="Times New Roman" pitchFamily="18" charset="0"/>
              </a:rPr>
              <a:t>Just need to ensure we control where elements are added/removed</a:t>
            </a:r>
          </a:p>
          <a:p>
            <a:pPr algn="just">
              <a:lnSpc>
                <a:spcPct val="100000"/>
              </a:lnSpc>
            </a:pPr>
            <a:r>
              <a:rPr lang="en-US" sz="1400" dirty="0">
                <a:ea typeface="Cambria Math" panose="02040503050406030204" pitchFamily="18" charset="0"/>
                <a:cs typeface="Times New Roman" pitchFamily="18" charset="0"/>
              </a:rPr>
              <a:t>Notice that the </a:t>
            </a:r>
            <a:r>
              <a:rPr lang="en-US" sz="1400" dirty="0" err="1">
                <a:ea typeface="Cambria Math" panose="02040503050406030204" pitchFamily="18" charset="0"/>
                <a:cs typeface="Times New Roman" pitchFamily="18" charset="0"/>
              </a:rPr>
              <a:t>LinkedList</a:t>
            </a:r>
            <a:r>
              <a:rPr lang="en-US" sz="1400" dirty="0">
                <a:ea typeface="Cambria Math" panose="02040503050406030204" pitchFamily="18" charset="0"/>
                <a:cs typeface="Times New Roman" pitchFamily="18" charset="0"/>
              </a:rPr>
              <a:t> already takes care of little things like keeping track of number of nodes, etc.</a:t>
            </a:r>
          </a:p>
          <a:p>
            <a:pPr lvl="1">
              <a:lnSpc>
                <a:spcPct val="100000"/>
              </a:lnSpc>
            </a:pPr>
            <a:endParaRPr lang="en-US" sz="1800" dirty="0">
              <a:ea typeface="Cambria Math" panose="02040503050406030204" pitchFamily="18" charset="0"/>
              <a:cs typeface="Times New Roman" pitchFamily="18" charset="0"/>
            </a:endParaRPr>
          </a:p>
        </p:txBody>
      </p:sp>
      <p:sp>
        <p:nvSpPr>
          <p:cNvPr id="2" name="TextBox 1"/>
          <p:cNvSpPr txBox="1"/>
          <p:nvPr/>
        </p:nvSpPr>
        <p:spPr>
          <a:xfrm>
            <a:off x="3852075" y="2071795"/>
            <a:ext cx="4204997" cy="307777"/>
          </a:xfrm>
          <a:prstGeom prst="rect">
            <a:avLst/>
          </a:prstGeom>
          <a:noFill/>
          <a:ln>
            <a:solidFill>
              <a:schemeClr val="tx1"/>
            </a:solidFill>
          </a:ln>
        </p:spPr>
        <p:txBody>
          <a:bodyPr wrap="none" rtlCol="0">
            <a:spAutoFit/>
          </a:bodyPr>
          <a:lstStyle/>
          <a:p>
            <a:r>
              <a:rPr lang="en-US" sz="1400" dirty="0"/>
              <a:t>Notice this is a </a:t>
            </a:r>
            <a:r>
              <a:rPr lang="en-US" sz="1400" dirty="0" err="1"/>
              <a:t>LinkedList</a:t>
            </a:r>
            <a:r>
              <a:rPr lang="en-US" sz="1400" dirty="0"/>
              <a:t>, not a </a:t>
            </a:r>
            <a:r>
              <a:rPr lang="en-US" sz="1400" dirty="0" err="1"/>
              <a:t>LinkedList</a:t>
            </a:r>
            <a:r>
              <a:rPr lang="en-US" sz="1400" dirty="0"/>
              <a:t> *</a:t>
            </a:r>
          </a:p>
        </p:txBody>
      </p:sp>
      <p:cxnSp>
        <p:nvCxnSpPr>
          <p:cNvPr id="4" name="Straight Arrow Connector 3"/>
          <p:cNvCxnSpPr>
            <a:stCxn id="2" idx="1"/>
          </p:cNvCxnSpPr>
          <p:nvPr/>
        </p:nvCxnSpPr>
        <p:spPr>
          <a:xfrm flipH="1" flipV="1">
            <a:off x="3547716" y="2182720"/>
            <a:ext cx="304359" cy="42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1574475" y="4175185"/>
            <a:ext cx="1171247" cy="1797618"/>
            <a:chOff x="6862623" y="403302"/>
            <a:chExt cx="2196556" cy="4920122"/>
          </a:xfrm>
        </p:grpSpPr>
        <p:sp>
          <p:nvSpPr>
            <p:cNvPr id="14" name="Rectangle 13"/>
            <p:cNvSpPr/>
            <p:nvPr/>
          </p:nvSpPr>
          <p:spPr>
            <a:xfrm>
              <a:off x="8137295" y="403302"/>
              <a:ext cx="921884" cy="686811"/>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Rectangle 14"/>
            <p:cNvSpPr/>
            <p:nvPr/>
          </p:nvSpPr>
          <p:spPr>
            <a:xfrm>
              <a:off x="7513689" y="2169757"/>
              <a:ext cx="921884" cy="686811"/>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Rectangle 15"/>
            <p:cNvSpPr/>
            <p:nvPr/>
          </p:nvSpPr>
          <p:spPr>
            <a:xfrm>
              <a:off x="7513689" y="2856568"/>
              <a:ext cx="921884" cy="686811"/>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Rectangle 16"/>
            <p:cNvSpPr/>
            <p:nvPr/>
          </p:nvSpPr>
          <p:spPr>
            <a:xfrm>
              <a:off x="7513689" y="3543379"/>
              <a:ext cx="921884" cy="686811"/>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Rectangle 17"/>
            <p:cNvSpPr/>
            <p:nvPr/>
          </p:nvSpPr>
          <p:spPr>
            <a:xfrm>
              <a:off x="7513689" y="4230190"/>
              <a:ext cx="921884" cy="686811"/>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9" name="Straight Connector 18"/>
            <p:cNvCxnSpPr/>
            <p:nvPr/>
          </p:nvCxnSpPr>
          <p:spPr>
            <a:xfrm>
              <a:off x="7270331" y="1400498"/>
              <a:ext cx="0" cy="3922926"/>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8663308" y="1417640"/>
              <a:ext cx="0" cy="3897885"/>
            </a:xfrm>
            <a:prstGeom prst="line">
              <a:avLst/>
            </a:prstGeom>
            <a:effectLst>
              <a:outerShdw blurRad="50800" dist="25400" dir="492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7252520" y="5310486"/>
              <a:ext cx="1416469"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22" name="Rectangle 21"/>
            <p:cNvSpPr/>
            <p:nvPr/>
          </p:nvSpPr>
          <p:spPr>
            <a:xfrm>
              <a:off x="6862623" y="403302"/>
              <a:ext cx="921884" cy="686811"/>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23" name="Straight Arrow Connector 22"/>
            <p:cNvCxnSpPr>
              <a:endCxn id="17" idx="0"/>
            </p:cNvCxnSpPr>
            <p:nvPr/>
          </p:nvCxnSpPr>
          <p:spPr>
            <a:xfrm flipH="1">
              <a:off x="7974631" y="1090113"/>
              <a:ext cx="580936" cy="1079643"/>
            </a:xfrm>
            <a:prstGeom prst="straightConnector1">
              <a:avLst/>
            </a:prstGeom>
            <a:ln>
              <a:tailEnd type="arrow"/>
            </a:ln>
            <a:effectLst>
              <a:outerShdw blurRad="50800" dist="76200" dir="5400000" sx="78000" sy="78000" algn="t" rotWithShape="0">
                <a:prstClr val="black">
                  <a:alpha val="39000"/>
                </a:prstClr>
              </a:outerShdw>
            </a:effectLst>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flipH="1" flipV="1">
              <a:off x="7361592" y="1090120"/>
              <a:ext cx="541827" cy="1066703"/>
            </a:xfrm>
            <a:prstGeom prst="straightConnector1">
              <a:avLst/>
            </a:prstGeom>
            <a:ln>
              <a:tailEnd type="arrow"/>
            </a:ln>
            <a:effectLst>
              <a:outerShdw blurRad="50800" dist="76200" dir="5400000" sx="77000" sy="77000" algn="t" rotWithShape="0">
                <a:prstClr val="black">
                  <a:alpha val="39000"/>
                </a:prstClr>
              </a:outerShdw>
            </a:effectLst>
          </p:spPr>
          <p:style>
            <a:lnRef idx="3">
              <a:schemeClr val="dk1"/>
            </a:lnRef>
            <a:fillRef idx="0">
              <a:schemeClr val="dk1"/>
            </a:fillRef>
            <a:effectRef idx="2">
              <a:schemeClr val="dk1"/>
            </a:effectRef>
            <a:fontRef idx="minor">
              <a:schemeClr val="tx1"/>
            </a:fontRef>
          </p:style>
        </p:cxnSp>
      </p:grpSp>
      <p:sp>
        <p:nvSpPr>
          <p:cNvPr id="25" name="Rectangle 24"/>
          <p:cNvSpPr/>
          <p:nvPr/>
        </p:nvSpPr>
        <p:spPr>
          <a:xfrm>
            <a:off x="3366464" y="4309131"/>
            <a:ext cx="1756375" cy="1675237"/>
          </a:xfrm>
          <a:prstGeom prst="rect">
            <a:avLst/>
          </a:prstGeom>
          <a:solidFill>
            <a:srgbClr val="93CDDD"/>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6" name="Rectangle 25"/>
          <p:cNvSpPr/>
          <p:nvPr/>
        </p:nvSpPr>
        <p:spPr>
          <a:xfrm>
            <a:off x="3686078" y="4617984"/>
            <a:ext cx="1154223" cy="1085312"/>
          </a:xfrm>
          <a:prstGeom prst="rect">
            <a:avLst/>
          </a:prstGeom>
          <a:solidFill>
            <a:srgbClr val="95B4D8"/>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7" name="Rectangle 26"/>
          <p:cNvSpPr/>
          <p:nvPr/>
        </p:nvSpPr>
        <p:spPr>
          <a:xfrm>
            <a:off x="4015031" y="4892178"/>
            <a:ext cx="512294" cy="263860"/>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a:off x="5346053" y="5208848"/>
            <a:ext cx="816439" cy="307844"/>
            <a:chOff x="5706739" y="4189386"/>
            <a:chExt cx="816439" cy="307844"/>
          </a:xfrm>
          <a:solidFill>
            <a:srgbClr val="9BBC59"/>
          </a:solidFill>
        </p:grpSpPr>
        <p:sp>
          <p:nvSpPr>
            <p:cNvPr id="29" name="Rectangle 28"/>
            <p:cNvSpPr/>
            <p:nvPr/>
          </p:nvSpPr>
          <p:spPr>
            <a:xfrm>
              <a:off x="5706739" y="4190401"/>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Rectangle 29"/>
            <p:cNvSpPr/>
            <p:nvPr/>
          </p:nvSpPr>
          <p:spPr>
            <a:xfrm>
              <a:off x="6116591" y="4189386"/>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31" name="Rectangle 30"/>
          <p:cNvSpPr/>
          <p:nvPr/>
        </p:nvSpPr>
        <p:spPr>
          <a:xfrm>
            <a:off x="4015031" y="5169755"/>
            <a:ext cx="512294" cy="263860"/>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6283144" y="5205804"/>
            <a:ext cx="816439" cy="307844"/>
            <a:chOff x="5706739" y="4189386"/>
            <a:chExt cx="816439" cy="307844"/>
          </a:xfrm>
          <a:solidFill>
            <a:srgbClr val="9BBC59"/>
          </a:solidFill>
        </p:grpSpPr>
        <p:sp>
          <p:nvSpPr>
            <p:cNvPr id="33" name="Rectangle 32"/>
            <p:cNvSpPr/>
            <p:nvPr/>
          </p:nvSpPr>
          <p:spPr>
            <a:xfrm>
              <a:off x="5706739" y="4190401"/>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Rectangle 33"/>
            <p:cNvSpPr/>
            <p:nvPr/>
          </p:nvSpPr>
          <p:spPr>
            <a:xfrm>
              <a:off x="6116591" y="4189386"/>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35" name="Group 34"/>
          <p:cNvGrpSpPr/>
          <p:nvPr/>
        </p:nvGrpSpPr>
        <p:grpSpPr>
          <a:xfrm>
            <a:off x="7220235" y="5205804"/>
            <a:ext cx="816439" cy="307844"/>
            <a:chOff x="5706739" y="4189386"/>
            <a:chExt cx="816439" cy="307844"/>
          </a:xfrm>
          <a:solidFill>
            <a:srgbClr val="9BBC59"/>
          </a:solidFill>
        </p:grpSpPr>
        <p:sp>
          <p:nvSpPr>
            <p:cNvPr id="36" name="Rectangle 35"/>
            <p:cNvSpPr/>
            <p:nvPr/>
          </p:nvSpPr>
          <p:spPr>
            <a:xfrm>
              <a:off x="5706739" y="4190401"/>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 name="Rectangle 36"/>
            <p:cNvSpPr/>
            <p:nvPr/>
          </p:nvSpPr>
          <p:spPr>
            <a:xfrm>
              <a:off x="6116591" y="4189386"/>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cxnSp>
        <p:nvCxnSpPr>
          <p:cNvPr id="38" name="Straight Arrow Connector 37"/>
          <p:cNvCxnSpPr>
            <a:endCxn id="33" idx="1"/>
          </p:cNvCxnSpPr>
          <p:nvPr/>
        </p:nvCxnSpPr>
        <p:spPr>
          <a:xfrm flipV="1">
            <a:off x="6038489" y="5360234"/>
            <a:ext cx="244655" cy="539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0" name="Straight Arrow Connector 39"/>
          <p:cNvCxnSpPr>
            <a:endCxn id="29" idx="1"/>
          </p:cNvCxnSpPr>
          <p:nvPr/>
        </p:nvCxnSpPr>
        <p:spPr>
          <a:xfrm>
            <a:off x="4309164" y="5040723"/>
            <a:ext cx="1036889" cy="32255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3302240" y="4030545"/>
            <a:ext cx="795411" cy="292388"/>
          </a:xfrm>
          <a:prstGeom prst="rect">
            <a:avLst/>
          </a:prstGeom>
          <a:noFill/>
        </p:spPr>
        <p:txBody>
          <a:bodyPr wrap="none" rtlCol="0">
            <a:spAutoFit/>
          </a:bodyPr>
          <a:lstStyle/>
          <a:p>
            <a:r>
              <a:rPr lang="en-US" sz="1300" dirty="0"/>
              <a:t>Stack s</a:t>
            </a:r>
          </a:p>
        </p:txBody>
      </p:sp>
      <p:sp>
        <p:nvSpPr>
          <p:cNvPr id="42" name="TextBox 41"/>
          <p:cNvSpPr txBox="1"/>
          <p:nvPr/>
        </p:nvSpPr>
        <p:spPr>
          <a:xfrm>
            <a:off x="3676197" y="4353113"/>
            <a:ext cx="1175450" cy="292388"/>
          </a:xfrm>
          <a:prstGeom prst="rect">
            <a:avLst/>
          </a:prstGeom>
          <a:noFill/>
        </p:spPr>
        <p:txBody>
          <a:bodyPr wrap="none" rtlCol="0">
            <a:spAutoFit/>
          </a:bodyPr>
          <a:lstStyle/>
          <a:p>
            <a:r>
              <a:rPr lang="en-US" sz="1300" dirty="0" err="1"/>
              <a:t>LinkedList</a:t>
            </a:r>
            <a:r>
              <a:rPr lang="en-US" sz="1300" dirty="0"/>
              <a:t> </a:t>
            </a:r>
            <a:r>
              <a:rPr lang="en-US" sz="1300" dirty="0" err="1"/>
              <a:t>ll</a:t>
            </a:r>
            <a:endParaRPr lang="en-US" sz="1300" dirty="0"/>
          </a:p>
        </p:txBody>
      </p:sp>
      <p:sp>
        <p:nvSpPr>
          <p:cNvPr id="43" name="TextBox 42"/>
          <p:cNvSpPr txBox="1"/>
          <p:nvPr/>
        </p:nvSpPr>
        <p:spPr>
          <a:xfrm>
            <a:off x="3650350" y="4629123"/>
            <a:ext cx="1326004" cy="269304"/>
          </a:xfrm>
          <a:prstGeom prst="rect">
            <a:avLst/>
          </a:prstGeom>
          <a:noFill/>
        </p:spPr>
        <p:txBody>
          <a:bodyPr wrap="none" rtlCol="0">
            <a:spAutoFit/>
          </a:bodyPr>
          <a:lstStyle/>
          <a:p>
            <a:r>
              <a:rPr lang="en-US" sz="1100" dirty="0" err="1"/>
              <a:t>ListNode</a:t>
            </a:r>
            <a:r>
              <a:rPr lang="en-US" sz="1100" dirty="0"/>
              <a:t> *head</a:t>
            </a:r>
          </a:p>
        </p:txBody>
      </p:sp>
      <p:sp>
        <p:nvSpPr>
          <p:cNvPr id="44" name="TextBox 43"/>
          <p:cNvSpPr txBox="1"/>
          <p:nvPr/>
        </p:nvSpPr>
        <p:spPr>
          <a:xfrm>
            <a:off x="3911747" y="5421233"/>
            <a:ext cx="732123" cy="276999"/>
          </a:xfrm>
          <a:prstGeom prst="rect">
            <a:avLst/>
          </a:prstGeom>
          <a:noFill/>
        </p:spPr>
        <p:txBody>
          <a:bodyPr wrap="none" rtlCol="0">
            <a:spAutoFit/>
          </a:bodyPr>
          <a:lstStyle/>
          <a:p>
            <a:r>
              <a:rPr lang="en-US" sz="1200" dirty="0" err="1"/>
              <a:t>int</a:t>
            </a:r>
            <a:r>
              <a:rPr lang="en-US" sz="1200" dirty="0"/>
              <a:t> size</a:t>
            </a:r>
          </a:p>
        </p:txBody>
      </p:sp>
      <p:cxnSp>
        <p:nvCxnSpPr>
          <p:cNvPr id="51" name="Straight Arrow Connector 50"/>
          <p:cNvCxnSpPr/>
          <p:nvPr/>
        </p:nvCxnSpPr>
        <p:spPr>
          <a:xfrm flipV="1">
            <a:off x="6984519" y="5357357"/>
            <a:ext cx="244655" cy="539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94663950"/>
      </p:ext>
    </p:extLst>
  </p:cSld>
  <p:clrMapOvr>
    <a:masterClrMapping/>
  </p:clrMapOvr>
  <p:transition>
    <p:wipe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Three “standard” ways to traversal </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Pre‐order</a:t>
            </a:r>
          </a:p>
          <a:p>
            <a:pPr lvl="1" algn="just">
              <a:lnSpc>
                <a:spcPct val="100000"/>
              </a:lnSpc>
              <a:buFont typeface="Verdana" panose="020B0604030504040204" pitchFamily="34" charset="0"/>
              <a:buChar char="-"/>
            </a:pPr>
            <a:r>
              <a:rPr lang="en-SG" sz="1600"/>
              <a:t>Process the current node’s data</a:t>
            </a:r>
          </a:p>
          <a:p>
            <a:pPr lvl="1" algn="just">
              <a:lnSpc>
                <a:spcPct val="100000"/>
              </a:lnSpc>
              <a:buFont typeface="Verdana" panose="020B0604030504040204" pitchFamily="34" charset="0"/>
              <a:buChar char="-"/>
            </a:pPr>
            <a:r>
              <a:rPr lang="en-SG" sz="1600"/>
              <a:t>Visit the left child subtree </a:t>
            </a:r>
          </a:p>
          <a:p>
            <a:pPr lvl="1" algn="just">
              <a:lnSpc>
                <a:spcPct val="100000"/>
              </a:lnSpc>
              <a:buFont typeface="Verdana" panose="020B0604030504040204" pitchFamily="34" charset="0"/>
              <a:buChar char="-"/>
            </a:pPr>
            <a:r>
              <a:rPr lang="en-SG" sz="1600"/>
              <a:t>Visit the right child subtree</a:t>
            </a:r>
          </a:p>
          <a:p>
            <a:pPr algn="just">
              <a:lnSpc>
                <a:spcPct val="150000"/>
              </a:lnSpc>
            </a:pPr>
            <a:r>
              <a:rPr lang="en-SG" sz="1800" b="1"/>
              <a:t>In‐order</a:t>
            </a:r>
          </a:p>
          <a:p>
            <a:pPr lvl="1" algn="just">
              <a:lnSpc>
                <a:spcPct val="100000"/>
              </a:lnSpc>
              <a:buFont typeface="Verdana" panose="020B0604030504040204" pitchFamily="34" charset="0"/>
              <a:buChar char="-"/>
            </a:pPr>
            <a:r>
              <a:rPr lang="en-SG" sz="1600" b="1"/>
              <a:t>Visit the left child subtree </a:t>
            </a:r>
          </a:p>
          <a:p>
            <a:pPr lvl="1" algn="just">
              <a:lnSpc>
                <a:spcPct val="100000"/>
              </a:lnSpc>
              <a:buFont typeface="Verdana" panose="020B0604030504040204" pitchFamily="34" charset="0"/>
              <a:buChar char="-"/>
            </a:pPr>
            <a:r>
              <a:rPr lang="en-SG" sz="1600" b="1"/>
              <a:t>Process the current node’s data</a:t>
            </a:r>
          </a:p>
          <a:p>
            <a:pPr lvl="1" algn="just">
              <a:lnSpc>
                <a:spcPct val="100000"/>
              </a:lnSpc>
              <a:buFont typeface="Verdana" panose="020B0604030504040204" pitchFamily="34" charset="0"/>
              <a:buChar char="-"/>
            </a:pPr>
            <a:r>
              <a:rPr lang="en-SG" sz="1600" b="1"/>
              <a:t>Visit the right child subtree</a:t>
            </a:r>
            <a:endParaRPr lang="en-SG" sz="1800" b="1"/>
          </a:p>
          <a:p>
            <a:pPr algn="just">
              <a:lnSpc>
                <a:spcPct val="150000"/>
              </a:lnSpc>
            </a:pPr>
            <a:r>
              <a:rPr lang="en-SG" sz="1800"/>
              <a:t>Post‐order</a:t>
            </a:r>
          </a:p>
          <a:p>
            <a:pPr algn="just">
              <a:lnSpc>
                <a:spcPct val="150000"/>
              </a:lnSpc>
            </a:pPr>
            <a:endParaRPr lang="en-SG" sz="1800"/>
          </a:p>
        </p:txBody>
      </p:sp>
      <p:sp>
        <p:nvSpPr>
          <p:cNvPr id="58" name="object 49"/>
          <p:cNvSpPr/>
          <p:nvPr/>
        </p:nvSpPr>
        <p:spPr>
          <a:xfrm>
            <a:off x="6277393" y="1495972"/>
            <a:ext cx="797560" cy="508000"/>
          </a:xfrm>
          <a:custGeom>
            <a:avLst/>
            <a:gdLst/>
            <a:ahLst/>
            <a:cxnLst/>
            <a:rect l="l" t="t" r="r" b="b"/>
            <a:pathLst>
              <a:path w="797559" h="508000">
                <a:moveTo>
                  <a:pt x="0" y="253948"/>
                </a:moveTo>
                <a:lnTo>
                  <a:pt x="5218" y="212757"/>
                </a:lnTo>
                <a:lnTo>
                  <a:pt x="20326" y="173681"/>
                </a:lnTo>
                <a:lnTo>
                  <a:pt x="44502" y="137244"/>
                </a:lnTo>
                <a:lnTo>
                  <a:pt x="76927" y="103970"/>
                </a:lnTo>
                <a:lnTo>
                  <a:pt x="116778" y="74379"/>
                </a:lnTo>
                <a:lnTo>
                  <a:pt x="163235" y="48997"/>
                </a:lnTo>
                <a:lnTo>
                  <a:pt x="215477" y="28345"/>
                </a:lnTo>
                <a:lnTo>
                  <a:pt x="272683" y="12946"/>
                </a:lnTo>
                <a:lnTo>
                  <a:pt x="334033" y="3323"/>
                </a:lnTo>
                <a:lnTo>
                  <a:pt x="398705" y="0"/>
                </a:lnTo>
                <a:lnTo>
                  <a:pt x="431405" y="841"/>
                </a:lnTo>
                <a:lnTo>
                  <a:pt x="494519" y="7380"/>
                </a:lnTo>
                <a:lnTo>
                  <a:pt x="553900" y="19956"/>
                </a:lnTo>
                <a:lnTo>
                  <a:pt x="608727" y="38047"/>
                </a:lnTo>
                <a:lnTo>
                  <a:pt x="658179" y="61130"/>
                </a:lnTo>
                <a:lnTo>
                  <a:pt x="701436" y="88681"/>
                </a:lnTo>
                <a:lnTo>
                  <a:pt x="737676" y="120179"/>
                </a:lnTo>
                <a:lnTo>
                  <a:pt x="766079" y="155100"/>
                </a:lnTo>
                <a:lnTo>
                  <a:pt x="785824" y="192922"/>
                </a:lnTo>
                <a:lnTo>
                  <a:pt x="796090" y="233121"/>
                </a:lnTo>
                <a:lnTo>
                  <a:pt x="797412" y="253948"/>
                </a:lnTo>
                <a:lnTo>
                  <a:pt x="796090" y="274776"/>
                </a:lnTo>
                <a:lnTo>
                  <a:pt x="785824" y="314975"/>
                </a:lnTo>
                <a:lnTo>
                  <a:pt x="766079" y="352797"/>
                </a:lnTo>
                <a:lnTo>
                  <a:pt x="737676" y="387718"/>
                </a:lnTo>
                <a:lnTo>
                  <a:pt x="701436" y="419216"/>
                </a:lnTo>
                <a:lnTo>
                  <a:pt x="658179" y="446767"/>
                </a:lnTo>
                <a:lnTo>
                  <a:pt x="608727" y="469850"/>
                </a:lnTo>
                <a:lnTo>
                  <a:pt x="553900" y="487941"/>
                </a:lnTo>
                <a:lnTo>
                  <a:pt x="494519" y="500517"/>
                </a:lnTo>
                <a:lnTo>
                  <a:pt x="431405" y="507056"/>
                </a:lnTo>
                <a:lnTo>
                  <a:pt x="398705" y="507898"/>
                </a:lnTo>
                <a:lnTo>
                  <a:pt x="366005" y="507056"/>
                </a:lnTo>
                <a:lnTo>
                  <a:pt x="302892" y="500517"/>
                </a:lnTo>
                <a:lnTo>
                  <a:pt x="243511" y="487941"/>
                </a:lnTo>
                <a:lnTo>
                  <a:pt x="188684" y="469850"/>
                </a:lnTo>
                <a:lnTo>
                  <a:pt x="139232" y="446767"/>
                </a:lnTo>
                <a:lnTo>
                  <a:pt x="95975" y="419216"/>
                </a:lnTo>
                <a:lnTo>
                  <a:pt x="59735" y="387718"/>
                </a:lnTo>
                <a:lnTo>
                  <a:pt x="31332" y="352797"/>
                </a:lnTo>
                <a:lnTo>
                  <a:pt x="11587" y="314975"/>
                </a:lnTo>
                <a:lnTo>
                  <a:pt x="1321" y="274776"/>
                </a:lnTo>
                <a:lnTo>
                  <a:pt x="0" y="253948"/>
                </a:lnTo>
                <a:close/>
              </a:path>
            </a:pathLst>
          </a:custGeom>
          <a:ln w="76199">
            <a:solidFill>
              <a:srgbClr val="FAA757"/>
            </a:solidFill>
          </a:ln>
        </p:spPr>
        <p:txBody>
          <a:bodyPr wrap="square" lIns="0" tIns="0" rIns="0" bIns="0" rtlCol="0"/>
          <a:lstStyle/>
          <a:p>
            <a:endParaRPr sz="2000">
              <a:solidFill>
                <a:prstClr val="black"/>
              </a:solidFill>
            </a:endParaRPr>
          </a:p>
        </p:txBody>
      </p:sp>
      <p:sp>
        <p:nvSpPr>
          <p:cNvPr id="59" name="object 6"/>
          <p:cNvSpPr/>
          <p:nvPr/>
        </p:nvSpPr>
        <p:spPr>
          <a:xfrm>
            <a:off x="6476782" y="1575709"/>
            <a:ext cx="398780" cy="297180"/>
          </a:xfrm>
          <a:prstGeom prst="ellipse">
            <a:avLst/>
          </a:prstGeom>
          <a:solidFill>
            <a:schemeClr val="bg1"/>
          </a:solidFill>
        </p:spPr>
        <p:txBody>
          <a:bodyPr wrap="square" lIns="0" tIns="0" rIns="0" bIns="0" rtlCol="0"/>
          <a:lstStyle/>
          <a:p>
            <a:r>
              <a:rPr lang="en-US" sz="2000" dirty="0">
                <a:solidFill>
                  <a:prstClr val="black"/>
                </a:solidFill>
              </a:rPr>
              <a:t> E</a:t>
            </a:r>
            <a:endParaRPr sz="2000" dirty="0">
              <a:solidFill>
                <a:prstClr val="black"/>
              </a:solidFill>
            </a:endParaRPr>
          </a:p>
        </p:txBody>
      </p:sp>
      <p:sp>
        <p:nvSpPr>
          <p:cNvPr id="60" name="object 7"/>
          <p:cNvSpPr/>
          <p:nvPr/>
        </p:nvSpPr>
        <p:spPr>
          <a:xfrm>
            <a:off x="6476782" y="1575709"/>
            <a:ext cx="398780" cy="297180"/>
          </a:xfrm>
          <a:prstGeom prst="ellipse">
            <a:avLst/>
          </a:prstGeom>
          <a:solidFill>
            <a:schemeClr val="bg1"/>
          </a:solidFill>
          <a:ln w="25399">
            <a:solidFill>
              <a:srgbClr val="839950"/>
            </a:solidFill>
          </a:ln>
        </p:spPr>
        <p:txBody>
          <a:bodyPr wrap="square" lIns="0" tIns="0" rIns="0" bIns="0" rtlCol="0"/>
          <a:lstStyle/>
          <a:p>
            <a:r>
              <a:rPr lang="en-US" sz="1400">
                <a:solidFill>
                  <a:prstClr val="black"/>
                </a:solidFill>
              </a:rPr>
              <a:t> </a:t>
            </a:r>
            <a:r>
              <a:rPr lang="en-US" sz="2000">
                <a:solidFill>
                  <a:prstClr val="black"/>
                </a:solidFill>
              </a:rPr>
              <a:t>E</a:t>
            </a:r>
            <a:endParaRPr sz="2000" dirty="0">
              <a:solidFill>
                <a:prstClr val="black"/>
              </a:solidFill>
            </a:endParaRPr>
          </a:p>
        </p:txBody>
      </p:sp>
      <p:sp>
        <p:nvSpPr>
          <p:cNvPr id="61" name="object 8"/>
          <p:cNvSpPr/>
          <p:nvPr/>
        </p:nvSpPr>
        <p:spPr>
          <a:xfrm>
            <a:off x="5679370" y="2126257"/>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62" name="object 9"/>
          <p:cNvSpPr/>
          <p:nvPr/>
        </p:nvSpPr>
        <p:spPr>
          <a:xfrm>
            <a:off x="5679370" y="2126256"/>
            <a:ext cx="398780" cy="297180"/>
          </a:xfrm>
          <a:prstGeom prst="ellipse">
            <a:avLst/>
          </a:prstGeom>
          <a:solidFill>
            <a:schemeClr val="bg1"/>
          </a:solidFill>
          <a:ln w="25399">
            <a:solidFill>
              <a:srgbClr val="839950"/>
            </a:solidFill>
          </a:ln>
        </p:spPr>
        <p:txBody>
          <a:bodyPr wrap="square" lIns="0" tIns="0" rIns="0" bIns="0" rtlCol="0"/>
          <a:lstStyle/>
          <a:p>
            <a:r>
              <a:rPr lang="en-US" sz="1200" dirty="0">
                <a:solidFill>
                  <a:prstClr val="black"/>
                </a:solidFill>
              </a:rPr>
              <a:t> </a:t>
            </a:r>
            <a:r>
              <a:rPr lang="en-US" sz="2000" dirty="0">
                <a:solidFill>
                  <a:prstClr val="black"/>
                </a:solidFill>
              </a:rPr>
              <a:t>B</a:t>
            </a:r>
            <a:endParaRPr sz="2000" dirty="0">
              <a:solidFill>
                <a:prstClr val="black"/>
              </a:solidFill>
            </a:endParaRPr>
          </a:p>
        </p:txBody>
      </p:sp>
      <p:sp>
        <p:nvSpPr>
          <p:cNvPr id="63" name="object 10"/>
          <p:cNvSpPr/>
          <p:nvPr/>
        </p:nvSpPr>
        <p:spPr>
          <a:xfrm>
            <a:off x="5280666" y="2763548"/>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64" name="object 11"/>
          <p:cNvSpPr/>
          <p:nvPr/>
        </p:nvSpPr>
        <p:spPr>
          <a:xfrm>
            <a:off x="5280666" y="2763548"/>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dirty="0">
                <a:solidFill>
                  <a:prstClr val="black"/>
                </a:solidFill>
              </a:rPr>
              <a:t>A</a:t>
            </a:r>
            <a:endParaRPr sz="2000" dirty="0">
              <a:solidFill>
                <a:prstClr val="black"/>
              </a:solidFill>
            </a:endParaRPr>
          </a:p>
        </p:txBody>
      </p:sp>
      <p:sp>
        <p:nvSpPr>
          <p:cNvPr id="65" name="object 12"/>
          <p:cNvSpPr/>
          <p:nvPr/>
        </p:nvSpPr>
        <p:spPr>
          <a:xfrm>
            <a:off x="6078077" y="2763548"/>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66" name="object 13"/>
          <p:cNvSpPr/>
          <p:nvPr/>
        </p:nvSpPr>
        <p:spPr>
          <a:xfrm>
            <a:off x="6078077" y="2763548"/>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dirty="0">
                <a:solidFill>
                  <a:prstClr val="black"/>
                </a:solidFill>
              </a:rPr>
              <a:t>C</a:t>
            </a:r>
            <a:endParaRPr sz="2000" dirty="0">
              <a:solidFill>
                <a:prstClr val="black"/>
              </a:solidFill>
            </a:endParaRPr>
          </a:p>
        </p:txBody>
      </p:sp>
      <p:sp>
        <p:nvSpPr>
          <p:cNvPr id="67" name="object 14"/>
          <p:cNvSpPr/>
          <p:nvPr/>
        </p:nvSpPr>
        <p:spPr>
          <a:xfrm>
            <a:off x="7274192" y="2126257"/>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68" name="object 15"/>
          <p:cNvSpPr/>
          <p:nvPr/>
        </p:nvSpPr>
        <p:spPr>
          <a:xfrm>
            <a:off x="7274192" y="2126256"/>
            <a:ext cx="398780" cy="297180"/>
          </a:xfrm>
          <a:prstGeom prst="ellipse">
            <a:avLst/>
          </a:prstGeom>
          <a:solidFill>
            <a:schemeClr val="bg1"/>
          </a:solidFill>
          <a:ln w="25399">
            <a:solidFill>
              <a:srgbClr val="839950"/>
            </a:solidFill>
          </a:ln>
        </p:spPr>
        <p:txBody>
          <a:bodyPr wrap="square" lIns="0" tIns="0" rIns="0" bIns="0" rtlCol="0"/>
          <a:lstStyle/>
          <a:p>
            <a:r>
              <a:rPr lang="en-US" sz="900" dirty="0">
                <a:solidFill>
                  <a:prstClr val="black"/>
                </a:solidFill>
              </a:rPr>
              <a:t> </a:t>
            </a:r>
            <a:r>
              <a:rPr lang="en-US" sz="2000">
                <a:solidFill>
                  <a:prstClr val="black"/>
                </a:solidFill>
              </a:rPr>
              <a:t>G</a:t>
            </a:r>
            <a:endParaRPr sz="2000" dirty="0">
              <a:solidFill>
                <a:prstClr val="black"/>
              </a:solidFill>
            </a:endParaRPr>
          </a:p>
        </p:txBody>
      </p:sp>
      <p:sp>
        <p:nvSpPr>
          <p:cNvPr id="69" name="object 16"/>
          <p:cNvSpPr/>
          <p:nvPr/>
        </p:nvSpPr>
        <p:spPr>
          <a:xfrm>
            <a:off x="6875488" y="2768367"/>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70" name="object 17"/>
          <p:cNvSpPr/>
          <p:nvPr/>
        </p:nvSpPr>
        <p:spPr>
          <a:xfrm>
            <a:off x="6875488" y="2768367"/>
            <a:ext cx="398780" cy="297180"/>
          </a:xfrm>
          <a:prstGeom prst="ellipse">
            <a:avLst/>
          </a:prstGeom>
          <a:solidFill>
            <a:schemeClr val="bg1"/>
          </a:solidFill>
          <a:ln w="25399">
            <a:solidFill>
              <a:srgbClr val="839950"/>
            </a:solidFill>
          </a:ln>
        </p:spPr>
        <p:txBody>
          <a:bodyPr wrap="square" lIns="0" tIns="0" rIns="0" bIns="0" rtlCol="0"/>
          <a:lstStyle/>
          <a:p>
            <a:r>
              <a:rPr lang="en-US" sz="1400" dirty="0">
                <a:solidFill>
                  <a:prstClr val="black"/>
                </a:solidFill>
              </a:rPr>
              <a:t> </a:t>
            </a:r>
            <a:r>
              <a:rPr lang="en-US" sz="2000" dirty="0">
                <a:solidFill>
                  <a:prstClr val="black"/>
                </a:solidFill>
              </a:rPr>
              <a:t>F</a:t>
            </a:r>
            <a:endParaRPr sz="2000" dirty="0">
              <a:solidFill>
                <a:prstClr val="black"/>
              </a:solidFill>
            </a:endParaRPr>
          </a:p>
        </p:txBody>
      </p:sp>
      <p:sp>
        <p:nvSpPr>
          <p:cNvPr id="71" name="object 18"/>
          <p:cNvSpPr/>
          <p:nvPr/>
        </p:nvSpPr>
        <p:spPr>
          <a:xfrm>
            <a:off x="7672899" y="2768367"/>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72" name="object 19"/>
          <p:cNvSpPr/>
          <p:nvPr/>
        </p:nvSpPr>
        <p:spPr>
          <a:xfrm>
            <a:off x="7672898" y="2768367"/>
            <a:ext cx="398780" cy="297180"/>
          </a:xfrm>
          <a:prstGeom prst="ellipse">
            <a:avLst/>
          </a:prstGeom>
          <a:solidFill>
            <a:schemeClr val="bg1"/>
          </a:solidFill>
          <a:ln w="25399">
            <a:solidFill>
              <a:srgbClr val="839950"/>
            </a:solidFill>
          </a:ln>
        </p:spPr>
        <p:txBody>
          <a:bodyPr wrap="square" lIns="0" tIns="0" rIns="0" bIns="0" rtlCol="0"/>
          <a:lstStyle/>
          <a:p>
            <a:r>
              <a:rPr lang="en-US" sz="2000">
                <a:solidFill>
                  <a:prstClr val="black"/>
                </a:solidFill>
              </a:rPr>
              <a:t> I</a:t>
            </a:r>
            <a:endParaRPr sz="2000" dirty="0">
              <a:solidFill>
                <a:prstClr val="black"/>
              </a:solidFill>
            </a:endParaRPr>
          </a:p>
        </p:txBody>
      </p:sp>
      <p:sp>
        <p:nvSpPr>
          <p:cNvPr id="73" name="object 38"/>
          <p:cNvSpPr/>
          <p:nvPr/>
        </p:nvSpPr>
        <p:spPr>
          <a:xfrm>
            <a:off x="6277430" y="3445877"/>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74" name="object 39"/>
          <p:cNvSpPr/>
          <p:nvPr/>
        </p:nvSpPr>
        <p:spPr>
          <a:xfrm>
            <a:off x="6277430" y="3445877"/>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dirty="0">
                <a:solidFill>
                  <a:prstClr val="black"/>
                </a:solidFill>
              </a:rPr>
              <a:t>D</a:t>
            </a:r>
            <a:endParaRPr sz="2000" dirty="0">
              <a:solidFill>
                <a:prstClr val="black"/>
              </a:solidFill>
            </a:endParaRPr>
          </a:p>
        </p:txBody>
      </p:sp>
      <p:sp>
        <p:nvSpPr>
          <p:cNvPr id="75" name="object 40"/>
          <p:cNvSpPr/>
          <p:nvPr/>
        </p:nvSpPr>
        <p:spPr>
          <a:xfrm>
            <a:off x="7473545" y="3445877"/>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76" name="object 41"/>
          <p:cNvSpPr/>
          <p:nvPr/>
        </p:nvSpPr>
        <p:spPr>
          <a:xfrm>
            <a:off x="7473545" y="3445877"/>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dirty="0">
                <a:solidFill>
                  <a:prstClr val="black"/>
                </a:solidFill>
              </a:rPr>
              <a:t>H</a:t>
            </a:r>
            <a:endParaRPr sz="2000" dirty="0">
              <a:solidFill>
                <a:prstClr val="black"/>
              </a:solidFill>
            </a:endParaRPr>
          </a:p>
        </p:txBody>
      </p:sp>
      <p:cxnSp>
        <p:nvCxnSpPr>
          <p:cNvPr id="77" name="直接箭头连接符 22"/>
          <p:cNvCxnSpPr>
            <a:stCxn id="60" idx="5"/>
            <a:endCxn id="68" idx="1"/>
          </p:cNvCxnSpPr>
          <p:nvPr/>
        </p:nvCxnSpPr>
        <p:spPr>
          <a:xfrm>
            <a:off x="6817162" y="1829368"/>
            <a:ext cx="515430" cy="3404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23"/>
          <p:cNvCxnSpPr>
            <a:stCxn id="60" idx="3"/>
            <a:endCxn id="61" idx="7"/>
          </p:cNvCxnSpPr>
          <p:nvPr/>
        </p:nvCxnSpPr>
        <p:spPr>
          <a:xfrm flipH="1">
            <a:off x="6019750" y="1829368"/>
            <a:ext cx="515432" cy="3404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24"/>
          <p:cNvCxnSpPr>
            <a:stCxn id="61" idx="3"/>
            <a:endCxn id="64" idx="0"/>
          </p:cNvCxnSpPr>
          <p:nvPr/>
        </p:nvCxnSpPr>
        <p:spPr>
          <a:xfrm flipH="1">
            <a:off x="5480056" y="2379916"/>
            <a:ext cx="257714" cy="3836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25"/>
          <p:cNvCxnSpPr>
            <a:stCxn id="68" idx="3"/>
            <a:endCxn id="69" idx="0"/>
          </p:cNvCxnSpPr>
          <p:nvPr/>
        </p:nvCxnSpPr>
        <p:spPr>
          <a:xfrm flipH="1">
            <a:off x="7074878" y="2379915"/>
            <a:ext cx="257714"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26"/>
          <p:cNvCxnSpPr>
            <a:stCxn id="62" idx="5"/>
            <a:endCxn id="65" idx="0"/>
          </p:cNvCxnSpPr>
          <p:nvPr/>
        </p:nvCxnSpPr>
        <p:spPr>
          <a:xfrm>
            <a:off x="6019750" y="2379915"/>
            <a:ext cx="257717" cy="383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27"/>
          <p:cNvCxnSpPr>
            <a:stCxn id="68" idx="5"/>
            <a:endCxn id="71" idx="0"/>
          </p:cNvCxnSpPr>
          <p:nvPr/>
        </p:nvCxnSpPr>
        <p:spPr>
          <a:xfrm>
            <a:off x="7614572" y="2379915"/>
            <a:ext cx="257717"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28"/>
          <p:cNvCxnSpPr>
            <a:stCxn id="66" idx="4"/>
            <a:endCxn id="73" idx="0"/>
          </p:cNvCxnSpPr>
          <p:nvPr/>
        </p:nvCxnSpPr>
        <p:spPr>
          <a:xfrm>
            <a:off x="6277467" y="3060728"/>
            <a:ext cx="199353" cy="3851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29"/>
          <p:cNvCxnSpPr>
            <a:stCxn id="72" idx="4"/>
            <a:endCxn id="76" idx="0"/>
          </p:cNvCxnSpPr>
          <p:nvPr/>
        </p:nvCxnSpPr>
        <p:spPr>
          <a:xfrm flipH="1">
            <a:off x="7672935" y="3065547"/>
            <a:ext cx="199353" cy="3803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0481911"/>
      </p:ext>
    </p:extLst>
  </p:cSld>
  <p:clrMapOvr>
    <a:masterClrMapping/>
  </p:clrMapOvr>
  <p:transition>
    <p:wipe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Pre‐order</a:t>
            </a:r>
          </a:p>
          <a:p>
            <a:pPr lvl="1" algn="just">
              <a:lnSpc>
                <a:spcPct val="100000"/>
              </a:lnSpc>
              <a:buFont typeface="Verdana" panose="020B0604030504040204" pitchFamily="34" charset="0"/>
              <a:buChar char="-"/>
            </a:pPr>
            <a:r>
              <a:rPr lang="en-SG" sz="1600"/>
              <a:t>Process the current node’s data</a:t>
            </a:r>
          </a:p>
          <a:p>
            <a:pPr lvl="1" algn="just">
              <a:lnSpc>
                <a:spcPct val="100000"/>
              </a:lnSpc>
              <a:buFont typeface="Verdana" panose="020B0604030504040204" pitchFamily="34" charset="0"/>
              <a:buChar char="-"/>
            </a:pPr>
            <a:r>
              <a:rPr lang="en-SG" sz="1600"/>
              <a:t>Visit the left child subtree </a:t>
            </a:r>
          </a:p>
          <a:p>
            <a:pPr lvl="1" algn="just">
              <a:lnSpc>
                <a:spcPct val="100000"/>
              </a:lnSpc>
              <a:buFont typeface="Verdana" panose="020B0604030504040204" pitchFamily="34" charset="0"/>
              <a:buChar char="-"/>
            </a:pPr>
            <a:r>
              <a:rPr lang="en-SG" sz="1600"/>
              <a:t>Visit the right child subtree</a:t>
            </a:r>
          </a:p>
          <a:p>
            <a:pPr algn="just">
              <a:lnSpc>
                <a:spcPct val="150000"/>
              </a:lnSpc>
            </a:pPr>
            <a:r>
              <a:rPr lang="en-SG" sz="1800"/>
              <a:t>In‐order</a:t>
            </a:r>
          </a:p>
          <a:p>
            <a:pPr lvl="1" algn="just">
              <a:lnSpc>
                <a:spcPct val="100000"/>
              </a:lnSpc>
              <a:buFont typeface="Verdana" panose="020B0604030504040204" pitchFamily="34" charset="0"/>
              <a:buChar char="-"/>
            </a:pPr>
            <a:r>
              <a:rPr lang="en-SG" sz="1600"/>
              <a:t>Visit the left child subtree </a:t>
            </a:r>
          </a:p>
          <a:p>
            <a:pPr lvl="1" algn="just">
              <a:lnSpc>
                <a:spcPct val="100000"/>
              </a:lnSpc>
              <a:buFont typeface="Verdana" panose="020B0604030504040204" pitchFamily="34" charset="0"/>
              <a:buChar char="-"/>
            </a:pPr>
            <a:r>
              <a:rPr lang="en-SG" sz="1600"/>
              <a:t>Process the current node’s data</a:t>
            </a:r>
          </a:p>
          <a:p>
            <a:pPr lvl="1" algn="just">
              <a:lnSpc>
                <a:spcPct val="100000"/>
              </a:lnSpc>
              <a:buFont typeface="Verdana" panose="020B0604030504040204" pitchFamily="34" charset="0"/>
              <a:buChar char="-"/>
            </a:pPr>
            <a:r>
              <a:rPr lang="en-SG" sz="1600"/>
              <a:t>Visit the right child subtree</a:t>
            </a:r>
            <a:endParaRPr lang="en-SG" sz="1800"/>
          </a:p>
          <a:p>
            <a:pPr algn="just">
              <a:lnSpc>
                <a:spcPct val="150000"/>
              </a:lnSpc>
            </a:pPr>
            <a:r>
              <a:rPr lang="en-SG" sz="1800" b="1"/>
              <a:t>Post‐order</a:t>
            </a:r>
          </a:p>
          <a:p>
            <a:pPr lvl="1" algn="just">
              <a:lnSpc>
                <a:spcPct val="100000"/>
              </a:lnSpc>
              <a:buFont typeface="Verdana" panose="020B0604030504040204" pitchFamily="34" charset="0"/>
              <a:buChar char="-"/>
            </a:pPr>
            <a:r>
              <a:rPr lang="en-SG" sz="1600" b="1"/>
              <a:t>Visit the left child subtree </a:t>
            </a:r>
          </a:p>
          <a:p>
            <a:pPr lvl="1" algn="just">
              <a:lnSpc>
                <a:spcPct val="100000"/>
              </a:lnSpc>
              <a:buFont typeface="Verdana" panose="020B0604030504040204" pitchFamily="34" charset="0"/>
              <a:buChar char="-"/>
            </a:pPr>
            <a:r>
              <a:rPr lang="en-SG" sz="1600" b="1"/>
              <a:t>Visit the right child subtree</a:t>
            </a:r>
          </a:p>
          <a:p>
            <a:pPr lvl="1" algn="just">
              <a:lnSpc>
                <a:spcPct val="100000"/>
              </a:lnSpc>
              <a:buFont typeface="Verdana" panose="020B0604030504040204" pitchFamily="34" charset="0"/>
              <a:buChar char="-"/>
            </a:pPr>
            <a:r>
              <a:rPr lang="en-SG" sz="1600" b="1"/>
              <a:t>Process the current node’s data</a:t>
            </a:r>
          </a:p>
          <a:p>
            <a:pPr marL="0" indent="0" algn="just">
              <a:lnSpc>
                <a:spcPct val="150000"/>
              </a:lnSpc>
              <a:buNone/>
            </a:pPr>
            <a:endParaRPr lang="en-SG" sz="1800"/>
          </a:p>
          <a:p>
            <a:pPr algn="just">
              <a:lnSpc>
                <a:spcPct val="150000"/>
              </a:lnSpc>
            </a:pPr>
            <a:endParaRPr lang="en-SG" sz="1800"/>
          </a:p>
        </p:txBody>
      </p:sp>
      <p:sp>
        <p:nvSpPr>
          <p:cNvPr id="58" name="object 49"/>
          <p:cNvSpPr/>
          <p:nvPr/>
        </p:nvSpPr>
        <p:spPr>
          <a:xfrm>
            <a:off x="6277430" y="1496875"/>
            <a:ext cx="797560" cy="508000"/>
          </a:xfrm>
          <a:custGeom>
            <a:avLst/>
            <a:gdLst/>
            <a:ahLst/>
            <a:cxnLst/>
            <a:rect l="l" t="t" r="r" b="b"/>
            <a:pathLst>
              <a:path w="797559" h="508000">
                <a:moveTo>
                  <a:pt x="0" y="253948"/>
                </a:moveTo>
                <a:lnTo>
                  <a:pt x="5218" y="212757"/>
                </a:lnTo>
                <a:lnTo>
                  <a:pt x="20326" y="173681"/>
                </a:lnTo>
                <a:lnTo>
                  <a:pt x="44502" y="137244"/>
                </a:lnTo>
                <a:lnTo>
                  <a:pt x="76927" y="103970"/>
                </a:lnTo>
                <a:lnTo>
                  <a:pt x="116778" y="74379"/>
                </a:lnTo>
                <a:lnTo>
                  <a:pt x="163235" y="48997"/>
                </a:lnTo>
                <a:lnTo>
                  <a:pt x="215477" y="28345"/>
                </a:lnTo>
                <a:lnTo>
                  <a:pt x="272683" y="12946"/>
                </a:lnTo>
                <a:lnTo>
                  <a:pt x="334033" y="3323"/>
                </a:lnTo>
                <a:lnTo>
                  <a:pt x="398705" y="0"/>
                </a:lnTo>
                <a:lnTo>
                  <a:pt x="431405" y="841"/>
                </a:lnTo>
                <a:lnTo>
                  <a:pt x="494519" y="7380"/>
                </a:lnTo>
                <a:lnTo>
                  <a:pt x="553900" y="19956"/>
                </a:lnTo>
                <a:lnTo>
                  <a:pt x="608727" y="38047"/>
                </a:lnTo>
                <a:lnTo>
                  <a:pt x="658179" y="61130"/>
                </a:lnTo>
                <a:lnTo>
                  <a:pt x="701436" y="88681"/>
                </a:lnTo>
                <a:lnTo>
                  <a:pt x="737676" y="120179"/>
                </a:lnTo>
                <a:lnTo>
                  <a:pt x="766079" y="155100"/>
                </a:lnTo>
                <a:lnTo>
                  <a:pt x="785824" y="192922"/>
                </a:lnTo>
                <a:lnTo>
                  <a:pt x="796090" y="233121"/>
                </a:lnTo>
                <a:lnTo>
                  <a:pt x="797412" y="253948"/>
                </a:lnTo>
                <a:lnTo>
                  <a:pt x="796090" y="274776"/>
                </a:lnTo>
                <a:lnTo>
                  <a:pt x="785824" y="314975"/>
                </a:lnTo>
                <a:lnTo>
                  <a:pt x="766079" y="352797"/>
                </a:lnTo>
                <a:lnTo>
                  <a:pt x="737676" y="387718"/>
                </a:lnTo>
                <a:lnTo>
                  <a:pt x="701436" y="419216"/>
                </a:lnTo>
                <a:lnTo>
                  <a:pt x="658179" y="446767"/>
                </a:lnTo>
                <a:lnTo>
                  <a:pt x="608727" y="469850"/>
                </a:lnTo>
                <a:lnTo>
                  <a:pt x="553900" y="487941"/>
                </a:lnTo>
                <a:lnTo>
                  <a:pt x="494519" y="500517"/>
                </a:lnTo>
                <a:lnTo>
                  <a:pt x="431405" y="507056"/>
                </a:lnTo>
                <a:lnTo>
                  <a:pt x="398705" y="507898"/>
                </a:lnTo>
                <a:lnTo>
                  <a:pt x="366005" y="507056"/>
                </a:lnTo>
                <a:lnTo>
                  <a:pt x="302892" y="500517"/>
                </a:lnTo>
                <a:lnTo>
                  <a:pt x="243511" y="487941"/>
                </a:lnTo>
                <a:lnTo>
                  <a:pt x="188684" y="469850"/>
                </a:lnTo>
                <a:lnTo>
                  <a:pt x="139232" y="446767"/>
                </a:lnTo>
                <a:lnTo>
                  <a:pt x="95975" y="419216"/>
                </a:lnTo>
                <a:lnTo>
                  <a:pt x="59735" y="387718"/>
                </a:lnTo>
                <a:lnTo>
                  <a:pt x="31332" y="352797"/>
                </a:lnTo>
                <a:lnTo>
                  <a:pt x="11587" y="314975"/>
                </a:lnTo>
                <a:lnTo>
                  <a:pt x="1321" y="274776"/>
                </a:lnTo>
                <a:lnTo>
                  <a:pt x="0" y="253948"/>
                </a:lnTo>
                <a:close/>
              </a:path>
            </a:pathLst>
          </a:custGeom>
          <a:ln w="76199">
            <a:solidFill>
              <a:srgbClr val="FAA757"/>
            </a:solidFill>
          </a:ln>
        </p:spPr>
        <p:txBody>
          <a:bodyPr wrap="square" lIns="0" tIns="0" rIns="0" bIns="0" rtlCol="0"/>
          <a:lstStyle/>
          <a:p>
            <a:endParaRPr sz="2000">
              <a:solidFill>
                <a:prstClr val="black"/>
              </a:solidFill>
            </a:endParaRPr>
          </a:p>
        </p:txBody>
      </p:sp>
      <p:sp>
        <p:nvSpPr>
          <p:cNvPr id="59" name="object 6"/>
          <p:cNvSpPr/>
          <p:nvPr/>
        </p:nvSpPr>
        <p:spPr>
          <a:xfrm>
            <a:off x="6476819" y="1576612"/>
            <a:ext cx="398780" cy="297180"/>
          </a:xfrm>
          <a:prstGeom prst="ellipse">
            <a:avLst/>
          </a:prstGeom>
          <a:solidFill>
            <a:schemeClr val="bg1"/>
          </a:solidFill>
        </p:spPr>
        <p:txBody>
          <a:bodyPr wrap="square" lIns="0" tIns="0" rIns="0" bIns="0" rtlCol="0"/>
          <a:lstStyle/>
          <a:p>
            <a:r>
              <a:rPr lang="en-US" sz="2000" dirty="0">
                <a:solidFill>
                  <a:prstClr val="black"/>
                </a:solidFill>
              </a:rPr>
              <a:t> E</a:t>
            </a:r>
            <a:endParaRPr sz="2000" dirty="0">
              <a:solidFill>
                <a:prstClr val="black"/>
              </a:solidFill>
            </a:endParaRPr>
          </a:p>
        </p:txBody>
      </p:sp>
      <p:sp>
        <p:nvSpPr>
          <p:cNvPr id="60" name="object 7"/>
          <p:cNvSpPr/>
          <p:nvPr/>
        </p:nvSpPr>
        <p:spPr>
          <a:xfrm>
            <a:off x="6476819" y="1576612"/>
            <a:ext cx="398780" cy="297180"/>
          </a:xfrm>
          <a:prstGeom prst="ellipse">
            <a:avLst/>
          </a:prstGeom>
          <a:solidFill>
            <a:schemeClr val="bg1"/>
          </a:solidFill>
          <a:ln w="25399">
            <a:solidFill>
              <a:srgbClr val="839950"/>
            </a:solidFill>
          </a:ln>
        </p:spPr>
        <p:txBody>
          <a:bodyPr wrap="square" lIns="0" tIns="0" rIns="0" bIns="0" rtlCol="0"/>
          <a:lstStyle/>
          <a:p>
            <a:r>
              <a:rPr lang="en-US" sz="1400">
                <a:solidFill>
                  <a:prstClr val="black"/>
                </a:solidFill>
              </a:rPr>
              <a:t> </a:t>
            </a:r>
            <a:r>
              <a:rPr lang="en-US" sz="2000" dirty="0">
                <a:solidFill>
                  <a:prstClr val="black"/>
                </a:solidFill>
              </a:rPr>
              <a:t>E</a:t>
            </a:r>
            <a:endParaRPr sz="2000" dirty="0">
              <a:solidFill>
                <a:prstClr val="black"/>
              </a:solidFill>
            </a:endParaRPr>
          </a:p>
        </p:txBody>
      </p:sp>
      <p:sp>
        <p:nvSpPr>
          <p:cNvPr id="61" name="object 8"/>
          <p:cNvSpPr/>
          <p:nvPr/>
        </p:nvSpPr>
        <p:spPr>
          <a:xfrm>
            <a:off x="5679407" y="2127160"/>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62" name="object 9"/>
          <p:cNvSpPr/>
          <p:nvPr/>
        </p:nvSpPr>
        <p:spPr>
          <a:xfrm>
            <a:off x="5679407" y="2127159"/>
            <a:ext cx="398780" cy="297180"/>
          </a:xfrm>
          <a:prstGeom prst="ellipse">
            <a:avLst/>
          </a:prstGeom>
          <a:solidFill>
            <a:schemeClr val="bg1"/>
          </a:solidFill>
          <a:ln w="25399">
            <a:solidFill>
              <a:srgbClr val="839950"/>
            </a:solidFill>
          </a:ln>
        </p:spPr>
        <p:txBody>
          <a:bodyPr wrap="square" lIns="0" tIns="0" rIns="0" bIns="0" rtlCol="0"/>
          <a:lstStyle/>
          <a:p>
            <a:r>
              <a:rPr lang="en-US" sz="1200" dirty="0">
                <a:solidFill>
                  <a:prstClr val="black"/>
                </a:solidFill>
              </a:rPr>
              <a:t> </a:t>
            </a:r>
            <a:r>
              <a:rPr lang="en-US" sz="2000" dirty="0">
                <a:solidFill>
                  <a:prstClr val="black"/>
                </a:solidFill>
              </a:rPr>
              <a:t>B</a:t>
            </a:r>
            <a:endParaRPr sz="2000" dirty="0">
              <a:solidFill>
                <a:prstClr val="black"/>
              </a:solidFill>
            </a:endParaRPr>
          </a:p>
        </p:txBody>
      </p:sp>
      <p:sp>
        <p:nvSpPr>
          <p:cNvPr id="63" name="object 10"/>
          <p:cNvSpPr/>
          <p:nvPr/>
        </p:nvSpPr>
        <p:spPr>
          <a:xfrm>
            <a:off x="5280703" y="2764451"/>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64" name="object 11"/>
          <p:cNvSpPr/>
          <p:nvPr/>
        </p:nvSpPr>
        <p:spPr>
          <a:xfrm>
            <a:off x="5280703" y="2764451"/>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dirty="0">
                <a:solidFill>
                  <a:prstClr val="black"/>
                </a:solidFill>
              </a:rPr>
              <a:t>A</a:t>
            </a:r>
            <a:endParaRPr sz="2000" dirty="0">
              <a:solidFill>
                <a:prstClr val="black"/>
              </a:solidFill>
            </a:endParaRPr>
          </a:p>
        </p:txBody>
      </p:sp>
      <p:sp>
        <p:nvSpPr>
          <p:cNvPr id="65" name="object 12"/>
          <p:cNvSpPr/>
          <p:nvPr/>
        </p:nvSpPr>
        <p:spPr>
          <a:xfrm>
            <a:off x="6078114" y="2764451"/>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66" name="object 13"/>
          <p:cNvSpPr/>
          <p:nvPr/>
        </p:nvSpPr>
        <p:spPr>
          <a:xfrm>
            <a:off x="6078114" y="2764451"/>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dirty="0">
                <a:solidFill>
                  <a:prstClr val="black"/>
                </a:solidFill>
              </a:rPr>
              <a:t>C</a:t>
            </a:r>
            <a:endParaRPr sz="2000" dirty="0">
              <a:solidFill>
                <a:prstClr val="black"/>
              </a:solidFill>
            </a:endParaRPr>
          </a:p>
        </p:txBody>
      </p:sp>
      <p:sp>
        <p:nvSpPr>
          <p:cNvPr id="67" name="object 14"/>
          <p:cNvSpPr/>
          <p:nvPr/>
        </p:nvSpPr>
        <p:spPr>
          <a:xfrm>
            <a:off x="7274229" y="2127160"/>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68" name="object 15"/>
          <p:cNvSpPr/>
          <p:nvPr/>
        </p:nvSpPr>
        <p:spPr>
          <a:xfrm>
            <a:off x="7274229" y="2127159"/>
            <a:ext cx="398780" cy="297180"/>
          </a:xfrm>
          <a:prstGeom prst="ellipse">
            <a:avLst/>
          </a:prstGeom>
          <a:solidFill>
            <a:schemeClr val="bg1"/>
          </a:solidFill>
          <a:ln w="25399">
            <a:solidFill>
              <a:srgbClr val="839950"/>
            </a:solidFill>
          </a:ln>
        </p:spPr>
        <p:txBody>
          <a:bodyPr wrap="square" lIns="0" tIns="0" rIns="0" bIns="0" rtlCol="0"/>
          <a:lstStyle/>
          <a:p>
            <a:r>
              <a:rPr lang="en-US" sz="900" dirty="0">
                <a:solidFill>
                  <a:prstClr val="black"/>
                </a:solidFill>
              </a:rPr>
              <a:t> </a:t>
            </a:r>
            <a:r>
              <a:rPr lang="en-US" sz="2000" dirty="0">
                <a:solidFill>
                  <a:prstClr val="black"/>
                </a:solidFill>
              </a:rPr>
              <a:t>G</a:t>
            </a:r>
            <a:endParaRPr sz="2000" dirty="0">
              <a:solidFill>
                <a:prstClr val="black"/>
              </a:solidFill>
            </a:endParaRPr>
          </a:p>
        </p:txBody>
      </p:sp>
      <p:sp>
        <p:nvSpPr>
          <p:cNvPr id="69" name="object 16"/>
          <p:cNvSpPr/>
          <p:nvPr/>
        </p:nvSpPr>
        <p:spPr>
          <a:xfrm>
            <a:off x="6875525" y="2769270"/>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70" name="object 17"/>
          <p:cNvSpPr/>
          <p:nvPr/>
        </p:nvSpPr>
        <p:spPr>
          <a:xfrm>
            <a:off x="6875525" y="2769270"/>
            <a:ext cx="398780" cy="297180"/>
          </a:xfrm>
          <a:prstGeom prst="ellipse">
            <a:avLst/>
          </a:prstGeom>
          <a:solidFill>
            <a:schemeClr val="bg1"/>
          </a:solidFill>
          <a:ln w="25399">
            <a:solidFill>
              <a:srgbClr val="839950"/>
            </a:solidFill>
          </a:ln>
        </p:spPr>
        <p:txBody>
          <a:bodyPr wrap="square" lIns="0" tIns="0" rIns="0" bIns="0" rtlCol="0"/>
          <a:lstStyle/>
          <a:p>
            <a:r>
              <a:rPr lang="en-US" sz="1400" dirty="0">
                <a:solidFill>
                  <a:prstClr val="black"/>
                </a:solidFill>
              </a:rPr>
              <a:t> </a:t>
            </a:r>
            <a:r>
              <a:rPr lang="en-US" sz="2000" dirty="0">
                <a:solidFill>
                  <a:prstClr val="black"/>
                </a:solidFill>
              </a:rPr>
              <a:t>F</a:t>
            </a:r>
            <a:endParaRPr sz="2000" dirty="0">
              <a:solidFill>
                <a:prstClr val="black"/>
              </a:solidFill>
            </a:endParaRPr>
          </a:p>
        </p:txBody>
      </p:sp>
      <p:sp>
        <p:nvSpPr>
          <p:cNvPr id="71" name="object 18"/>
          <p:cNvSpPr/>
          <p:nvPr/>
        </p:nvSpPr>
        <p:spPr>
          <a:xfrm>
            <a:off x="7672936" y="2769270"/>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72" name="object 19"/>
          <p:cNvSpPr/>
          <p:nvPr/>
        </p:nvSpPr>
        <p:spPr>
          <a:xfrm>
            <a:off x="7672935" y="2769270"/>
            <a:ext cx="398780" cy="297180"/>
          </a:xfrm>
          <a:prstGeom prst="ellipse">
            <a:avLst/>
          </a:prstGeom>
          <a:solidFill>
            <a:schemeClr val="bg1"/>
          </a:solidFill>
          <a:ln w="25399">
            <a:solidFill>
              <a:srgbClr val="839950"/>
            </a:solidFill>
          </a:ln>
        </p:spPr>
        <p:txBody>
          <a:bodyPr wrap="square" lIns="0" tIns="0" rIns="0" bIns="0" rtlCol="0"/>
          <a:lstStyle/>
          <a:p>
            <a:r>
              <a:rPr lang="en-US" sz="2000">
                <a:solidFill>
                  <a:prstClr val="black"/>
                </a:solidFill>
              </a:rPr>
              <a:t> I</a:t>
            </a:r>
            <a:endParaRPr sz="2000" dirty="0">
              <a:solidFill>
                <a:prstClr val="black"/>
              </a:solidFill>
            </a:endParaRPr>
          </a:p>
        </p:txBody>
      </p:sp>
      <p:sp>
        <p:nvSpPr>
          <p:cNvPr id="73" name="object 38"/>
          <p:cNvSpPr/>
          <p:nvPr/>
        </p:nvSpPr>
        <p:spPr>
          <a:xfrm>
            <a:off x="6277467" y="3446780"/>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74" name="object 39"/>
          <p:cNvSpPr/>
          <p:nvPr/>
        </p:nvSpPr>
        <p:spPr>
          <a:xfrm>
            <a:off x="6277467" y="3446780"/>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a:solidFill>
                  <a:prstClr val="black"/>
                </a:solidFill>
              </a:rPr>
              <a:t>D</a:t>
            </a:r>
            <a:endParaRPr sz="2000" dirty="0">
              <a:solidFill>
                <a:prstClr val="black"/>
              </a:solidFill>
            </a:endParaRPr>
          </a:p>
        </p:txBody>
      </p:sp>
      <p:sp>
        <p:nvSpPr>
          <p:cNvPr id="75" name="object 40"/>
          <p:cNvSpPr/>
          <p:nvPr/>
        </p:nvSpPr>
        <p:spPr>
          <a:xfrm>
            <a:off x="7473582" y="3446780"/>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76" name="object 41"/>
          <p:cNvSpPr/>
          <p:nvPr/>
        </p:nvSpPr>
        <p:spPr>
          <a:xfrm>
            <a:off x="7473582" y="3446780"/>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dirty="0">
                <a:solidFill>
                  <a:prstClr val="black"/>
                </a:solidFill>
              </a:rPr>
              <a:t>H</a:t>
            </a:r>
            <a:endParaRPr sz="2000" dirty="0">
              <a:solidFill>
                <a:prstClr val="black"/>
              </a:solidFill>
            </a:endParaRPr>
          </a:p>
        </p:txBody>
      </p:sp>
      <p:cxnSp>
        <p:nvCxnSpPr>
          <p:cNvPr id="77" name="直接箭头连接符 22"/>
          <p:cNvCxnSpPr>
            <a:stCxn id="60" idx="5"/>
            <a:endCxn id="68" idx="1"/>
          </p:cNvCxnSpPr>
          <p:nvPr/>
        </p:nvCxnSpPr>
        <p:spPr>
          <a:xfrm>
            <a:off x="6817199" y="1830271"/>
            <a:ext cx="515430" cy="3404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23"/>
          <p:cNvCxnSpPr>
            <a:stCxn id="60" idx="3"/>
            <a:endCxn id="61" idx="7"/>
          </p:cNvCxnSpPr>
          <p:nvPr/>
        </p:nvCxnSpPr>
        <p:spPr>
          <a:xfrm flipH="1">
            <a:off x="6019787" y="1830271"/>
            <a:ext cx="515432" cy="3404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24"/>
          <p:cNvCxnSpPr>
            <a:stCxn id="61" idx="3"/>
            <a:endCxn id="64" idx="0"/>
          </p:cNvCxnSpPr>
          <p:nvPr/>
        </p:nvCxnSpPr>
        <p:spPr>
          <a:xfrm flipH="1">
            <a:off x="5480093" y="2380819"/>
            <a:ext cx="257714" cy="3836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25"/>
          <p:cNvCxnSpPr>
            <a:stCxn id="68" idx="3"/>
            <a:endCxn id="69" idx="0"/>
          </p:cNvCxnSpPr>
          <p:nvPr/>
        </p:nvCxnSpPr>
        <p:spPr>
          <a:xfrm flipH="1">
            <a:off x="7074915" y="2380818"/>
            <a:ext cx="257714"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26"/>
          <p:cNvCxnSpPr>
            <a:stCxn id="62" idx="5"/>
            <a:endCxn id="65" idx="0"/>
          </p:cNvCxnSpPr>
          <p:nvPr/>
        </p:nvCxnSpPr>
        <p:spPr>
          <a:xfrm>
            <a:off x="6019787" y="2380818"/>
            <a:ext cx="257717" cy="383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27"/>
          <p:cNvCxnSpPr>
            <a:stCxn id="68" idx="5"/>
            <a:endCxn id="71" idx="0"/>
          </p:cNvCxnSpPr>
          <p:nvPr/>
        </p:nvCxnSpPr>
        <p:spPr>
          <a:xfrm>
            <a:off x="7614609" y="2380818"/>
            <a:ext cx="257717"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28"/>
          <p:cNvCxnSpPr>
            <a:stCxn id="66" idx="4"/>
            <a:endCxn id="73" idx="0"/>
          </p:cNvCxnSpPr>
          <p:nvPr/>
        </p:nvCxnSpPr>
        <p:spPr>
          <a:xfrm>
            <a:off x="6277504" y="3061631"/>
            <a:ext cx="199353" cy="3851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29"/>
          <p:cNvCxnSpPr>
            <a:stCxn id="72" idx="4"/>
            <a:endCxn id="76" idx="0"/>
          </p:cNvCxnSpPr>
          <p:nvPr/>
        </p:nvCxnSpPr>
        <p:spPr>
          <a:xfrm flipH="1">
            <a:off x="7672972" y="3066450"/>
            <a:ext cx="199353" cy="3803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SG"/>
              <a:t>Three “standard” ways to traversal </a:t>
            </a:r>
          </a:p>
        </p:txBody>
      </p:sp>
    </p:spTree>
    <p:extLst>
      <p:ext uri="{BB962C8B-B14F-4D97-AF65-F5344CB8AC3E}">
        <p14:creationId xmlns:p14="http://schemas.microsoft.com/office/powerpoint/2010/main" val="3104370161"/>
      </p:ext>
    </p:extLst>
  </p:cSld>
  <p:clrMapOvr>
    <a:masterClrMapping/>
  </p:clrMapOvr>
  <p:transition>
    <p:wipe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Tree traversal - print</a:t>
            </a:r>
          </a:p>
        </p:txBody>
      </p:sp>
      <p:sp>
        <p:nvSpPr>
          <p:cNvPr id="4" name="Content Placeholder 1"/>
          <p:cNvSpPr txBox="1">
            <a:spLocks/>
          </p:cNvSpPr>
          <p:nvPr/>
        </p:nvSpPr>
        <p:spPr>
          <a:xfrm>
            <a:off x="1097280" y="1380226"/>
            <a:ext cx="7330440" cy="4322498"/>
          </a:xfrm>
          <a:prstGeom prst="rect">
            <a:avLst/>
          </a:prstGeom>
        </p:spPr>
        <p:txBody>
          <a:bodyPr l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20400" algn="just">
              <a:lnSpc>
                <a:spcPct val="150000"/>
              </a:lnSpc>
            </a:pPr>
            <a:r>
              <a:rPr lang="en-SG" sz="1800" dirty="0"/>
              <a:t>Recall the </a:t>
            </a:r>
            <a:r>
              <a:rPr lang="en-SG" sz="1800" dirty="0" err="1"/>
              <a:t>TreeTraversal</a:t>
            </a:r>
            <a:r>
              <a:rPr lang="en-SG" sz="1800" dirty="0"/>
              <a:t>() template (TT) – </a:t>
            </a:r>
            <a:r>
              <a:rPr lang="en-SG" sz="1800" b="1" dirty="0"/>
              <a:t>Pre-order</a:t>
            </a:r>
            <a:r>
              <a:rPr lang="en-SG" sz="1800" dirty="0"/>
              <a:t> :</a:t>
            </a:r>
          </a:p>
          <a:p>
            <a:pPr marL="0" indent="0" algn="just">
              <a:lnSpc>
                <a:spcPct val="150000"/>
              </a:lnSpc>
              <a:buNone/>
            </a:pPr>
            <a:endParaRPr lang="en-SG" sz="400" dirty="0"/>
          </a:p>
          <a:p>
            <a:pPr marL="777600" lvl="1" algn="just">
              <a:lnSpc>
                <a:spcPct val="150000"/>
              </a:lnSpc>
              <a:buFont typeface="Verdana" panose="020B0604030504040204" pitchFamily="34" charset="0"/>
              <a:buChar char="-"/>
            </a:pPr>
            <a:r>
              <a:rPr lang="en-SG" sz="1600" dirty="0"/>
              <a:t>Simple task at each node: </a:t>
            </a:r>
            <a:r>
              <a:rPr lang="en-SG" sz="1600" u="sng" dirty="0"/>
              <a:t>print out</a:t>
            </a:r>
            <a:r>
              <a:rPr lang="en-SG" sz="1600" dirty="0"/>
              <a:t> data in that node</a:t>
            </a:r>
            <a:endParaRPr lang="en-SG" sz="1800" dirty="0"/>
          </a:p>
          <a:p>
            <a:pPr marL="0" indent="0" algn="just">
              <a:lnSpc>
                <a:spcPct val="150000"/>
              </a:lnSpc>
              <a:buNone/>
            </a:pPr>
            <a:endParaRPr lang="en-SG" dirty="0"/>
          </a:p>
          <a:p>
            <a:pPr marL="0" indent="0">
              <a:lnSpc>
                <a:spcPct val="100000"/>
              </a:lnSpc>
              <a:buNone/>
            </a:pPr>
            <a:r>
              <a:rPr lang="en-SG" sz="1600" dirty="0">
                <a:latin typeface="Courier New" panose="02070309020205020404" pitchFamily="49" charset="0"/>
                <a:cs typeface="Courier New" panose="02070309020205020404" pitchFamily="49" charset="0"/>
              </a:rPr>
              <a:t>void </a:t>
            </a:r>
            <a:r>
              <a:rPr lang="en-SG" sz="1600" dirty="0" err="1">
                <a:latin typeface="Courier New" panose="02070309020205020404" pitchFamily="49" charset="0"/>
                <a:cs typeface="Courier New" panose="02070309020205020404" pitchFamily="49" charset="0"/>
              </a:rPr>
              <a:t>TreeTraversal</a:t>
            </a:r>
            <a:r>
              <a:rPr lang="en-SG" sz="1600" dirty="0">
                <a:latin typeface="Courier New" panose="02070309020205020404" pitchFamily="49" charset="0"/>
                <a:cs typeface="Courier New" panose="02070309020205020404" pitchFamily="49" charset="0"/>
              </a:rPr>
              <a:t>(</a:t>
            </a:r>
            <a:r>
              <a:rPr lang="en-SG" sz="1600" dirty="0" err="1">
                <a:latin typeface="Courier New" panose="02070309020205020404" pitchFamily="49" charset="0"/>
                <a:cs typeface="Courier New" panose="02070309020205020404" pitchFamily="49" charset="0"/>
              </a:rPr>
              <a:t>BTNode</a:t>
            </a:r>
            <a:r>
              <a:rPr lang="en-SG" sz="1600" dirty="0">
                <a:latin typeface="Courier New" panose="02070309020205020404" pitchFamily="49" charset="0"/>
                <a:cs typeface="Courier New" panose="02070309020205020404" pitchFamily="49" charset="0"/>
              </a:rPr>
              <a:t> *cur){</a:t>
            </a:r>
          </a:p>
          <a:p>
            <a:pPr marL="0" indent="0">
              <a:lnSpc>
                <a:spcPct val="100000"/>
              </a:lnSpc>
              <a:buNone/>
            </a:pPr>
            <a:r>
              <a:rPr lang="en-SG" sz="1600" dirty="0">
                <a:latin typeface="Courier New" panose="02070309020205020404" pitchFamily="49" charset="0"/>
                <a:cs typeface="Courier New" panose="02070309020205020404" pitchFamily="49" charset="0"/>
              </a:rPr>
              <a:t>    if (cur == NULL) </a:t>
            </a:r>
          </a:p>
          <a:p>
            <a:pPr marL="0" indent="0">
              <a:lnSpc>
                <a:spcPct val="100000"/>
              </a:lnSpc>
              <a:spcBef>
                <a:spcPts val="300"/>
              </a:spcBef>
              <a:buNone/>
            </a:pPr>
            <a:r>
              <a:rPr lang="en-SG" sz="1600" dirty="0">
                <a:latin typeface="Courier New" panose="02070309020205020404" pitchFamily="49" charset="0"/>
                <a:cs typeface="Courier New" panose="02070309020205020404" pitchFamily="49" charset="0"/>
              </a:rPr>
              <a:t>        return;</a:t>
            </a:r>
          </a:p>
          <a:p>
            <a:pPr marL="0" indent="0">
              <a:lnSpc>
                <a:spcPct val="100000"/>
              </a:lnSpc>
              <a:buNone/>
            </a:pPr>
            <a:endParaRPr lang="en-SG" sz="300" dirty="0">
              <a:latin typeface="Courier New" panose="02070309020205020404" pitchFamily="49" charset="0"/>
              <a:cs typeface="Courier New" panose="02070309020205020404" pitchFamily="49" charset="0"/>
            </a:endParaRPr>
          </a:p>
          <a:p>
            <a:pPr marL="0" indent="0">
              <a:lnSpc>
                <a:spcPct val="100000"/>
              </a:lnSpc>
              <a:buNone/>
            </a:pPr>
            <a:r>
              <a:rPr lang="en-SG" sz="1600" spc="-5" dirty="0">
                <a:latin typeface="Courier New" panose="02070309020205020404" pitchFamily="49" charset="0"/>
                <a:cs typeface="Courier New" panose="02070309020205020404" pitchFamily="49" charset="0"/>
              </a:rPr>
              <a:t>    /</a:t>
            </a:r>
            <a:r>
              <a:rPr lang="en-SG" sz="1600" dirty="0">
                <a:latin typeface="Courier New" panose="02070309020205020404" pitchFamily="49" charset="0"/>
                <a:cs typeface="Courier New" panose="02070309020205020404" pitchFamily="49" charset="0"/>
              </a:rPr>
              <a:t>/ </a:t>
            </a:r>
            <a:r>
              <a:rPr lang="en-SG" altLang="zh-CN" sz="1600" dirty="0">
                <a:latin typeface="Verdana (Body)"/>
                <a:cs typeface="Courier New" panose="02070309020205020404" pitchFamily="49" charset="0"/>
              </a:rPr>
              <a:t>Do</a:t>
            </a:r>
            <a:r>
              <a:rPr lang="en-SG" altLang="zh-CN" sz="1600" spc="-45" dirty="0">
                <a:latin typeface="Verdana (Body)"/>
                <a:cs typeface="Courier New" panose="02070309020205020404" pitchFamily="49" charset="0"/>
              </a:rPr>
              <a:t> </a:t>
            </a:r>
            <a:r>
              <a:rPr lang="en-SG" altLang="zh-CN" sz="1600" dirty="0">
                <a:latin typeface="Verdana (Body)"/>
                <a:cs typeface="Courier New" panose="02070309020205020404" pitchFamily="49" charset="0"/>
              </a:rPr>
              <a:t>so</a:t>
            </a:r>
            <a:r>
              <a:rPr lang="en-SG" altLang="zh-CN" sz="1600" spc="-15" dirty="0">
                <a:latin typeface="Verdana (Body)"/>
                <a:cs typeface="Courier New" panose="02070309020205020404" pitchFamily="49" charset="0"/>
              </a:rPr>
              <a:t>me</a:t>
            </a:r>
            <a:r>
              <a:rPr lang="en-SG" altLang="zh-CN" sz="1600" dirty="0">
                <a:latin typeface="Verdana (Body)"/>
                <a:cs typeface="Courier New" panose="02070309020205020404" pitchFamily="49" charset="0"/>
              </a:rPr>
              <a:t>thin</a:t>
            </a:r>
            <a:r>
              <a:rPr lang="en-SG" altLang="zh-CN" sz="1600" spc="-10" dirty="0">
                <a:latin typeface="Verdana (Body)"/>
                <a:cs typeface="Courier New" panose="02070309020205020404" pitchFamily="49" charset="0"/>
              </a:rPr>
              <a:t>g</a:t>
            </a:r>
            <a:r>
              <a:rPr lang="en-SG" altLang="zh-CN" sz="1600" spc="-45" dirty="0">
                <a:latin typeface="Verdana (Body)"/>
                <a:cs typeface="Courier New" panose="02070309020205020404" pitchFamily="49" charset="0"/>
              </a:rPr>
              <a:t> </a:t>
            </a:r>
            <a:r>
              <a:rPr lang="en-SG" altLang="zh-CN" sz="1600" spc="-15" dirty="0">
                <a:latin typeface="Verdana (Body)"/>
                <a:cs typeface="Courier New" panose="02070309020205020404" pitchFamily="49" charset="0"/>
              </a:rPr>
              <a:t>w</a:t>
            </a:r>
            <a:r>
              <a:rPr lang="en-SG" altLang="zh-CN" sz="1600" dirty="0">
                <a:latin typeface="Verdana (Body)"/>
                <a:cs typeface="Courier New" panose="02070309020205020404" pitchFamily="49" charset="0"/>
              </a:rPr>
              <a:t>ith</a:t>
            </a:r>
            <a:r>
              <a:rPr lang="en-SG" altLang="zh-CN" sz="1600" spc="-45" dirty="0">
                <a:latin typeface="Verdana (Body)"/>
                <a:cs typeface="Courier New" panose="02070309020205020404" pitchFamily="49" charset="0"/>
              </a:rPr>
              <a:t> </a:t>
            </a:r>
            <a:r>
              <a:rPr lang="en-SG" altLang="zh-CN" sz="1600" dirty="0">
                <a:latin typeface="Verdana (Body)"/>
                <a:cs typeface="Courier New" panose="02070309020205020404" pitchFamily="49" charset="0"/>
              </a:rPr>
              <a:t>th</a:t>
            </a:r>
            <a:r>
              <a:rPr lang="en-SG" altLang="zh-CN" sz="1600" spc="-10" dirty="0">
                <a:latin typeface="Verdana (Body)"/>
                <a:cs typeface="Courier New" panose="02070309020205020404" pitchFamily="49" charset="0"/>
              </a:rPr>
              <a:t>e</a:t>
            </a:r>
            <a:r>
              <a:rPr lang="en-SG" altLang="zh-CN" sz="1600" spc="-5" dirty="0">
                <a:latin typeface="Verdana (Body)"/>
                <a:cs typeface="Courier New" panose="02070309020205020404" pitchFamily="49" charset="0"/>
              </a:rPr>
              <a:t> </a:t>
            </a:r>
            <a:r>
              <a:rPr lang="en-SG" altLang="zh-CN" sz="1600" spc="-10" dirty="0">
                <a:latin typeface="Verdana (Body)"/>
                <a:cs typeface="Courier New" panose="02070309020205020404" pitchFamily="49" charset="0"/>
              </a:rPr>
              <a:t>c</a:t>
            </a:r>
            <a:r>
              <a:rPr lang="en-SG" altLang="zh-CN" sz="1600" dirty="0">
                <a:latin typeface="Verdana (Body)"/>
                <a:cs typeface="Courier New" panose="02070309020205020404" pitchFamily="49" charset="0"/>
              </a:rPr>
              <a:t>u</a:t>
            </a:r>
            <a:r>
              <a:rPr lang="en-SG" altLang="zh-CN" sz="1600" spc="-10" dirty="0">
                <a:latin typeface="Verdana (Body)"/>
                <a:cs typeface="Courier New" panose="02070309020205020404" pitchFamily="49" charset="0"/>
              </a:rPr>
              <a:t>rre</a:t>
            </a:r>
            <a:r>
              <a:rPr lang="en-SG" altLang="zh-CN" sz="1600" dirty="0">
                <a:latin typeface="Verdana (Body)"/>
                <a:cs typeface="Courier New" panose="02070309020205020404" pitchFamily="49" charset="0"/>
              </a:rPr>
              <a:t>n</a:t>
            </a:r>
            <a:r>
              <a:rPr lang="en-SG" altLang="zh-CN" sz="1600" spc="-10" dirty="0">
                <a:latin typeface="Verdana (Body)"/>
                <a:cs typeface="Courier New" panose="02070309020205020404" pitchFamily="49" charset="0"/>
              </a:rPr>
              <a:t>t</a:t>
            </a:r>
            <a:r>
              <a:rPr lang="en-SG" altLang="zh-CN" sz="1600" spc="-45" dirty="0">
                <a:latin typeface="Verdana (Body)"/>
                <a:cs typeface="Courier New" panose="02070309020205020404" pitchFamily="49" charset="0"/>
              </a:rPr>
              <a:t> </a:t>
            </a:r>
            <a:r>
              <a:rPr lang="en-SG" altLang="zh-CN" sz="1600" dirty="0">
                <a:latin typeface="Verdana (Body)"/>
                <a:cs typeface="Courier New" panose="02070309020205020404" pitchFamily="49" charset="0"/>
              </a:rPr>
              <a:t>nod</a:t>
            </a:r>
            <a:r>
              <a:rPr lang="en-SG" altLang="zh-CN" sz="1600" spc="-10" dirty="0">
                <a:latin typeface="Verdana (Body)"/>
                <a:cs typeface="Courier New" panose="02070309020205020404" pitchFamily="49" charset="0"/>
              </a:rPr>
              <a:t>e’</a:t>
            </a:r>
            <a:r>
              <a:rPr lang="en-SG" altLang="zh-CN" sz="1600" dirty="0">
                <a:latin typeface="Verdana (Body)"/>
                <a:cs typeface="Courier New" panose="02070309020205020404" pitchFamily="49" charset="0"/>
              </a:rPr>
              <a:t>s</a:t>
            </a:r>
            <a:r>
              <a:rPr lang="en-SG" altLang="zh-CN" sz="1600" spc="-45" dirty="0">
                <a:latin typeface="Verdana (Body)"/>
                <a:cs typeface="Courier New" panose="02070309020205020404" pitchFamily="49" charset="0"/>
              </a:rPr>
              <a:t> </a:t>
            </a:r>
            <a:r>
              <a:rPr lang="en-SG" altLang="zh-CN" sz="1600" dirty="0">
                <a:latin typeface="Verdana (Body)"/>
                <a:cs typeface="Courier New" panose="02070309020205020404" pitchFamily="49" charset="0"/>
              </a:rPr>
              <a:t>d</a:t>
            </a:r>
            <a:r>
              <a:rPr lang="en-SG" altLang="zh-CN" sz="1600" spc="-10" dirty="0">
                <a:latin typeface="Verdana (Body)"/>
                <a:cs typeface="Courier New" panose="02070309020205020404" pitchFamily="49" charset="0"/>
              </a:rPr>
              <a:t>ata</a:t>
            </a:r>
          </a:p>
          <a:p>
            <a:pPr marL="0" indent="0">
              <a:lnSpc>
                <a:spcPct val="100000"/>
              </a:lnSpc>
              <a:buNone/>
            </a:pPr>
            <a:endParaRPr lang="en-SG" altLang="zh-CN" sz="300" dirty="0">
              <a:latin typeface="Courier New" panose="02070309020205020404" pitchFamily="49" charset="0"/>
              <a:cs typeface="Courier New" panose="02070309020205020404" pitchFamily="49" charset="0"/>
            </a:endParaRPr>
          </a:p>
          <a:p>
            <a:pPr marL="0" indent="0">
              <a:lnSpc>
                <a:spcPct val="100000"/>
              </a:lnSpc>
              <a:buNone/>
            </a:pPr>
            <a:r>
              <a:rPr lang="en-SG" sz="1600" dirty="0">
                <a:latin typeface="Courier New" panose="02070309020205020404" pitchFamily="49" charset="0"/>
                <a:cs typeface="Courier New" panose="02070309020205020404" pitchFamily="49" charset="0"/>
              </a:rPr>
              <a:t>    </a:t>
            </a:r>
            <a:r>
              <a:rPr lang="en-SG" sz="1600" dirty="0" err="1">
                <a:latin typeface="Courier New" panose="02070309020205020404" pitchFamily="49" charset="0"/>
                <a:cs typeface="Courier New" panose="02070309020205020404" pitchFamily="49" charset="0"/>
              </a:rPr>
              <a:t>TreeTraversal</a:t>
            </a:r>
            <a:r>
              <a:rPr lang="en-SG" sz="1600" dirty="0">
                <a:latin typeface="Courier New" panose="02070309020205020404" pitchFamily="49" charset="0"/>
                <a:cs typeface="Courier New" panose="02070309020205020404" pitchFamily="49" charset="0"/>
              </a:rPr>
              <a:t>(cur-&gt;left); //Visit the left child node</a:t>
            </a:r>
          </a:p>
          <a:p>
            <a:pPr marL="0" indent="0">
              <a:lnSpc>
                <a:spcPct val="100000"/>
              </a:lnSpc>
              <a:spcBef>
                <a:spcPts val="300"/>
              </a:spcBef>
              <a:buNone/>
            </a:pPr>
            <a:r>
              <a:rPr lang="en-SG" sz="1600" dirty="0">
                <a:latin typeface="Courier New" panose="02070309020205020404" pitchFamily="49" charset="0"/>
                <a:cs typeface="Courier New" panose="02070309020205020404" pitchFamily="49" charset="0"/>
              </a:rPr>
              <a:t>    </a:t>
            </a:r>
            <a:r>
              <a:rPr lang="en-SG" sz="1600" dirty="0" err="1">
                <a:latin typeface="Courier New" panose="02070309020205020404" pitchFamily="49" charset="0"/>
                <a:cs typeface="Courier New" panose="02070309020205020404" pitchFamily="49" charset="0"/>
              </a:rPr>
              <a:t>TreeTraversal</a:t>
            </a:r>
            <a:r>
              <a:rPr lang="en-SG" sz="1600" dirty="0">
                <a:latin typeface="Courier New" panose="02070309020205020404" pitchFamily="49" charset="0"/>
                <a:cs typeface="Courier New" panose="02070309020205020404" pitchFamily="49" charset="0"/>
              </a:rPr>
              <a:t>(cur-&gt;right);//Visit the right child node</a:t>
            </a:r>
          </a:p>
          <a:p>
            <a:pPr marL="0" indent="0">
              <a:lnSpc>
                <a:spcPct val="100000"/>
              </a:lnSpc>
              <a:spcBef>
                <a:spcPts val="300"/>
              </a:spcBef>
              <a:buNone/>
            </a:pPr>
            <a:r>
              <a:rPr lang="en-SG" sz="1600" dirty="0">
                <a:latin typeface="Courier New" panose="02070309020205020404" pitchFamily="49" charset="0"/>
                <a:cs typeface="Courier New" panose="02070309020205020404" pitchFamily="49" charset="0"/>
              </a:rPr>
              <a:t>}</a:t>
            </a:r>
          </a:p>
          <a:p>
            <a:pPr marL="0" indent="0" algn="just">
              <a:lnSpc>
                <a:spcPct val="150000"/>
              </a:lnSpc>
              <a:buNone/>
            </a:pPr>
            <a:endParaRPr lang="en-SG" sz="1800" dirty="0"/>
          </a:p>
        </p:txBody>
      </p:sp>
      <p:sp>
        <p:nvSpPr>
          <p:cNvPr id="6" name="Rectangle 5"/>
          <p:cNvSpPr/>
          <p:nvPr/>
        </p:nvSpPr>
        <p:spPr>
          <a:xfrm>
            <a:off x="1464564" y="4402334"/>
            <a:ext cx="5868924" cy="314446"/>
          </a:xfrm>
          <a:prstGeom prst="rect">
            <a:avLst/>
          </a:prstGeom>
          <a:noFill/>
          <a:ln w="19050">
            <a:solidFill>
              <a:srgbClr val="FAA7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9590029"/>
      </p:ext>
    </p:extLst>
  </p:cSld>
  <p:clrMapOvr>
    <a:masterClrMapping/>
  </p:clrMapOvr>
  <p:transition>
    <p:wipe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Tree traversal - print</a:t>
            </a:r>
          </a:p>
        </p:txBody>
      </p:sp>
      <p:sp>
        <p:nvSpPr>
          <p:cNvPr id="4" name="Content Placeholder 1"/>
          <p:cNvSpPr txBox="1">
            <a:spLocks/>
          </p:cNvSpPr>
          <p:nvPr/>
        </p:nvSpPr>
        <p:spPr>
          <a:xfrm>
            <a:off x="1097280" y="1380226"/>
            <a:ext cx="7299960" cy="4322498"/>
          </a:xfrm>
          <a:prstGeom prst="rect">
            <a:avLst/>
          </a:prstGeom>
        </p:spPr>
        <p:txBody>
          <a:bodyPr l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20400" algn="just">
              <a:lnSpc>
                <a:spcPct val="150000"/>
              </a:lnSpc>
            </a:pPr>
            <a:r>
              <a:rPr lang="en-SG" sz="1800"/>
              <a:t>Recall the TreeTraversal() template (TT) – </a:t>
            </a:r>
            <a:r>
              <a:rPr lang="en-SG" sz="1800" b="1"/>
              <a:t>Pre-order</a:t>
            </a:r>
            <a:r>
              <a:rPr lang="en-SG" sz="1800"/>
              <a:t> :</a:t>
            </a:r>
          </a:p>
          <a:p>
            <a:pPr marL="0" indent="0" algn="just">
              <a:lnSpc>
                <a:spcPct val="150000"/>
              </a:lnSpc>
              <a:buNone/>
            </a:pPr>
            <a:endParaRPr lang="en-SG" sz="400"/>
          </a:p>
          <a:p>
            <a:pPr marL="777600" lvl="1" algn="just">
              <a:lnSpc>
                <a:spcPct val="150000"/>
              </a:lnSpc>
              <a:buFont typeface="Verdana" panose="020B0604030504040204" pitchFamily="34" charset="0"/>
              <a:buChar char="-"/>
            </a:pPr>
            <a:r>
              <a:rPr lang="en-SG" sz="1600"/>
              <a:t>Simple task at each node: </a:t>
            </a:r>
            <a:r>
              <a:rPr lang="en-SG" sz="1600" u="sng"/>
              <a:t>print out</a:t>
            </a:r>
            <a:r>
              <a:rPr lang="en-SG" sz="1600"/>
              <a:t> data in that node</a:t>
            </a:r>
            <a:endParaRPr lang="en-SG" sz="1800"/>
          </a:p>
          <a:p>
            <a:pPr marL="0" indent="0" algn="just">
              <a:lnSpc>
                <a:spcPct val="150000"/>
              </a:lnSpc>
              <a:buNone/>
            </a:pPr>
            <a:endParaRPr lang="en-SG"/>
          </a:p>
          <a:p>
            <a:pPr marL="0" indent="0">
              <a:lnSpc>
                <a:spcPct val="100000"/>
              </a:lnSpc>
              <a:buNone/>
            </a:pPr>
            <a:r>
              <a:rPr lang="en-SG" sz="1600">
                <a:latin typeface="Courier New" panose="02070309020205020404" pitchFamily="49" charset="0"/>
                <a:cs typeface="Courier New" panose="02070309020205020404" pitchFamily="49" charset="0"/>
              </a:rPr>
              <a:t>void TreeTraversal(BTNode *cur){</a:t>
            </a:r>
          </a:p>
          <a:p>
            <a:pPr marL="0" indent="0">
              <a:lnSpc>
                <a:spcPct val="100000"/>
              </a:lnSpc>
              <a:buNone/>
            </a:pPr>
            <a:r>
              <a:rPr lang="en-SG" sz="1600">
                <a:latin typeface="Courier New" panose="02070309020205020404" pitchFamily="49" charset="0"/>
                <a:cs typeface="Courier New" panose="02070309020205020404" pitchFamily="49" charset="0"/>
              </a:rPr>
              <a:t>    if (cur == NULL) </a:t>
            </a:r>
          </a:p>
          <a:p>
            <a:pPr marL="0" indent="0">
              <a:lnSpc>
                <a:spcPct val="100000"/>
              </a:lnSpc>
              <a:spcBef>
                <a:spcPts val="300"/>
              </a:spcBef>
              <a:buNone/>
            </a:pPr>
            <a:r>
              <a:rPr lang="en-SG" sz="1600">
                <a:latin typeface="Courier New" panose="02070309020205020404" pitchFamily="49" charset="0"/>
                <a:cs typeface="Courier New" panose="02070309020205020404" pitchFamily="49" charset="0"/>
              </a:rPr>
              <a:t>        return;</a:t>
            </a:r>
          </a:p>
          <a:p>
            <a:pPr marL="0" indent="0">
              <a:lnSpc>
                <a:spcPct val="100000"/>
              </a:lnSpc>
              <a:buNone/>
            </a:pPr>
            <a:endParaRPr lang="en-SG" sz="300">
              <a:latin typeface="Courier New" panose="02070309020205020404" pitchFamily="49" charset="0"/>
              <a:cs typeface="Courier New" panose="02070309020205020404" pitchFamily="49" charset="0"/>
            </a:endParaRPr>
          </a:p>
          <a:p>
            <a:pPr marL="0" indent="0">
              <a:lnSpc>
                <a:spcPct val="100000"/>
              </a:lnSpc>
              <a:buNone/>
            </a:pPr>
            <a:r>
              <a:rPr lang="en-SG" sz="1600" spc="-5">
                <a:latin typeface="Courier New" panose="02070309020205020404" pitchFamily="49" charset="0"/>
                <a:cs typeface="Courier New" panose="02070309020205020404" pitchFamily="49" charset="0"/>
              </a:rPr>
              <a:t>    </a:t>
            </a:r>
            <a:r>
              <a:rPr lang="en-SG" altLang="zh-CN" sz="1600">
                <a:latin typeface="Courier New" panose="02070309020205020404" pitchFamily="49" charset="0"/>
                <a:cs typeface="Courier New" panose="02070309020205020404" pitchFamily="49" charset="0"/>
              </a:rPr>
              <a:t>printf(“%c”,cur-&gt;item);</a:t>
            </a:r>
          </a:p>
          <a:p>
            <a:pPr marL="0" indent="0">
              <a:lnSpc>
                <a:spcPct val="100000"/>
              </a:lnSpc>
              <a:buNone/>
            </a:pPr>
            <a:endParaRPr lang="en-SG" altLang="zh-CN" sz="300">
              <a:latin typeface="Courier New" panose="02070309020205020404" pitchFamily="49" charset="0"/>
              <a:cs typeface="Courier New" panose="02070309020205020404" pitchFamily="49" charset="0"/>
            </a:endParaRPr>
          </a:p>
          <a:p>
            <a:pPr marL="0" indent="0">
              <a:lnSpc>
                <a:spcPct val="100000"/>
              </a:lnSpc>
              <a:buNone/>
            </a:pPr>
            <a:r>
              <a:rPr lang="en-SG" sz="1600">
                <a:latin typeface="Courier New" panose="02070309020205020404" pitchFamily="49" charset="0"/>
                <a:cs typeface="Courier New" panose="02070309020205020404" pitchFamily="49" charset="0"/>
              </a:rPr>
              <a:t>    TreeTraversal(cur-&gt;left); //Visit the left child node</a:t>
            </a:r>
          </a:p>
          <a:p>
            <a:pPr marL="0" indent="0">
              <a:lnSpc>
                <a:spcPct val="100000"/>
              </a:lnSpc>
              <a:spcBef>
                <a:spcPts val="300"/>
              </a:spcBef>
              <a:buNone/>
            </a:pPr>
            <a:r>
              <a:rPr lang="en-SG" sz="1600">
                <a:latin typeface="Courier New" panose="02070309020205020404" pitchFamily="49" charset="0"/>
                <a:cs typeface="Courier New" panose="02070309020205020404" pitchFamily="49" charset="0"/>
              </a:rPr>
              <a:t>    TreeTraversal(cur-&gt;right);//Visit the right child node</a:t>
            </a:r>
          </a:p>
          <a:p>
            <a:pPr marL="0" indent="0">
              <a:lnSpc>
                <a:spcPct val="100000"/>
              </a:lnSpc>
              <a:spcBef>
                <a:spcPts val="300"/>
              </a:spcBef>
              <a:buNone/>
            </a:pPr>
            <a:r>
              <a:rPr lang="en-SG" sz="1600">
                <a:latin typeface="Courier New" panose="02070309020205020404" pitchFamily="49" charset="0"/>
                <a:cs typeface="Courier New" panose="02070309020205020404" pitchFamily="49" charset="0"/>
              </a:rPr>
              <a:t>}</a:t>
            </a:r>
          </a:p>
          <a:p>
            <a:pPr marL="0" indent="0" algn="just">
              <a:lnSpc>
                <a:spcPct val="150000"/>
              </a:lnSpc>
              <a:buNone/>
            </a:pPr>
            <a:endParaRPr lang="en-SG" sz="1800"/>
          </a:p>
        </p:txBody>
      </p:sp>
      <p:sp>
        <p:nvSpPr>
          <p:cNvPr id="6" name="Rectangle 5"/>
          <p:cNvSpPr/>
          <p:nvPr/>
        </p:nvSpPr>
        <p:spPr>
          <a:xfrm>
            <a:off x="1464564" y="4402334"/>
            <a:ext cx="5868924" cy="314446"/>
          </a:xfrm>
          <a:prstGeom prst="rect">
            <a:avLst/>
          </a:prstGeom>
          <a:noFill/>
          <a:ln w="19050">
            <a:solidFill>
              <a:srgbClr val="FAA7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058246547"/>
      </p:ext>
    </p:extLst>
  </p:cSld>
  <p:clrMapOvr>
    <a:masterClrMapping/>
  </p:clrMapOvr>
  <p:transition>
    <p:wipe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92CDD-9682-47E3-BB0C-935BBE548FBD}"/>
              </a:ext>
            </a:extLst>
          </p:cNvPr>
          <p:cNvSpPr>
            <a:spLocks noGrp="1"/>
          </p:cNvSpPr>
          <p:nvPr>
            <p:ph type="title"/>
          </p:nvPr>
        </p:nvSpPr>
        <p:spPr/>
        <p:txBody>
          <a:bodyPr/>
          <a:lstStyle/>
          <a:p>
            <a:r>
              <a:rPr lang="en-SG" dirty="0"/>
              <a:t>Tree traversal – Pre-order, in-order, post order</a:t>
            </a:r>
          </a:p>
        </p:txBody>
      </p:sp>
      <p:sp>
        <p:nvSpPr>
          <p:cNvPr id="3" name="Content Placeholder 2">
            <a:extLst>
              <a:ext uri="{FF2B5EF4-FFF2-40B4-BE49-F238E27FC236}">
                <a16:creationId xmlns:a16="http://schemas.microsoft.com/office/drawing/2014/main" id="{DB1543C4-68D6-4C92-A2FC-E250CF81CC85}"/>
              </a:ext>
            </a:extLst>
          </p:cNvPr>
          <p:cNvSpPr txBox="1">
            <a:spLocks/>
          </p:cNvSpPr>
          <p:nvPr/>
        </p:nvSpPr>
        <p:spPr>
          <a:xfrm>
            <a:off x="152400" y="717769"/>
            <a:ext cx="4289156" cy="1873031"/>
          </a:xfrm>
          <a:prstGeom prst="rect">
            <a:avLst/>
          </a:prstGeom>
          <a:solidFill>
            <a:schemeClr val="bg1"/>
          </a:solidFill>
          <a:ln>
            <a:solidFill>
              <a:srgbClr val="FF000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latin typeface="Courier New" panose="02070309020205020404" pitchFamily="49" charset="0"/>
                <a:cs typeface="Courier New" panose="02070309020205020404" pitchFamily="49" charset="0"/>
              </a:rPr>
              <a:t>printTree_PreOrder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b="1"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printTree_PreOrder</a:t>
            </a:r>
            <a:r>
              <a:rPr lang="en-SG" sz="1200" dirty="0">
                <a:latin typeface="Courier New" panose="02070309020205020404" pitchFamily="49" charset="0"/>
                <a:cs typeface="Courier New" panose="02070309020205020404" pitchFamily="49" charset="0"/>
              </a:rPr>
              <a:t>(node-&gt;left);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printTree_PreOrder</a:t>
            </a:r>
            <a:r>
              <a:rPr lang="en-SG" sz="1200" dirty="0">
                <a:latin typeface="Courier New" panose="02070309020205020404" pitchFamily="49" charset="0"/>
                <a:cs typeface="Courier New" panose="02070309020205020404" pitchFamily="49" charset="0"/>
              </a:rPr>
              <a:t>(node-&gt;right);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C73280B2-FB5B-49AE-B4B9-E245B8280586}"/>
              </a:ext>
            </a:extLst>
          </p:cNvPr>
          <p:cNvSpPr txBox="1"/>
          <p:nvPr/>
        </p:nvSpPr>
        <p:spPr>
          <a:xfrm>
            <a:off x="2021650" y="2321431"/>
            <a:ext cx="2411451" cy="430887"/>
          </a:xfrm>
          <a:prstGeom prst="rect">
            <a:avLst/>
          </a:prstGeom>
          <a:noFill/>
        </p:spPr>
        <p:txBody>
          <a:bodyPr wrap="square">
            <a:spAutoFit/>
          </a:bodyPr>
          <a:lstStyle/>
          <a:p>
            <a:r>
              <a:rPr lang="en-SG" sz="1100" b="1" dirty="0" err="1"/>
              <a:t>PreOrder</a:t>
            </a:r>
            <a:r>
              <a:rPr lang="en-SG" sz="1100" b="1" dirty="0"/>
              <a:t>: </a:t>
            </a:r>
            <a:r>
              <a:rPr lang="pt-BR" sz="1100" b="1" dirty="0"/>
              <a:t>E B A C D G F I H</a:t>
            </a:r>
          </a:p>
          <a:p>
            <a:endParaRPr lang="en-SG" sz="1100" b="1" dirty="0"/>
          </a:p>
        </p:txBody>
      </p:sp>
      <p:sp>
        <p:nvSpPr>
          <p:cNvPr id="5" name="Content Placeholder 2">
            <a:extLst>
              <a:ext uri="{FF2B5EF4-FFF2-40B4-BE49-F238E27FC236}">
                <a16:creationId xmlns:a16="http://schemas.microsoft.com/office/drawing/2014/main" id="{D34A4A5C-DE5B-44AF-9B18-B39D17A04A17}"/>
              </a:ext>
            </a:extLst>
          </p:cNvPr>
          <p:cNvSpPr txBox="1">
            <a:spLocks/>
          </p:cNvSpPr>
          <p:nvPr/>
        </p:nvSpPr>
        <p:spPr bwMode="auto">
          <a:xfrm>
            <a:off x="152400" y="2698969"/>
            <a:ext cx="4289156" cy="1873031"/>
          </a:xfrm>
          <a:prstGeom prst="rect">
            <a:avLst/>
          </a:prstGeom>
          <a:solidFill>
            <a:schemeClr val="bg1"/>
          </a:solidFill>
          <a:ln>
            <a:solidFill>
              <a:srgbClr val="FF0000"/>
            </a:solidFill>
          </a:ln>
        </p:spPr>
        <p:txBody>
          <a:bodyPr vert="horz" wrap="square" lIns="91440" tIns="45720" rIns="91440" bIns="45720" numCol="1" rtlCol="0" anchor="t" anchorCtr="0" compatLnSpc="1">
            <a:prstTxWarp prst="textNoShape">
              <a:avLst/>
            </a:prstTxWarp>
            <a:no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2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latin typeface="Courier New" panose="02070309020205020404" pitchFamily="49" charset="0"/>
                <a:cs typeface="Courier New" panose="02070309020205020404" pitchFamily="49" charset="0"/>
              </a:rPr>
              <a:t>printTree_InOrder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printTree_InOrder</a:t>
            </a:r>
            <a:r>
              <a:rPr lang="en-SG" sz="1200" dirty="0">
                <a:latin typeface="Courier New" panose="02070309020205020404" pitchFamily="49" charset="0"/>
                <a:cs typeface="Courier New" panose="02070309020205020404" pitchFamily="49" charset="0"/>
              </a:rPr>
              <a:t>(node-&gt;left);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printTree_InOrder</a:t>
            </a:r>
            <a:r>
              <a:rPr lang="en-SG" sz="1200" dirty="0">
                <a:latin typeface="Courier New" panose="02070309020205020404" pitchFamily="49" charset="0"/>
                <a:cs typeface="Courier New" panose="02070309020205020404" pitchFamily="49" charset="0"/>
              </a:rPr>
              <a:t>(node-&gt;right);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sp>
        <p:nvSpPr>
          <p:cNvPr id="6" name="Content Placeholder 2">
            <a:extLst>
              <a:ext uri="{FF2B5EF4-FFF2-40B4-BE49-F238E27FC236}">
                <a16:creationId xmlns:a16="http://schemas.microsoft.com/office/drawing/2014/main" id="{8F4BE4E0-7724-49EE-8BA1-796C57E61E35}"/>
              </a:ext>
            </a:extLst>
          </p:cNvPr>
          <p:cNvSpPr txBox="1">
            <a:spLocks/>
          </p:cNvSpPr>
          <p:nvPr/>
        </p:nvSpPr>
        <p:spPr bwMode="auto">
          <a:xfrm>
            <a:off x="152401" y="4688633"/>
            <a:ext cx="4284620" cy="1712167"/>
          </a:xfrm>
          <a:prstGeom prst="rect">
            <a:avLst/>
          </a:prstGeom>
          <a:solidFill>
            <a:schemeClr val="bg1"/>
          </a:solidFill>
          <a:ln>
            <a:solidFill>
              <a:srgbClr val="FF0000"/>
            </a:solidFill>
          </a:ln>
        </p:spPr>
        <p:txBody>
          <a:bodyPr vert="horz" wrap="square" lIns="91440" tIns="45720" rIns="91440" bIns="45720" numCol="1" rtlCol="0" anchor="t" anchorCtr="0" compatLnSpc="1">
            <a:prstTxWarp prst="textNoShape">
              <a:avLst/>
            </a:prstTxWarp>
            <a:no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2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latin typeface="Courier New" panose="02070309020205020404" pitchFamily="49" charset="0"/>
                <a:cs typeface="Courier New" panose="02070309020205020404" pitchFamily="49" charset="0"/>
              </a:rPr>
              <a:t>printTree_PostOrder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printTree_PostOrder</a:t>
            </a:r>
            <a:r>
              <a:rPr lang="en-SG" sz="1200" dirty="0">
                <a:latin typeface="Courier New" panose="02070309020205020404" pitchFamily="49" charset="0"/>
                <a:cs typeface="Courier New" panose="02070309020205020404" pitchFamily="49" charset="0"/>
              </a:rPr>
              <a:t>(node-&gt;left);</a:t>
            </a:r>
          </a:p>
          <a:p>
            <a:pPr marL="0" indent="0">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printTree_PostOrder</a:t>
            </a:r>
            <a:r>
              <a:rPr lang="en-SG" sz="1200" dirty="0">
                <a:latin typeface="Courier New" panose="02070309020205020404" pitchFamily="49" charset="0"/>
                <a:cs typeface="Courier New" panose="02070309020205020404" pitchFamily="49" charset="0"/>
              </a:rPr>
              <a:t>(node-&gt;right);</a:t>
            </a:r>
          </a:p>
          <a:p>
            <a:pPr marL="0" indent="0">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p>
          <a:p>
            <a:pPr marL="0" indent="0">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9AA74D6C-07BD-43CE-A6D5-78A45C33F00E}"/>
              </a:ext>
            </a:extLst>
          </p:cNvPr>
          <p:cNvSpPr txBox="1"/>
          <p:nvPr/>
        </p:nvSpPr>
        <p:spPr>
          <a:xfrm>
            <a:off x="2025570" y="4298906"/>
            <a:ext cx="2411451" cy="261610"/>
          </a:xfrm>
          <a:prstGeom prst="rect">
            <a:avLst/>
          </a:prstGeom>
          <a:noFill/>
        </p:spPr>
        <p:txBody>
          <a:bodyPr wrap="square">
            <a:spAutoFit/>
          </a:bodyPr>
          <a:lstStyle/>
          <a:p>
            <a:r>
              <a:rPr lang="en-SG" sz="1100" b="1" dirty="0" err="1"/>
              <a:t>Inorder</a:t>
            </a:r>
            <a:r>
              <a:rPr lang="en-SG" sz="1100" b="1" dirty="0"/>
              <a:t>: </a:t>
            </a:r>
            <a:r>
              <a:rPr lang="pt-BR" sz="1100" b="1" dirty="0"/>
              <a:t>A B C D E F G H I</a:t>
            </a:r>
            <a:endParaRPr lang="en-SG" sz="1100" b="1" dirty="0"/>
          </a:p>
        </p:txBody>
      </p:sp>
      <p:sp>
        <p:nvSpPr>
          <p:cNvPr id="8" name="TextBox 7">
            <a:extLst>
              <a:ext uri="{FF2B5EF4-FFF2-40B4-BE49-F238E27FC236}">
                <a16:creationId xmlns:a16="http://schemas.microsoft.com/office/drawing/2014/main" id="{CBD67C2F-CF87-4127-9DC1-A6122C97BE78}"/>
              </a:ext>
            </a:extLst>
          </p:cNvPr>
          <p:cNvSpPr txBox="1"/>
          <p:nvPr/>
        </p:nvSpPr>
        <p:spPr>
          <a:xfrm>
            <a:off x="2025570" y="6126540"/>
            <a:ext cx="2413320" cy="261610"/>
          </a:xfrm>
          <a:prstGeom prst="rect">
            <a:avLst/>
          </a:prstGeom>
          <a:noFill/>
        </p:spPr>
        <p:txBody>
          <a:bodyPr wrap="square">
            <a:spAutoFit/>
          </a:bodyPr>
          <a:lstStyle/>
          <a:p>
            <a:r>
              <a:rPr lang="en-SG" sz="1100" b="1" dirty="0" err="1"/>
              <a:t>PostOrder</a:t>
            </a:r>
            <a:r>
              <a:rPr lang="en-SG" sz="1100" b="1" dirty="0"/>
              <a:t>: </a:t>
            </a:r>
            <a:r>
              <a:rPr lang="pt-BR" sz="1100" b="1" dirty="0"/>
              <a:t>A D C B F H I G E</a:t>
            </a:r>
            <a:endParaRPr lang="en-SG" sz="1100" b="1" dirty="0"/>
          </a:p>
        </p:txBody>
      </p:sp>
      <p:grpSp>
        <p:nvGrpSpPr>
          <p:cNvPr id="40" name="Group 39">
            <a:extLst>
              <a:ext uri="{FF2B5EF4-FFF2-40B4-BE49-F238E27FC236}">
                <a16:creationId xmlns:a16="http://schemas.microsoft.com/office/drawing/2014/main" id="{B581E6BE-D31C-40DF-A065-2233B521B427}"/>
              </a:ext>
            </a:extLst>
          </p:cNvPr>
          <p:cNvGrpSpPr/>
          <p:nvPr/>
        </p:nvGrpSpPr>
        <p:grpSpPr>
          <a:xfrm>
            <a:off x="4803494" y="1752600"/>
            <a:ext cx="3642474" cy="2983991"/>
            <a:chOff x="4803494" y="1752600"/>
            <a:chExt cx="3642474" cy="2983991"/>
          </a:xfrm>
        </p:grpSpPr>
        <p:sp>
          <p:nvSpPr>
            <p:cNvPr id="10" name="Oval 9">
              <a:extLst>
                <a:ext uri="{FF2B5EF4-FFF2-40B4-BE49-F238E27FC236}">
                  <a16:creationId xmlns:a16="http://schemas.microsoft.com/office/drawing/2014/main" id="{CE8908FA-500A-47F6-9789-11CC10FCAAF0}"/>
                </a:ext>
              </a:extLst>
            </p:cNvPr>
            <p:cNvSpPr/>
            <p:nvPr/>
          </p:nvSpPr>
          <p:spPr>
            <a:xfrm>
              <a:off x="6355080" y="1752600"/>
              <a:ext cx="490909" cy="490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E</a:t>
              </a:r>
            </a:p>
          </p:txBody>
        </p:sp>
        <p:sp>
          <p:nvSpPr>
            <p:cNvPr id="11" name="Oval 10">
              <a:extLst>
                <a:ext uri="{FF2B5EF4-FFF2-40B4-BE49-F238E27FC236}">
                  <a16:creationId xmlns:a16="http://schemas.microsoft.com/office/drawing/2014/main" id="{DC45F147-BA75-4B32-A0ED-0A6384DFC9B7}"/>
                </a:ext>
              </a:extLst>
            </p:cNvPr>
            <p:cNvSpPr/>
            <p:nvPr/>
          </p:nvSpPr>
          <p:spPr>
            <a:xfrm>
              <a:off x="5298440" y="2547768"/>
              <a:ext cx="490909" cy="490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B</a:t>
              </a:r>
            </a:p>
          </p:txBody>
        </p:sp>
        <p:sp>
          <p:nvSpPr>
            <p:cNvPr id="12" name="Oval 11">
              <a:extLst>
                <a:ext uri="{FF2B5EF4-FFF2-40B4-BE49-F238E27FC236}">
                  <a16:creationId xmlns:a16="http://schemas.microsoft.com/office/drawing/2014/main" id="{540528FD-9E4E-449A-8116-EAE81A5E4366}"/>
                </a:ext>
              </a:extLst>
            </p:cNvPr>
            <p:cNvSpPr/>
            <p:nvPr/>
          </p:nvSpPr>
          <p:spPr>
            <a:xfrm>
              <a:off x="5789349" y="3396725"/>
              <a:ext cx="490909" cy="490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C</a:t>
              </a:r>
            </a:p>
          </p:txBody>
        </p:sp>
        <p:sp>
          <p:nvSpPr>
            <p:cNvPr id="13" name="Oval 12">
              <a:extLst>
                <a:ext uri="{FF2B5EF4-FFF2-40B4-BE49-F238E27FC236}">
                  <a16:creationId xmlns:a16="http://schemas.microsoft.com/office/drawing/2014/main" id="{9D8B568D-B5E3-4801-A9DB-2C05A42625E1}"/>
                </a:ext>
              </a:extLst>
            </p:cNvPr>
            <p:cNvSpPr/>
            <p:nvPr/>
          </p:nvSpPr>
          <p:spPr>
            <a:xfrm>
              <a:off x="7464150" y="2547768"/>
              <a:ext cx="490909" cy="490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G</a:t>
              </a:r>
            </a:p>
          </p:txBody>
        </p:sp>
        <p:sp>
          <p:nvSpPr>
            <p:cNvPr id="14" name="Oval 13">
              <a:extLst>
                <a:ext uri="{FF2B5EF4-FFF2-40B4-BE49-F238E27FC236}">
                  <a16:creationId xmlns:a16="http://schemas.microsoft.com/office/drawing/2014/main" id="{E82DABCC-B387-46DE-B3E3-6B7D5DA3B540}"/>
                </a:ext>
              </a:extLst>
            </p:cNvPr>
            <p:cNvSpPr/>
            <p:nvPr/>
          </p:nvSpPr>
          <p:spPr>
            <a:xfrm>
              <a:off x="4803494" y="3403001"/>
              <a:ext cx="490909" cy="490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A</a:t>
              </a:r>
            </a:p>
          </p:txBody>
        </p:sp>
        <p:sp>
          <p:nvSpPr>
            <p:cNvPr id="15" name="Oval 14">
              <a:extLst>
                <a:ext uri="{FF2B5EF4-FFF2-40B4-BE49-F238E27FC236}">
                  <a16:creationId xmlns:a16="http://schemas.microsoft.com/office/drawing/2014/main" id="{49B6DFDD-0E9A-4079-B125-9FB6EF14A9A3}"/>
                </a:ext>
              </a:extLst>
            </p:cNvPr>
            <p:cNvSpPr/>
            <p:nvPr/>
          </p:nvSpPr>
          <p:spPr>
            <a:xfrm>
              <a:off x="7955059" y="3396725"/>
              <a:ext cx="490909" cy="490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I</a:t>
              </a:r>
            </a:p>
          </p:txBody>
        </p:sp>
        <p:sp>
          <p:nvSpPr>
            <p:cNvPr id="16" name="Oval 15">
              <a:extLst>
                <a:ext uri="{FF2B5EF4-FFF2-40B4-BE49-F238E27FC236}">
                  <a16:creationId xmlns:a16="http://schemas.microsoft.com/office/drawing/2014/main" id="{428279A2-7C71-450B-9ED3-2BCF47805A92}"/>
                </a:ext>
              </a:extLst>
            </p:cNvPr>
            <p:cNvSpPr/>
            <p:nvPr/>
          </p:nvSpPr>
          <p:spPr>
            <a:xfrm>
              <a:off x="6975130" y="3396725"/>
              <a:ext cx="490909" cy="490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F</a:t>
              </a:r>
            </a:p>
          </p:txBody>
        </p:sp>
        <p:cxnSp>
          <p:nvCxnSpPr>
            <p:cNvPr id="17" name="Straight Arrow Connector 16">
              <a:extLst>
                <a:ext uri="{FF2B5EF4-FFF2-40B4-BE49-F238E27FC236}">
                  <a16:creationId xmlns:a16="http://schemas.microsoft.com/office/drawing/2014/main" id="{AD2B71DE-7DB1-44A3-B63A-3E3914B2DBDD}"/>
                </a:ext>
              </a:extLst>
            </p:cNvPr>
            <p:cNvCxnSpPr>
              <a:stCxn id="10" idx="3"/>
              <a:endCxn id="11" idx="7"/>
            </p:cNvCxnSpPr>
            <p:nvPr/>
          </p:nvCxnSpPr>
          <p:spPr>
            <a:xfrm flipH="1">
              <a:off x="5717457" y="2171617"/>
              <a:ext cx="709515" cy="4480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F5983AE-8D1A-4AD5-92E4-DAA4AAB91590}"/>
                </a:ext>
              </a:extLst>
            </p:cNvPr>
            <p:cNvCxnSpPr>
              <a:stCxn id="10" idx="5"/>
              <a:endCxn id="13" idx="1"/>
            </p:cNvCxnSpPr>
            <p:nvPr/>
          </p:nvCxnSpPr>
          <p:spPr>
            <a:xfrm>
              <a:off x="6774097" y="2171617"/>
              <a:ext cx="761945" cy="4480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D09E0B4-FE50-48CA-BD66-A796710CEF9A}"/>
                </a:ext>
              </a:extLst>
            </p:cNvPr>
            <p:cNvCxnSpPr>
              <a:cxnSpLocks/>
              <a:stCxn id="11" idx="5"/>
              <a:endCxn id="12" idx="0"/>
            </p:cNvCxnSpPr>
            <p:nvPr/>
          </p:nvCxnSpPr>
          <p:spPr>
            <a:xfrm>
              <a:off x="5717457" y="2966785"/>
              <a:ext cx="317347" cy="4299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393351-915A-4B7F-AC18-D2AD85C30E11}"/>
                </a:ext>
              </a:extLst>
            </p:cNvPr>
            <p:cNvCxnSpPr>
              <a:cxnSpLocks/>
              <a:stCxn id="11" idx="3"/>
              <a:endCxn id="14" idx="0"/>
            </p:cNvCxnSpPr>
            <p:nvPr/>
          </p:nvCxnSpPr>
          <p:spPr>
            <a:xfrm flipH="1">
              <a:off x="5048949" y="2966785"/>
              <a:ext cx="321383" cy="4362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24FCF5A-B5CB-4B9F-9270-09089F5AFD39}"/>
                </a:ext>
              </a:extLst>
            </p:cNvPr>
            <p:cNvCxnSpPr>
              <a:cxnSpLocks/>
              <a:stCxn id="13" idx="3"/>
              <a:endCxn id="16" idx="0"/>
            </p:cNvCxnSpPr>
            <p:nvPr/>
          </p:nvCxnSpPr>
          <p:spPr>
            <a:xfrm flipH="1">
              <a:off x="7220585" y="2966785"/>
              <a:ext cx="315457" cy="4299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111E8C4-498C-4CB8-B656-C7EEE5B8BE43}"/>
                </a:ext>
              </a:extLst>
            </p:cNvPr>
            <p:cNvCxnSpPr>
              <a:cxnSpLocks/>
              <a:stCxn id="13" idx="5"/>
              <a:endCxn id="15" idx="0"/>
            </p:cNvCxnSpPr>
            <p:nvPr/>
          </p:nvCxnSpPr>
          <p:spPr>
            <a:xfrm>
              <a:off x="7883167" y="2966785"/>
              <a:ext cx="317347" cy="4299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155ED334-CDB6-4A28-9E39-E9B1740DFED1}"/>
                </a:ext>
              </a:extLst>
            </p:cNvPr>
            <p:cNvSpPr/>
            <p:nvPr/>
          </p:nvSpPr>
          <p:spPr>
            <a:xfrm>
              <a:off x="6280258" y="4245682"/>
              <a:ext cx="490909" cy="490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D</a:t>
              </a:r>
            </a:p>
          </p:txBody>
        </p:sp>
        <p:cxnSp>
          <p:nvCxnSpPr>
            <p:cNvPr id="35" name="Straight Arrow Connector 34">
              <a:extLst>
                <a:ext uri="{FF2B5EF4-FFF2-40B4-BE49-F238E27FC236}">
                  <a16:creationId xmlns:a16="http://schemas.microsoft.com/office/drawing/2014/main" id="{1A7914C8-EEE9-4022-8247-5163AAC25F38}"/>
                </a:ext>
              </a:extLst>
            </p:cNvPr>
            <p:cNvCxnSpPr>
              <a:cxnSpLocks/>
              <a:stCxn id="12" idx="5"/>
              <a:endCxn id="34" idx="0"/>
            </p:cNvCxnSpPr>
            <p:nvPr/>
          </p:nvCxnSpPr>
          <p:spPr>
            <a:xfrm>
              <a:off x="6208366" y="3815742"/>
              <a:ext cx="317347" cy="4299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30AE7784-240B-4B06-BF3C-D2FC2DC43FF8}"/>
                </a:ext>
              </a:extLst>
            </p:cNvPr>
            <p:cNvSpPr/>
            <p:nvPr/>
          </p:nvSpPr>
          <p:spPr>
            <a:xfrm>
              <a:off x="7520770" y="4245682"/>
              <a:ext cx="490909" cy="490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H</a:t>
              </a:r>
            </a:p>
          </p:txBody>
        </p:sp>
        <p:cxnSp>
          <p:nvCxnSpPr>
            <p:cNvPr id="38" name="Straight Arrow Connector 37">
              <a:extLst>
                <a:ext uri="{FF2B5EF4-FFF2-40B4-BE49-F238E27FC236}">
                  <a16:creationId xmlns:a16="http://schemas.microsoft.com/office/drawing/2014/main" id="{DCF6768A-AFA5-47DB-A90F-91EE288A814D}"/>
                </a:ext>
              </a:extLst>
            </p:cNvPr>
            <p:cNvCxnSpPr>
              <a:cxnSpLocks/>
              <a:stCxn id="15" idx="3"/>
              <a:endCxn id="37" idx="0"/>
            </p:cNvCxnSpPr>
            <p:nvPr/>
          </p:nvCxnSpPr>
          <p:spPr>
            <a:xfrm flipH="1">
              <a:off x="7766225" y="3815742"/>
              <a:ext cx="260726" cy="4299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290671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D714-15FE-43E6-BE59-F3EA3E2B2267}"/>
              </a:ext>
            </a:extLst>
          </p:cNvPr>
          <p:cNvSpPr>
            <a:spLocks noGrp="1"/>
          </p:cNvSpPr>
          <p:nvPr>
            <p:ph type="title"/>
          </p:nvPr>
        </p:nvSpPr>
        <p:spPr/>
        <p:txBody>
          <a:bodyPr/>
          <a:lstStyle/>
          <a:p>
            <a:r>
              <a:rPr lang="en-SG" dirty="0"/>
              <a:t>Tree traversal Pre-order: print</a:t>
            </a:r>
          </a:p>
        </p:txBody>
      </p:sp>
      <p:sp>
        <p:nvSpPr>
          <p:cNvPr id="3" name="Content Placeholder 2">
            <a:extLst>
              <a:ext uri="{FF2B5EF4-FFF2-40B4-BE49-F238E27FC236}">
                <a16:creationId xmlns:a16="http://schemas.microsoft.com/office/drawing/2014/main" id="{9610E3DC-D67A-4304-B5DF-F55C02D33989}"/>
              </a:ext>
            </a:extLst>
          </p:cNvPr>
          <p:cNvSpPr txBox="1">
            <a:spLocks/>
          </p:cNvSpPr>
          <p:nvPr/>
        </p:nvSpPr>
        <p:spPr>
          <a:xfrm>
            <a:off x="152400" y="717769"/>
            <a:ext cx="4289156" cy="1873031"/>
          </a:xfrm>
          <a:prstGeom prst="rect">
            <a:avLst/>
          </a:prstGeom>
          <a:solidFill>
            <a:schemeClr val="bg1"/>
          </a:solidFill>
          <a:ln w="19050">
            <a:solidFill>
              <a:srgbClr val="C0000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rgbClr val="C00000"/>
                </a:solidFill>
                <a:latin typeface="Courier New" panose="02070309020205020404" pitchFamily="49" charset="0"/>
                <a:cs typeface="Courier New" panose="02070309020205020404" pitchFamily="49" charset="0"/>
              </a:rPr>
              <a:t>printTree_PreOrder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p>
          <a:p>
            <a:pPr marL="0" indent="0">
              <a:lnSpc>
                <a:spcPct val="100000"/>
              </a:lnSpc>
              <a:spcBef>
                <a:spcPts val="300"/>
              </a:spcBef>
              <a:buFont typeface="Arial" panose="020B0604020202020204" pitchFamily="34" charset="0"/>
              <a:buNone/>
            </a:pPr>
            <a:r>
              <a:rPr lang="en-SG" sz="1200" dirty="0">
                <a:solidFill>
                  <a:srgbClr val="00B050"/>
                </a:solidFill>
                <a:latin typeface="Courier New" panose="02070309020205020404" pitchFamily="49" charset="0"/>
                <a:cs typeface="Courier New" panose="02070309020205020404" pitchFamily="49" charset="0"/>
              </a:rPr>
              <a:t>     </a:t>
            </a:r>
            <a:r>
              <a:rPr lang="en-SG" sz="1200" b="1" dirty="0" err="1">
                <a:solidFill>
                  <a:srgbClr val="00B050"/>
                </a:solidFill>
                <a:latin typeface="Courier New" panose="02070309020205020404" pitchFamily="49" charset="0"/>
                <a:cs typeface="Courier New" panose="02070309020205020404" pitchFamily="49" charset="0"/>
              </a:rPr>
              <a:t>printTree_PreOrder</a:t>
            </a:r>
            <a:r>
              <a:rPr lang="en-SG" sz="1200" b="1" dirty="0">
                <a:solidFill>
                  <a:srgbClr val="00B050"/>
                </a:solidFill>
                <a:latin typeface="Courier New" panose="02070309020205020404" pitchFamily="49" charset="0"/>
                <a:cs typeface="Courier New" panose="02070309020205020404" pitchFamily="49" charset="0"/>
              </a:rPr>
              <a:t>(node-&gt;left);</a:t>
            </a:r>
          </a:p>
          <a:p>
            <a:pPr marL="0" indent="0">
              <a:lnSpc>
                <a:spcPct val="100000"/>
              </a:lnSpc>
              <a:spcBef>
                <a:spcPts val="300"/>
              </a:spcBef>
              <a:buFont typeface="Arial" panose="020B0604020202020204" pitchFamily="34" charset="0"/>
              <a:buNone/>
            </a:pPr>
            <a:r>
              <a:rPr lang="en-SG" sz="1200" b="1" dirty="0">
                <a:solidFill>
                  <a:schemeClr val="accent2"/>
                </a:solidFill>
                <a:latin typeface="Courier New" panose="02070309020205020404" pitchFamily="49" charset="0"/>
                <a:cs typeface="Courier New" panose="02070309020205020404" pitchFamily="49" charset="0"/>
              </a:rPr>
              <a:t>     </a:t>
            </a:r>
            <a:r>
              <a:rPr lang="en-SG" sz="1200" b="1" dirty="0" err="1">
                <a:solidFill>
                  <a:schemeClr val="accent2"/>
                </a:solidFill>
                <a:latin typeface="Courier New" panose="02070309020205020404" pitchFamily="49" charset="0"/>
                <a:cs typeface="Courier New" panose="02070309020205020404" pitchFamily="49" charset="0"/>
              </a:rPr>
              <a:t>printTree_PreOrder</a:t>
            </a:r>
            <a:r>
              <a:rPr lang="en-SG" sz="1200" b="1" dirty="0">
                <a:solidFill>
                  <a:schemeClr val="accent2"/>
                </a:solidFill>
                <a:latin typeface="Courier New" panose="02070309020205020404" pitchFamily="49" charset="0"/>
                <a:cs typeface="Courier New" panose="02070309020205020404" pitchFamily="49" charset="0"/>
              </a:rPr>
              <a:t>(node-&gt;right);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sp>
        <p:nvSpPr>
          <p:cNvPr id="5" name="Oval 4">
            <a:extLst>
              <a:ext uri="{FF2B5EF4-FFF2-40B4-BE49-F238E27FC236}">
                <a16:creationId xmlns:a16="http://schemas.microsoft.com/office/drawing/2014/main" id="{3A86ABC1-277D-455A-88DA-FD75189A293E}"/>
              </a:ext>
            </a:extLst>
          </p:cNvPr>
          <p:cNvSpPr/>
          <p:nvPr/>
        </p:nvSpPr>
        <p:spPr>
          <a:xfrm>
            <a:off x="6834095" y="717769"/>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E</a:t>
            </a:r>
          </a:p>
        </p:txBody>
      </p:sp>
      <p:sp>
        <p:nvSpPr>
          <p:cNvPr id="6" name="Oval 5">
            <a:extLst>
              <a:ext uri="{FF2B5EF4-FFF2-40B4-BE49-F238E27FC236}">
                <a16:creationId xmlns:a16="http://schemas.microsoft.com/office/drawing/2014/main" id="{37BC33BC-09BB-4DAB-A204-2BF147F32B07}"/>
              </a:ext>
            </a:extLst>
          </p:cNvPr>
          <p:cNvSpPr/>
          <p:nvPr/>
        </p:nvSpPr>
        <p:spPr>
          <a:xfrm>
            <a:off x="6112396" y="1260879"/>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B</a:t>
            </a:r>
          </a:p>
        </p:txBody>
      </p:sp>
      <p:sp>
        <p:nvSpPr>
          <p:cNvPr id="7" name="Oval 6">
            <a:extLst>
              <a:ext uri="{FF2B5EF4-FFF2-40B4-BE49-F238E27FC236}">
                <a16:creationId xmlns:a16="http://schemas.microsoft.com/office/drawing/2014/main" id="{521B2D74-F263-41BB-B189-5291CFF604AE}"/>
              </a:ext>
            </a:extLst>
          </p:cNvPr>
          <p:cNvSpPr/>
          <p:nvPr/>
        </p:nvSpPr>
        <p:spPr>
          <a:xfrm>
            <a:off x="6447693" y="1840728"/>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C</a:t>
            </a:r>
          </a:p>
        </p:txBody>
      </p:sp>
      <p:sp>
        <p:nvSpPr>
          <p:cNvPr id="8" name="Oval 7">
            <a:extLst>
              <a:ext uri="{FF2B5EF4-FFF2-40B4-BE49-F238E27FC236}">
                <a16:creationId xmlns:a16="http://schemas.microsoft.com/office/drawing/2014/main" id="{CBDFBFFE-D8A6-4C7A-B7B7-FDD8496EA1B4}"/>
              </a:ext>
            </a:extLst>
          </p:cNvPr>
          <p:cNvSpPr/>
          <p:nvPr/>
        </p:nvSpPr>
        <p:spPr>
          <a:xfrm>
            <a:off x="7591605" y="1260879"/>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G</a:t>
            </a:r>
          </a:p>
        </p:txBody>
      </p:sp>
      <p:sp>
        <p:nvSpPr>
          <p:cNvPr id="9" name="Oval 8">
            <a:extLst>
              <a:ext uri="{FF2B5EF4-FFF2-40B4-BE49-F238E27FC236}">
                <a16:creationId xmlns:a16="http://schemas.microsoft.com/office/drawing/2014/main" id="{19FCB288-2DF3-43F8-A8F0-102CB33E7807}"/>
              </a:ext>
            </a:extLst>
          </p:cNvPr>
          <p:cNvSpPr/>
          <p:nvPr/>
        </p:nvSpPr>
        <p:spPr>
          <a:xfrm>
            <a:off x="5774341" y="1845015"/>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A</a:t>
            </a:r>
          </a:p>
        </p:txBody>
      </p:sp>
      <p:sp>
        <p:nvSpPr>
          <p:cNvPr id="10" name="Oval 9">
            <a:extLst>
              <a:ext uri="{FF2B5EF4-FFF2-40B4-BE49-F238E27FC236}">
                <a16:creationId xmlns:a16="http://schemas.microsoft.com/office/drawing/2014/main" id="{B00FCC0E-EB7A-4A4E-8588-08CB0BB3B60D}"/>
              </a:ext>
            </a:extLst>
          </p:cNvPr>
          <p:cNvSpPr/>
          <p:nvPr/>
        </p:nvSpPr>
        <p:spPr>
          <a:xfrm>
            <a:off x="7926903" y="1840728"/>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I</a:t>
            </a:r>
          </a:p>
        </p:txBody>
      </p:sp>
      <p:sp>
        <p:nvSpPr>
          <p:cNvPr id="11" name="Oval 10">
            <a:extLst>
              <a:ext uri="{FF2B5EF4-FFF2-40B4-BE49-F238E27FC236}">
                <a16:creationId xmlns:a16="http://schemas.microsoft.com/office/drawing/2014/main" id="{F6A259BF-411C-43EC-9E79-341EA3BCC324}"/>
              </a:ext>
            </a:extLst>
          </p:cNvPr>
          <p:cNvSpPr/>
          <p:nvPr/>
        </p:nvSpPr>
        <p:spPr>
          <a:xfrm>
            <a:off x="7257598" y="1840728"/>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F</a:t>
            </a:r>
          </a:p>
        </p:txBody>
      </p:sp>
      <p:cxnSp>
        <p:nvCxnSpPr>
          <p:cNvPr id="12" name="Straight Arrow Connector 11">
            <a:extLst>
              <a:ext uri="{FF2B5EF4-FFF2-40B4-BE49-F238E27FC236}">
                <a16:creationId xmlns:a16="http://schemas.microsoft.com/office/drawing/2014/main" id="{9E03A00B-CCCA-485B-B928-56D02DBFA71B}"/>
              </a:ext>
            </a:extLst>
          </p:cNvPr>
          <p:cNvCxnSpPr>
            <a:stCxn id="5" idx="3"/>
            <a:endCxn id="6" idx="7"/>
          </p:cNvCxnSpPr>
          <p:nvPr/>
        </p:nvCxnSpPr>
        <p:spPr>
          <a:xfrm flipH="1">
            <a:off x="6398590" y="1003963"/>
            <a:ext cx="484608" cy="3060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F91CE6-65B1-4A69-AF0E-C5BD49D8FB6C}"/>
              </a:ext>
            </a:extLst>
          </p:cNvPr>
          <p:cNvCxnSpPr>
            <a:stCxn id="5" idx="5"/>
            <a:endCxn id="8" idx="1"/>
          </p:cNvCxnSpPr>
          <p:nvPr/>
        </p:nvCxnSpPr>
        <p:spPr>
          <a:xfrm>
            <a:off x="7120289" y="1003963"/>
            <a:ext cx="520419" cy="3060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A484F11-89AE-49DF-9A3A-78C54A02D60D}"/>
              </a:ext>
            </a:extLst>
          </p:cNvPr>
          <p:cNvCxnSpPr>
            <a:cxnSpLocks/>
            <a:stCxn id="6" idx="5"/>
            <a:endCxn id="7" idx="0"/>
          </p:cNvCxnSpPr>
          <p:nvPr/>
        </p:nvCxnSpPr>
        <p:spPr>
          <a:xfrm>
            <a:off x="6398590" y="1547073"/>
            <a:ext cx="216752"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FEF3BE6-145E-4061-A309-39E2757A65E6}"/>
              </a:ext>
            </a:extLst>
          </p:cNvPr>
          <p:cNvCxnSpPr>
            <a:cxnSpLocks/>
            <a:stCxn id="6" idx="3"/>
            <a:endCxn id="9" idx="0"/>
          </p:cNvCxnSpPr>
          <p:nvPr/>
        </p:nvCxnSpPr>
        <p:spPr>
          <a:xfrm flipH="1">
            <a:off x="5941990" y="1547073"/>
            <a:ext cx="219509" cy="2979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4F4CD40-1F38-4A68-AED4-CD84AE5D1A2C}"/>
              </a:ext>
            </a:extLst>
          </p:cNvPr>
          <p:cNvCxnSpPr>
            <a:cxnSpLocks/>
            <a:stCxn id="8" idx="3"/>
            <a:endCxn id="11" idx="0"/>
          </p:cNvCxnSpPr>
          <p:nvPr/>
        </p:nvCxnSpPr>
        <p:spPr>
          <a:xfrm flipH="1">
            <a:off x="7425247" y="1547073"/>
            <a:ext cx="215461"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A41B78E-85F0-4447-9D49-5DD6DED06B85}"/>
              </a:ext>
            </a:extLst>
          </p:cNvPr>
          <p:cNvCxnSpPr>
            <a:cxnSpLocks/>
            <a:stCxn id="8" idx="5"/>
            <a:endCxn id="10" idx="0"/>
          </p:cNvCxnSpPr>
          <p:nvPr/>
        </p:nvCxnSpPr>
        <p:spPr>
          <a:xfrm>
            <a:off x="7877799" y="1547073"/>
            <a:ext cx="216752"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8B195778-4302-4069-A1B4-F1885A60CEFB}"/>
              </a:ext>
            </a:extLst>
          </p:cNvPr>
          <p:cNvSpPr/>
          <p:nvPr/>
        </p:nvSpPr>
        <p:spPr>
          <a:xfrm>
            <a:off x="6782991" y="2420577"/>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D</a:t>
            </a:r>
          </a:p>
        </p:txBody>
      </p:sp>
      <p:cxnSp>
        <p:nvCxnSpPr>
          <p:cNvPr id="19" name="Straight Arrow Connector 18">
            <a:extLst>
              <a:ext uri="{FF2B5EF4-FFF2-40B4-BE49-F238E27FC236}">
                <a16:creationId xmlns:a16="http://schemas.microsoft.com/office/drawing/2014/main" id="{B5C6F3BE-3D20-4912-A8A4-A96FCB9D47D8}"/>
              </a:ext>
            </a:extLst>
          </p:cNvPr>
          <p:cNvCxnSpPr>
            <a:cxnSpLocks/>
            <a:stCxn id="7" idx="5"/>
            <a:endCxn id="18" idx="0"/>
          </p:cNvCxnSpPr>
          <p:nvPr/>
        </p:nvCxnSpPr>
        <p:spPr>
          <a:xfrm>
            <a:off x="6733888" y="2126922"/>
            <a:ext cx="216752"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58027DB-98F7-430D-BD61-DB6F2C1871EB}"/>
              </a:ext>
            </a:extLst>
          </p:cNvPr>
          <p:cNvSpPr/>
          <p:nvPr/>
        </p:nvSpPr>
        <p:spPr>
          <a:xfrm>
            <a:off x="7630277" y="2420577"/>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H</a:t>
            </a:r>
          </a:p>
        </p:txBody>
      </p:sp>
      <p:cxnSp>
        <p:nvCxnSpPr>
          <p:cNvPr id="21" name="Straight Arrow Connector 20">
            <a:extLst>
              <a:ext uri="{FF2B5EF4-FFF2-40B4-BE49-F238E27FC236}">
                <a16:creationId xmlns:a16="http://schemas.microsoft.com/office/drawing/2014/main" id="{B306CC30-FAED-4286-94A7-47EBB070AE51}"/>
              </a:ext>
            </a:extLst>
          </p:cNvPr>
          <p:cNvCxnSpPr>
            <a:cxnSpLocks/>
            <a:stCxn id="10" idx="3"/>
            <a:endCxn id="20" idx="0"/>
          </p:cNvCxnSpPr>
          <p:nvPr/>
        </p:nvCxnSpPr>
        <p:spPr>
          <a:xfrm flipH="1">
            <a:off x="7797926" y="2126922"/>
            <a:ext cx="178079"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6D1F304-7D4B-447D-887B-51CC1959DFA0}"/>
              </a:ext>
            </a:extLst>
          </p:cNvPr>
          <p:cNvCxnSpPr/>
          <p:nvPr/>
        </p:nvCxnSpPr>
        <p:spPr>
          <a:xfrm flipH="1">
            <a:off x="3825433" y="856527"/>
            <a:ext cx="538222"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
            <a:extLst>
              <a:ext uri="{FF2B5EF4-FFF2-40B4-BE49-F238E27FC236}">
                <a16:creationId xmlns:a16="http://schemas.microsoft.com/office/drawing/2014/main" id="{A12EBF13-8C93-4917-957A-55B332043852}"/>
              </a:ext>
            </a:extLst>
          </p:cNvPr>
          <p:cNvSpPr/>
          <p:nvPr/>
        </p:nvSpPr>
        <p:spPr>
          <a:xfrm>
            <a:off x="5351769" y="3255021"/>
            <a:ext cx="3186733" cy="4110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Verdana (Body)"/>
            </a:endParaRPr>
          </a:p>
        </p:txBody>
      </p:sp>
      <p:sp>
        <p:nvSpPr>
          <p:cNvPr id="25" name="文本框 8">
            <a:extLst>
              <a:ext uri="{FF2B5EF4-FFF2-40B4-BE49-F238E27FC236}">
                <a16:creationId xmlns:a16="http://schemas.microsoft.com/office/drawing/2014/main" id="{51F8BFEB-F82D-42AB-A222-C11735F2E726}"/>
              </a:ext>
            </a:extLst>
          </p:cNvPr>
          <p:cNvSpPr txBox="1"/>
          <p:nvPr/>
        </p:nvSpPr>
        <p:spPr>
          <a:xfrm>
            <a:off x="5446441" y="3279000"/>
            <a:ext cx="372942" cy="369332"/>
          </a:xfrm>
          <a:prstGeom prst="rect">
            <a:avLst/>
          </a:prstGeom>
          <a:noFill/>
        </p:spPr>
        <p:txBody>
          <a:bodyPr wrap="square" rtlCol="0">
            <a:spAutoFit/>
          </a:bodyPr>
          <a:lstStyle/>
          <a:p>
            <a:r>
              <a:rPr lang="en-US" altLang="zh-CN" b="1" dirty="0">
                <a:solidFill>
                  <a:schemeClr val="bg1"/>
                </a:solidFill>
                <a:latin typeface="Verdana (Body)"/>
              </a:rPr>
              <a:t>E</a:t>
            </a:r>
            <a:endParaRPr lang="zh-CN" altLang="en-US" b="1" dirty="0">
              <a:solidFill>
                <a:schemeClr val="bg1"/>
              </a:solidFill>
              <a:latin typeface="Verdana (Body)"/>
            </a:endParaRPr>
          </a:p>
        </p:txBody>
      </p:sp>
      <p:sp>
        <p:nvSpPr>
          <p:cNvPr id="26" name="文本框 9">
            <a:extLst>
              <a:ext uri="{FF2B5EF4-FFF2-40B4-BE49-F238E27FC236}">
                <a16:creationId xmlns:a16="http://schemas.microsoft.com/office/drawing/2014/main" id="{122D0594-7B01-4DB1-A532-538661C28AFF}"/>
              </a:ext>
            </a:extLst>
          </p:cNvPr>
          <p:cNvSpPr txBox="1"/>
          <p:nvPr/>
        </p:nvSpPr>
        <p:spPr>
          <a:xfrm>
            <a:off x="5357271" y="2876731"/>
            <a:ext cx="1106484" cy="369332"/>
          </a:xfrm>
          <a:prstGeom prst="rect">
            <a:avLst/>
          </a:prstGeom>
          <a:noFill/>
        </p:spPr>
        <p:txBody>
          <a:bodyPr wrap="square" rtlCol="0">
            <a:spAutoFit/>
          </a:bodyPr>
          <a:lstStyle/>
          <a:p>
            <a:r>
              <a:rPr lang="en-US" altLang="zh-CN" dirty="0">
                <a:latin typeface="Verdana (Body)"/>
              </a:rPr>
              <a:t>Output: </a:t>
            </a:r>
            <a:endParaRPr lang="zh-CN" altLang="en-US" dirty="0">
              <a:latin typeface="Verdana (Body)"/>
            </a:endParaRPr>
          </a:p>
        </p:txBody>
      </p:sp>
      <p:sp>
        <p:nvSpPr>
          <p:cNvPr id="27" name="文本框 46">
            <a:extLst>
              <a:ext uri="{FF2B5EF4-FFF2-40B4-BE49-F238E27FC236}">
                <a16:creationId xmlns:a16="http://schemas.microsoft.com/office/drawing/2014/main" id="{11F80F6E-4D85-4CB9-9AE6-80EFD40BF1C8}"/>
              </a:ext>
            </a:extLst>
          </p:cNvPr>
          <p:cNvSpPr txBox="1"/>
          <p:nvPr/>
        </p:nvSpPr>
        <p:spPr>
          <a:xfrm>
            <a:off x="5778152" y="3279000"/>
            <a:ext cx="372942" cy="369332"/>
          </a:xfrm>
          <a:prstGeom prst="rect">
            <a:avLst/>
          </a:prstGeom>
          <a:noFill/>
        </p:spPr>
        <p:txBody>
          <a:bodyPr wrap="square" rtlCol="0">
            <a:spAutoFit/>
          </a:bodyPr>
          <a:lstStyle/>
          <a:p>
            <a:r>
              <a:rPr lang="en-US" altLang="zh-CN" b="1" dirty="0">
                <a:solidFill>
                  <a:schemeClr val="bg1"/>
                </a:solidFill>
                <a:latin typeface="Verdana (Body)"/>
              </a:rPr>
              <a:t>B</a:t>
            </a:r>
            <a:endParaRPr lang="zh-CN" altLang="en-US" b="1" dirty="0">
              <a:solidFill>
                <a:schemeClr val="bg1"/>
              </a:solidFill>
              <a:latin typeface="Verdana (Body)"/>
            </a:endParaRPr>
          </a:p>
        </p:txBody>
      </p:sp>
      <p:sp>
        <p:nvSpPr>
          <p:cNvPr id="28" name="文本框 47">
            <a:extLst>
              <a:ext uri="{FF2B5EF4-FFF2-40B4-BE49-F238E27FC236}">
                <a16:creationId xmlns:a16="http://schemas.microsoft.com/office/drawing/2014/main" id="{29C85978-8A49-4D0D-8DBF-461A0C4AC98A}"/>
              </a:ext>
            </a:extLst>
          </p:cNvPr>
          <p:cNvSpPr txBox="1"/>
          <p:nvPr/>
        </p:nvSpPr>
        <p:spPr>
          <a:xfrm>
            <a:off x="6109863" y="3279000"/>
            <a:ext cx="372942" cy="369332"/>
          </a:xfrm>
          <a:prstGeom prst="rect">
            <a:avLst/>
          </a:prstGeom>
          <a:noFill/>
        </p:spPr>
        <p:txBody>
          <a:bodyPr wrap="square" rtlCol="0">
            <a:spAutoFit/>
          </a:bodyPr>
          <a:lstStyle/>
          <a:p>
            <a:r>
              <a:rPr lang="en-US" altLang="zh-CN" b="1" dirty="0">
                <a:solidFill>
                  <a:schemeClr val="bg1"/>
                </a:solidFill>
                <a:latin typeface="Verdana (Body)"/>
              </a:rPr>
              <a:t>A</a:t>
            </a:r>
            <a:endParaRPr lang="zh-CN" altLang="en-US" b="1" dirty="0">
              <a:solidFill>
                <a:schemeClr val="bg1"/>
              </a:solidFill>
              <a:latin typeface="Verdana (Body)"/>
            </a:endParaRPr>
          </a:p>
        </p:txBody>
      </p:sp>
      <p:sp>
        <p:nvSpPr>
          <p:cNvPr id="29" name="文本框 48">
            <a:extLst>
              <a:ext uri="{FF2B5EF4-FFF2-40B4-BE49-F238E27FC236}">
                <a16:creationId xmlns:a16="http://schemas.microsoft.com/office/drawing/2014/main" id="{A2910383-7708-4FD5-962C-63CDE6E40325}"/>
              </a:ext>
            </a:extLst>
          </p:cNvPr>
          <p:cNvSpPr txBox="1"/>
          <p:nvPr/>
        </p:nvSpPr>
        <p:spPr>
          <a:xfrm>
            <a:off x="6441574" y="3279000"/>
            <a:ext cx="372942" cy="369332"/>
          </a:xfrm>
          <a:prstGeom prst="rect">
            <a:avLst/>
          </a:prstGeom>
          <a:noFill/>
        </p:spPr>
        <p:txBody>
          <a:bodyPr wrap="square" rtlCol="0">
            <a:spAutoFit/>
          </a:bodyPr>
          <a:lstStyle/>
          <a:p>
            <a:r>
              <a:rPr lang="en-US" altLang="zh-CN" b="1" dirty="0">
                <a:solidFill>
                  <a:schemeClr val="bg1"/>
                </a:solidFill>
                <a:latin typeface="Verdana (Body)"/>
              </a:rPr>
              <a:t>C</a:t>
            </a:r>
            <a:endParaRPr lang="zh-CN" altLang="en-US" b="1" dirty="0">
              <a:solidFill>
                <a:schemeClr val="bg1"/>
              </a:solidFill>
              <a:latin typeface="Verdana (Body)"/>
            </a:endParaRPr>
          </a:p>
        </p:txBody>
      </p:sp>
      <p:sp>
        <p:nvSpPr>
          <p:cNvPr id="30" name="文本框 49">
            <a:extLst>
              <a:ext uri="{FF2B5EF4-FFF2-40B4-BE49-F238E27FC236}">
                <a16:creationId xmlns:a16="http://schemas.microsoft.com/office/drawing/2014/main" id="{2F0FD764-206D-40F2-B175-2BE4EA72112E}"/>
              </a:ext>
            </a:extLst>
          </p:cNvPr>
          <p:cNvSpPr txBox="1"/>
          <p:nvPr/>
        </p:nvSpPr>
        <p:spPr>
          <a:xfrm>
            <a:off x="6773285" y="3279000"/>
            <a:ext cx="372942" cy="369332"/>
          </a:xfrm>
          <a:prstGeom prst="rect">
            <a:avLst/>
          </a:prstGeom>
          <a:noFill/>
        </p:spPr>
        <p:txBody>
          <a:bodyPr wrap="square" rtlCol="0">
            <a:spAutoFit/>
          </a:bodyPr>
          <a:lstStyle/>
          <a:p>
            <a:r>
              <a:rPr lang="en-US" altLang="zh-CN" b="1" dirty="0">
                <a:solidFill>
                  <a:schemeClr val="bg1"/>
                </a:solidFill>
                <a:latin typeface="Verdana (Body)"/>
              </a:rPr>
              <a:t>D</a:t>
            </a:r>
            <a:endParaRPr lang="zh-CN" altLang="en-US" b="1" dirty="0">
              <a:solidFill>
                <a:schemeClr val="bg1"/>
              </a:solidFill>
              <a:latin typeface="Verdana (Body)"/>
            </a:endParaRPr>
          </a:p>
        </p:txBody>
      </p:sp>
      <p:sp>
        <p:nvSpPr>
          <p:cNvPr id="39" name="Content Placeholder 2">
            <a:extLst>
              <a:ext uri="{FF2B5EF4-FFF2-40B4-BE49-F238E27FC236}">
                <a16:creationId xmlns:a16="http://schemas.microsoft.com/office/drawing/2014/main" id="{8723A080-FEE7-40D3-ABD3-8577D08575E2}"/>
              </a:ext>
            </a:extLst>
          </p:cNvPr>
          <p:cNvSpPr txBox="1">
            <a:spLocks/>
          </p:cNvSpPr>
          <p:nvPr/>
        </p:nvSpPr>
        <p:spPr>
          <a:xfrm>
            <a:off x="384531" y="2755874"/>
            <a:ext cx="4289156" cy="1873031"/>
          </a:xfrm>
          <a:prstGeom prst="rect">
            <a:avLst/>
          </a:prstGeom>
          <a:solidFill>
            <a:schemeClr val="bg1"/>
          </a:solidFill>
          <a:ln w="19050">
            <a:solidFill>
              <a:srgbClr val="00B05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rgbClr val="00B050"/>
                </a:solidFill>
                <a:latin typeface="Courier New" panose="02070309020205020404" pitchFamily="49" charset="0"/>
                <a:cs typeface="Courier New" panose="02070309020205020404" pitchFamily="49" charset="0"/>
              </a:rPr>
              <a:t>printTree_PreOrder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p>
          <a:p>
            <a:pPr marL="0" indent="0">
              <a:lnSpc>
                <a:spcPct val="100000"/>
              </a:lnSpc>
              <a:spcBef>
                <a:spcPts val="300"/>
              </a:spcBef>
              <a:buFont typeface="Arial" panose="020B0604020202020204" pitchFamily="34" charset="0"/>
              <a:buNone/>
            </a:pPr>
            <a:r>
              <a:rPr lang="en-SG" sz="1200" dirty="0">
                <a:solidFill>
                  <a:srgbClr val="0070C0"/>
                </a:solidFill>
                <a:latin typeface="Courier New" panose="02070309020205020404" pitchFamily="49" charset="0"/>
                <a:cs typeface="Courier New" panose="02070309020205020404" pitchFamily="49" charset="0"/>
              </a:rPr>
              <a:t>     </a:t>
            </a:r>
            <a:r>
              <a:rPr lang="en-SG" sz="1200" b="1" dirty="0" err="1">
                <a:solidFill>
                  <a:srgbClr val="0070C0"/>
                </a:solidFill>
                <a:latin typeface="Courier New" panose="02070309020205020404" pitchFamily="49" charset="0"/>
                <a:cs typeface="Courier New" panose="02070309020205020404" pitchFamily="49" charset="0"/>
              </a:rPr>
              <a:t>printTree_PreOrder</a:t>
            </a:r>
            <a:r>
              <a:rPr lang="en-SG" sz="1200" b="1" dirty="0">
                <a:solidFill>
                  <a:srgbClr val="0070C0"/>
                </a:solidFill>
                <a:latin typeface="Courier New" panose="02070309020205020404" pitchFamily="49" charset="0"/>
                <a:cs typeface="Courier New" panose="02070309020205020404" pitchFamily="49" charset="0"/>
              </a:rPr>
              <a:t>(node-&gt;left);</a:t>
            </a:r>
          </a:p>
          <a:p>
            <a:pPr marL="0" indent="0">
              <a:lnSpc>
                <a:spcPct val="100000"/>
              </a:lnSpc>
              <a:spcBef>
                <a:spcPts val="300"/>
              </a:spcBef>
              <a:buFont typeface="Arial" panose="020B0604020202020204" pitchFamily="34" charset="0"/>
              <a:buNone/>
            </a:pPr>
            <a:r>
              <a:rPr lang="en-SG" sz="1200" b="1" dirty="0">
                <a:solidFill>
                  <a:srgbClr val="7030A0"/>
                </a:solidFill>
                <a:latin typeface="Courier New" panose="02070309020205020404" pitchFamily="49" charset="0"/>
                <a:cs typeface="Courier New" panose="02070309020205020404" pitchFamily="49" charset="0"/>
              </a:rPr>
              <a:t>     </a:t>
            </a:r>
            <a:r>
              <a:rPr lang="en-SG" sz="1200" b="1" dirty="0" err="1">
                <a:solidFill>
                  <a:srgbClr val="7030A0"/>
                </a:solidFill>
                <a:latin typeface="Courier New" panose="02070309020205020404" pitchFamily="49" charset="0"/>
                <a:cs typeface="Courier New" panose="02070309020205020404" pitchFamily="49" charset="0"/>
              </a:rPr>
              <a:t>printTree_PreOrder</a:t>
            </a:r>
            <a:r>
              <a:rPr lang="en-SG" sz="1200" b="1" dirty="0">
                <a:solidFill>
                  <a:srgbClr val="7030A0"/>
                </a:solidFill>
                <a:latin typeface="Courier New" panose="02070309020205020404" pitchFamily="49" charset="0"/>
                <a:cs typeface="Courier New" panose="02070309020205020404" pitchFamily="49" charset="0"/>
              </a:rPr>
              <a:t>(node-&gt;right);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cxnSp>
        <p:nvCxnSpPr>
          <p:cNvPr id="40" name="Straight Arrow Connector 39">
            <a:extLst>
              <a:ext uri="{FF2B5EF4-FFF2-40B4-BE49-F238E27FC236}">
                <a16:creationId xmlns:a16="http://schemas.microsoft.com/office/drawing/2014/main" id="{281AC1E5-36D1-4092-8E29-13B7ED45EA39}"/>
              </a:ext>
            </a:extLst>
          </p:cNvPr>
          <p:cNvCxnSpPr/>
          <p:nvPr/>
        </p:nvCxnSpPr>
        <p:spPr>
          <a:xfrm flipH="1">
            <a:off x="4057564" y="2894632"/>
            <a:ext cx="538222"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EB607D5-9C4F-4529-9B6C-76A9C044A155}"/>
              </a:ext>
            </a:extLst>
          </p:cNvPr>
          <p:cNvCxnSpPr>
            <a:cxnSpLocks/>
          </p:cNvCxnSpPr>
          <p:nvPr/>
        </p:nvCxnSpPr>
        <p:spPr>
          <a:xfrm flipH="1">
            <a:off x="1122680" y="1840728"/>
            <a:ext cx="1" cy="95327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Content Placeholder 2">
            <a:extLst>
              <a:ext uri="{FF2B5EF4-FFF2-40B4-BE49-F238E27FC236}">
                <a16:creationId xmlns:a16="http://schemas.microsoft.com/office/drawing/2014/main" id="{13157FCB-F076-43D8-ACB4-EEF398918C99}"/>
              </a:ext>
            </a:extLst>
          </p:cNvPr>
          <p:cNvSpPr txBox="1">
            <a:spLocks/>
          </p:cNvSpPr>
          <p:nvPr/>
        </p:nvSpPr>
        <p:spPr>
          <a:xfrm>
            <a:off x="641103" y="4767663"/>
            <a:ext cx="4289156" cy="1873031"/>
          </a:xfrm>
          <a:prstGeom prst="rect">
            <a:avLst/>
          </a:prstGeom>
          <a:solidFill>
            <a:schemeClr val="bg1"/>
          </a:solidFill>
          <a:ln w="19050">
            <a:solidFill>
              <a:srgbClr val="0070C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rgbClr val="0070C0"/>
                </a:solidFill>
                <a:latin typeface="Courier New" panose="02070309020205020404" pitchFamily="49" charset="0"/>
                <a:cs typeface="Courier New" panose="02070309020205020404" pitchFamily="49" charset="0"/>
              </a:rPr>
              <a:t>printTree_PreOrder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p>
          <a:p>
            <a:pPr marL="0" indent="0">
              <a:lnSpc>
                <a:spcPct val="100000"/>
              </a:lnSpc>
              <a:spcBef>
                <a:spcPts val="300"/>
              </a:spcBef>
              <a:buFont typeface="Arial" panose="020B0604020202020204" pitchFamily="34" charset="0"/>
              <a:buNone/>
            </a:pPr>
            <a:r>
              <a:rPr lang="en-SG" sz="1200" dirty="0">
                <a:solidFill>
                  <a:schemeClr val="accent5"/>
                </a:solidFill>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printTree_PreOrder</a:t>
            </a:r>
            <a:r>
              <a:rPr lang="en-SG" sz="1200" b="1" dirty="0">
                <a:latin typeface="Courier New" panose="02070309020205020404" pitchFamily="49" charset="0"/>
                <a:cs typeface="Courier New" panose="02070309020205020404" pitchFamily="49" charset="0"/>
              </a:rPr>
              <a:t>(node-&gt;left);</a:t>
            </a:r>
          </a:p>
          <a:p>
            <a:pPr marL="0" indent="0">
              <a:lnSpc>
                <a:spcPct val="100000"/>
              </a:lnSpc>
              <a:spcBef>
                <a:spcPts val="300"/>
              </a:spcBef>
              <a:buFont typeface="Arial" panose="020B0604020202020204" pitchFamily="34" charset="0"/>
              <a:buNone/>
            </a:pP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printTree_PreOrder</a:t>
            </a:r>
            <a:r>
              <a:rPr lang="en-SG" sz="1200" b="1" dirty="0">
                <a:latin typeface="Courier New" panose="02070309020205020404" pitchFamily="49" charset="0"/>
                <a:cs typeface="Courier New" panose="02070309020205020404" pitchFamily="49" charset="0"/>
              </a:rPr>
              <a:t>(node-&gt;right);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cxnSp>
        <p:nvCxnSpPr>
          <p:cNvPr id="45" name="Straight Arrow Connector 44">
            <a:extLst>
              <a:ext uri="{FF2B5EF4-FFF2-40B4-BE49-F238E27FC236}">
                <a16:creationId xmlns:a16="http://schemas.microsoft.com/office/drawing/2014/main" id="{CD2F97BA-9860-49CA-8D18-1101E900F43C}"/>
              </a:ext>
            </a:extLst>
          </p:cNvPr>
          <p:cNvCxnSpPr/>
          <p:nvPr/>
        </p:nvCxnSpPr>
        <p:spPr>
          <a:xfrm flipH="1">
            <a:off x="4314136" y="4906421"/>
            <a:ext cx="538222"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03445E2-B038-4EEC-961D-5CC4052F04C1}"/>
              </a:ext>
            </a:extLst>
          </p:cNvPr>
          <p:cNvCxnSpPr>
            <a:cxnSpLocks/>
          </p:cNvCxnSpPr>
          <p:nvPr/>
        </p:nvCxnSpPr>
        <p:spPr>
          <a:xfrm flipH="1">
            <a:off x="1379252" y="3852517"/>
            <a:ext cx="1" cy="95327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3A149E88-F0AB-4959-95C4-6F3DA63346E3}"/>
              </a:ext>
            </a:extLst>
          </p:cNvPr>
          <p:cNvSpPr txBox="1"/>
          <p:nvPr/>
        </p:nvSpPr>
        <p:spPr>
          <a:xfrm>
            <a:off x="5032966" y="5704643"/>
            <a:ext cx="2136426" cy="461665"/>
          </a:xfrm>
          <a:prstGeom prst="rect">
            <a:avLst/>
          </a:prstGeom>
          <a:no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node-&gt;left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sp>
        <p:nvSpPr>
          <p:cNvPr id="69" name="TextBox 68">
            <a:extLst>
              <a:ext uri="{FF2B5EF4-FFF2-40B4-BE49-F238E27FC236}">
                <a16:creationId xmlns:a16="http://schemas.microsoft.com/office/drawing/2014/main" id="{D0400A1F-8523-4700-81DD-0ACE60751DF5}"/>
              </a:ext>
            </a:extLst>
          </p:cNvPr>
          <p:cNvSpPr txBox="1"/>
          <p:nvPr/>
        </p:nvSpPr>
        <p:spPr>
          <a:xfrm>
            <a:off x="5032966" y="5704178"/>
            <a:ext cx="2136426" cy="461665"/>
          </a:xfrm>
          <a:prstGeom prst="rect">
            <a:avLst/>
          </a:prstGeom>
          <a:solidFill>
            <a:schemeClr val="bg1"/>
          </a:solid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node-&gt;right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cxnSp>
        <p:nvCxnSpPr>
          <p:cNvPr id="75" name="Connector: Elbow 74">
            <a:extLst>
              <a:ext uri="{FF2B5EF4-FFF2-40B4-BE49-F238E27FC236}">
                <a16:creationId xmlns:a16="http://schemas.microsoft.com/office/drawing/2014/main" id="{61CDFE64-CC89-41A5-A64F-7B46BE75B0BC}"/>
              </a:ext>
            </a:extLst>
          </p:cNvPr>
          <p:cNvCxnSpPr>
            <a:stCxn id="44" idx="3"/>
            <a:endCxn id="39" idx="3"/>
          </p:cNvCxnSpPr>
          <p:nvPr/>
        </p:nvCxnSpPr>
        <p:spPr>
          <a:xfrm flipH="1" flipV="1">
            <a:off x="4673687" y="3692390"/>
            <a:ext cx="256572" cy="2011789"/>
          </a:xfrm>
          <a:prstGeom prst="bentConnector3">
            <a:avLst>
              <a:gd name="adj1" fmla="val -89098"/>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4" name="Content Placeholder 2">
            <a:extLst>
              <a:ext uri="{FF2B5EF4-FFF2-40B4-BE49-F238E27FC236}">
                <a16:creationId xmlns:a16="http://schemas.microsoft.com/office/drawing/2014/main" id="{8E64EAD5-A12B-4E2D-9EA0-D39CACE119BF}"/>
              </a:ext>
            </a:extLst>
          </p:cNvPr>
          <p:cNvSpPr txBox="1">
            <a:spLocks/>
          </p:cNvSpPr>
          <p:nvPr/>
        </p:nvSpPr>
        <p:spPr>
          <a:xfrm>
            <a:off x="630366" y="4758761"/>
            <a:ext cx="4289156" cy="1873031"/>
          </a:xfrm>
          <a:prstGeom prst="rect">
            <a:avLst/>
          </a:prstGeom>
          <a:solidFill>
            <a:schemeClr val="bg1"/>
          </a:solidFill>
          <a:ln w="19050">
            <a:solidFill>
              <a:srgbClr val="7030A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rgbClr val="7030A0"/>
                </a:solidFill>
                <a:latin typeface="Courier New" panose="02070309020205020404" pitchFamily="49" charset="0"/>
                <a:cs typeface="Courier New" panose="02070309020205020404" pitchFamily="49" charset="0"/>
              </a:rPr>
              <a:t>printTree_PreOrder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p>
          <a:p>
            <a:pPr marL="0" indent="0">
              <a:lnSpc>
                <a:spcPct val="100000"/>
              </a:lnSpc>
              <a:spcBef>
                <a:spcPts val="300"/>
              </a:spcBef>
              <a:buFont typeface="Arial" panose="020B0604020202020204" pitchFamily="34" charset="0"/>
              <a:buNone/>
            </a:pPr>
            <a:r>
              <a:rPr lang="en-SG" sz="1200" dirty="0">
                <a:solidFill>
                  <a:schemeClr val="accent5"/>
                </a:solidFill>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printTree_PreOrder</a:t>
            </a:r>
            <a:r>
              <a:rPr lang="en-SG" sz="1200" b="1" dirty="0">
                <a:latin typeface="Courier New" panose="02070309020205020404" pitchFamily="49" charset="0"/>
                <a:cs typeface="Courier New" panose="02070309020205020404" pitchFamily="49" charset="0"/>
              </a:rPr>
              <a:t>(node-&gt;left);</a:t>
            </a:r>
          </a:p>
          <a:p>
            <a:pPr marL="0" indent="0">
              <a:lnSpc>
                <a:spcPct val="100000"/>
              </a:lnSpc>
              <a:spcBef>
                <a:spcPts val="300"/>
              </a:spcBef>
              <a:buFont typeface="Arial" panose="020B0604020202020204" pitchFamily="34" charset="0"/>
              <a:buNone/>
            </a:pPr>
            <a:r>
              <a:rPr lang="en-SG" sz="1200" b="1" dirty="0">
                <a:solidFill>
                  <a:schemeClr val="accent4">
                    <a:lumMod val="75000"/>
                  </a:schemeClr>
                </a:solidFill>
                <a:latin typeface="Courier New" panose="02070309020205020404" pitchFamily="49" charset="0"/>
                <a:cs typeface="Courier New" panose="02070309020205020404" pitchFamily="49" charset="0"/>
              </a:rPr>
              <a:t>     </a:t>
            </a:r>
            <a:r>
              <a:rPr lang="en-SG" sz="1200" b="1" dirty="0" err="1">
                <a:solidFill>
                  <a:schemeClr val="accent4">
                    <a:lumMod val="75000"/>
                  </a:schemeClr>
                </a:solidFill>
                <a:latin typeface="Courier New" panose="02070309020205020404" pitchFamily="49" charset="0"/>
                <a:cs typeface="Courier New" panose="02070309020205020404" pitchFamily="49" charset="0"/>
              </a:rPr>
              <a:t>printTree_PreOrder</a:t>
            </a:r>
            <a:r>
              <a:rPr lang="en-SG" sz="1200" b="1" dirty="0">
                <a:solidFill>
                  <a:schemeClr val="accent4">
                    <a:lumMod val="75000"/>
                  </a:schemeClr>
                </a:solidFill>
                <a:latin typeface="Courier New" panose="02070309020205020404" pitchFamily="49" charset="0"/>
                <a:cs typeface="Courier New" panose="02070309020205020404" pitchFamily="49" charset="0"/>
              </a:rPr>
              <a:t>(node-&gt;right);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cxnSp>
        <p:nvCxnSpPr>
          <p:cNvPr id="85" name="Straight Arrow Connector 84">
            <a:extLst>
              <a:ext uri="{FF2B5EF4-FFF2-40B4-BE49-F238E27FC236}">
                <a16:creationId xmlns:a16="http://schemas.microsoft.com/office/drawing/2014/main" id="{05B76578-A750-485B-9985-1E9CE6F06C3B}"/>
              </a:ext>
            </a:extLst>
          </p:cNvPr>
          <p:cNvCxnSpPr/>
          <p:nvPr/>
        </p:nvCxnSpPr>
        <p:spPr>
          <a:xfrm flipH="1">
            <a:off x="4303399" y="4897519"/>
            <a:ext cx="538222"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E2DB45D4-7CA9-4C7B-811C-18B72AA30178}"/>
              </a:ext>
            </a:extLst>
          </p:cNvPr>
          <p:cNvCxnSpPr>
            <a:cxnSpLocks/>
          </p:cNvCxnSpPr>
          <p:nvPr/>
        </p:nvCxnSpPr>
        <p:spPr>
          <a:xfrm flipH="1">
            <a:off x="1379252" y="4088973"/>
            <a:ext cx="1" cy="7162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199A07BA-20BB-4162-9B89-437041DC9480}"/>
              </a:ext>
            </a:extLst>
          </p:cNvPr>
          <p:cNvSpPr txBox="1"/>
          <p:nvPr/>
        </p:nvSpPr>
        <p:spPr>
          <a:xfrm>
            <a:off x="5022229" y="5695741"/>
            <a:ext cx="2136426" cy="461665"/>
          </a:xfrm>
          <a:prstGeom prst="rect">
            <a:avLst/>
          </a:prstGeom>
          <a:solidFill>
            <a:schemeClr val="bg1"/>
          </a:solid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node-&gt;left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cxnSp>
        <p:nvCxnSpPr>
          <p:cNvPr id="89" name="Connector: Elbow 88">
            <a:extLst>
              <a:ext uri="{FF2B5EF4-FFF2-40B4-BE49-F238E27FC236}">
                <a16:creationId xmlns:a16="http://schemas.microsoft.com/office/drawing/2014/main" id="{ED88A9E1-C1C2-40A1-82C0-E202D1278DAA}"/>
              </a:ext>
            </a:extLst>
          </p:cNvPr>
          <p:cNvCxnSpPr>
            <a:stCxn id="84" idx="3"/>
          </p:cNvCxnSpPr>
          <p:nvPr/>
        </p:nvCxnSpPr>
        <p:spPr>
          <a:xfrm flipH="1" flipV="1">
            <a:off x="4662950" y="3683488"/>
            <a:ext cx="256572" cy="2011789"/>
          </a:xfrm>
          <a:prstGeom prst="bentConnector3">
            <a:avLst>
              <a:gd name="adj1" fmla="val -89098"/>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2" name="Content Placeholder 2">
            <a:extLst>
              <a:ext uri="{FF2B5EF4-FFF2-40B4-BE49-F238E27FC236}">
                <a16:creationId xmlns:a16="http://schemas.microsoft.com/office/drawing/2014/main" id="{D4D0FD94-0490-4E6E-A4E0-A03F8613191D}"/>
              </a:ext>
            </a:extLst>
          </p:cNvPr>
          <p:cNvSpPr txBox="1">
            <a:spLocks/>
          </p:cNvSpPr>
          <p:nvPr/>
        </p:nvSpPr>
        <p:spPr>
          <a:xfrm>
            <a:off x="5022229" y="4767662"/>
            <a:ext cx="3992519" cy="1873031"/>
          </a:xfrm>
          <a:prstGeom prst="rect">
            <a:avLst/>
          </a:prstGeom>
          <a:solidFill>
            <a:schemeClr val="bg1"/>
          </a:solidFill>
          <a:ln w="19050">
            <a:solidFill>
              <a:schemeClr val="accent4">
                <a:lumMod val="75000"/>
              </a:schemeClr>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chemeClr val="accent4">
                    <a:lumMod val="75000"/>
                  </a:schemeClr>
                </a:solidFill>
                <a:latin typeface="Courier New" panose="02070309020205020404" pitchFamily="49" charset="0"/>
                <a:cs typeface="Courier New" panose="02070309020205020404" pitchFamily="49" charset="0"/>
              </a:rPr>
              <a:t>printTree_PreOrder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p>
          <a:p>
            <a:pPr marL="0" indent="0">
              <a:lnSpc>
                <a:spcPct val="100000"/>
              </a:lnSpc>
              <a:spcBef>
                <a:spcPts val="300"/>
              </a:spcBef>
              <a:buFont typeface="Arial" panose="020B0604020202020204" pitchFamily="34" charset="0"/>
              <a:buNone/>
            </a:pPr>
            <a:r>
              <a:rPr lang="en-SG" sz="1200" dirty="0">
                <a:solidFill>
                  <a:schemeClr val="accent5"/>
                </a:solidFill>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printTree_PreOrder</a:t>
            </a:r>
            <a:r>
              <a:rPr lang="en-SG" sz="1200" b="1" dirty="0">
                <a:latin typeface="Courier New" panose="02070309020205020404" pitchFamily="49" charset="0"/>
                <a:cs typeface="Courier New" panose="02070309020205020404" pitchFamily="49" charset="0"/>
              </a:rPr>
              <a:t>(node-&gt;left);</a:t>
            </a:r>
          </a:p>
          <a:p>
            <a:pPr marL="0" indent="0">
              <a:lnSpc>
                <a:spcPct val="100000"/>
              </a:lnSpc>
              <a:spcBef>
                <a:spcPts val="300"/>
              </a:spcBef>
              <a:buFont typeface="Arial" panose="020B0604020202020204" pitchFamily="34" charset="0"/>
              <a:buNone/>
            </a:pP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printTree_PreOrder</a:t>
            </a:r>
            <a:r>
              <a:rPr lang="en-SG" sz="1200" b="1" dirty="0">
                <a:latin typeface="Courier New" panose="02070309020205020404" pitchFamily="49" charset="0"/>
                <a:cs typeface="Courier New" panose="02070309020205020404" pitchFamily="49" charset="0"/>
              </a:rPr>
              <a:t>(node-&gt;right);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cxnSp>
        <p:nvCxnSpPr>
          <p:cNvPr id="93" name="Straight Arrow Connector 92">
            <a:extLst>
              <a:ext uri="{FF2B5EF4-FFF2-40B4-BE49-F238E27FC236}">
                <a16:creationId xmlns:a16="http://schemas.microsoft.com/office/drawing/2014/main" id="{2BA9FC95-F87A-4EE9-ACF1-53D7C085E41E}"/>
              </a:ext>
            </a:extLst>
          </p:cNvPr>
          <p:cNvCxnSpPr/>
          <p:nvPr/>
        </p:nvCxnSpPr>
        <p:spPr>
          <a:xfrm flipH="1">
            <a:off x="8695262" y="4906420"/>
            <a:ext cx="538222" cy="0"/>
          </a:xfrm>
          <a:prstGeom prst="straightConnector1">
            <a:avLst/>
          </a:prstGeom>
          <a:ln w="571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9148731C-B73B-44F3-9D81-FBFB3803242C}"/>
              </a:ext>
            </a:extLst>
          </p:cNvPr>
          <p:cNvSpPr txBox="1"/>
          <p:nvPr/>
        </p:nvSpPr>
        <p:spPr>
          <a:xfrm>
            <a:off x="6878322" y="6145687"/>
            <a:ext cx="2136426" cy="461665"/>
          </a:xfrm>
          <a:prstGeom prst="rect">
            <a:avLst/>
          </a:prstGeom>
          <a:no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node-&gt;left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sp>
        <p:nvSpPr>
          <p:cNvPr id="95" name="TextBox 94">
            <a:extLst>
              <a:ext uri="{FF2B5EF4-FFF2-40B4-BE49-F238E27FC236}">
                <a16:creationId xmlns:a16="http://schemas.microsoft.com/office/drawing/2014/main" id="{7B3F6731-3380-4ABF-8A65-E33DDD4B411C}"/>
              </a:ext>
            </a:extLst>
          </p:cNvPr>
          <p:cNvSpPr txBox="1"/>
          <p:nvPr/>
        </p:nvSpPr>
        <p:spPr>
          <a:xfrm>
            <a:off x="6878322" y="6145222"/>
            <a:ext cx="2136426" cy="461665"/>
          </a:xfrm>
          <a:prstGeom prst="rect">
            <a:avLst/>
          </a:prstGeom>
          <a:solidFill>
            <a:schemeClr val="bg1"/>
          </a:solid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node-&gt;right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cxnSp>
        <p:nvCxnSpPr>
          <p:cNvPr id="97" name="Connector: Elbow 96">
            <a:extLst>
              <a:ext uri="{FF2B5EF4-FFF2-40B4-BE49-F238E27FC236}">
                <a16:creationId xmlns:a16="http://schemas.microsoft.com/office/drawing/2014/main" id="{7B44D244-0405-4778-97A8-50468477D6F1}"/>
              </a:ext>
            </a:extLst>
          </p:cNvPr>
          <p:cNvCxnSpPr>
            <a:cxnSpLocks/>
            <a:stCxn id="92" idx="0"/>
            <a:endCxn id="84" idx="0"/>
          </p:cNvCxnSpPr>
          <p:nvPr/>
        </p:nvCxnSpPr>
        <p:spPr>
          <a:xfrm rot="16200000" flipV="1">
            <a:off x="4893039" y="3945176"/>
            <a:ext cx="7356" cy="1636070"/>
          </a:xfrm>
          <a:prstGeom prst="bentConnector3">
            <a:avLst>
              <a:gd name="adj1" fmla="val 266825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1F112181-836C-4412-AA60-D93EBEC8AC18}"/>
              </a:ext>
            </a:extLst>
          </p:cNvPr>
          <p:cNvCxnSpPr>
            <a:cxnSpLocks/>
          </p:cNvCxnSpPr>
          <p:nvPr/>
        </p:nvCxnSpPr>
        <p:spPr>
          <a:xfrm flipH="1" flipV="1">
            <a:off x="4441556" y="1648228"/>
            <a:ext cx="232131" cy="1531259"/>
          </a:xfrm>
          <a:prstGeom prst="bentConnector3">
            <a:avLst>
              <a:gd name="adj1" fmla="val -98479"/>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57F84D83-D942-4E4A-AAE5-5E19B0C4EFC0}"/>
              </a:ext>
            </a:extLst>
          </p:cNvPr>
          <p:cNvCxnSpPr>
            <a:cxnSpLocks/>
          </p:cNvCxnSpPr>
          <p:nvPr/>
        </p:nvCxnSpPr>
        <p:spPr>
          <a:xfrm>
            <a:off x="4242122" y="6036197"/>
            <a:ext cx="84495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66484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 presetClass="emph" presetSubtype="2" fill="hold" nodeType="withEffect">
                                  <p:stCondLst>
                                    <p:cond delay="0"/>
                                  </p:stCondLst>
                                  <p:childTnLst>
                                    <p:animClr clrSpc="rgb" dir="cw">
                                      <p:cBhvr>
                                        <p:cTn id="9" dur="500" fill="hold"/>
                                        <p:tgtEl>
                                          <p:spTgt spid="5"/>
                                        </p:tgtEl>
                                        <p:attrNameLst>
                                          <p:attrName>fillcolor</p:attrName>
                                        </p:attrNameLst>
                                      </p:cBhvr>
                                      <p:to>
                                        <a:srgbClr val="C00000"/>
                                      </p:to>
                                    </p:animClr>
                                    <p:set>
                                      <p:cBhvr>
                                        <p:cTn id="10" dur="500" fill="hold"/>
                                        <p:tgtEl>
                                          <p:spTgt spid="5"/>
                                        </p:tgtEl>
                                        <p:attrNameLst>
                                          <p:attrName>fill.type</p:attrName>
                                        </p:attrNameLst>
                                      </p:cBhvr>
                                      <p:to>
                                        <p:strVal val="solid"/>
                                      </p:to>
                                    </p:set>
                                    <p:set>
                                      <p:cBhvr>
                                        <p:cTn id="11" dur="500" fill="hold"/>
                                        <p:tgtEl>
                                          <p:spTgt spid="5"/>
                                        </p:tgtEl>
                                        <p:attrNameLst>
                                          <p:attrName>fill.on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3.05556E-6 0 L -0.06076 0.0963 " pathEditMode="relative" rAng="0" ptsTypes="AA">
                                      <p:cBhvr>
                                        <p:cTn id="15" dur="500" fill="hold"/>
                                        <p:tgtEl>
                                          <p:spTgt spid="23"/>
                                        </p:tgtEl>
                                        <p:attrNameLst>
                                          <p:attrName>ppt_x</p:attrName>
                                          <p:attrName>ppt_y</p:attrName>
                                        </p:attrNameLst>
                                      </p:cBhvr>
                                      <p:rCtr x="-3038" y="4815"/>
                                    </p:animMotion>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0.06076 0.0963 L -0.00399 0.12731 " pathEditMode="relative" rAng="0" ptsTypes="AA">
                                      <p:cBhvr>
                                        <p:cTn id="22" dur="500" fill="hold"/>
                                        <p:tgtEl>
                                          <p:spTgt spid="23"/>
                                        </p:tgtEl>
                                        <p:attrNameLst>
                                          <p:attrName>ppt_x</p:attrName>
                                          <p:attrName>ppt_y</p:attrName>
                                        </p:attrNameLst>
                                      </p:cBhvr>
                                      <p:rCtr x="2830" y="1551"/>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par>
                                <p:cTn id="36" presetID="1" presetClass="emph" presetSubtype="2" fill="hold" nodeType="withEffect">
                                  <p:stCondLst>
                                    <p:cond delay="0"/>
                                  </p:stCondLst>
                                  <p:childTnLst>
                                    <p:animClr clrSpc="rgb" dir="cw">
                                      <p:cBhvr>
                                        <p:cTn id="37" dur="500" fill="hold"/>
                                        <p:tgtEl>
                                          <p:spTgt spid="6"/>
                                        </p:tgtEl>
                                        <p:attrNameLst>
                                          <p:attrName>fillcolor</p:attrName>
                                        </p:attrNameLst>
                                      </p:cBhvr>
                                      <p:to>
                                        <a:srgbClr val="00B050"/>
                                      </p:to>
                                    </p:animClr>
                                    <p:set>
                                      <p:cBhvr>
                                        <p:cTn id="38" dur="500" fill="hold"/>
                                        <p:tgtEl>
                                          <p:spTgt spid="6"/>
                                        </p:tgtEl>
                                        <p:attrNameLst>
                                          <p:attrName>fill.type</p:attrName>
                                        </p:attrNameLst>
                                      </p:cBhvr>
                                      <p:to>
                                        <p:strVal val="solid"/>
                                      </p:to>
                                    </p:set>
                                    <p:set>
                                      <p:cBhvr>
                                        <p:cTn id="39" dur="500" fill="hold"/>
                                        <p:tgtEl>
                                          <p:spTgt spid="6"/>
                                        </p:tgtEl>
                                        <p:attrNameLst>
                                          <p:attrName>fill.on</p:attrName>
                                        </p:attrNameLst>
                                      </p:cBhvr>
                                      <p:to>
                                        <p:strVal val="true"/>
                                      </p:to>
                                    </p:set>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nodeType="clickEffect">
                                  <p:stCondLst>
                                    <p:cond delay="0"/>
                                  </p:stCondLst>
                                  <p:childTnLst>
                                    <p:animMotion origin="layout" path="M -2.77778E-7 -7.40741E-7 L -0.06076 0.0963 " pathEditMode="relative" rAng="0" ptsTypes="AA">
                                      <p:cBhvr>
                                        <p:cTn id="43" dur="500" fill="hold"/>
                                        <p:tgtEl>
                                          <p:spTgt spid="40"/>
                                        </p:tgtEl>
                                        <p:attrNameLst>
                                          <p:attrName>ppt_x</p:attrName>
                                          <p:attrName>ppt_y</p:attrName>
                                        </p:attrNameLst>
                                      </p:cBhvr>
                                      <p:rCtr x="-3038" y="4815"/>
                                    </p:animMotion>
                                  </p:childTnLst>
                                </p:cTn>
                              </p:par>
                              <p:par>
                                <p:cTn id="44" presetID="10" presetClass="entr" presetSubtype="0"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nodeType="clickEffect">
                                  <p:stCondLst>
                                    <p:cond delay="0"/>
                                  </p:stCondLst>
                                  <p:childTnLst>
                                    <p:animMotion origin="layout" path="M -0.06076 0.0963 L -0.02292 0.13079 " pathEditMode="relative" rAng="0" ptsTypes="AA">
                                      <p:cBhvr>
                                        <p:cTn id="50" dur="500" fill="hold"/>
                                        <p:tgtEl>
                                          <p:spTgt spid="40"/>
                                        </p:tgtEl>
                                        <p:attrNameLst>
                                          <p:attrName>ppt_x</p:attrName>
                                          <p:attrName>ppt_y</p:attrName>
                                        </p:attrNameLst>
                                      </p:cBhvr>
                                      <p:rCtr x="1858" y="1736"/>
                                    </p:animMotion>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500"/>
                                        <p:tgtEl>
                                          <p:spTgt spid="4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fade">
                                      <p:cBhvr>
                                        <p:cTn id="63" dur="500"/>
                                        <p:tgtEl>
                                          <p:spTgt spid="45"/>
                                        </p:tgtEl>
                                      </p:cBhvr>
                                    </p:animEffect>
                                  </p:childTnLst>
                                </p:cTn>
                              </p:par>
                              <p:par>
                                <p:cTn id="64" presetID="1" presetClass="emph" presetSubtype="2" fill="hold" nodeType="withEffect">
                                  <p:stCondLst>
                                    <p:cond delay="0"/>
                                  </p:stCondLst>
                                  <p:childTnLst>
                                    <p:animClr clrSpc="rgb" dir="cw">
                                      <p:cBhvr>
                                        <p:cTn id="65" dur="500" fill="hold"/>
                                        <p:tgtEl>
                                          <p:spTgt spid="9"/>
                                        </p:tgtEl>
                                        <p:attrNameLst>
                                          <p:attrName>fillcolor</p:attrName>
                                        </p:attrNameLst>
                                      </p:cBhvr>
                                      <p:to>
                                        <a:srgbClr val="0070C0"/>
                                      </p:to>
                                    </p:animClr>
                                    <p:set>
                                      <p:cBhvr>
                                        <p:cTn id="66" dur="500" fill="hold"/>
                                        <p:tgtEl>
                                          <p:spTgt spid="9"/>
                                        </p:tgtEl>
                                        <p:attrNameLst>
                                          <p:attrName>fill.type</p:attrName>
                                        </p:attrNameLst>
                                      </p:cBhvr>
                                      <p:to>
                                        <p:strVal val="solid"/>
                                      </p:to>
                                    </p:set>
                                    <p:set>
                                      <p:cBhvr>
                                        <p:cTn id="67" dur="500" fill="hold"/>
                                        <p:tgtEl>
                                          <p:spTgt spid="9"/>
                                        </p:tgtEl>
                                        <p:attrNameLst>
                                          <p:attrName>fill.on</p:attrName>
                                        </p:attrNameLst>
                                      </p:cBhvr>
                                      <p:to>
                                        <p:strVal val="true"/>
                                      </p:to>
                                    </p:set>
                                  </p:childTnLst>
                                </p:cTn>
                              </p:par>
                            </p:childTnLst>
                          </p:cTn>
                        </p:par>
                      </p:childTnLst>
                    </p:cTn>
                  </p:par>
                  <p:par>
                    <p:cTn id="68" fill="hold">
                      <p:stCondLst>
                        <p:cond delay="indefinite"/>
                      </p:stCondLst>
                      <p:childTnLst>
                        <p:par>
                          <p:cTn id="69" fill="hold">
                            <p:stCondLst>
                              <p:cond delay="0"/>
                            </p:stCondLst>
                            <p:childTnLst>
                              <p:par>
                                <p:cTn id="70" presetID="42" presetClass="path" presetSubtype="0" accel="50000" decel="50000" fill="hold" nodeType="clickEffect">
                                  <p:stCondLst>
                                    <p:cond delay="0"/>
                                  </p:stCondLst>
                                  <p:childTnLst>
                                    <p:animMotion origin="layout" path="M 4.72222E-6 7.40741E-7 L -0.06077 0.0963 " pathEditMode="relative" rAng="0" ptsTypes="AA">
                                      <p:cBhvr>
                                        <p:cTn id="71" dur="500" fill="hold"/>
                                        <p:tgtEl>
                                          <p:spTgt spid="45"/>
                                        </p:tgtEl>
                                        <p:attrNameLst>
                                          <p:attrName>ppt_x</p:attrName>
                                          <p:attrName>ppt_y</p:attrName>
                                        </p:attrNameLst>
                                      </p:cBhvr>
                                      <p:rCtr x="-3038" y="4815"/>
                                    </p:animMotion>
                                  </p:childTnLst>
                                </p:cTn>
                              </p:par>
                              <p:par>
                                <p:cTn id="72" presetID="10" presetClass="entr" presetSubtype="0" fill="hold" grpId="0" nodeType="with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fade">
                                      <p:cBhvr>
                                        <p:cTn id="74" dur="500"/>
                                        <p:tgtEl>
                                          <p:spTgt spid="28"/>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path" presetSubtype="0" accel="50000" decel="50000" fill="hold" nodeType="clickEffect">
                                  <p:stCondLst>
                                    <p:cond delay="0"/>
                                  </p:stCondLst>
                                  <p:childTnLst>
                                    <p:animMotion origin="layout" path="M -0.06076 0.0963 L -0.01546 0.12893 " pathEditMode="relative" rAng="0" ptsTypes="AA">
                                      <p:cBhvr>
                                        <p:cTn id="78" dur="500" fill="hold"/>
                                        <p:tgtEl>
                                          <p:spTgt spid="45"/>
                                        </p:tgtEl>
                                        <p:attrNameLst>
                                          <p:attrName>ppt_x</p:attrName>
                                          <p:attrName>ppt_y</p:attrName>
                                        </p:attrNameLst>
                                      </p:cBhvr>
                                      <p:rCtr x="2240" y="1551"/>
                                    </p:animMotion>
                                  </p:childTnLst>
                                </p:cTn>
                              </p:par>
                              <p:par>
                                <p:cTn id="79" presetID="10" presetClass="entr" presetSubtype="0" fill="hold" grpId="0" nodeType="withEffect">
                                  <p:stCondLst>
                                    <p:cond delay="0"/>
                                  </p:stCondLst>
                                  <p:childTnLst>
                                    <p:set>
                                      <p:cBhvr>
                                        <p:cTn id="80" dur="1" fill="hold">
                                          <p:stCondLst>
                                            <p:cond delay="0"/>
                                          </p:stCondLst>
                                        </p:cTn>
                                        <p:tgtEl>
                                          <p:spTgt spid="64"/>
                                        </p:tgtEl>
                                        <p:attrNameLst>
                                          <p:attrName>style.visibility</p:attrName>
                                        </p:attrNameLst>
                                      </p:cBhvr>
                                      <p:to>
                                        <p:strVal val="visible"/>
                                      </p:to>
                                    </p:set>
                                    <p:animEffect transition="in" filter="fade">
                                      <p:cBhvr>
                                        <p:cTn id="81" dur="500"/>
                                        <p:tgtEl>
                                          <p:spTgt spid="64"/>
                                        </p:tgtEl>
                                      </p:cBhvr>
                                    </p:animEffect>
                                  </p:childTnLst>
                                </p:cTn>
                              </p:par>
                            </p:childTnLst>
                          </p:cTn>
                        </p:par>
                      </p:childTnLst>
                    </p:cTn>
                  </p:par>
                  <p:par>
                    <p:cTn id="82" fill="hold">
                      <p:stCondLst>
                        <p:cond delay="indefinite"/>
                      </p:stCondLst>
                      <p:childTnLst>
                        <p:par>
                          <p:cTn id="83" fill="hold">
                            <p:stCondLst>
                              <p:cond delay="0"/>
                            </p:stCondLst>
                            <p:childTnLst>
                              <p:par>
                                <p:cTn id="84" presetID="42" presetClass="path" presetSubtype="0" accel="50000" decel="50000" fill="hold" nodeType="clickEffect">
                                  <p:stCondLst>
                                    <p:cond delay="0"/>
                                  </p:stCondLst>
                                  <p:childTnLst>
                                    <p:animMotion origin="layout" path="M -0.01546 0.12894 L -0.01546 0.16296 " pathEditMode="relative" rAng="0" ptsTypes="AA">
                                      <p:cBhvr>
                                        <p:cTn id="85" dur="500" fill="hold"/>
                                        <p:tgtEl>
                                          <p:spTgt spid="45"/>
                                        </p:tgtEl>
                                        <p:attrNameLst>
                                          <p:attrName>ppt_x</p:attrName>
                                          <p:attrName>ppt_y</p:attrName>
                                        </p:attrNameLst>
                                      </p:cBhvr>
                                      <p:rCtr x="0" y="1806"/>
                                    </p:animMotion>
                                  </p:childTnLst>
                                </p:cTn>
                              </p:par>
                              <p:par>
                                <p:cTn id="86" presetID="10" presetClass="entr" presetSubtype="0" fill="hold" grpId="0" nodeType="withEffect">
                                  <p:stCondLst>
                                    <p:cond delay="0"/>
                                  </p:stCondLst>
                                  <p:childTnLst>
                                    <p:set>
                                      <p:cBhvr>
                                        <p:cTn id="87" dur="1" fill="hold">
                                          <p:stCondLst>
                                            <p:cond delay="0"/>
                                          </p:stCondLst>
                                        </p:cTn>
                                        <p:tgtEl>
                                          <p:spTgt spid="69"/>
                                        </p:tgtEl>
                                        <p:attrNameLst>
                                          <p:attrName>style.visibility</p:attrName>
                                        </p:attrNameLst>
                                      </p:cBhvr>
                                      <p:to>
                                        <p:strVal val="visible"/>
                                      </p:to>
                                    </p:set>
                                    <p:animEffect transition="in" filter="fade">
                                      <p:cBhvr>
                                        <p:cTn id="88" dur="500"/>
                                        <p:tgtEl>
                                          <p:spTgt spid="69"/>
                                        </p:tgtEl>
                                      </p:cBhvr>
                                    </p:animEffect>
                                  </p:childTnLst>
                                </p:cTn>
                              </p:par>
                            </p:childTnLst>
                          </p:cTn>
                        </p:par>
                      </p:childTnLst>
                    </p:cTn>
                  </p:par>
                  <p:par>
                    <p:cTn id="89" fill="hold">
                      <p:stCondLst>
                        <p:cond delay="indefinite"/>
                      </p:stCondLst>
                      <p:childTnLst>
                        <p:par>
                          <p:cTn id="90" fill="hold">
                            <p:stCondLst>
                              <p:cond delay="0"/>
                            </p:stCondLst>
                            <p:childTnLst>
                              <p:par>
                                <p:cTn id="91" presetID="42" presetClass="path" presetSubtype="0" accel="50000" decel="50000" fill="hold" nodeType="clickEffect">
                                  <p:stCondLst>
                                    <p:cond delay="0"/>
                                  </p:stCondLst>
                                  <p:childTnLst>
                                    <p:animMotion origin="layout" path="M -0.01546 0.16296 L -0.25695 0.19375 " pathEditMode="relative" rAng="0" ptsTypes="AA">
                                      <p:cBhvr>
                                        <p:cTn id="92" dur="500" fill="hold"/>
                                        <p:tgtEl>
                                          <p:spTgt spid="45"/>
                                        </p:tgtEl>
                                        <p:attrNameLst>
                                          <p:attrName>ppt_x</p:attrName>
                                          <p:attrName>ppt_y</p:attrName>
                                        </p:attrNameLst>
                                      </p:cBhvr>
                                      <p:rCtr x="-12083" y="1551"/>
                                    </p:animMotion>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nodeType="clickEffect">
                                  <p:stCondLst>
                                    <p:cond delay="0"/>
                                  </p:stCondLst>
                                  <p:childTnLst>
                                    <p:set>
                                      <p:cBhvr>
                                        <p:cTn id="96" dur="1" fill="hold">
                                          <p:stCondLst>
                                            <p:cond delay="0"/>
                                          </p:stCondLst>
                                        </p:cTn>
                                        <p:tgtEl>
                                          <p:spTgt spid="75"/>
                                        </p:tgtEl>
                                        <p:attrNameLst>
                                          <p:attrName>style.visibility</p:attrName>
                                        </p:attrNameLst>
                                      </p:cBhvr>
                                      <p:to>
                                        <p:strVal val="visible"/>
                                      </p:to>
                                    </p:set>
                                    <p:animEffect transition="in" filter="wipe(down)">
                                      <p:cBhvr>
                                        <p:cTn id="97" dur="500"/>
                                        <p:tgtEl>
                                          <p:spTgt spid="75"/>
                                        </p:tgtEl>
                                      </p:cBhvr>
                                    </p:animEffect>
                                  </p:childTnLst>
                                </p:cTn>
                              </p:par>
                              <p:par>
                                <p:cTn id="98" presetID="10" presetClass="exit" presetSubtype="0" fill="hold" grpId="1" nodeType="withEffect">
                                  <p:stCondLst>
                                    <p:cond delay="0"/>
                                  </p:stCondLst>
                                  <p:childTnLst>
                                    <p:animEffect transition="out" filter="fade">
                                      <p:cBhvr>
                                        <p:cTn id="99" dur="500"/>
                                        <p:tgtEl>
                                          <p:spTgt spid="64"/>
                                        </p:tgtEl>
                                      </p:cBhvr>
                                    </p:animEffect>
                                    <p:set>
                                      <p:cBhvr>
                                        <p:cTn id="100" dur="1" fill="hold">
                                          <p:stCondLst>
                                            <p:cond delay="499"/>
                                          </p:stCondLst>
                                        </p:cTn>
                                        <p:tgtEl>
                                          <p:spTgt spid="64"/>
                                        </p:tgtEl>
                                        <p:attrNameLst>
                                          <p:attrName>style.visibility</p:attrName>
                                        </p:attrNameLst>
                                      </p:cBhvr>
                                      <p:to>
                                        <p:strVal val="hidden"/>
                                      </p:to>
                                    </p:set>
                                  </p:childTnLst>
                                </p:cTn>
                              </p:par>
                              <p:par>
                                <p:cTn id="101" presetID="10" presetClass="exit" presetSubtype="0" fill="hold" grpId="1" nodeType="withEffect">
                                  <p:stCondLst>
                                    <p:cond delay="0"/>
                                  </p:stCondLst>
                                  <p:childTnLst>
                                    <p:animEffect transition="out" filter="fade">
                                      <p:cBhvr>
                                        <p:cTn id="102" dur="500"/>
                                        <p:tgtEl>
                                          <p:spTgt spid="69"/>
                                        </p:tgtEl>
                                      </p:cBhvr>
                                    </p:animEffect>
                                    <p:set>
                                      <p:cBhvr>
                                        <p:cTn id="103" dur="1" fill="hold">
                                          <p:stCondLst>
                                            <p:cond delay="499"/>
                                          </p:stCondLst>
                                        </p:cTn>
                                        <p:tgtEl>
                                          <p:spTgt spid="69"/>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0" presetClass="exit" presetSubtype="0" fill="hold" nodeType="clickEffect">
                                  <p:stCondLst>
                                    <p:cond delay="0"/>
                                  </p:stCondLst>
                                  <p:childTnLst>
                                    <p:animEffect transition="out" filter="fade">
                                      <p:cBhvr>
                                        <p:cTn id="107" dur="500"/>
                                        <p:tgtEl>
                                          <p:spTgt spid="46"/>
                                        </p:tgtEl>
                                      </p:cBhvr>
                                    </p:animEffect>
                                    <p:set>
                                      <p:cBhvr>
                                        <p:cTn id="108" dur="1" fill="hold">
                                          <p:stCondLst>
                                            <p:cond delay="499"/>
                                          </p:stCondLst>
                                        </p:cTn>
                                        <p:tgtEl>
                                          <p:spTgt spid="46"/>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44"/>
                                        </p:tgtEl>
                                      </p:cBhvr>
                                    </p:animEffect>
                                    <p:set>
                                      <p:cBhvr>
                                        <p:cTn id="111" dur="1" fill="hold">
                                          <p:stCondLst>
                                            <p:cond delay="499"/>
                                          </p:stCondLst>
                                        </p:cTn>
                                        <p:tgtEl>
                                          <p:spTgt spid="44"/>
                                        </p:tgtEl>
                                        <p:attrNameLst>
                                          <p:attrName>style.visibility</p:attrName>
                                        </p:attrNameLst>
                                      </p:cBhvr>
                                      <p:to>
                                        <p:strVal val="hidden"/>
                                      </p:to>
                                    </p:set>
                                  </p:childTnLst>
                                </p:cTn>
                              </p:par>
                              <p:par>
                                <p:cTn id="112" presetID="10" presetClass="exit" presetSubtype="0" fill="hold" nodeType="withEffect">
                                  <p:stCondLst>
                                    <p:cond delay="0"/>
                                  </p:stCondLst>
                                  <p:childTnLst>
                                    <p:animEffect transition="out" filter="fade">
                                      <p:cBhvr>
                                        <p:cTn id="113" dur="500"/>
                                        <p:tgtEl>
                                          <p:spTgt spid="45"/>
                                        </p:tgtEl>
                                      </p:cBhvr>
                                    </p:animEffect>
                                    <p:set>
                                      <p:cBhvr>
                                        <p:cTn id="114" dur="1" fill="hold">
                                          <p:stCondLst>
                                            <p:cond delay="499"/>
                                          </p:stCondLst>
                                        </p:cTn>
                                        <p:tgtEl>
                                          <p:spTgt spid="45"/>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75"/>
                                        </p:tgtEl>
                                      </p:cBhvr>
                                    </p:animEffect>
                                    <p:set>
                                      <p:cBhvr>
                                        <p:cTn id="117" dur="1" fill="hold">
                                          <p:stCondLst>
                                            <p:cond delay="499"/>
                                          </p:stCondLst>
                                        </p:cTn>
                                        <p:tgtEl>
                                          <p:spTgt spid="75"/>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42" presetClass="path" presetSubtype="0" accel="50000" decel="50000" fill="hold" nodeType="clickEffect">
                                  <p:stCondLst>
                                    <p:cond delay="0"/>
                                  </p:stCondLst>
                                  <p:childTnLst>
                                    <p:animMotion origin="layout" path="M -0.02292 0.13078 L -0.01823 0.16296 " pathEditMode="relative" rAng="0" ptsTypes="AA">
                                      <p:cBhvr>
                                        <p:cTn id="121" dur="500" fill="hold"/>
                                        <p:tgtEl>
                                          <p:spTgt spid="40"/>
                                        </p:tgtEl>
                                        <p:attrNameLst>
                                          <p:attrName>ppt_x</p:attrName>
                                          <p:attrName>ppt_y</p:attrName>
                                        </p:attrNameLst>
                                      </p:cBhvr>
                                      <p:rCtr x="313" y="1620"/>
                                    </p:animMotion>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86"/>
                                        </p:tgtEl>
                                        <p:attrNameLst>
                                          <p:attrName>style.visibility</p:attrName>
                                        </p:attrNameLst>
                                      </p:cBhvr>
                                      <p:to>
                                        <p:strVal val="visible"/>
                                      </p:to>
                                    </p:set>
                                    <p:animEffect transition="in" filter="fade">
                                      <p:cBhvr>
                                        <p:cTn id="126" dur="500"/>
                                        <p:tgtEl>
                                          <p:spTgt spid="86"/>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84"/>
                                        </p:tgtEl>
                                        <p:attrNameLst>
                                          <p:attrName>style.visibility</p:attrName>
                                        </p:attrNameLst>
                                      </p:cBhvr>
                                      <p:to>
                                        <p:strVal val="visible"/>
                                      </p:to>
                                    </p:set>
                                    <p:animEffect transition="in" filter="fade">
                                      <p:cBhvr>
                                        <p:cTn id="129" dur="500"/>
                                        <p:tgtEl>
                                          <p:spTgt spid="84"/>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nodeType="clickEffect">
                                  <p:stCondLst>
                                    <p:cond delay="0"/>
                                  </p:stCondLst>
                                  <p:childTnLst>
                                    <p:set>
                                      <p:cBhvr>
                                        <p:cTn id="133" dur="1" fill="hold">
                                          <p:stCondLst>
                                            <p:cond delay="0"/>
                                          </p:stCondLst>
                                        </p:cTn>
                                        <p:tgtEl>
                                          <p:spTgt spid="85"/>
                                        </p:tgtEl>
                                        <p:attrNameLst>
                                          <p:attrName>style.visibility</p:attrName>
                                        </p:attrNameLst>
                                      </p:cBhvr>
                                      <p:to>
                                        <p:strVal val="visible"/>
                                      </p:to>
                                    </p:set>
                                    <p:animEffect transition="in" filter="fade">
                                      <p:cBhvr>
                                        <p:cTn id="134" dur="500"/>
                                        <p:tgtEl>
                                          <p:spTgt spid="85"/>
                                        </p:tgtEl>
                                      </p:cBhvr>
                                    </p:animEffect>
                                  </p:childTnLst>
                                </p:cTn>
                              </p:par>
                              <p:par>
                                <p:cTn id="135" presetID="1" presetClass="emph" presetSubtype="2" fill="hold" nodeType="withEffect">
                                  <p:stCondLst>
                                    <p:cond delay="0"/>
                                  </p:stCondLst>
                                  <p:childTnLst>
                                    <p:animClr clrSpc="rgb" dir="cw">
                                      <p:cBhvr>
                                        <p:cTn id="136" dur="500" fill="hold"/>
                                        <p:tgtEl>
                                          <p:spTgt spid="7"/>
                                        </p:tgtEl>
                                        <p:attrNameLst>
                                          <p:attrName>fillcolor</p:attrName>
                                        </p:attrNameLst>
                                      </p:cBhvr>
                                      <p:to>
                                        <a:srgbClr val="7030A0"/>
                                      </p:to>
                                    </p:animClr>
                                    <p:set>
                                      <p:cBhvr>
                                        <p:cTn id="137" dur="500" fill="hold"/>
                                        <p:tgtEl>
                                          <p:spTgt spid="7"/>
                                        </p:tgtEl>
                                        <p:attrNameLst>
                                          <p:attrName>fill.type</p:attrName>
                                        </p:attrNameLst>
                                      </p:cBhvr>
                                      <p:to>
                                        <p:strVal val="solid"/>
                                      </p:to>
                                    </p:set>
                                    <p:set>
                                      <p:cBhvr>
                                        <p:cTn id="138" dur="500" fill="hold"/>
                                        <p:tgtEl>
                                          <p:spTgt spid="7"/>
                                        </p:tgtEl>
                                        <p:attrNameLst>
                                          <p:attrName>fill.on</p:attrName>
                                        </p:attrNameLst>
                                      </p:cBhvr>
                                      <p:to>
                                        <p:strVal val="true"/>
                                      </p:to>
                                    </p:set>
                                  </p:childTnLst>
                                </p:cTn>
                              </p:par>
                            </p:childTnLst>
                          </p:cTn>
                        </p:par>
                      </p:childTnLst>
                    </p:cTn>
                  </p:par>
                  <p:par>
                    <p:cTn id="139" fill="hold">
                      <p:stCondLst>
                        <p:cond delay="indefinite"/>
                      </p:stCondLst>
                      <p:childTnLst>
                        <p:par>
                          <p:cTn id="140" fill="hold">
                            <p:stCondLst>
                              <p:cond delay="0"/>
                            </p:stCondLst>
                            <p:childTnLst>
                              <p:par>
                                <p:cTn id="141" presetID="42" presetClass="path" presetSubtype="0" accel="50000" decel="50000" fill="hold" nodeType="clickEffect">
                                  <p:stCondLst>
                                    <p:cond delay="0"/>
                                  </p:stCondLst>
                                  <p:childTnLst>
                                    <p:animMotion origin="layout" path="M 0 -3.7037E-7 L -0.06076 0.0963 " pathEditMode="relative" rAng="0" ptsTypes="AA">
                                      <p:cBhvr>
                                        <p:cTn id="142" dur="500" fill="hold"/>
                                        <p:tgtEl>
                                          <p:spTgt spid="85"/>
                                        </p:tgtEl>
                                        <p:attrNameLst>
                                          <p:attrName>ppt_x</p:attrName>
                                          <p:attrName>ppt_y</p:attrName>
                                        </p:attrNameLst>
                                      </p:cBhvr>
                                      <p:rCtr x="-3038" y="4815"/>
                                    </p:animMotion>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29"/>
                                        </p:tgtEl>
                                        <p:attrNameLst>
                                          <p:attrName>style.visibility</p:attrName>
                                        </p:attrNameLst>
                                      </p:cBhvr>
                                      <p:to>
                                        <p:strVal val="visible"/>
                                      </p:to>
                                    </p:set>
                                    <p:animEffect transition="in" filter="fade">
                                      <p:cBhvr>
                                        <p:cTn id="147" dur="500"/>
                                        <p:tgtEl>
                                          <p:spTgt spid="29"/>
                                        </p:tgtEl>
                                      </p:cBhvr>
                                    </p:animEffect>
                                  </p:childTnLst>
                                </p:cTn>
                              </p:par>
                            </p:childTnLst>
                          </p:cTn>
                        </p:par>
                      </p:childTnLst>
                    </p:cTn>
                  </p:par>
                  <p:par>
                    <p:cTn id="148" fill="hold">
                      <p:stCondLst>
                        <p:cond delay="indefinite"/>
                      </p:stCondLst>
                      <p:childTnLst>
                        <p:par>
                          <p:cTn id="149" fill="hold">
                            <p:stCondLst>
                              <p:cond delay="0"/>
                            </p:stCondLst>
                            <p:childTnLst>
                              <p:par>
                                <p:cTn id="150" presetID="42" presetClass="path" presetSubtype="0" accel="50000" decel="50000" fill="hold" nodeType="clickEffect">
                                  <p:stCondLst>
                                    <p:cond delay="0"/>
                                  </p:stCondLst>
                                  <p:childTnLst>
                                    <p:animMotion origin="layout" path="M -0.06076 0.0963 L -0.01545 0.12894 " pathEditMode="relative" rAng="0" ptsTypes="AA">
                                      <p:cBhvr>
                                        <p:cTn id="151" dur="500" fill="hold"/>
                                        <p:tgtEl>
                                          <p:spTgt spid="85"/>
                                        </p:tgtEl>
                                        <p:attrNameLst>
                                          <p:attrName>ppt_x</p:attrName>
                                          <p:attrName>ppt_y</p:attrName>
                                        </p:attrNameLst>
                                      </p:cBhvr>
                                      <p:rCtr x="2257" y="1620"/>
                                    </p:animMotion>
                                  </p:childTnLst>
                                </p:cTn>
                              </p:par>
                              <p:par>
                                <p:cTn id="152" presetID="10" presetClass="entr" presetSubtype="0" fill="hold" grpId="0" nodeType="withEffect">
                                  <p:stCondLst>
                                    <p:cond delay="0"/>
                                  </p:stCondLst>
                                  <p:childTnLst>
                                    <p:set>
                                      <p:cBhvr>
                                        <p:cTn id="153" dur="1" fill="hold">
                                          <p:stCondLst>
                                            <p:cond delay="0"/>
                                          </p:stCondLst>
                                        </p:cTn>
                                        <p:tgtEl>
                                          <p:spTgt spid="87"/>
                                        </p:tgtEl>
                                        <p:attrNameLst>
                                          <p:attrName>style.visibility</p:attrName>
                                        </p:attrNameLst>
                                      </p:cBhvr>
                                      <p:to>
                                        <p:strVal val="visible"/>
                                      </p:to>
                                    </p:set>
                                    <p:animEffect transition="in" filter="fade">
                                      <p:cBhvr>
                                        <p:cTn id="154" dur="500"/>
                                        <p:tgtEl>
                                          <p:spTgt spid="87"/>
                                        </p:tgtEl>
                                      </p:cBhvr>
                                    </p:animEffect>
                                  </p:childTnLst>
                                </p:cTn>
                              </p:par>
                            </p:childTnLst>
                          </p:cTn>
                        </p:par>
                      </p:childTnLst>
                    </p:cTn>
                  </p:par>
                  <p:par>
                    <p:cTn id="155" fill="hold">
                      <p:stCondLst>
                        <p:cond delay="indefinite"/>
                      </p:stCondLst>
                      <p:childTnLst>
                        <p:par>
                          <p:cTn id="156" fill="hold">
                            <p:stCondLst>
                              <p:cond delay="0"/>
                            </p:stCondLst>
                            <p:childTnLst>
                              <p:par>
                                <p:cTn id="157" presetID="42" presetClass="path" presetSubtype="0" accel="50000" decel="50000" fill="hold" nodeType="clickEffect">
                                  <p:stCondLst>
                                    <p:cond delay="0"/>
                                  </p:stCondLst>
                                  <p:childTnLst>
                                    <p:animMotion origin="layout" path="M -0.01545 0.12894 L -0.01545 0.16296 " pathEditMode="relative" rAng="0" ptsTypes="AA">
                                      <p:cBhvr>
                                        <p:cTn id="158" dur="500" fill="hold"/>
                                        <p:tgtEl>
                                          <p:spTgt spid="85"/>
                                        </p:tgtEl>
                                        <p:attrNameLst>
                                          <p:attrName>ppt_x</p:attrName>
                                          <p:attrName>ppt_y</p:attrName>
                                        </p:attrNameLst>
                                      </p:cBhvr>
                                      <p:rCtr x="0" y="1690"/>
                                    </p:animMotion>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92"/>
                                        </p:tgtEl>
                                        <p:attrNameLst>
                                          <p:attrName>style.visibility</p:attrName>
                                        </p:attrNameLst>
                                      </p:cBhvr>
                                      <p:to>
                                        <p:strVal val="visible"/>
                                      </p:to>
                                    </p:set>
                                    <p:animEffect transition="in" filter="fade">
                                      <p:cBhvr>
                                        <p:cTn id="163" dur="500"/>
                                        <p:tgtEl>
                                          <p:spTgt spid="92"/>
                                        </p:tgtEl>
                                      </p:cBhvr>
                                    </p:animEffect>
                                  </p:childTnLst>
                                </p:cTn>
                              </p:par>
                              <p:par>
                                <p:cTn id="164" presetID="10" presetClass="entr" presetSubtype="0" fill="hold" nodeType="withEffect">
                                  <p:stCondLst>
                                    <p:cond delay="0"/>
                                  </p:stCondLst>
                                  <p:childTnLst>
                                    <p:set>
                                      <p:cBhvr>
                                        <p:cTn id="165" dur="1" fill="hold">
                                          <p:stCondLst>
                                            <p:cond delay="0"/>
                                          </p:stCondLst>
                                        </p:cTn>
                                        <p:tgtEl>
                                          <p:spTgt spid="107"/>
                                        </p:tgtEl>
                                        <p:attrNameLst>
                                          <p:attrName>style.visibility</p:attrName>
                                        </p:attrNameLst>
                                      </p:cBhvr>
                                      <p:to>
                                        <p:strVal val="visible"/>
                                      </p:to>
                                    </p:set>
                                    <p:animEffect transition="in" filter="fade">
                                      <p:cBhvr>
                                        <p:cTn id="166" dur="500"/>
                                        <p:tgtEl>
                                          <p:spTgt spid="107"/>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nodeType="clickEffect">
                                  <p:stCondLst>
                                    <p:cond delay="0"/>
                                  </p:stCondLst>
                                  <p:childTnLst>
                                    <p:set>
                                      <p:cBhvr>
                                        <p:cTn id="170" dur="1" fill="hold">
                                          <p:stCondLst>
                                            <p:cond delay="0"/>
                                          </p:stCondLst>
                                        </p:cTn>
                                        <p:tgtEl>
                                          <p:spTgt spid="93"/>
                                        </p:tgtEl>
                                        <p:attrNameLst>
                                          <p:attrName>style.visibility</p:attrName>
                                        </p:attrNameLst>
                                      </p:cBhvr>
                                      <p:to>
                                        <p:strVal val="visible"/>
                                      </p:to>
                                    </p:set>
                                    <p:animEffect transition="in" filter="fade">
                                      <p:cBhvr>
                                        <p:cTn id="171" dur="500"/>
                                        <p:tgtEl>
                                          <p:spTgt spid="93"/>
                                        </p:tgtEl>
                                      </p:cBhvr>
                                    </p:animEffect>
                                  </p:childTnLst>
                                </p:cTn>
                              </p:par>
                              <p:par>
                                <p:cTn id="172" presetID="1" presetClass="emph" presetSubtype="2" fill="hold" nodeType="withEffect">
                                  <p:stCondLst>
                                    <p:cond delay="0"/>
                                  </p:stCondLst>
                                  <p:childTnLst>
                                    <p:animClr clrSpc="rgb" dir="cw">
                                      <p:cBhvr>
                                        <p:cTn id="173" dur="500" fill="hold"/>
                                        <p:tgtEl>
                                          <p:spTgt spid="18"/>
                                        </p:tgtEl>
                                        <p:attrNameLst>
                                          <p:attrName>fillcolor</p:attrName>
                                        </p:attrNameLst>
                                      </p:cBhvr>
                                      <p:to>
                                        <a:srgbClr val="BF9000"/>
                                      </p:to>
                                    </p:animClr>
                                    <p:set>
                                      <p:cBhvr>
                                        <p:cTn id="174" dur="500" fill="hold"/>
                                        <p:tgtEl>
                                          <p:spTgt spid="18"/>
                                        </p:tgtEl>
                                        <p:attrNameLst>
                                          <p:attrName>fill.type</p:attrName>
                                        </p:attrNameLst>
                                      </p:cBhvr>
                                      <p:to>
                                        <p:strVal val="solid"/>
                                      </p:to>
                                    </p:set>
                                    <p:set>
                                      <p:cBhvr>
                                        <p:cTn id="175" dur="500" fill="hold"/>
                                        <p:tgtEl>
                                          <p:spTgt spid="18"/>
                                        </p:tgtEl>
                                        <p:attrNameLst>
                                          <p:attrName>fill.on</p:attrName>
                                        </p:attrNameLst>
                                      </p:cBhvr>
                                      <p:to>
                                        <p:strVal val="true"/>
                                      </p:to>
                                    </p:set>
                                  </p:childTnLst>
                                </p:cTn>
                              </p:par>
                            </p:childTnLst>
                          </p:cTn>
                        </p:par>
                      </p:childTnLst>
                    </p:cTn>
                  </p:par>
                  <p:par>
                    <p:cTn id="176" fill="hold">
                      <p:stCondLst>
                        <p:cond delay="indefinite"/>
                      </p:stCondLst>
                      <p:childTnLst>
                        <p:par>
                          <p:cTn id="177" fill="hold">
                            <p:stCondLst>
                              <p:cond delay="0"/>
                            </p:stCondLst>
                            <p:childTnLst>
                              <p:par>
                                <p:cTn id="178" presetID="42" presetClass="path" presetSubtype="0" accel="50000" decel="50000" fill="hold" nodeType="clickEffect">
                                  <p:stCondLst>
                                    <p:cond delay="0"/>
                                  </p:stCondLst>
                                  <p:childTnLst>
                                    <p:animMotion origin="layout" path="M 1.66667E-6 7.40741E-7 L -0.06077 0.0963 " pathEditMode="relative" rAng="0" ptsTypes="AA">
                                      <p:cBhvr>
                                        <p:cTn id="179" dur="500" fill="hold"/>
                                        <p:tgtEl>
                                          <p:spTgt spid="93"/>
                                        </p:tgtEl>
                                        <p:attrNameLst>
                                          <p:attrName>ppt_x</p:attrName>
                                          <p:attrName>ppt_y</p:attrName>
                                        </p:attrNameLst>
                                      </p:cBhvr>
                                      <p:rCtr x="-3038" y="4815"/>
                                    </p:animMotion>
                                  </p:childTnLst>
                                </p:cTn>
                              </p:par>
                              <p:par>
                                <p:cTn id="180" presetID="10" presetClass="entr" presetSubtype="0" fill="hold" grpId="0" nodeType="withEffect">
                                  <p:stCondLst>
                                    <p:cond delay="0"/>
                                  </p:stCondLst>
                                  <p:childTnLst>
                                    <p:set>
                                      <p:cBhvr>
                                        <p:cTn id="181" dur="1" fill="hold">
                                          <p:stCondLst>
                                            <p:cond delay="0"/>
                                          </p:stCondLst>
                                        </p:cTn>
                                        <p:tgtEl>
                                          <p:spTgt spid="30"/>
                                        </p:tgtEl>
                                        <p:attrNameLst>
                                          <p:attrName>style.visibility</p:attrName>
                                        </p:attrNameLst>
                                      </p:cBhvr>
                                      <p:to>
                                        <p:strVal val="visible"/>
                                      </p:to>
                                    </p:set>
                                    <p:animEffect transition="in" filter="fade">
                                      <p:cBhvr>
                                        <p:cTn id="182" dur="500"/>
                                        <p:tgtEl>
                                          <p:spTgt spid="30"/>
                                        </p:tgtEl>
                                      </p:cBhvr>
                                    </p:animEffect>
                                  </p:childTnLst>
                                </p:cTn>
                              </p:par>
                            </p:childTnLst>
                          </p:cTn>
                        </p:par>
                      </p:childTnLst>
                    </p:cTn>
                  </p:par>
                  <p:par>
                    <p:cTn id="183" fill="hold">
                      <p:stCondLst>
                        <p:cond delay="indefinite"/>
                      </p:stCondLst>
                      <p:childTnLst>
                        <p:par>
                          <p:cTn id="184" fill="hold">
                            <p:stCondLst>
                              <p:cond delay="0"/>
                            </p:stCondLst>
                            <p:childTnLst>
                              <p:par>
                                <p:cTn id="185" presetID="42" presetClass="path" presetSubtype="0" accel="50000" decel="50000" fill="hold" nodeType="clickEffect">
                                  <p:stCondLst>
                                    <p:cond delay="0"/>
                                  </p:stCondLst>
                                  <p:childTnLst>
                                    <p:animMotion origin="layout" path="M -0.06077 0.0963 L -0.01545 0.12893 " pathEditMode="relative" rAng="0" ptsTypes="AA">
                                      <p:cBhvr>
                                        <p:cTn id="186" dur="500" fill="hold"/>
                                        <p:tgtEl>
                                          <p:spTgt spid="93"/>
                                        </p:tgtEl>
                                        <p:attrNameLst>
                                          <p:attrName>ppt_x</p:attrName>
                                          <p:attrName>ppt_y</p:attrName>
                                        </p:attrNameLst>
                                      </p:cBhvr>
                                      <p:rCtr x="2257" y="1620"/>
                                    </p:animMotion>
                                  </p:childTnLst>
                                </p:cTn>
                              </p:par>
                              <p:par>
                                <p:cTn id="187" presetID="10" presetClass="entr" presetSubtype="0" fill="hold" grpId="0" nodeType="withEffect">
                                  <p:stCondLst>
                                    <p:cond delay="0"/>
                                  </p:stCondLst>
                                  <p:childTnLst>
                                    <p:set>
                                      <p:cBhvr>
                                        <p:cTn id="188" dur="1" fill="hold">
                                          <p:stCondLst>
                                            <p:cond delay="0"/>
                                          </p:stCondLst>
                                        </p:cTn>
                                        <p:tgtEl>
                                          <p:spTgt spid="94"/>
                                        </p:tgtEl>
                                        <p:attrNameLst>
                                          <p:attrName>style.visibility</p:attrName>
                                        </p:attrNameLst>
                                      </p:cBhvr>
                                      <p:to>
                                        <p:strVal val="visible"/>
                                      </p:to>
                                    </p:set>
                                    <p:animEffect transition="in" filter="fade">
                                      <p:cBhvr>
                                        <p:cTn id="189" dur="500"/>
                                        <p:tgtEl>
                                          <p:spTgt spid="94"/>
                                        </p:tgtEl>
                                      </p:cBhvr>
                                    </p:animEffect>
                                  </p:childTnLst>
                                </p:cTn>
                              </p:par>
                            </p:childTnLst>
                          </p:cTn>
                        </p:par>
                      </p:childTnLst>
                    </p:cTn>
                  </p:par>
                  <p:par>
                    <p:cTn id="190" fill="hold">
                      <p:stCondLst>
                        <p:cond delay="indefinite"/>
                      </p:stCondLst>
                      <p:childTnLst>
                        <p:par>
                          <p:cTn id="191" fill="hold">
                            <p:stCondLst>
                              <p:cond delay="0"/>
                            </p:stCondLst>
                            <p:childTnLst>
                              <p:par>
                                <p:cTn id="192" presetID="42" presetClass="path" presetSubtype="0" accel="50000" decel="50000" fill="hold" nodeType="clickEffect">
                                  <p:stCondLst>
                                    <p:cond delay="0"/>
                                  </p:stCondLst>
                                  <p:childTnLst>
                                    <p:animMotion origin="layout" path="M -0.01545 0.12893 L -0.01545 0.16296 " pathEditMode="relative" rAng="0" ptsTypes="AA">
                                      <p:cBhvr>
                                        <p:cTn id="193" dur="500" fill="hold"/>
                                        <p:tgtEl>
                                          <p:spTgt spid="93"/>
                                        </p:tgtEl>
                                        <p:attrNameLst>
                                          <p:attrName>ppt_x</p:attrName>
                                          <p:attrName>ppt_y</p:attrName>
                                        </p:attrNameLst>
                                      </p:cBhvr>
                                      <p:rCtr x="0" y="1690"/>
                                    </p:animMotion>
                                  </p:childTnLst>
                                </p:cTn>
                              </p:par>
                              <p:par>
                                <p:cTn id="194" presetID="10" presetClass="entr" presetSubtype="0" fill="hold" grpId="0" nodeType="withEffect">
                                  <p:stCondLst>
                                    <p:cond delay="0"/>
                                  </p:stCondLst>
                                  <p:childTnLst>
                                    <p:set>
                                      <p:cBhvr>
                                        <p:cTn id="195" dur="1" fill="hold">
                                          <p:stCondLst>
                                            <p:cond delay="0"/>
                                          </p:stCondLst>
                                        </p:cTn>
                                        <p:tgtEl>
                                          <p:spTgt spid="95"/>
                                        </p:tgtEl>
                                        <p:attrNameLst>
                                          <p:attrName>style.visibility</p:attrName>
                                        </p:attrNameLst>
                                      </p:cBhvr>
                                      <p:to>
                                        <p:strVal val="visible"/>
                                      </p:to>
                                    </p:set>
                                    <p:animEffect transition="in" filter="fade">
                                      <p:cBhvr>
                                        <p:cTn id="196" dur="500"/>
                                        <p:tgtEl>
                                          <p:spTgt spid="95"/>
                                        </p:tgtEl>
                                      </p:cBhvr>
                                    </p:animEffect>
                                  </p:childTnLst>
                                </p:cTn>
                              </p:par>
                            </p:childTnLst>
                          </p:cTn>
                        </p:par>
                      </p:childTnLst>
                    </p:cTn>
                  </p:par>
                  <p:par>
                    <p:cTn id="197" fill="hold">
                      <p:stCondLst>
                        <p:cond delay="indefinite"/>
                      </p:stCondLst>
                      <p:childTnLst>
                        <p:par>
                          <p:cTn id="198" fill="hold">
                            <p:stCondLst>
                              <p:cond delay="0"/>
                            </p:stCondLst>
                            <p:childTnLst>
                              <p:par>
                                <p:cTn id="199" presetID="42" presetClass="path" presetSubtype="0" accel="50000" decel="50000" fill="hold" nodeType="clickEffect">
                                  <p:stCondLst>
                                    <p:cond delay="0"/>
                                  </p:stCondLst>
                                  <p:childTnLst>
                                    <p:animMotion origin="layout" path="M -0.01545 0.16296 L -0.25695 0.19375 " pathEditMode="relative" rAng="0" ptsTypes="AA">
                                      <p:cBhvr>
                                        <p:cTn id="200" dur="500" fill="hold"/>
                                        <p:tgtEl>
                                          <p:spTgt spid="93"/>
                                        </p:tgtEl>
                                        <p:attrNameLst>
                                          <p:attrName>ppt_x</p:attrName>
                                          <p:attrName>ppt_y</p:attrName>
                                        </p:attrNameLst>
                                      </p:cBhvr>
                                      <p:rCtr x="-12083" y="1528"/>
                                    </p:animMotion>
                                  </p:childTnLst>
                                </p:cTn>
                              </p:par>
                            </p:childTnLst>
                          </p:cTn>
                        </p:par>
                      </p:childTnLst>
                    </p:cTn>
                  </p:par>
                  <p:par>
                    <p:cTn id="201" fill="hold">
                      <p:stCondLst>
                        <p:cond delay="indefinite"/>
                      </p:stCondLst>
                      <p:childTnLst>
                        <p:par>
                          <p:cTn id="202" fill="hold">
                            <p:stCondLst>
                              <p:cond delay="0"/>
                            </p:stCondLst>
                            <p:childTnLst>
                              <p:par>
                                <p:cTn id="203" presetID="22" presetClass="entr" presetSubtype="4" fill="hold" nodeType="clickEffect">
                                  <p:stCondLst>
                                    <p:cond delay="0"/>
                                  </p:stCondLst>
                                  <p:childTnLst>
                                    <p:set>
                                      <p:cBhvr>
                                        <p:cTn id="204" dur="1" fill="hold">
                                          <p:stCondLst>
                                            <p:cond delay="0"/>
                                          </p:stCondLst>
                                        </p:cTn>
                                        <p:tgtEl>
                                          <p:spTgt spid="97"/>
                                        </p:tgtEl>
                                        <p:attrNameLst>
                                          <p:attrName>style.visibility</p:attrName>
                                        </p:attrNameLst>
                                      </p:cBhvr>
                                      <p:to>
                                        <p:strVal val="visible"/>
                                      </p:to>
                                    </p:set>
                                    <p:animEffect transition="in" filter="wipe(down)">
                                      <p:cBhvr>
                                        <p:cTn id="205" dur="500"/>
                                        <p:tgtEl>
                                          <p:spTgt spid="97"/>
                                        </p:tgtEl>
                                      </p:cBhvr>
                                    </p:animEffect>
                                  </p:childTnLst>
                                </p:cTn>
                              </p:par>
                            </p:childTnLst>
                          </p:cTn>
                        </p:par>
                      </p:childTnLst>
                    </p:cTn>
                  </p:par>
                  <p:par>
                    <p:cTn id="206" fill="hold">
                      <p:stCondLst>
                        <p:cond delay="indefinite"/>
                      </p:stCondLst>
                      <p:childTnLst>
                        <p:par>
                          <p:cTn id="207" fill="hold">
                            <p:stCondLst>
                              <p:cond delay="0"/>
                            </p:stCondLst>
                            <p:childTnLst>
                              <p:par>
                                <p:cTn id="208" presetID="10" presetClass="exit" presetSubtype="0" fill="hold" grpId="1" nodeType="clickEffect">
                                  <p:stCondLst>
                                    <p:cond delay="0"/>
                                  </p:stCondLst>
                                  <p:childTnLst>
                                    <p:animEffect transition="out" filter="fade">
                                      <p:cBhvr>
                                        <p:cTn id="209" dur="500"/>
                                        <p:tgtEl>
                                          <p:spTgt spid="92"/>
                                        </p:tgtEl>
                                      </p:cBhvr>
                                    </p:animEffect>
                                    <p:set>
                                      <p:cBhvr>
                                        <p:cTn id="210" dur="1" fill="hold">
                                          <p:stCondLst>
                                            <p:cond delay="499"/>
                                          </p:stCondLst>
                                        </p:cTn>
                                        <p:tgtEl>
                                          <p:spTgt spid="92"/>
                                        </p:tgtEl>
                                        <p:attrNameLst>
                                          <p:attrName>style.visibility</p:attrName>
                                        </p:attrNameLst>
                                      </p:cBhvr>
                                      <p:to>
                                        <p:strVal val="hidden"/>
                                      </p:to>
                                    </p:set>
                                  </p:childTnLst>
                                </p:cTn>
                              </p:par>
                              <p:par>
                                <p:cTn id="211" presetID="10" presetClass="exit" presetSubtype="0" fill="hold" nodeType="withEffect">
                                  <p:stCondLst>
                                    <p:cond delay="0"/>
                                  </p:stCondLst>
                                  <p:childTnLst>
                                    <p:animEffect transition="out" filter="fade">
                                      <p:cBhvr>
                                        <p:cTn id="212" dur="500"/>
                                        <p:tgtEl>
                                          <p:spTgt spid="107"/>
                                        </p:tgtEl>
                                      </p:cBhvr>
                                    </p:animEffect>
                                    <p:set>
                                      <p:cBhvr>
                                        <p:cTn id="213" dur="1" fill="hold">
                                          <p:stCondLst>
                                            <p:cond delay="499"/>
                                          </p:stCondLst>
                                        </p:cTn>
                                        <p:tgtEl>
                                          <p:spTgt spid="107"/>
                                        </p:tgtEl>
                                        <p:attrNameLst>
                                          <p:attrName>style.visibility</p:attrName>
                                        </p:attrNameLst>
                                      </p:cBhvr>
                                      <p:to>
                                        <p:strVal val="hidden"/>
                                      </p:to>
                                    </p:set>
                                  </p:childTnLst>
                                </p:cTn>
                              </p:par>
                              <p:par>
                                <p:cTn id="214" presetID="10" presetClass="exit" presetSubtype="0" fill="hold" nodeType="withEffect">
                                  <p:stCondLst>
                                    <p:cond delay="0"/>
                                  </p:stCondLst>
                                  <p:childTnLst>
                                    <p:animEffect transition="out" filter="fade">
                                      <p:cBhvr>
                                        <p:cTn id="215" dur="500"/>
                                        <p:tgtEl>
                                          <p:spTgt spid="93"/>
                                        </p:tgtEl>
                                      </p:cBhvr>
                                    </p:animEffect>
                                    <p:set>
                                      <p:cBhvr>
                                        <p:cTn id="216" dur="1" fill="hold">
                                          <p:stCondLst>
                                            <p:cond delay="499"/>
                                          </p:stCondLst>
                                        </p:cTn>
                                        <p:tgtEl>
                                          <p:spTgt spid="93"/>
                                        </p:tgtEl>
                                        <p:attrNameLst>
                                          <p:attrName>style.visibility</p:attrName>
                                        </p:attrNameLst>
                                      </p:cBhvr>
                                      <p:to>
                                        <p:strVal val="hidden"/>
                                      </p:to>
                                    </p:set>
                                  </p:childTnLst>
                                </p:cTn>
                              </p:par>
                              <p:par>
                                <p:cTn id="217" presetID="10" presetClass="exit" presetSubtype="0" fill="hold" grpId="1" nodeType="withEffect">
                                  <p:stCondLst>
                                    <p:cond delay="0"/>
                                  </p:stCondLst>
                                  <p:childTnLst>
                                    <p:animEffect transition="out" filter="fade">
                                      <p:cBhvr>
                                        <p:cTn id="218" dur="500"/>
                                        <p:tgtEl>
                                          <p:spTgt spid="94"/>
                                        </p:tgtEl>
                                      </p:cBhvr>
                                    </p:animEffect>
                                    <p:set>
                                      <p:cBhvr>
                                        <p:cTn id="219" dur="1" fill="hold">
                                          <p:stCondLst>
                                            <p:cond delay="499"/>
                                          </p:stCondLst>
                                        </p:cTn>
                                        <p:tgtEl>
                                          <p:spTgt spid="94"/>
                                        </p:tgtEl>
                                        <p:attrNameLst>
                                          <p:attrName>style.visibility</p:attrName>
                                        </p:attrNameLst>
                                      </p:cBhvr>
                                      <p:to>
                                        <p:strVal val="hidden"/>
                                      </p:to>
                                    </p:set>
                                  </p:childTnLst>
                                </p:cTn>
                              </p:par>
                              <p:par>
                                <p:cTn id="220" presetID="10" presetClass="exit" presetSubtype="0" fill="hold" grpId="1" nodeType="withEffect">
                                  <p:stCondLst>
                                    <p:cond delay="0"/>
                                  </p:stCondLst>
                                  <p:childTnLst>
                                    <p:animEffect transition="out" filter="fade">
                                      <p:cBhvr>
                                        <p:cTn id="221" dur="500"/>
                                        <p:tgtEl>
                                          <p:spTgt spid="95"/>
                                        </p:tgtEl>
                                      </p:cBhvr>
                                    </p:animEffect>
                                    <p:set>
                                      <p:cBhvr>
                                        <p:cTn id="222" dur="1" fill="hold">
                                          <p:stCondLst>
                                            <p:cond delay="499"/>
                                          </p:stCondLst>
                                        </p:cTn>
                                        <p:tgtEl>
                                          <p:spTgt spid="95"/>
                                        </p:tgtEl>
                                        <p:attrNameLst>
                                          <p:attrName>style.visibility</p:attrName>
                                        </p:attrNameLst>
                                      </p:cBhvr>
                                      <p:to>
                                        <p:strVal val="hidden"/>
                                      </p:to>
                                    </p:set>
                                  </p:childTnLst>
                                </p:cTn>
                              </p:par>
                              <p:par>
                                <p:cTn id="223" presetID="10" presetClass="exit" presetSubtype="0" fill="hold" nodeType="withEffect">
                                  <p:stCondLst>
                                    <p:cond delay="0"/>
                                  </p:stCondLst>
                                  <p:childTnLst>
                                    <p:animEffect transition="out" filter="fade">
                                      <p:cBhvr>
                                        <p:cTn id="224" dur="500"/>
                                        <p:tgtEl>
                                          <p:spTgt spid="97"/>
                                        </p:tgtEl>
                                      </p:cBhvr>
                                    </p:animEffect>
                                    <p:set>
                                      <p:cBhvr>
                                        <p:cTn id="225" dur="1" fill="hold">
                                          <p:stCondLst>
                                            <p:cond delay="499"/>
                                          </p:stCondLst>
                                        </p:cTn>
                                        <p:tgtEl>
                                          <p:spTgt spid="97"/>
                                        </p:tgtEl>
                                        <p:attrNameLst>
                                          <p:attrName>style.visibility</p:attrName>
                                        </p:attrNameLst>
                                      </p:cBhvr>
                                      <p:to>
                                        <p:strVal val="hidden"/>
                                      </p:to>
                                    </p:set>
                                  </p:childTnLst>
                                </p:cTn>
                              </p:par>
                            </p:childTnLst>
                          </p:cTn>
                        </p:par>
                      </p:childTnLst>
                    </p:cTn>
                  </p:par>
                  <p:par>
                    <p:cTn id="226" fill="hold">
                      <p:stCondLst>
                        <p:cond delay="indefinite"/>
                      </p:stCondLst>
                      <p:childTnLst>
                        <p:par>
                          <p:cTn id="227" fill="hold">
                            <p:stCondLst>
                              <p:cond delay="0"/>
                            </p:stCondLst>
                            <p:childTnLst>
                              <p:par>
                                <p:cTn id="228" presetID="42" presetClass="path" presetSubtype="0" accel="50000" decel="50000" fill="hold" nodeType="clickEffect">
                                  <p:stCondLst>
                                    <p:cond delay="0"/>
                                  </p:stCondLst>
                                  <p:childTnLst>
                                    <p:animMotion origin="layout" path="M -0.01545 0.16296 L -0.25694 0.19375 " pathEditMode="relative" rAng="0" ptsTypes="AA">
                                      <p:cBhvr>
                                        <p:cTn id="229" dur="500" fill="hold"/>
                                        <p:tgtEl>
                                          <p:spTgt spid="85"/>
                                        </p:tgtEl>
                                        <p:attrNameLst>
                                          <p:attrName>ppt_x</p:attrName>
                                          <p:attrName>ppt_y</p:attrName>
                                        </p:attrNameLst>
                                      </p:cBhvr>
                                      <p:rCtr x="-12083" y="1528"/>
                                    </p:animMotion>
                                  </p:childTnLst>
                                </p:cTn>
                              </p:par>
                            </p:childTnLst>
                          </p:cTn>
                        </p:par>
                      </p:childTnLst>
                    </p:cTn>
                  </p:par>
                  <p:par>
                    <p:cTn id="230" fill="hold">
                      <p:stCondLst>
                        <p:cond delay="indefinite"/>
                      </p:stCondLst>
                      <p:childTnLst>
                        <p:par>
                          <p:cTn id="231" fill="hold">
                            <p:stCondLst>
                              <p:cond delay="0"/>
                            </p:stCondLst>
                            <p:childTnLst>
                              <p:par>
                                <p:cTn id="232" presetID="22" presetClass="entr" presetSubtype="4" fill="hold" nodeType="clickEffect">
                                  <p:stCondLst>
                                    <p:cond delay="0"/>
                                  </p:stCondLst>
                                  <p:childTnLst>
                                    <p:set>
                                      <p:cBhvr>
                                        <p:cTn id="233" dur="1" fill="hold">
                                          <p:stCondLst>
                                            <p:cond delay="0"/>
                                          </p:stCondLst>
                                        </p:cTn>
                                        <p:tgtEl>
                                          <p:spTgt spid="89"/>
                                        </p:tgtEl>
                                        <p:attrNameLst>
                                          <p:attrName>style.visibility</p:attrName>
                                        </p:attrNameLst>
                                      </p:cBhvr>
                                      <p:to>
                                        <p:strVal val="visible"/>
                                      </p:to>
                                    </p:set>
                                    <p:animEffect transition="in" filter="wipe(down)">
                                      <p:cBhvr>
                                        <p:cTn id="234" dur="500"/>
                                        <p:tgtEl>
                                          <p:spTgt spid="89"/>
                                        </p:tgtEl>
                                      </p:cBhvr>
                                    </p:animEffect>
                                  </p:childTnLst>
                                </p:cTn>
                              </p:par>
                              <p:par>
                                <p:cTn id="235" presetID="10" presetClass="exit" presetSubtype="0" fill="hold" grpId="1" nodeType="withEffect">
                                  <p:stCondLst>
                                    <p:cond delay="0"/>
                                  </p:stCondLst>
                                  <p:childTnLst>
                                    <p:animEffect transition="out" filter="fade">
                                      <p:cBhvr>
                                        <p:cTn id="236" dur="500"/>
                                        <p:tgtEl>
                                          <p:spTgt spid="87"/>
                                        </p:tgtEl>
                                      </p:cBhvr>
                                    </p:animEffect>
                                    <p:set>
                                      <p:cBhvr>
                                        <p:cTn id="237" dur="1" fill="hold">
                                          <p:stCondLst>
                                            <p:cond delay="499"/>
                                          </p:stCondLst>
                                        </p:cTn>
                                        <p:tgtEl>
                                          <p:spTgt spid="87"/>
                                        </p:tgtEl>
                                        <p:attrNameLst>
                                          <p:attrName>style.visibility</p:attrName>
                                        </p:attrNameLst>
                                      </p:cBhvr>
                                      <p:to>
                                        <p:strVal val="hidden"/>
                                      </p:to>
                                    </p:set>
                                  </p:childTnLst>
                                </p:cTn>
                              </p:par>
                            </p:childTnLst>
                          </p:cTn>
                        </p:par>
                      </p:childTnLst>
                    </p:cTn>
                  </p:par>
                  <p:par>
                    <p:cTn id="238" fill="hold">
                      <p:stCondLst>
                        <p:cond delay="indefinite"/>
                      </p:stCondLst>
                      <p:childTnLst>
                        <p:par>
                          <p:cTn id="239" fill="hold">
                            <p:stCondLst>
                              <p:cond delay="0"/>
                            </p:stCondLst>
                            <p:childTnLst>
                              <p:par>
                                <p:cTn id="240" presetID="10" presetClass="exit" presetSubtype="0" fill="hold" nodeType="clickEffect">
                                  <p:stCondLst>
                                    <p:cond delay="0"/>
                                  </p:stCondLst>
                                  <p:childTnLst>
                                    <p:animEffect transition="out" filter="fade">
                                      <p:cBhvr>
                                        <p:cTn id="241" dur="500"/>
                                        <p:tgtEl>
                                          <p:spTgt spid="86"/>
                                        </p:tgtEl>
                                      </p:cBhvr>
                                    </p:animEffect>
                                    <p:set>
                                      <p:cBhvr>
                                        <p:cTn id="242" dur="1" fill="hold">
                                          <p:stCondLst>
                                            <p:cond delay="499"/>
                                          </p:stCondLst>
                                        </p:cTn>
                                        <p:tgtEl>
                                          <p:spTgt spid="86"/>
                                        </p:tgtEl>
                                        <p:attrNameLst>
                                          <p:attrName>style.visibility</p:attrName>
                                        </p:attrNameLst>
                                      </p:cBhvr>
                                      <p:to>
                                        <p:strVal val="hidden"/>
                                      </p:to>
                                    </p:set>
                                  </p:childTnLst>
                                </p:cTn>
                              </p:par>
                              <p:par>
                                <p:cTn id="243" presetID="10" presetClass="exit" presetSubtype="0" fill="hold" grpId="1" nodeType="withEffect">
                                  <p:stCondLst>
                                    <p:cond delay="0"/>
                                  </p:stCondLst>
                                  <p:childTnLst>
                                    <p:animEffect transition="out" filter="fade">
                                      <p:cBhvr>
                                        <p:cTn id="244" dur="500"/>
                                        <p:tgtEl>
                                          <p:spTgt spid="84"/>
                                        </p:tgtEl>
                                      </p:cBhvr>
                                    </p:animEffect>
                                    <p:set>
                                      <p:cBhvr>
                                        <p:cTn id="245" dur="1" fill="hold">
                                          <p:stCondLst>
                                            <p:cond delay="499"/>
                                          </p:stCondLst>
                                        </p:cTn>
                                        <p:tgtEl>
                                          <p:spTgt spid="84"/>
                                        </p:tgtEl>
                                        <p:attrNameLst>
                                          <p:attrName>style.visibility</p:attrName>
                                        </p:attrNameLst>
                                      </p:cBhvr>
                                      <p:to>
                                        <p:strVal val="hidden"/>
                                      </p:to>
                                    </p:set>
                                  </p:childTnLst>
                                </p:cTn>
                              </p:par>
                              <p:par>
                                <p:cTn id="246" presetID="10" presetClass="exit" presetSubtype="0" fill="hold" nodeType="withEffect">
                                  <p:stCondLst>
                                    <p:cond delay="0"/>
                                  </p:stCondLst>
                                  <p:childTnLst>
                                    <p:animEffect transition="out" filter="fade">
                                      <p:cBhvr>
                                        <p:cTn id="247" dur="500"/>
                                        <p:tgtEl>
                                          <p:spTgt spid="85"/>
                                        </p:tgtEl>
                                      </p:cBhvr>
                                    </p:animEffect>
                                    <p:set>
                                      <p:cBhvr>
                                        <p:cTn id="248" dur="1" fill="hold">
                                          <p:stCondLst>
                                            <p:cond delay="499"/>
                                          </p:stCondLst>
                                        </p:cTn>
                                        <p:tgtEl>
                                          <p:spTgt spid="85"/>
                                        </p:tgtEl>
                                        <p:attrNameLst>
                                          <p:attrName>style.visibility</p:attrName>
                                        </p:attrNameLst>
                                      </p:cBhvr>
                                      <p:to>
                                        <p:strVal val="hidden"/>
                                      </p:to>
                                    </p:set>
                                  </p:childTnLst>
                                </p:cTn>
                              </p:par>
                              <p:par>
                                <p:cTn id="249" presetID="10" presetClass="exit" presetSubtype="0" fill="hold" nodeType="withEffect">
                                  <p:stCondLst>
                                    <p:cond delay="0"/>
                                  </p:stCondLst>
                                  <p:childTnLst>
                                    <p:animEffect transition="out" filter="fade">
                                      <p:cBhvr>
                                        <p:cTn id="250" dur="500"/>
                                        <p:tgtEl>
                                          <p:spTgt spid="89"/>
                                        </p:tgtEl>
                                      </p:cBhvr>
                                    </p:animEffect>
                                    <p:set>
                                      <p:cBhvr>
                                        <p:cTn id="251" dur="1" fill="hold">
                                          <p:stCondLst>
                                            <p:cond delay="499"/>
                                          </p:stCondLst>
                                        </p:cTn>
                                        <p:tgtEl>
                                          <p:spTgt spid="89"/>
                                        </p:tgtEl>
                                        <p:attrNameLst>
                                          <p:attrName>style.visibility</p:attrName>
                                        </p:attrNameLst>
                                      </p:cBhvr>
                                      <p:to>
                                        <p:strVal val="hidden"/>
                                      </p:to>
                                    </p:set>
                                  </p:childTnLst>
                                </p:cTn>
                              </p:par>
                            </p:childTnLst>
                          </p:cTn>
                        </p:par>
                      </p:childTnLst>
                    </p:cTn>
                  </p:par>
                  <p:par>
                    <p:cTn id="252" fill="hold">
                      <p:stCondLst>
                        <p:cond delay="indefinite"/>
                      </p:stCondLst>
                      <p:childTnLst>
                        <p:par>
                          <p:cTn id="253" fill="hold">
                            <p:stCondLst>
                              <p:cond delay="0"/>
                            </p:stCondLst>
                            <p:childTnLst>
                              <p:par>
                                <p:cTn id="254" presetID="42" presetClass="path" presetSubtype="0" accel="50000" decel="50000" fill="hold" nodeType="clickEffect">
                                  <p:stCondLst>
                                    <p:cond delay="0"/>
                                  </p:stCondLst>
                                  <p:childTnLst>
                                    <p:animMotion origin="layout" path="M -0.01823 0.16296 L -0.25469 0.19236 " pathEditMode="relative" rAng="0" ptsTypes="AA">
                                      <p:cBhvr>
                                        <p:cTn id="255" dur="500" fill="hold"/>
                                        <p:tgtEl>
                                          <p:spTgt spid="40"/>
                                        </p:tgtEl>
                                        <p:attrNameLst>
                                          <p:attrName>ppt_x</p:attrName>
                                          <p:attrName>ppt_y</p:attrName>
                                        </p:attrNameLst>
                                      </p:cBhvr>
                                      <p:rCtr x="-11771" y="1528"/>
                                    </p:animMotion>
                                  </p:childTnLst>
                                </p:cTn>
                              </p:par>
                            </p:childTnLst>
                          </p:cTn>
                        </p:par>
                      </p:childTnLst>
                    </p:cTn>
                  </p:par>
                  <p:par>
                    <p:cTn id="256" fill="hold">
                      <p:stCondLst>
                        <p:cond delay="indefinite"/>
                      </p:stCondLst>
                      <p:childTnLst>
                        <p:par>
                          <p:cTn id="257" fill="hold">
                            <p:stCondLst>
                              <p:cond delay="0"/>
                            </p:stCondLst>
                            <p:childTnLst>
                              <p:par>
                                <p:cTn id="258" presetID="22" presetClass="entr" presetSubtype="4" fill="hold" nodeType="clickEffect">
                                  <p:stCondLst>
                                    <p:cond delay="0"/>
                                  </p:stCondLst>
                                  <p:childTnLst>
                                    <p:set>
                                      <p:cBhvr>
                                        <p:cTn id="259" dur="1" fill="hold">
                                          <p:stCondLst>
                                            <p:cond delay="0"/>
                                          </p:stCondLst>
                                        </p:cTn>
                                        <p:tgtEl>
                                          <p:spTgt spid="100"/>
                                        </p:tgtEl>
                                        <p:attrNameLst>
                                          <p:attrName>style.visibility</p:attrName>
                                        </p:attrNameLst>
                                      </p:cBhvr>
                                      <p:to>
                                        <p:strVal val="visible"/>
                                      </p:to>
                                    </p:set>
                                    <p:animEffect transition="in" filter="wipe(down)">
                                      <p:cBhvr>
                                        <p:cTn id="260" dur="500"/>
                                        <p:tgtEl>
                                          <p:spTgt spid="100"/>
                                        </p:tgtEl>
                                      </p:cBhvr>
                                    </p:animEffect>
                                  </p:childTnLst>
                                </p:cTn>
                              </p:par>
                            </p:childTnLst>
                          </p:cTn>
                        </p:par>
                      </p:childTnLst>
                    </p:cTn>
                  </p:par>
                  <p:par>
                    <p:cTn id="261" fill="hold">
                      <p:stCondLst>
                        <p:cond delay="indefinite"/>
                      </p:stCondLst>
                      <p:childTnLst>
                        <p:par>
                          <p:cTn id="262" fill="hold">
                            <p:stCondLst>
                              <p:cond delay="0"/>
                            </p:stCondLst>
                            <p:childTnLst>
                              <p:par>
                                <p:cTn id="263" presetID="10" presetClass="exit" presetSubtype="0" fill="hold" nodeType="clickEffect">
                                  <p:stCondLst>
                                    <p:cond delay="0"/>
                                  </p:stCondLst>
                                  <p:childTnLst>
                                    <p:animEffect transition="out" filter="fade">
                                      <p:cBhvr>
                                        <p:cTn id="264" dur="500"/>
                                        <p:tgtEl>
                                          <p:spTgt spid="41"/>
                                        </p:tgtEl>
                                      </p:cBhvr>
                                    </p:animEffect>
                                    <p:set>
                                      <p:cBhvr>
                                        <p:cTn id="265" dur="1" fill="hold">
                                          <p:stCondLst>
                                            <p:cond delay="499"/>
                                          </p:stCondLst>
                                        </p:cTn>
                                        <p:tgtEl>
                                          <p:spTgt spid="41"/>
                                        </p:tgtEl>
                                        <p:attrNameLst>
                                          <p:attrName>style.visibility</p:attrName>
                                        </p:attrNameLst>
                                      </p:cBhvr>
                                      <p:to>
                                        <p:strVal val="hidden"/>
                                      </p:to>
                                    </p:set>
                                  </p:childTnLst>
                                </p:cTn>
                              </p:par>
                              <p:par>
                                <p:cTn id="266" presetID="10" presetClass="exit" presetSubtype="0" fill="hold" grpId="1" nodeType="withEffect">
                                  <p:stCondLst>
                                    <p:cond delay="0"/>
                                  </p:stCondLst>
                                  <p:childTnLst>
                                    <p:animEffect transition="out" filter="fade">
                                      <p:cBhvr>
                                        <p:cTn id="267" dur="500"/>
                                        <p:tgtEl>
                                          <p:spTgt spid="39"/>
                                        </p:tgtEl>
                                      </p:cBhvr>
                                    </p:animEffect>
                                    <p:set>
                                      <p:cBhvr>
                                        <p:cTn id="268" dur="1" fill="hold">
                                          <p:stCondLst>
                                            <p:cond delay="499"/>
                                          </p:stCondLst>
                                        </p:cTn>
                                        <p:tgtEl>
                                          <p:spTgt spid="39"/>
                                        </p:tgtEl>
                                        <p:attrNameLst>
                                          <p:attrName>style.visibility</p:attrName>
                                        </p:attrNameLst>
                                      </p:cBhvr>
                                      <p:to>
                                        <p:strVal val="hidden"/>
                                      </p:to>
                                    </p:set>
                                  </p:childTnLst>
                                </p:cTn>
                              </p:par>
                              <p:par>
                                <p:cTn id="269" presetID="10" presetClass="exit" presetSubtype="0" fill="hold" nodeType="withEffect">
                                  <p:stCondLst>
                                    <p:cond delay="0"/>
                                  </p:stCondLst>
                                  <p:childTnLst>
                                    <p:animEffect transition="out" filter="fade">
                                      <p:cBhvr>
                                        <p:cTn id="270" dur="500"/>
                                        <p:tgtEl>
                                          <p:spTgt spid="40"/>
                                        </p:tgtEl>
                                      </p:cBhvr>
                                    </p:animEffect>
                                    <p:set>
                                      <p:cBhvr>
                                        <p:cTn id="271" dur="1" fill="hold">
                                          <p:stCondLst>
                                            <p:cond delay="499"/>
                                          </p:stCondLst>
                                        </p:cTn>
                                        <p:tgtEl>
                                          <p:spTgt spid="40"/>
                                        </p:tgtEl>
                                        <p:attrNameLst>
                                          <p:attrName>style.visibility</p:attrName>
                                        </p:attrNameLst>
                                      </p:cBhvr>
                                      <p:to>
                                        <p:strVal val="hidden"/>
                                      </p:to>
                                    </p:set>
                                  </p:childTnLst>
                                </p:cTn>
                              </p:par>
                              <p:par>
                                <p:cTn id="272" presetID="10" presetClass="exit" presetSubtype="0" fill="hold" nodeType="withEffect">
                                  <p:stCondLst>
                                    <p:cond delay="0"/>
                                  </p:stCondLst>
                                  <p:childTnLst>
                                    <p:animEffect transition="out" filter="fade">
                                      <p:cBhvr>
                                        <p:cTn id="273" dur="500"/>
                                        <p:tgtEl>
                                          <p:spTgt spid="100"/>
                                        </p:tgtEl>
                                      </p:cBhvr>
                                    </p:animEffect>
                                    <p:set>
                                      <p:cBhvr>
                                        <p:cTn id="274" dur="1" fill="hold">
                                          <p:stCondLst>
                                            <p:cond delay="499"/>
                                          </p:stCondLst>
                                        </p:cTn>
                                        <p:tgtEl>
                                          <p:spTgt spid="10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8" grpId="0"/>
      <p:bldP spid="29" grpId="0"/>
      <p:bldP spid="30" grpId="0"/>
      <p:bldP spid="39" grpId="0" animBg="1"/>
      <p:bldP spid="39" grpId="1" animBg="1"/>
      <p:bldP spid="44" grpId="0" animBg="1"/>
      <p:bldP spid="44" grpId="1" animBg="1"/>
      <p:bldP spid="64" grpId="0"/>
      <p:bldP spid="64" grpId="1"/>
      <p:bldP spid="69" grpId="0" animBg="1"/>
      <p:bldP spid="69" grpId="1" animBg="1"/>
      <p:bldP spid="84" grpId="0" animBg="1"/>
      <p:bldP spid="84" grpId="1" animBg="1"/>
      <p:bldP spid="87" grpId="0" animBg="1"/>
      <p:bldP spid="87" grpId="1" animBg="1"/>
      <p:bldP spid="92" grpId="0" animBg="1"/>
      <p:bldP spid="92" grpId="1" animBg="1"/>
      <p:bldP spid="94" grpId="0"/>
      <p:bldP spid="94" grpId="1"/>
      <p:bldP spid="95" grpId="0" animBg="1"/>
      <p:bldP spid="95" grpId="1"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D714-15FE-43E6-BE59-F3EA3E2B2267}"/>
              </a:ext>
            </a:extLst>
          </p:cNvPr>
          <p:cNvSpPr>
            <a:spLocks noGrp="1"/>
          </p:cNvSpPr>
          <p:nvPr>
            <p:ph type="title"/>
          </p:nvPr>
        </p:nvSpPr>
        <p:spPr/>
        <p:txBody>
          <a:bodyPr/>
          <a:lstStyle/>
          <a:p>
            <a:r>
              <a:rPr lang="en-SG" dirty="0"/>
              <a:t>Tree traversal Pre-order: print</a:t>
            </a:r>
          </a:p>
        </p:txBody>
      </p:sp>
      <p:sp>
        <p:nvSpPr>
          <p:cNvPr id="3" name="Content Placeholder 2">
            <a:extLst>
              <a:ext uri="{FF2B5EF4-FFF2-40B4-BE49-F238E27FC236}">
                <a16:creationId xmlns:a16="http://schemas.microsoft.com/office/drawing/2014/main" id="{9610E3DC-D67A-4304-B5DF-F55C02D33989}"/>
              </a:ext>
            </a:extLst>
          </p:cNvPr>
          <p:cNvSpPr txBox="1">
            <a:spLocks/>
          </p:cNvSpPr>
          <p:nvPr/>
        </p:nvSpPr>
        <p:spPr>
          <a:xfrm>
            <a:off x="152400" y="717769"/>
            <a:ext cx="4289156" cy="1873031"/>
          </a:xfrm>
          <a:prstGeom prst="rect">
            <a:avLst/>
          </a:prstGeom>
          <a:solidFill>
            <a:schemeClr val="bg1"/>
          </a:solidFill>
          <a:ln w="19050">
            <a:solidFill>
              <a:srgbClr val="C0000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rgbClr val="C00000"/>
                </a:solidFill>
                <a:latin typeface="Courier New" panose="02070309020205020404" pitchFamily="49" charset="0"/>
                <a:cs typeface="Courier New" panose="02070309020205020404" pitchFamily="49" charset="0"/>
              </a:rPr>
              <a:t>printTree_PreOrder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p>
          <a:p>
            <a:pPr marL="0" indent="0">
              <a:lnSpc>
                <a:spcPct val="100000"/>
              </a:lnSpc>
              <a:spcBef>
                <a:spcPts val="300"/>
              </a:spcBef>
              <a:buFont typeface="Arial" panose="020B0604020202020204" pitchFamily="34" charset="0"/>
              <a:buNone/>
            </a:pPr>
            <a:r>
              <a:rPr lang="en-SG" sz="1200" dirty="0">
                <a:solidFill>
                  <a:srgbClr val="00B050"/>
                </a:solidFill>
                <a:latin typeface="Courier New" panose="02070309020205020404" pitchFamily="49" charset="0"/>
                <a:cs typeface="Courier New" panose="02070309020205020404" pitchFamily="49" charset="0"/>
              </a:rPr>
              <a:t>     </a:t>
            </a:r>
            <a:r>
              <a:rPr lang="en-SG" sz="1200" b="1" dirty="0" err="1">
                <a:solidFill>
                  <a:srgbClr val="00B050"/>
                </a:solidFill>
                <a:latin typeface="Courier New" panose="02070309020205020404" pitchFamily="49" charset="0"/>
                <a:cs typeface="Courier New" panose="02070309020205020404" pitchFamily="49" charset="0"/>
              </a:rPr>
              <a:t>printTree_PreOrder</a:t>
            </a:r>
            <a:r>
              <a:rPr lang="en-SG" sz="1200" b="1" dirty="0">
                <a:solidFill>
                  <a:srgbClr val="00B050"/>
                </a:solidFill>
                <a:latin typeface="Courier New" panose="02070309020205020404" pitchFamily="49" charset="0"/>
                <a:cs typeface="Courier New" panose="02070309020205020404" pitchFamily="49" charset="0"/>
              </a:rPr>
              <a:t>(node-&gt;left);</a:t>
            </a:r>
          </a:p>
          <a:p>
            <a:pPr marL="0" indent="0">
              <a:lnSpc>
                <a:spcPct val="100000"/>
              </a:lnSpc>
              <a:spcBef>
                <a:spcPts val="300"/>
              </a:spcBef>
              <a:buFont typeface="Arial" panose="020B0604020202020204" pitchFamily="34" charset="0"/>
              <a:buNone/>
            </a:pPr>
            <a:r>
              <a:rPr lang="en-SG" sz="1200" b="1" dirty="0">
                <a:solidFill>
                  <a:schemeClr val="accent2"/>
                </a:solidFill>
                <a:latin typeface="Courier New" panose="02070309020205020404" pitchFamily="49" charset="0"/>
                <a:cs typeface="Courier New" panose="02070309020205020404" pitchFamily="49" charset="0"/>
              </a:rPr>
              <a:t>     </a:t>
            </a:r>
            <a:r>
              <a:rPr lang="en-SG" sz="1200" b="1" dirty="0" err="1">
                <a:solidFill>
                  <a:schemeClr val="accent2"/>
                </a:solidFill>
                <a:latin typeface="Courier New" panose="02070309020205020404" pitchFamily="49" charset="0"/>
                <a:cs typeface="Courier New" panose="02070309020205020404" pitchFamily="49" charset="0"/>
              </a:rPr>
              <a:t>printTree_PreOrder</a:t>
            </a:r>
            <a:r>
              <a:rPr lang="en-SG" sz="1200" b="1" dirty="0">
                <a:solidFill>
                  <a:schemeClr val="accent2"/>
                </a:solidFill>
                <a:latin typeface="Courier New" panose="02070309020205020404" pitchFamily="49" charset="0"/>
                <a:cs typeface="Courier New" panose="02070309020205020404" pitchFamily="49" charset="0"/>
              </a:rPr>
              <a:t>(node-&gt;right);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sp>
        <p:nvSpPr>
          <p:cNvPr id="5" name="Oval 4">
            <a:extLst>
              <a:ext uri="{FF2B5EF4-FFF2-40B4-BE49-F238E27FC236}">
                <a16:creationId xmlns:a16="http://schemas.microsoft.com/office/drawing/2014/main" id="{3A86ABC1-277D-455A-88DA-FD75189A293E}"/>
              </a:ext>
            </a:extLst>
          </p:cNvPr>
          <p:cNvSpPr/>
          <p:nvPr/>
        </p:nvSpPr>
        <p:spPr>
          <a:xfrm>
            <a:off x="6834095" y="717769"/>
            <a:ext cx="335297" cy="33529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E</a:t>
            </a:r>
          </a:p>
        </p:txBody>
      </p:sp>
      <p:sp>
        <p:nvSpPr>
          <p:cNvPr id="6" name="Oval 5">
            <a:extLst>
              <a:ext uri="{FF2B5EF4-FFF2-40B4-BE49-F238E27FC236}">
                <a16:creationId xmlns:a16="http://schemas.microsoft.com/office/drawing/2014/main" id="{37BC33BC-09BB-4DAB-A204-2BF147F32B07}"/>
              </a:ext>
            </a:extLst>
          </p:cNvPr>
          <p:cNvSpPr/>
          <p:nvPr/>
        </p:nvSpPr>
        <p:spPr>
          <a:xfrm>
            <a:off x="6112396" y="1260879"/>
            <a:ext cx="335297" cy="33529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B</a:t>
            </a:r>
          </a:p>
        </p:txBody>
      </p:sp>
      <p:sp>
        <p:nvSpPr>
          <p:cNvPr id="7" name="Oval 6">
            <a:extLst>
              <a:ext uri="{FF2B5EF4-FFF2-40B4-BE49-F238E27FC236}">
                <a16:creationId xmlns:a16="http://schemas.microsoft.com/office/drawing/2014/main" id="{521B2D74-F263-41BB-B189-5291CFF604AE}"/>
              </a:ext>
            </a:extLst>
          </p:cNvPr>
          <p:cNvSpPr/>
          <p:nvPr/>
        </p:nvSpPr>
        <p:spPr>
          <a:xfrm>
            <a:off x="6447693" y="1840728"/>
            <a:ext cx="335297" cy="335297"/>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C</a:t>
            </a:r>
          </a:p>
        </p:txBody>
      </p:sp>
      <p:sp>
        <p:nvSpPr>
          <p:cNvPr id="8" name="Oval 7">
            <a:extLst>
              <a:ext uri="{FF2B5EF4-FFF2-40B4-BE49-F238E27FC236}">
                <a16:creationId xmlns:a16="http://schemas.microsoft.com/office/drawing/2014/main" id="{CBDFBFFE-D8A6-4C7A-B7B7-FDD8496EA1B4}"/>
              </a:ext>
            </a:extLst>
          </p:cNvPr>
          <p:cNvSpPr/>
          <p:nvPr/>
        </p:nvSpPr>
        <p:spPr>
          <a:xfrm>
            <a:off x="7591605" y="1260879"/>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G</a:t>
            </a:r>
          </a:p>
        </p:txBody>
      </p:sp>
      <p:sp>
        <p:nvSpPr>
          <p:cNvPr id="9" name="Oval 8">
            <a:extLst>
              <a:ext uri="{FF2B5EF4-FFF2-40B4-BE49-F238E27FC236}">
                <a16:creationId xmlns:a16="http://schemas.microsoft.com/office/drawing/2014/main" id="{19FCB288-2DF3-43F8-A8F0-102CB33E7807}"/>
              </a:ext>
            </a:extLst>
          </p:cNvPr>
          <p:cNvSpPr/>
          <p:nvPr/>
        </p:nvSpPr>
        <p:spPr>
          <a:xfrm>
            <a:off x="5774341" y="1845015"/>
            <a:ext cx="335297" cy="335297"/>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A</a:t>
            </a:r>
          </a:p>
        </p:txBody>
      </p:sp>
      <p:sp>
        <p:nvSpPr>
          <p:cNvPr id="10" name="Oval 9">
            <a:extLst>
              <a:ext uri="{FF2B5EF4-FFF2-40B4-BE49-F238E27FC236}">
                <a16:creationId xmlns:a16="http://schemas.microsoft.com/office/drawing/2014/main" id="{B00FCC0E-EB7A-4A4E-8588-08CB0BB3B60D}"/>
              </a:ext>
            </a:extLst>
          </p:cNvPr>
          <p:cNvSpPr/>
          <p:nvPr/>
        </p:nvSpPr>
        <p:spPr>
          <a:xfrm>
            <a:off x="7926903" y="1840728"/>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I</a:t>
            </a:r>
          </a:p>
        </p:txBody>
      </p:sp>
      <p:sp>
        <p:nvSpPr>
          <p:cNvPr id="11" name="Oval 10">
            <a:extLst>
              <a:ext uri="{FF2B5EF4-FFF2-40B4-BE49-F238E27FC236}">
                <a16:creationId xmlns:a16="http://schemas.microsoft.com/office/drawing/2014/main" id="{F6A259BF-411C-43EC-9E79-341EA3BCC324}"/>
              </a:ext>
            </a:extLst>
          </p:cNvPr>
          <p:cNvSpPr/>
          <p:nvPr/>
        </p:nvSpPr>
        <p:spPr>
          <a:xfrm>
            <a:off x="7257598" y="1840728"/>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F</a:t>
            </a:r>
          </a:p>
        </p:txBody>
      </p:sp>
      <p:cxnSp>
        <p:nvCxnSpPr>
          <p:cNvPr id="12" name="Straight Arrow Connector 11">
            <a:extLst>
              <a:ext uri="{FF2B5EF4-FFF2-40B4-BE49-F238E27FC236}">
                <a16:creationId xmlns:a16="http://schemas.microsoft.com/office/drawing/2014/main" id="{9E03A00B-CCCA-485B-B928-56D02DBFA71B}"/>
              </a:ext>
            </a:extLst>
          </p:cNvPr>
          <p:cNvCxnSpPr>
            <a:stCxn id="5" idx="3"/>
            <a:endCxn id="6" idx="7"/>
          </p:cNvCxnSpPr>
          <p:nvPr/>
        </p:nvCxnSpPr>
        <p:spPr>
          <a:xfrm flipH="1">
            <a:off x="6398590" y="1003963"/>
            <a:ext cx="484608" cy="3060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F91CE6-65B1-4A69-AF0E-C5BD49D8FB6C}"/>
              </a:ext>
            </a:extLst>
          </p:cNvPr>
          <p:cNvCxnSpPr>
            <a:stCxn id="5" idx="5"/>
            <a:endCxn id="8" idx="1"/>
          </p:cNvCxnSpPr>
          <p:nvPr/>
        </p:nvCxnSpPr>
        <p:spPr>
          <a:xfrm>
            <a:off x="7120289" y="1003963"/>
            <a:ext cx="520419" cy="3060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A484F11-89AE-49DF-9A3A-78C54A02D60D}"/>
              </a:ext>
            </a:extLst>
          </p:cNvPr>
          <p:cNvCxnSpPr>
            <a:cxnSpLocks/>
            <a:stCxn id="6" idx="5"/>
            <a:endCxn id="7" idx="0"/>
          </p:cNvCxnSpPr>
          <p:nvPr/>
        </p:nvCxnSpPr>
        <p:spPr>
          <a:xfrm>
            <a:off x="6398590" y="1547073"/>
            <a:ext cx="216752"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FEF3BE6-145E-4061-A309-39E2757A65E6}"/>
              </a:ext>
            </a:extLst>
          </p:cNvPr>
          <p:cNvCxnSpPr>
            <a:cxnSpLocks/>
            <a:stCxn id="6" idx="3"/>
            <a:endCxn id="9" idx="0"/>
          </p:cNvCxnSpPr>
          <p:nvPr/>
        </p:nvCxnSpPr>
        <p:spPr>
          <a:xfrm flipH="1">
            <a:off x="5941990" y="1547073"/>
            <a:ext cx="219509" cy="2979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4F4CD40-1F38-4A68-AED4-CD84AE5D1A2C}"/>
              </a:ext>
            </a:extLst>
          </p:cNvPr>
          <p:cNvCxnSpPr>
            <a:cxnSpLocks/>
            <a:stCxn id="8" idx="3"/>
            <a:endCxn id="11" idx="0"/>
          </p:cNvCxnSpPr>
          <p:nvPr/>
        </p:nvCxnSpPr>
        <p:spPr>
          <a:xfrm flipH="1">
            <a:off x="7425247" y="1547073"/>
            <a:ext cx="215461"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A41B78E-85F0-4447-9D49-5DD6DED06B85}"/>
              </a:ext>
            </a:extLst>
          </p:cNvPr>
          <p:cNvCxnSpPr>
            <a:cxnSpLocks/>
            <a:stCxn id="8" idx="5"/>
            <a:endCxn id="10" idx="0"/>
          </p:cNvCxnSpPr>
          <p:nvPr/>
        </p:nvCxnSpPr>
        <p:spPr>
          <a:xfrm>
            <a:off x="7877799" y="1547073"/>
            <a:ext cx="216752"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8B195778-4302-4069-A1B4-F1885A60CEFB}"/>
              </a:ext>
            </a:extLst>
          </p:cNvPr>
          <p:cNvSpPr/>
          <p:nvPr/>
        </p:nvSpPr>
        <p:spPr>
          <a:xfrm>
            <a:off x="6782991" y="2420577"/>
            <a:ext cx="335297" cy="335297"/>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D</a:t>
            </a:r>
          </a:p>
        </p:txBody>
      </p:sp>
      <p:cxnSp>
        <p:nvCxnSpPr>
          <p:cNvPr id="19" name="Straight Arrow Connector 18">
            <a:extLst>
              <a:ext uri="{FF2B5EF4-FFF2-40B4-BE49-F238E27FC236}">
                <a16:creationId xmlns:a16="http://schemas.microsoft.com/office/drawing/2014/main" id="{B5C6F3BE-3D20-4912-A8A4-A96FCB9D47D8}"/>
              </a:ext>
            </a:extLst>
          </p:cNvPr>
          <p:cNvCxnSpPr>
            <a:cxnSpLocks/>
            <a:stCxn id="7" idx="5"/>
            <a:endCxn id="18" idx="0"/>
          </p:cNvCxnSpPr>
          <p:nvPr/>
        </p:nvCxnSpPr>
        <p:spPr>
          <a:xfrm>
            <a:off x="6733888" y="2126922"/>
            <a:ext cx="216752"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58027DB-98F7-430D-BD61-DB6F2C1871EB}"/>
              </a:ext>
            </a:extLst>
          </p:cNvPr>
          <p:cNvSpPr/>
          <p:nvPr/>
        </p:nvSpPr>
        <p:spPr>
          <a:xfrm>
            <a:off x="7630277" y="2420577"/>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H</a:t>
            </a:r>
          </a:p>
        </p:txBody>
      </p:sp>
      <p:cxnSp>
        <p:nvCxnSpPr>
          <p:cNvPr id="21" name="Straight Arrow Connector 20">
            <a:extLst>
              <a:ext uri="{FF2B5EF4-FFF2-40B4-BE49-F238E27FC236}">
                <a16:creationId xmlns:a16="http://schemas.microsoft.com/office/drawing/2014/main" id="{B306CC30-FAED-4286-94A7-47EBB070AE51}"/>
              </a:ext>
            </a:extLst>
          </p:cNvPr>
          <p:cNvCxnSpPr>
            <a:cxnSpLocks/>
            <a:stCxn id="10" idx="3"/>
            <a:endCxn id="20" idx="0"/>
          </p:cNvCxnSpPr>
          <p:nvPr/>
        </p:nvCxnSpPr>
        <p:spPr>
          <a:xfrm flipH="1">
            <a:off x="7797926" y="2126922"/>
            <a:ext cx="178079"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6D1F304-7D4B-447D-887B-51CC1959DFA0}"/>
              </a:ext>
            </a:extLst>
          </p:cNvPr>
          <p:cNvCxnSpPr/>
          <p:nvPr/>
        </p:nvCxnSpPr>
        <p:spPr>
          <a:xfrm flipH="1">
            <a:off x="3686526" y="1735757"/>
            <a:ext cx="538222"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
            <a:extLst>
              <a:ext uri="{FF2B5EF4-FFF2-40B4-BE49-F238E27FC236}">
                <a16:creationId xmlns:a16="http://schemas.microsoft.com/office/drawing/2014/main" id="{A12EBF13-8C93-4917-957A-55B332043852}"/>
              </a:ext>
            </a:extLst>
          </p:cNvPr>
          <p:cNvSpPr/>
          <p:nvPr/>
        </p:nvSpPr>
        <p:spPr>
          <a:xfrm>
            <a:off x="5351769" y="3255021"/>
            <a:ext cx="3186733" cy="4110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Verdana (Body)"/>
            </a:endParaRPr>
          </a:p>
        </p:txBody>
      </p:sp>
      <p:sp>
        <p:nvSpPr>
          <p:cNvPr id="25" name="文本框 8">
            <a:extLst>
              <a:ext uri="{FF2B5EF4-FFF2-40B4-BE49-F238E27FC236}">
                <a16:creationId xmlns:a16="http://schemas.microsoft.com/office/drawing/2014/main" id="{51F8BFEB-F82D-42AB-A222-C11735F2E726}"/>
              </a:ext>
            </a:extLst>
          </p:cNvPr>
          <p:cNvSpPr txBox="1"/>
          <p:nvPr/>
        </p:nvSpPr>
        <p:spPr>
          <a:xfrm>
            <a:off x="5446441" y="3279000"/>
            <a:ext cx="372942" cy="369332"/>
          </a:xfrm>
          <a:prstGeom prst="rect">
            <a:avLst/>
          </a:prstGeom>
          <a:noFill/>
        </p:spPr>
        <p:txBody>
          <a:bodyPr wrap="square" rtlCol="0">
            <a:spAutoFit/>
          </a:bodyPr>
          <a:lstStyle/>
          <a:p>
            <a:r>
              <a:rPr lang="en-US" altLang="zh-CN" b="1" dirty="0">
                <a:solidFill>
                  <a:schemeClr val="bg1"/>
                </a:solidFill>
                <a:latin typeface="Verdana (Body)"/>
              </a:rPr>
              <a:t>E</a:t>
            </a:r>
            <a:endParaRPr lang="zh-CN" altLang="en-US" b="1" dirty="0">
              <a:solidFill>
                <a:schemeClr val="bg1"/>
              </a:solidFill>
              <a:latin typeface="Verdana (Body)"/>
            </a:endParaRPr>
          </a:p>
        </p:txBody>
      </p:sp>
      <p:sp>
        <p:nvSpPr>
          <p:cNvPr id="26" name="文本框 9">
            <a:extLst>
              <a:ext uri="{FF2B5EF4-FFF2-40B4-BE49-F238E27FC236}">
                <a16:creationId xmlns:a16="http://schemas.microsoft.com/office/drawing/2014/main" id="{122D0594-7B01-4DB1-A532-538661C28AFF}"/>
              </a:ext>
            </a:extLst>
          </p:cNvPr>
          <p:cNvSpPr txBox="1"/>
          <p:nvPr/>
        </p:nvSpPr>
        <p:spPr>
          <a:xfrm>
            <a:off x="5357271" y="2876731"/>
            <a:ext cx="1106484" cy="369332"/>
          </a:xfrm>
          <a:prstGeom prst="rect">
            <a:avLst/>
          </a:prstGeom>
          <a:noFill/>
        </p:spPr>
        <p:txBody>
          <a:bodyPr wrap="square" rtlCol="0">
            <a:spAutoFit/>
          </a:bodyPr>
          <a:lstStyle/>
          <a:p>
            <a:r>
              <a:rPr lang="en-US" altLang="zh-CN" dirty="0">
                <a:latin typeface="Verdana (Body)"/>
              </a:rPr>
              <a:t>Output: </a:t>
            </a:r>
            <a:endParaRPr lang="zh-CN" altLang="en-US" dirty="0">
              <a:latin typeface="Verdana (Body)"/>
            </a:endParaRPr>
          </a:p>
        </p:txBody>
      </p:sp>
      <p:sp>
        <p:nvSpPr>
          <p:cNvPr id="27" name="文本框 46">
            <a:extLst>
              <a:ext uri="{FF2B5EF4-FFF2-40B4-BE49-F238E27FC236}">
                <a16:creationId xmlns:a16="http://schemas.microsoft.com/office/drawing/2014/main" id="{11F80F6E-4D85-4CB9-9AE6-80EFD40BF1C8}"/>
              </a:ext>
            </a:extLst>
          </p:cNvPr>
          <p:cNvSpPr txBox="1"/>
          <p:nvPr/>
        </p:nvSpPr>
        <p:spPr>
          <a:xfrm>
            <a:off x="5778152" y="3279000"/>
            <a:ext cx="372942" cy="369332"/>
          </a:xfrm>
          <a:prstGeom prst="rect">
            <a:avLst/>
          </a:prstGeom>
          <a:noFill/>
        </p:spPr>
        <p:txBody>
          <a:bodyPr wrap="square" rtlCol="0">
            <a:spAutoFit/>
          </a:bodyPr>
          <a:lstStyle/>
          <a:p>
            <a:r>
              <a:rPr lang="en-US" altLang="zh-CN" b="1" dirty="0">
                <a:solidFill>
                  <a:schemeClr val="bg1"/>
                </a:solidFill>
                <a:latin typeface="Verdana (Body)"/>
              </a:rPr>
              <a:t>B</a:t>
            </a:r>
            <a:endParaRPr lang="zh-CN" altLang="en-US" b="1" dirty="0">
              <a:solidFill>
                <a:schemeClr val="bg1"/>
              </a:solidFill>
              <a:latin typeface="Verdana (Body)"/>
            </a:endParaRPr>
          </a:p>
        </p:txBody>
      </p:sp>
      <p:sp>
        <p:nvSpPr>
          <p:cNvPr id="28" name="文本框 47">
            <a:extLst>
              <a:ext uri="{FF2B5EF4-FFF2-40B4-BE49-F238E27FC236}">
                <a16:creationId xmlns:a16="http://schemas.microsoft.com/office/drawing/2014/main" id="{29C85978-8A49-4D0D-8DBF-461A0C4AC98A}"/>
              </a:ext>
            </a:extLst>
          </p:cNvPr>
          <p:cNvSpPr txBox="1"/>
          <p:nvPr/>
        </p:nvSpPr>
        <p:spPr>
          <a:xfrm>
            <a:off x="6109863" y="3279000"/>
            <a:ext cx="372942" cy="369332"/>
          </a:xfrm>
          <a:prstGeom prst="rect">
            <a:avLst/>
          </a:prstGeom>
          <a:noFill/>
        </p:spPr>
        <p:txBody>
          <a:bodyPr wrap="square" rtlCol="0">
            <a:spAutoFit/>
          </a:bodyPr>
          <a:lstStyle/>
          <a:p>
            <a:r>
              <a:rPr lang="en-US" altLang="zh-CN" b="1" dirty="0">
                <a:solidFill>
                  <a:schemeClr val="bg1"/>
                </a:solidFill>
                <a:latin typeface="Verdana (Body)"/>
              </a:rPr>
              <a:t>A</a:t>
            </a:r>
            <a:endParaRPr lang="zh-CN" altLang="en-US" b="1" dirty="0">
              <a:solidFill>
                <a:schemeClr val="bg1"/>
              </a:solidFill>
              <a:latin typeface="Verdana (Body)"/>
            </a:endParaRPr>
          </a:p>
        </p:txBody>
      </p:sp>
      <p:sp>
        <p:nvSpPr>
          <p:cNvPr id="29" name="文本框 48">
            <a:extLst>
              <a:ext uri="{FF2B5EF4-FFF2-40B4-BE49-F238E27FC236}">
                <a16:creationId xmlns:a16="http://schemas.microsoft.com/office/drawing/2014/main" id="{A2910383-7708-4FD5-962C-63CDE6E40325}"/>
              </a:ext>
            </a:extLst>
          </p:cNvPr>
          <p:cNvSpPr txBox="1"/>
          <p:nvPr/>
        </p:nvSpPr>
        <p:spPr>
          <a:xfrm>
            <a:off x="6441574" y="3279000"/>
            <a:ext cx="372942" cy="369332"/>
          </a:xfrm>
          <a:prstGeom prst="rect">
            <a:avLst/>
          </a:prstGeom>
          <a:noFill/>
        </p:spPr>
        <p:txBody>
          <a:bodyPr wrap="square" rtlCol="0">
            <a:spAutoFit/>
          </a:bodyPr>
          <a:lstStyle/>
          <a:p>
            <a:r>
              <a:rPr lang="en-US" altLang="zh-CN" b="1" dirty="0">
                <a:solidFill>
                  <a:schemeClr val="bg1"/>
                </a:solidFill>
                <a:latin typeface="Verdana (Body)"/>
              </a:rPr>
              <a:t>C</a:t>
            </a:r>
            <a:endParaRPr lang="zh-CN" altLang="en-US" b="1" dirty="0">
              <a:solidFill>
                <a:schemeClr val="bg1"/>
              </a:solidFill>
              <a:latin typeface="Verdana (Body)"/>
            </a:endParaRPr>
          </a:p>
        </p:txBody>
      </p:sp>
      <p:sp>
        <p:nvSpPr>
          <p:cNvPr id="30" name="文本框 49">
            <a:extLst>
              <a:ext uri="{FF2B5EF4-FFF2-40B4-BE49-F238E27FC236}">
                <a16:creationId xmlns:a16="http://schemas.microsoft.com/office/drawing/2014/main" id="{2F0FD764-206D-40F2-B175-2BE4EA72112E}"/>
              </a:ext>
            </a:extLst>
          </p:cNvPr>
          <p:cNvSpPr txBox="1"/>
          <p:nvPr/>
        </p:nvSpPr>
        <p:spPr>
          <a:xfrm>
            <a:off x="6773285" y="3279000"/>
            <a:ext cx="372942" cy="369332"/>
          </a:xfrm>
          <a:prstGeom prst="rect">
            <a:avLst/>
          </a:prstGeom>
          <a:noFill/>
        </p:spPr>
        <p:txBody>
          <a:bodyPr wrap="square" rtlCol="0">
            <a:spAutoFit/>
          </a:bodyPr>
          <a:lstStyle/>
          <a:p>
            <a:r>
              <a:rPr lang="en-US" altLang="zh-CN" b="1" dirty="0">
                <a:solidFill>
                  <a:schemeClr val="bg1"/>
                </a:solidFill>
                <a:latin typeface="Verdana (Body)"/>
              </a:rPr>
              <a:t>D</a:t>
            </a:r>
            <a:endParaRPr lang="zh-CN" altLang="en-US" b="1" dirty="0">
              <a:solidFill>
                <a:schemeClr val="bg1"/>
              </a:solidFill>
              <a:latin typeface="Verdana (Body)"/>
            </a:endParaRPr>
          </a:p>
        </p:txBody>
      </p:sp>
      <p:sp>
        <p:nvSpPr>
          <p:cNvPr id="31" name="文本框 50">
            <a:extLst>
              <a:ext uri="{FF2B5EF4-FFF2-40B4-BE49-F238E27FC236}">
                <a16:creationId xmlns:a16="http://schemas.microsoft.com/office/drawing/2014/main" id="{C9F26A0C-1E96-4020-9BBD-1BD75A31C084}"/>
              </a:ext>
            </a:extLst>
          </p:cNvPr>
          <p:cNvSpPr txBox="1"/>
          <p:nvPr/>
        </p:nvSpPr>
        <p:spPr>
          <a:xfrm>
            <a:off x="7104996" y="3279000"/>
            <a:ext cx="372942" cy="369332"/>
          </a:xfrm>
          <a:prstGeom prst="rect">
            <a:avLst/>
          </a:prstGeom>
          <a:noFill/>
        </p:spPr>
        <p:txBody>
          <a:bodyPr wrap="square" rtlCol="0">
            <a:spAutoFit/>
          </a:bodyPr>
          <a:lstStyle/>
          <a:p>
            <a:r>
              <a:rPr lang="en-US" altLang="zh-CN" b="1" dirty="0">
                <a:solidFill>
                  <a:schemeClr val="bg1"/>
                </a:solidFill>
                <a:latin typeface="Verdana (Body)"/>
              </a:rPr>
              <a:t>G</a:t>
            </a:r>
            <a:endParaRPr lang="zh-CN" altLang="en-US" b="1" dirty="0">
              <a:solidFill>
                <a:schemeClr val="bg1"/>
              </a:solidFill>
              <a:latin typeface="Verdana (Body)"/>
            </a:endParaRPr>
          </a:p>
        </p:txBody>
      </p:sp>
      <p:sp>
        <p:nvSpPr>
          <p:cNvPr id="32" name="文本框 51">
            <a:extLst>
              <a:ext uri="{FF2B5EF4-FFF2-40B4-BE49-F238E27FC236}">
                <a16:creationId xmlns:a16="http://schemas.microsoft.com/office/drawing/2014/main" id="{C009C896-24D9-4F26-BFA5-FDEAD7B529DE}"/>
              </a:ext>
            </a:extLst>
          </p:cNvPr>
          <p:cNvSpPr txBox="1"/>
          <p:nvPr/>
        </p:nvSpPr>
        <p:spPr>
          <a:xfrm>
            <a:off x="7436707" y="3279000"/>
            <a:ext cx="372942" cy="369332"/>
          </a:xfrm>
          <a:prstGeom prst="rect">
            <a:avLst/>
          </a:prstGeom>
          <a:noFill/>
        </p:spPr>
        <p:txBody>
          <a:bodyPr wrap="square" rtlCol="0">
            <a:spAutoFit/>
          </a:bodyPr>
          <a:lstStyle/>
          <a:p>
            <a:r>
              <a:rPr lang="en-US" altLang="zh-CN" b="1" dirty="0">
                <a:solidFill>
                  <a:schemeClr val="bg1"/>
                </a:solidFill>
                <a:latin typeface="Verdana (Body)"/>
              </a:rPr>
              <a:t>F</a:t>
            </a:r>
            <a:endParaRPr lang="zh-CN" altLang="en-US" b="1" dirty="0">
              <a:solidFill>
                <a:schemeClr val="bg1"/>
              </a:solidFill>
              <a:latin typeface="Verdana (Body)"/>
            </a:endParaRPr>
          </a:p>
        </p:txBody>
      </p:sp>
      <p:sp>
        <p:nvSpPr>
          <p:cNvPr id="33" name="文本框 52">
            <a:extLst>
              <a:ext uri="{FF2B5EF4-FFF2-40B4-BE49-F238E27FC236}">
                <a16:creationId xmlns:a16="http://schemas.microsoft.com/office/drawing/2014/main" id="{BA23342B-6BA4-4C2B-A289-A636A0506E75}"/>
              </a:ext>
            </a:extLst>
          </p:cNvPr>
          <p:cNvSpPr txBox="1"/>
          <p:nvPr/>
        </p:nvSpPr>
        <p:spPr>
          <a:xfrm>
            <a:off x="7768418" y="3279000"/>
            <a:ext cx="372942" cy="369332"/>
          </a:xfrm>
          <a:prstGeom prst="rect">
            <a:avLst/>
          </a:prstGeom>
          <a:noFill/>
        </p:spPr>
        <p:txBody>
          <a:bodyPr wrap="square" rtlCol="0">
            <a:spAutoFit/>
          </a:bodyPr>
          <a:lstStyle/>
          <a:p>
            <a:r>
              <a:rPr lang="en-US" altLang="zh-CN" sz="1200" b="1">
                <a:solidFill>
                  <a:schemeClr val="bg1"/>
                </a:solidFill>
                <a:latin typeface="Verdana (Body)"/>
              </a:rPr>
              <a:t> </a:t>
            </a:r>
            <a:r>
              <a:rPr lang="en-US" altLang="zh-CN" b="1">
                <a:solidFill>
                  <a:schemeClr val="bg1"/>
                </a:solidFill>
                <a:latin typeface="Verdana (Body)"/>
              </a:rPr>
              <a:t>I</a:t>
            </a:r>
            <a:endParaRPr lang="zh-CN" altLang="en-US" b="1" dirty="0">
              <a:solidFill>
                <a:schemeClr val="bg1"/>
              </a:solidFill>
              <a:latin typeface="Verdana (Body)"/>
            </a:endParaRPr>
          </a:p>
        </p:txBody>
      </p:sp>
      <p:sp>
        <p:nvSpPr>
          <p:cNvPr id="34" name="文本框 53">
            <a:extLst>
              <a:ext uri="{FF2B5EF4-FFF2-40B4-BE49-F238E27FC236}">
                <a16:creationId xmlns:a16="http://schemas.microsoft.com/office/drawing/2014/main" id="{33557BE7-12E3-4573-8442-8A37FB3B7C24}"/>
              </a:ext>
            </a:extLst>
          </p:cNvPr>
          <p:cNvSpPr txBox="1"/>
          <p:nvPr/>
        </p:nvSpPr>
        <p:spPr>
          <a:xfrm>
            <a:off x="8100131" y="3279000"/>
            <a:ext cx="372942" cy="369332"/>
          </a:xfrm>
          <a:prstGeom prst="rect">
            <a:avLst/>
          </a:prstGeom>
          <a:noFill/>
        </p:spPr>
        <p:txBody>
          <a:bodyPr wrap="square" rtlCol="0">
            <a:spAutoFit/>
          </a:bodyPr>
          <a:lstStyle/>
          <a:p>
            <a:r>
              <a:rPr lang="en-US" altLang="zh-CN" b="1" dirty="0">
                <a:solidFill>
                  <a:schemeClr val="bg1"/>
                </a:solidFill>
                <a:latin typeface="Verdana (Body)"/>
              </a:rPr>
              <a:t>H</a:t>
            </a:r>
            <a:endParaRPr lang="zh-CN" altLang="en-US" b="1" dirty="0">
              <a:solidFill>
                <a:schemeClr val="bg1"/>
              </a:solidFill>
              <a:latin typeface="Verdana (Body)"/>
            </a:endParaRPr>
          </a:p>
        </p:txBody>
      </p:sp>
      <p:sp>
        <p:nvSpPr>
          <p:cNvPr id="39" name="Content Placeholder 2">
            <a:extLst>
              <a:ext uri="{FF2B5EF4-FFF2-40B4-BE49-F238E27FC236}">
                <a16:creationId xmlns:a16="http://schemas.microsoft.com/office/drawing/2014/main" id="{8723A080-FEE7-40D3-ABD3-8577D08575E2}"/>
              </a:ext>
            </a:extLst>
          </p:cNvPr>
          <p:cNvSpPr txBox="1">
            <a:spLocks/>
          </p:cNvSpPr>
          <p:nvPr/>
        </p:nvSpPr>
        <p:spPr>
          <a:xfrm>
            <a:off x="384531" y="2755874"/>
            <a:ext cx="4289156" cy="1873031"/>
          </a:xfrm>
          <a:prstGeom prst="rect">
            <a:avLst/>
          </a:prstGeom>
          <a:solidFill>
            <a:schemeClr val="bg1"/>
          </a:solidFill>
          <a:ln w="19050">
            <a:solidFill>
              <a:schemeClr val="accent2"/>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chemeClr val="accent2"/>
                </a:solidFill>
                <a:latin typeface="Courier New" panose="02070309020205020404" pitchFamily="49" charset="0"/>
                <a:cs typeface="Courier New" panose="02070309020205020404" pitchFamily="49" charset="0"/>
              </a:rPr>
              <a:t>printTree_PreOrder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p>
          <a:p>
            <a:pPr marL="0" indent="0">
              <a:lnSpc>
                <a:spcPct val="100000"/>
              </a:lnSpc>
              <a:spcBef>
                <a:spcPts val="300"/>
              </a:spcBef>
              <a:buFont typeface="Arial" panose="020B0604020202020204" pitchFamily="34" charset="0"/>
              <a:buNone/>
            </a:pPr>
            <a:r>
              <a:rPr lang="en-SG" sz="1200" dirty="0">
                <a:solidFill>
                  <a:srgbClr val="0070C0"/>
                </a:solidFill>
                <a:latin typeface="Courier New" panose="02070309020205020404" pitchFamily="49" charset="0"/>
                <a:cs typeface="Courier New" panose="02070309020205020404" pitchFamily="49" charset="0"/>
              </a:rPr>
              <a:t>     </a:t>
            </a:r>
            <a:r>
              <a:rPr lang="en-SG" sz="1200" b="1" dirty="0" err="1">
                <a:solidFill>
                  <a:srgbClr val="0070C0"/>
                </a:solidFill>
                <a:latin typeface="Courier New" panose="02070309020205020404" pitchFamily="49" charset="0"/>
                <a:cs typeface="Courier New" panose="02070309020205020404" pitchFamily="49" charset="0"/>
              </a:rPr>
              <a:t>printTree_PreOrder</a:t>
            </a:r>
            <a:r>
              <a:rPr lang="en-SG" sz="1200" b="1" dirty="0">
                <a:solidFill>
                  <a:srgbClr val="0070C0"/>
                </a:solidFill>
                <a:latin typeface="Courier New" panose="02070309020205020404" pitchFamily="49" charset="0"/>
                <a:cs typeface="Courier New" panose="02070309020205020404" pitchFamily="49" charset="0"/>
              </a:rPr>
              <a:t>(node-&gt;left);</a:t>
            </a:r>
          </a:p>
          <a:p>
            <a:pPr marL="0" indent="0">
              <a:lnSpc>
                <a:spcPct val="100000"/>
              </a:lnSpc>
              <a:spcBef>
                <a:spcPts val="300"/>
              </a:spcBef>
              <a:buFont typeface="Arial" panose="020B0604020202020204" pitchFamily="34" charset="0"/>
              <a:buNone/>
            </a:pPr>
            <a:r>
              <a:rPr lang="en-SG" sz="1200" b="1" dirty="0">
                <a:solidFill>
                  <a:srgbClr val="7030A0"/>
                </a:solidFill>
                <a:latin typeface="Courier New" panose="02070309020205020404" pitchFamily="49" charset="0"/>
                <a:cs typeface="Courier New" panose="02070309020205020404" pitchFamily="49" charset="0"/>
              </a:rPr>
              <a:t>     </a:t>
            </a:r>
            <a:r>
              <a:rPr lang="en-SG" sz="1200" b="1" dirty="0" err="1">
                <a:solidFill>
                  <a:srgbClr val="7030A0"/>
                </a:solidFill>
                <a:latin typeface="Courier New" panose="02070309020205020404" pitchFamily="49" charset="0"/>
                <a:cs typeface="Courier New" panose="02070309020205020404" pitchFamily="49" charset="0"/>
              </a:rPr>
              <a:t>printTree_PreOrder</a:t>
            </a:r>
            <a:r>
              <a:rPr lang="en-SG" sz="1200" b="1" dirty="0">
                <a:solidFill>
                  <a:srgbClr val="7030A0"/>
                </a:solidFill>
                <a:latin typeface="Courier New" panose="02070309020205020404" pitchFamily="49" charset="0"/>
                <a:cs typeface="Courier New" panose="02070309020205020404" pitchFamily="49" charset="0"/>
              </a:rPr>
              <a:t>(node-&gt;right);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cxnSp>
        <p:nvCxnSpPr>
          <p:cNvPr id="41" name="Straight Arrow Connector 40">
            <a:extLst>
              <a:ext uri="{FF2B5EF4-FFF2-40B4-BE49-F238E27FC236}">
                <a16:creationId xmlns:a16="http://schemas.microsoft.com/office/drawing/2014/main" id="{1EB607D5-9C4F-4529-9B6C-76A9C044A155}"/>
              </a:ext>
            </a:extLst>
          </p:cNvPr>
          <p:cNvCxnSpPr>
            <a:cxnSpLocks/>
          </p:cNvCxnSpPr>
          <p:nvPr/>
        </p:nvCxnSpPr>
        <p:spPr>
          <a:xfrm flipH="1">
            <a:off x="1116893" y="2040950"/>
            <a:ext cx="1" cy="7162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F0F6F37-95DB-43F0-9DAD-D13E33EFCDB4}"/>
              </a:ext>
            </a:extLst>
          </p:cNvPr>
          <p:cNvCxnSpPr/>
          <p:nvPr/>
        </p:nvCxnSpPr>
        <p:spPr>
          <a:xfrm flipH="1">
            <a:off x="4057564" y="2894632"/>
            <a:ext cx="538222"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34309CA6-26E7-4946-B5E1-9156E39F65BB}"/>
              </a:ext>
            </a:extLst>
          </p:cNvPr>
          <p:cNvSpPr txBox="1">
            <a:spLocks/>
          </p:cNvSpPr>
          <p:nvPr/>
        </p:nvSpPr>
        <p:spPr>
          <a:xfrm>
            <a:off x="641103" y="4767663"/>
            <a:ext cx="4289156" cy="1873031"/>
          </a:xfrm>
          <a:prstGeom prst="rect">
            <a:avLst/>
          </a:prstGeom>
          <a:solidFill>
            <a:schemeClr val="bg1"/>
          </a:solidFill>
          <a:ln w="19050">
            <a:solidFill>
              <a:srgbClr val="0070C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rgbClr val="0070C0"/>
                </a:solidFill>
                <a:latin typeface="Courier New" panose="02070309020205020404" pitchFamily="49" charset="0"/>
                <a:cs typeface="Courier New" panose="02070309020205020404" pitchFamily="49" charset="0"/>
              </a:rPr>
              <a:t>printTree_PreOrder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p>
          <a:p>
            <a:pPr marL="0" indent="0">
              <a:lnSpc>
                <a:spcPct val="100000"/>
              </a:lnSpc>
              <a:spcBef>
                <a:spcPts val="300"/>
              </a:spcBef>
              <a:buFont typeface="Arial" panose="020B0604020202020204" pitchFamily="34" charset="0"/>
              <a:buNone/>
            </a:pPr>
            <a:r>
              <a:rPr lang="en-SG" sz="1200" dirty="0">
                <a:solidFill>
                  <a:schemeClr val="accent5"/>
                </a:solidFill>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printTree_PreOrder</a:t>
            </a:r>
            <a:r>
              <a:rPr lang="en-SG" sz="1200" b="1" dirty="0">
                <a:latin typeface="Courier New" panose="02070309020205020404" pitchFamily="49" charset="0"/>
                <a:cs typeface="Courier New" panose="02070309020205020404" pitchFamily="49" charset="0"/>
              </a:rPr>
              <a:t>(node-&gt;left);</a:t>
            </a:r>
          </a:p>
          <a:p>
            <a:pPr marL="0" indent="0">
              <a:lnSpc>
                <a:spcPct val="100000"/>
              </a:lnSpc>
              <a:spcBef>
                <a:spcPts val="300"/>
              </a:spcBef>
              <a:buFont typeface="Arial" panose="020B0604020202020204" pitchFamily="34" charset="0"/>
              <a:buNone/>
            </a:pP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printTree_PreOrder</a:t>
            </a:r>
            <a:r>
              <a:rPr lang="en-SG" sz="1200" b="1" dirty="0">
                <a:latin typeface="Courier New" panose="02070309020205020404" pitchFamily="49" charset="0"/>
                <a:cs typeface="Courier New" panose="02070309020205020404" pitchFamily="49" charset="0"/>
              </a:rPr>
              <a:t>(node-&gt;right);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cxnSp>
        <p:nvCxnSpPr>
          <p:cNvPr id="59" name="Straight Arrow Connector 58">
            <a:extLst>
              <a:ext uri="{FF2B5EF4-FFF2-40B4-BE49-F238E27FC236}">
                <a16:creationId xmlns:a16="http://schemas.microsoft.com/office/drawing/2014/main" id="{8EB00876-0C48-4D12-AFE0-2A15E03E388D}"/>
              </a:ext>
            </a:extLst>
          </p:cNvPr>
          <p:cNvCxnSpPr/>
          <p:nvPr/>
        </p:nvCxnSpPr>
        <p:spPr>
          <a:xfrm flipH="1">
            <a:off x="4314136" y="4906421"/>
            <a:ext cx="538222"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DD5C68E-EC16-4B76-9A35-490CFD218DA5}"/>
              </a:ext>
            </a:extLst>
          </p:cNvPr>
          <p:cNvCxnSpPr>
            <a:cxnSpLocks/>
          </p:cNvCxnSpPr>
          <p:nvPr/>
        </p:nvCxnSpPr>
        <p:spPr>
          <a:xfrm flipH="1">
            <a:off x="1379252" y="3852517"/>
            <a:ext cx="1" cy="95327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314D47D1-1988-410F-9CDD-1AC4D2700F11}"/>
              </a:ext>
            </a:extLst>
          </p:cNvPr>
          <p:cNvCxnSpPr>
            <a:cxnSpLocks/>
            <a:stCxn id="58" idx="3"/>
          </p:cNvCxnSpPr>
          <p:nvPr/>
        </p:nvCxnSpPr>
        <p:spPr>
          <a:xfrm flipH="1" flipV="1">
            <a:off x="4673687" y="3692390"/>
            <a:ext cx="256572" cy="2011789"/>
          </a:xfrm>
          <a:prstGeom prst="bentConnector3">
            <a:avLst>
              <a:gd name="adj1" fmla="val -89098"/>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Content Placeholder 2">
            <a:extLst>
              <a:ext uri="{FF2B5EF4-FFF2-40B4-BE49-F238E27FC236}">
                <a16:creationId xmlns:a16="http://schemas.microsoft.com/office/drawing/2014/main" id="{5A9339A9-77E3-46ED-ADEC-581A6966420A}"/>
              </a:ext>
            </a:extLst>
          </p:cNvPr>
          <p:cNvSpPr txBox="1">
            <a:spLocks/>
          </p:cNvSpPr>
          <p:nvPr/>
        </p:nvSpPr>
        <p:spPr>
          <a:xfrm>
            <a:off x="630366" y="4758761"/>
            <a:ext cx="4289156" cy="1873031"/>
          </a:xfrm>
          <a:prstGeom prst="rect">
            <a:avLst/>
          </a:prstGeom>
          <a:solidFill>
            <a:schemeClr val="bg1"/>
          </a:solidFill>
          <a:ln w="19050">
            <a:solidFill>
              <a:srgbClr val="7030A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rgbClr val="7030A0"/>
                </a:solidFill>
                <a:latin typeface="Courier New" panose="02070309020205020404" pitchFamily="49" charset="0"/>
                <a:cs typeface="Courier New" panose="02070309020205020404" pitchFamily="49" charset="0"/>
              </a:rPr>
              <a:t>printTree_PreOrder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p>
          <a:p>
            <a:pPr marL="0" indent="0">
              <a:lnSpc>
                <a:spcPct val="100000"/>
              </a:lnSpc>
              <a:spcBef>
                <a:spcPts val="300"/>
              </a:spcBef>
              <a:buFont typeface="Arial" panose="020B0604020202020204" pitchFamily="34" charset="0"/>
              <a:buNone/>
            </a:pPr>
            <a:r>
              <a:rPr lang="en-SG" sz="1200" dirty="0">
                <a:solidFill>
                  <a:schemeClr val="accent4">
                    <a:lumMod val="75000"/>
                  </a:schemeClr>
                </a:solidFill>
                <a:latin typeface="Courier New" panose="02070309020205020404" pitchFamily="49" charset="0"/>
                <a:cs typeface="Courier New" panose="02070309020205020404" pitchFamily="49" charset="0"/>
              </a:rPr>
              <a:t>     </a:t>
            </a:r>
            <a:r>
              <a:rPr lang="en-SG" sz="1200" b="1" dirty="0" err="1">
                <a:solidFill>
                  <a:schemeClr val="accent4">
                    <a:lumMod val="75000"/>
                  </a:schemeClr>
                </a:solidFill>
                <a:latin typeface="Courier New" panose="02070309020205020404" pitchFamily="49" charset="0"/>
                <a:cs typeface="Courier New" panose="02070309020205020404" pitchFamily="49" charset="0"/>
              </a:rPr>
              <a:t>printTree_PreOrder</a:t>
            </a:r>
            <a:r>
              <a:rPr lang="en-SG" sz="1200" b="1" dirty="0">
                <a:solidFill>
                  <a:schemeClr val="accent4">
                    <a:lumMod val="75000"/>
                  </a:schemeClr>
                </a:solidFill>
                <a:latin typeface="Courier New" panose="02070309020205020404" pitchFamily="49" charset="0"/>
                <a:cs typeface="Courier New" panose="02070309020205020404" pitchFamily="49" charset="0"/>
              </a:rPr>
              <a:t>(node-&gt;left);</a:t>
            </a:r>
          </a:p>
          <a:p>
            <a:pPr marL="0" indent="0">
              <a:lnSpc>
                <a:spcPct val="100000"/>
              </a:lnSpc>
              <a:spcBef>
                <a:spcPts val="300"/>
              </a:spcBef>
              <a:buFont typeface="Arial" panose="020B0604020202020204" pitchFamily="34" charset="0"/>
              <a:buNone/>
            </a:pP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printTree_PreOrder</a:t>
            </a:r>
            <a:r>
              <a:rPr lang="en-SG" sz="1200" b="1" dirty="0">
                <a:latin typeface="Courier New" panose="02070309020205020404" pitchFamily="49" charset="0"/>
                <a:cs typeface="Courier New" panose="02070309020205020404" pitchFamily="49" charset="0"/>
              </a:rPr>
              <a:t>(node-&gt;right);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cxnSp>
        <p:nvCxnSpPr>
          <p:cNvPr id="63" name="Straight Arrow Connector 62">
            <a:extLst>
              <a:ext uri="{FF2B5EF4-FFF2-40B4-BE49-F238E27FC236}">
                <a16:creationId xmlns:a16="http://schemas.microsoft.com/office/drawing/2014/main" id="{7A5992C3-FB1C-418F-B1D2-844020500965}"/>
              </a:ext>
            </a:extLst>
          </p:cNvPr>
          <p:cNvCxnSpPr/>
          <p:nvPr/>
        </p:nvCxnSpPr>
        <p:spPr>
          <a:xfrm flipH="1">
            <a:off x="4303399" y="4897519"/>
            <a:ext cx="538222"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55F9B7C4-08D5-4773-9CED-47DA14EF9AEE}"/>
              </a:ext>
            </a:extLst>
          </p:cNvPr>
          <p:cNvCxnSpPr>
            <a:cxnSpLocks/>
          </p:cNvCxnSpPr>
          <p:nvPr/>
        </p:nvCxnSpPr>
        <p:spPr>
          <a:xfrm flipH="1">
            <a:off x="1379252" y="4088973"/>
            <a:ext cx="1" cy="7162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466B320E-8BC7-420E-8316-727330653DC0}"/>
              </a:ext>
            </a:extLst>
          </p:cNvPr>
          <p:cNvCxnSpPr>
            <a:cxnSpLocks/>
            <a:stCxn id="62" idx="3"/>
          </p:cNvCxnSpPr>
          <p:nvPr/>
        </p:nvCxnSpPr>
        <p:spPr>
          <a:xfrm flipH="1" flipV="1">
            <a:off x="4662950" y="3683488"/>
            <a:ext cx="256572" cy="2011789"/>
          </a:xfrm>
          <a:prstGeom prst="bentConnector3">
            <a:avLst>
              <a:gd name="adj1" fmla="val -89098"/>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E6AC664-4AA6-4337-A72B-6C0CF1A319D9}"/>
              </a:ext>
            </a:extLst>
          </p:cNvPr>
          <p:cNvSpPr txBox="1"/>
          <p:nvPr/>
        </p:nvSpPr>
        <p:spPr>
          <a:xfrm>
            <a:off x="4981862" y="5726015"/>
            <a:ext cx="2136426" cy="461665"/>
          </a:xfrm>
          <a:prstGeom prst="rect">
            <a:avLst/>
          </a:prstGeom>
          <a:no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node-&gt;left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sp>
        <p:nvSpPr>
          <p:cNvPr id="71" name="TextBox 70">
            <a:extLst>
              <a:ext uri="{FF2B5EF4-FFF2-40B4-BE49-F238E27FC236}">
                <a16:creationId xmlns:a16="http://schemas.microsoft.com/office/drawing/2014/main" id="{B8F83227-E1D1-4599-8D17-98DEF555BB75}"/>
              </a:ext>
            </a:extLst>
          </p:cNvPr>
          <p:cNvSpPr txBox="1"/>
          <p:nvPr/>
        </p:nvSpPr>
        <p:spPr>
          <a:xfrm>
            <a:off x="4981862" y="5725550"/>
            <a:ext cx="2136426" cy="461665"/>
          </a:xfrm>
          <a:prstGeom prst="rect">
            <a:avLst/>
          </a:prstGeom>
          <a:solidFill>
            <a:schemeClr val="bg1"/>
          </a:solid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node-&gt;right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sp>
        <p:nvSpPr>
          <p:cNvPr id="112" name="Content Placeholder 2">
            <a:extLst>
              <a:ext uri="{FF2B5EF4-FFF2-40B4-BE49-F238E27FC236}">
                <a16:creationId xmlns:a16="http://schemas.microsoft.com/office/drawing/2014/main" id="{C439C227-D23E-4D89-A449-C7ED5356C004}"/>
              </a:ext>
            </a:extLst>
          </p:cNvPr>
          <p:cNvSpPr txBox="1">
            <a:spLocks/>
          </p:cNvSpPr>
          <p:nvPr/>
        </p:nvSpPr>
        <p:spPr>
          <a:xfrm>
            <a:off x="5052286" y="4789033"/>
            <a:ext cx="3992519" cy="1873031"/>
          </a:xfrm>
          <a:prstGeom prst="rect">
            <a:avLst/>
          </a:prstGeom>
          <a:solidFill>
            <a:schemeClr val="bg1"/>
          </a:solidFill>
          <a:ln w="19050">
            <a:solidFill>
              <a:schemeClr val="accent4">
                <a:lumMod val="75000"/>
              </a:schemeClr>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chemeClr val="accent4">
                    <a:lumMod val="75000"/>
                  </a:schemeClr>
                </a:solidFill>
                <a:latin typeface="Courier New" panose="02070309020205020404" pitchFamily="49" charset="0"/>
                <a:cs typeface="Courier New" panose="02070309020205020404" pitchFamily="49" charset="0"/>
              </a:rPr>
              <a:t>printTree_PreOrder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p>
          <a:p>
            <a:pPr marL="0" indent="0">
              <a:lnSpc>
                <a:spcPct val="100000"/>
              </a:lnSpc>
              <a:spcBef>
                <a:spcPts val="300"/>
              </a:spcBef>
              <a:buFont typeface="Arial" panose="020B0604020202020204" pitchFamily="34" charset="0"/>
              <a:buNone/>
            </a:pPr>
            <a:r>
              <a:rPr lang="en-SG" sz="1200" dirty="0">
                <a:solidFill>
                  <a:schemeClr val="accent5"/>
                </a:solidFill>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printTree_PreOrder</a:t>
            </a:r>
            <a:r>
              <a:rPr lang="en-SG" sz="1200" b="1" dirty="0">
                <a:latin typeface="Courier New" panose="02070309020205020404" pitchFamily="49" charset="0"/>
                <a:cs typeface="Courier New" panose="02070309020205020404" pitchFamily="49" charset="0"/>
              </a:rPr>
              <a:t>(node-&gt;left);</a:t>
            </a:r>
          </a:p>
          <a:p>
            <a:pPr marL="0" indent="0">
              <a:lnSpc>
                <a:spcPct val="100000"/>
              </a:lnSpc>
              <a:spcBef>
                <a:spcPts val="300"/>
              </a:spcBef>
              <a:buFont typeface="Arial" panose="020B0604020202020204" pitchFamily="34" charset="0"/>
              <a:buNone/>
            </a:pP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printTree_PreOrder</a:t>
            </a:r>
            <a:r>
              <a:rPr lang="en-SG" sz="1200" b="1" dirty="0">
                <a:latin typeface="Courier New" panose="02070309020205020404" pitchFamily="49" charset="0"/>
                <a:cs typeface="Courier New" panose="02070309020205020404" pitchFamily="49" charset="0"/>
              </a:rPr>
              <a:t>(node-&gt;right);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cxnSp>
        <p:nvCxnSpPr>
          <p:cNvPr id="113" name="Straight Arrow Connector 112">
            <a:extLst>
              <a:ext uri="{FF2B5EF4-FFF2-40B4-BE49-F238E27FC236}">
                <a16:creationId xmlns:a16="http://schemas.microsoft.com/office/drawing/2014/main" id="{089A8F7B-C262-4E67-9016-99DB479A5913}"/>
              </a:ext>
            </a:extLst>
          </p:cNvPr>
          <p:cNvCxnSpPr/>
          <p:nvPr/>
        </p:nvCxnSpPr>
        <p:spPr>
          <a:xfrm flipH="1">
            <a:off x="8695262" y="4906420"/>
            <a:ext cx="538222" cy="0"/>
          </a:xfrm>
          <a:prstGeom prst="straightConnector1">
            <a:avLst/>
          </a:prstGeom>
          <a:ln w="571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2C469ECE-3C97-4B39-A132-AF5479A0F967}"/>
              </a:ext>
            </a:extLst>
          </p:cNvPr>
          <p:cNvSpPr txBox="1"/>
          <p:nvPr/>
        </p:nvSpPr>
        <p:spPr>
          <a:xfrm>
            <a:off x="6878322" y="6145687"/>
            <a:ext cx="2136426" cy="461665"/>
          </a:xfrm>
          <a:prstGeom prst="rect">
            <a:avLst/>
          </a:prstGeom>
          <a:no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node-&gt;left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sp>
        <p:nvSpPr>
          <p:cNvPr id="115" name="TextBox 114">
            <a:extLst>
              <a:ext uri="{FF2B5EF4-FFF2-40B4-BE49-F238E27FC236}">
                <a16:creationId xmlns:a16="http://schemas.microsoft.com/office/drawing/2014/main" id="{BAFB9ED0-10F7-4056-B0C2-C9FFC5A1EE0D}"/>
              </a:ext>
            </a:extLst>
          </p:cNvPr>
          <p:cNvSpPr txBox="1"/>
          <p:nvPr/>
        </p:nvSpPr>
        <p:spPr>
          <a:xfrm>
            <a:off x="6878322" y="6145222"/>
            <a:ext cx="2136426" cy="461665"/>
          </a:xfrm>
          <a:prstGeom prst="rect">
            <a:avLst/>
          </a:prstGeom>
          <a:solidFill>
            <a:schemeClr val="bg1"/>
          </a:solid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node-&gt;right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cxnSp>
        <p:nvCxnSpPr>
          <p:cNvPr id="117" name="Connector: Elbow 116">
            <a:extLst>
              <a:ext uri="{FF2B5EF4-FFF2-40B4-BE49-F238E27FC236}">
                <a16:creationId xmlns:a16="http://schemas.microsoft.com/office/drawing/2014/main" id="{DA6350BE-A5E0-4D45-A58E-EA0E5BFBD810}"/>
              </a:ext>
            </a:extLst>
          </p:cNvPr>
          <p:cNvCxnSpPr>
            <a:cxnSpLocks/>
          </p:cNvCxnSpPr>
          <p:nvPr/>
        </p:nvCxnSpPr>
        <p:spPr>
          <a:xfrm rot="16200000" flipV="1">
            <a:off x="4893039" y="3945176"/>
            <a:ext cx="7356" cy="1636070"/>
          </a:xfrm>
          <a:prstGeom prst="bentConnector3">
            <a:avLst>
              <a:gd name="adj1" fmla="val 266825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nector: Elbow 117">
            <a:extLst>
              <a:ext uri="{FF2B5EF4-FFF2-40B4-BE49-F238E27FC236}">
                <a16:creationId xmlns:a16="http://schemas.microsoft.com/office/drawing/2014/main" id="{F8632650-FE64-4E2E-8868-C844FF129AD4}"/>
              </a:ext>
            </a:extLst>
          </p:cNvPr>
          <p:cNvCxnSpPr>
            <a:cxnSpLocks/>
          </p:cNvCxnSpPr>
          <p:nvPr/>
        </p:nvCxnSpPr>
        <p:spPr>
          <a:xfrm flipH="1" flipV="1">
            <a:off x="4441556" y="1648228"/>
            <a:ext cx="232131" cy="1531259"/>
          </a:xfrm>
          <a:prstGeom prst="bentConnector3">
            <a:avLst>
              <a:gd name="adj1" fmla="val -98479"/>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326BED64-F1F0-4588-8A28-38C47D8FF5CD}"/>
              </a:ext>
            </a:extLst>
          </p:cNvPr>
          <p:cNvSpPr txBox="1"/>
          <p:nvPr/>
        </p:nvSpPr>
        <p:spPr>
          <a:xfrm>
            <a:off x="5054207" y="5725549"/>
            <a:ext cx="2136426" cy="461665"/>
          </a:xfrm>
          <a:prstGeom prst="rect">
            <a:avLst/>
          </a:prstGeom>
          <a:solidFill>
            <a:schemeClr val="bg1"/>
          </a:solid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node-&gt;right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cxnSp>
        <p:nvCxnSpPr>
          <p:cNvPr id="116" name="Straight Arrow Connector 115">
            <a:extLst>
              <a:ext uri="{FF2B5EF4-FFF2-40B4-BE49-F238E27FC236}">
                <a16:creationId xmlns:a16="http://schemas.microsoft.com/office/drawing/2014/main" id="{0C2DB2AB-95FC-4A16-B8FB-B744DAE1F3A9}"/>
              </a:ext>
            </a:extLst>
          </p:cNvPr>
          <p:cNvCxnSpPr>
            <a:cxnSpLocks/>
          </p:cNvCxnSpPr>
          <p:nvPr/>
        </p:nvCxnSpPr>
        <p:spPr>
          <a:xfrm>
            <a:off x="4194087" y="5787350"/>
            <a:ext cx="92944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1761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72222E-6 7.40741E-7 L 0.00138 0.03171 " pathEditMode="relative" rAng="0" ptsTypes="AA">
                                      <p:cBhvr>
                                        <p:cTn id="6" dur="500" fill="hold"/>
                                        <p:tgtEl>
                                          <p:spTgt spid="23"/>
                                        </p:tgtEl>
                                        <p:attrNameLst>
                                          <p:attrName>ppt_x</p:attrName>
                                          <p:attrName>ppt_y</p:attrName>
                                        </p:attrNameLst>
                                      </p:cBhvr>
                                      <p:rCtr x="69" y="1574"/>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500"/>
                                        <p:tgtEl>
                                          <p:spTgt spid="3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par>
                                <p:cTn id="20" presetID="1" presetClass="emph" presetSubtype="2" fill="hold" nodeType="withEffect">
                                  <p:stCondLst>
                                    <p:cond delay="0"/>
                                  </p:stCondLst>
                                  <p:childTnLst>
                                    <p:animClr clrSpc="rgb" dir="cw">
                                      <p:cBhvr>
                                        <p:cTn id="21" dur="500" fill="hold"/>
                                        <p:tgtEl>
                                          <p:spTgt spid="8"/>
                                        </p:tgtEl>
                                        <p:attrNameLst>
                                          <p:attrName>fillcolor</p:attrName>
                                        </p:attrNameLst>
                                      </p:cBhvr>
                                      <p:to>
                                        <a:schemeClr val="accent2"/>
                                      </p:to>
                                    </p:animClr>
                                    <p:set>
                                      <p:cBhvr>
                                        <p:cTn id="22" dur="500" fill="hold"/>
                                        <p:tgtEl>
                                          <p:spTgt spid="8"/>
                                        </p:tgtEl>
                                        <p:attrNameLst>
                                          <p:attrName>fill.type</p:attrName>
                                        </p:attrNameLst>
                                      </p:cBhvr>
                                      <p:to>
                                        <p:strVal val="solid"/>
                                      </p:to>
                                    </p:set>
                                    <p:set>
                                      <p:cBhvr>
                                        <p:cTn id="23" dur="500" fill="hold"/>
                                        <p:tgtEl>
                                          <p:spTgt spid="8"/>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nodeType="clickEffect">
                                  <p:stCondLst>
                                    <p:cond delay="0"/>
                                  </p:stCondLst>
                                  <p:childTnLst>
                                    <p:animMotion origin="layout" path="M -2.77778E-7 -7.40741E-7 L -0.06076 0.0963 " pathEditMode="relative" rAng="0" ptsTypes="AA">
                                      <p:cBhvr>
                                        <p:cTn id="27" dur="500" fill="hold"/>
                                        <p:tgtEl>
                                          <p:spTgt spid="57"/>
                                        </p:tgtEl>
                                        <p:attrNameLst>
                                          <p:attrName>ppt_x</p:attrName>
                                          <p:attrName>ppt_y</p:attrName>
                                        </p:attrNameLst>
                                      </p:cBhvr>
                                      <p:rCtr x="-3038" y="4815"/>
                                    </p:animMotion>
                                  </p:childTnLst>
                                </p:cTn>
                              </p:par>
                              <p:par>
                                <p:cTn id="28" presetID="10" presetClass="entr" presetSubtype="0"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nodeType="clickEffect">
                                  <p:stCondLst>
                                    <p:cond delay="0"/>
                                  </p:stCondLst>
                                  <p:childTnLst>
                                    <p:animMotion origin="layout" path="M -0.06076 0.0963 L -0.02292 0.13079 " pathEditMode="relative" rAng="0" ptsTypes="AA">
                                      <p:cBhvr>
                                        <p:cTn id="34" dur="500" fill="hold"/>
                                        <p:tgtEl>
                                          <p:spTgt spid="57"/>
                                        </p:tgtEl>
                                        <p:attrNameLst>
                                          <p:attrName>ppt_x</p:attrName>
                                          <p:attrName>ppt_y</p:attrName>
                                        </p:attrNameLst>
                                      </p:cBhvr>
                                      <p:rCtr x="1858" y="1736"/>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fade">
                                      <p:cBhvr>
                                        <p:cTn id="39" dur="500"/>
                                        <p:tgtEl>
                                          <p:spTgt spid="6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fade">
                                      <p:cBhvr>
                                        <p:cTn id="42" dur="500"/>
                                        <p:tgtEl>
                                          <p:spTgt spid="5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fade">
                                      <p:cBhvr>
                                        <p:cTn id="47" dur="500"/>
                                        <p:tgtEl>
                                          <p:spTgt spid="59"/>
                                        </p:tgtEl>
                                      </p:cBhvr>
                                    </p:animEffect>
                                  </p:childTnLst>
                                </p:cTn>
                              </p:par>
                              <p:par>
                                <p:cTn id="48" presetID="1" presetClass="emph" presetSubtype="2" fill="hold" nodeType="withEffect">
                                  <p:stCondLst>
                                    <p:cond delay="0"/>
                                  </p:stCondLst>
                                  <p:childTnLst>
                                    <p:animClr clrSpc="rgb" dir="cw">
                                      <p:cBhvr>
                                        <p:cTn id="49" dur="500" fill="hold"/>
                                        <p:tgtEl>
                                          <p:spTgt spid="11"/>
                                        </p:tgtEl>
                                        <p:attrNameLst>
                                          <p:attrName>fillcolor</p:attrName>
                                        </p:attrNameLst>
                                      </p:cBhvr>
                                      <p:to>
                                        <a:srgbClr val="0070C0"/>
                                      </p:to>
                                    </p:animClr>
                                    <p:set>
                                      <p:cBhvr>
                                        <p:cTn id="50" dur="500" fill="hold"/>
                                        <p:tgtEl>
                                          <p:spTgt spid="11"/>
                                        </p:tgtEl>
                                        <p:attrNameLst>
                                          <p:attrName>fill.type</p:attrName>
                                        </p:attrNameLst>
                                      </p:cBhvr>
                                      <p:to>
                                        <p:strVal val="solid"/>
                                      </p:to>
                                    </p:set>
                                    <p:set>
                                      <p:cBhvr>
                                        <p:cTn id="51" dur="500" fill="hold"/>
                                        <p:tgtEl>
                                          <p:spTgt spid="11"/>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42" presetClass="path" presetSubtype="0" accel="50000" decel="50000" fill="hold" nodeType="clickEffect">
                                  <p:stCondLst>
                                    <p:cond delay="0"/>
                                  </p:stCondLst>
                                  <p:childTnLst>
                                    <p:animMotion origin="layout" path="M 4.72222E-6 7.40741E-7 L -0.06077 0.0963 " pathEditMode="relative" rAng="0" ptsTypes="AA">
                                      <p:cBhvr>
                                        <p:cTn id="55" dur="500" fill="hold"/>
                                        <p:tgtEl>
                                          <p:spTgt spid="59"/>
                                        </p:tgtEl>
                                        <p:attrNameLst>
                                          <p:attrName>ppt_x</p:attrName>
                                          <p:attrName>ppt_y</p:attrName>
                                        </p:attrNameLst>
                                      </p:cBhvr>
                                      <p:rCtr x="-3038" y="4815"/>
                                    </p:animMotion>
                                  </p:childTnLst>
                                </p:cTn>
                              </p:par>
                              <p:par>
                                <p:cTn id="56" presetID="10" presetClass="entr" presetSubtype="0"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500"/>
                                        <p:tgtEl>
                                          <p:spTgt spid="32"/>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nodeType="clickEffect">
                                  <p:stCondLst>
                                    <p:cond delay="0"/>
                                  </p:stCondLst>
                                  <p:childTnLst>
                                    <p:animMotion origin="layout" path="M -0.06076 0.0963 L -0.01546 0.12893 " pathEditMode="relative" rAng="0" ptsTypes="AA">
                                      <p:cBhvr>
                                        <p:cTn id="62" dur="500" fill="hold"/>
                                        <p:tgtEl>
                                          <p:spTgt spid="59"/>
                                        </p:tgtEl>
                                        <p:attrNameLst>
                                          <p:attrName>ppt_x</p:attrName>
                                          <p:attrName>ppt_y</p:attrName>
                                        </p:attrNameLst>
                                      </p:cBhvr>
                                      <p:rCtr x="2240" y="1551"/>
                                    </p:animMotion>
                                  </p:childTnLst>
                                </p:cTn>
                              </p:par>
                              <p:par>
                                <p:cTn id="63" presetID="10" presetClass="entr" presetSubtype="0" fill="hold" grpId="0" nodeType="withEffect">
                                  <p:stCondLst>
                                    <p:cond delay="0"/>
                                  </p:stCondLst>
                                  <p:childTnLst>
                                    <p:set>
                                      <p:cBhvr>
                                        <p:cTn id="64" dur="1" fill="hold">
                                          <p:stCondLst>
                                            <p:cond delay="0"/>
                                          </p:stCondLst>
                                        </p:cTn>
                                        <p:tgtEl>
                                          <p:spTgt spid="70"/>
                                        </p:tgtEl>
                                        <p:attrNameLst>
                                          <p:attrName>style.visibility</p:attrName>
                                        </p:attrNameLst>
                                      </p:cBhvr>
                                      <p:to>
                                        <p:strVal val="visible"/>
                                      </p:to>
                                    </p:set>
                                    <p:animEffect transition="in" filter="fade">
                                      <p:cBhvr>
                                        <p:cTn id="65" dur="500"/>
                                        <p:tgtEl>
                                          <p:spTgt spid="70"/>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path" presetSubtype="0" accel="50000" decel="50000" fill="hold" nodeType="clickEffect">
                                  <p:stCondLst>
                                    <p:cond delay="0"/>
                                  </p:stCondLst>
                                  <p:childTnLst>
                                    <p:animMotion origin="layout" path="M -0.01546 0.12894 L -0.01546 0.16296 " pathEditMode="relative" rAng="0" ptsTypes="AA">
                                      <p:cBhvr>
                                        <p:cTn id="69" dur="500" fill="hold"/>
                                        <p:tgtEl>
                                          <p:spTgt spid="59"/>
                                        </p:tgtEl>
                                        <p:attrNameLst>
                                          <p:attrName>ppt_x</p:attrName>
                                          <p:attrName>ppt_y</p:attrName>
                                        </p:attrNameLst>
                                      </p:cBhvr>
                                      <p:rCtr x="0" y="1806"/>
                                    </p:animMotion>
                                  </p:childTnLst>
                                </p:cTn>
                              </p:par>
                              <p:par>
                                <p:cTn id="70" presetID="10" presetClass="entr" presetSubtype="0" fill="hold" grpId="0" nodeType="withEffect">
                                  <p:stCondLst>
                                    <p:cond delay="0"/>
                                  </p:stCondLst>
                                  <p:childTnLst>
                                    <p:set>
                                      <p:cBhvr>
                                        <p:cTn id="71" dur="1" fill="hold">
                                          <p:stCondLst>
                                            <p:cond delay="0"/>
                                          </p:stCondLst>
                                        </p:cTn>
                                        <p:tgtEl>
                                          <p:spTgt spid="71"/>
                                        </p:tgtEl>
                                        <p:attrNameLst>
                                          <p:attrName>style.visibility</p:attrName>
                                        </p:attrNameLst>
                                      </p:cBhvr>
                                      <p:to>
                                        <p:strVal val="visible"/>
                                      </p:to>
                                    </p:set>
                                    <p:animEffect transition="in" filter="fade">
                                      <p:cBhvr>
                                        <p:cTn id="72" dur="500"/>
                                        <p:tgtEl>
                                          <p:spTgt spid="71"/>
                                        </p:tgtEl>
                                      </p:cBhvr>
                                    </p:animEffec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0.01546 0.16296 L -0.25695 0.19375 " pathEditMode="relative" rAng="0" ptsTypes="AA">
                                      <p:cBhvr>
                                        <p:cTn id="76" dur="500" fill="hold"/>
                                        <p:tgtEl>
                                          <p:spTgt spid="59"/>
                                        </p:tgtEl>
                                        <p:attrNameLst>
                                          <p:attrName>ppt_x</p:attrName>
                                          <p:attrName>ppt_y</p:attrName>
                                        </p:attrNameLst>
                                      </p:cBhvr>
                                      <p:rCtr x="-12083" y="1551"/>
                                    </p:animMotion>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nodeType="clickEffect">
                                  <p:stCondLst>
                                    <p:cond delay="0"/>
                                  </p:stCondLst>
                                  <p:childTnLst>
                                    <p:set>
                                      <p:cBhvr>
                                        <p:cTn id="80" dur="1" fill="hold">
                                          <p:stCondLst>
                                            <p:cond delay="0"/>
                                          </p:stCondLst>
                                        </p:cTn>
                                        <p:tgtEl>
                                          <p:spTgt spid="61"/>
                                        </p:tgtEl>
                                        <p:attrNameLst>
                                          <p:attrName>style.visibility</p:attrName>
                                        </p:attrNameLst>
                                      </p:cBhvr>
                                      <p:to>
                                        <p:strVal val="visible"/>
                                      </p:to>
                                    </p:set>
                                    <p:animEffect transition="in" filter="wipe(down)">
                                      <p:cBhvr>
                                        <p:cTn id="81" dur="500"/>
                                        <p:tgtEl>
                                          <p:spTgt spid="61"/>
                                        </p:tgtEl>
                                      </p:cBhvr>
                                    </p:animEffect>
                                  </p:childTnLst>
                                </p:cTn>
                              </p:par>
                              <p:par>
                                <p:cTn id="82" presetID="10" presetClass="exit" presetSubtype="0" fill="hold" grpId="1" nodeType="withEffect">
                                  <p:stCondLst>
                                    <p:cond delay="0"/>
                                  </p:stCondLst>
                                  <p:childTnLst>
                                    <p:animEffect transition="out" filter="fade">
                                      <p:cBhvr>
                                        <p:cTn id="83" dur="500"/>
                                        <p:tgtEl>
                                          <p:spTgt spid="70"/>
                                        </p:tgtEl>
                                      </p:cBhvr>
                                    </p:animEffect>
                                    <p:set>
                                      <p:cBhvr>
                                        <p:cTn id="84" dur="1" fill="hold">
                                          <p:stCondLst>
                                            <p:cond delay="499"/>
                                          </p:stCondLst>
                                        </p:cTn>
                                        <p:tgtEl>
                                          <p:spTgt spid="70"/>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71"/>
                                        </p:tgtEl>
                                      </p:cBhvr>
                                    </p:animEffect>
                                    <p:set>
                                      <p:cBhvr>
                                        <p:cTn id="87" dur="1" fill="hold">
                                          <p:stCondLst>
                                            <p:cond delay="499"/>
                                          </p:stCondLst>
                                        </p:cTn>
                                        <p:tgtEl>
                                          <p:spTgt spid="71"/>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nodeType="clickEffect">
                                  <p:stCondLst>
                                    <p:cond delay="0"/>
                                  </p:stCondLst>
                                  <p:childTnLst>
                                    <p:animEffect transition="out" filter="fade">
                                      <p:cBhvr>
                                        <p:cTn id="91" dur="500"/>
                                        <p:tgtEl>
                                          <p:spTgt spid="60"/>
                                        </p:tgtEl>
                                      </p:cBhvr>
                                    </p:animEffect>
                                    <p:set>
                                      <p:cBhvr>
                                        <p:cTn id="92" dur="1" fill="hold">
                                          <p:stCondLst>
                                            <p:cond delay="499"/>
                                          </p:stCondLst>
                                        </p:cTn>
                                        <p:tgtEl>
                                          <p:spTgt spid="60"/>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500"/>
                                        <p:tgtEl>
                                          <p:spTgt spid="58"/>
                                        </p:tgtEl>
                                      </p:cBhvr>
                                    </p:animEffect>
                                    <p:set>
                                      <p:cBhvr>
                                        <p:cTn id="95" dur="1" fill="hold">
                                          <p:stCondLst>
                                            <p:cond delay="499"/>
                                          </p:stCondLst>
                                        </p:cTn>
                                        <p:tgtEl>
                                          <p:spTgt spid="58"/>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59"/>
                                        </p:tgtEl>
                                      </p:cBhvr>
                                    </p:animEffect>
                                    <p:set>
                                      <p:cBhvr>
                                        <p:cTn id="98" dur="1" fill="hold">
                                          <p:stCondLst>
                                            <p:cond delay="499"/>
                                          </p:stCondLst>
                                        </p:cTn>
                                        <p:tgtEl>
                                          <p:spTgt spid="59"/>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61"/>
                                        </p:tgtEl>
                                      </p:cBhvr>
                                    </p:animEffect>
                                    <p:set>
                                      <p:cBhvr>
                                        <p:cTn id="101" dur="1" fill="hold">
                                          <p:stCondLst>
                                            <p:cond delay="499"/>
                                          </p:stCondLst>
                                        </p:cTn>
                                        <p:tgtEl>
                                          <p:spTgt spid="61"/>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42" presetClass="path" presetSubtype="0" accel="50000" decel="50000" fill="hold" nodeType="clickEffect">
                                  <p:stCondLst>
                                    <p:cond delay="0"/>
                                  </p:stCondLst>
                                  <p:childTnLst>
                                    <p:animMotion origin="layout" path="M -0.02292 0.13078 L -0.01823 0.16296 " pathEditMode="relative" rAng="0" ptsTypes="AA">
                                      <p:cBhvr>
                                        <p:cTn id="105" dur="500" fill="hold"/>
                                        <p:tgtEl>
                                          <p:spTgt spid="57"/>
                                        </p:tgtEl>
                                        <p:attrNameLst>
                                          <p:attrName>ppt_x</p:attrName>
                                          <p:attrName>ppt_y</p:attrName>
                                        </p:attrNameLst>
                                      </p:cBhvr>
                                      <p:rCtr x="313" y="1620"/>
                                    </p:animMotion>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65"/>
                                        </p:tgtEl>
                                        <p:attrNameLst>
                                          <p:attrName>style.visibility</p:attrName>
                                        </p:attrNameLst>
                                      </p:cBhvr>
                                      <p:to>
                                        <p:strVal val="visible"/>
                                      </p:to>
                                    </p:set>
                                    <p:animEffect transition="in" filter="fade">
                                      <p:cBhvr>
                                        <p:cTn id="110" dur="500"/>
                                        <p:tgtEl>
                                          <p:spTgt spid="65"/>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62"/>
                                        </p:tgtEl>
                                        <p:attrNameLst>
                                          <p:attrName>style.visibility</p:attrName>
                                        </p:attrNameLst>
                                      </p:cBhvr>
                                      <p:to>
                                        <p:strVal val="visible"/>
                                      </p:to>
                                    </p:set>
                                    <p:animEffect transition="in" filter="fade">
                                      <p:cBhvr>
                                        <p:cTn id="113" dur="500"/>
                                        <p:tgtEl>
                                          <p:spTgt spid="62"/>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63"/>
                                        </p:tgtEl>
                                        <p:attrNameLst>
                                          <p:attrName>style.visibility</p:attrName>
                                        </p:attrNameLst>
                                      </p:cBhvr>
                                      <p:to>
                                        <p:strVal val="visible"/>
                                      </p:to>
                                    </p:set>
                                    <p:animEffect transition="in" filter="fade">
                                      <p:cBhvr>
                                        <p:cTn id="118" dur="500"/>
                                        <p:tgtEl>
                                          <p:spTgt spid="63"/>
                                        </p:tgtEl>
                                      </p:cBhvr>
                                    </p:animEffect>
                                  </p:childTnLst>
                                </p:cTn>
                              </p:par>
                              <p:par>
                                <p:cTn id="119" presetID="1" presetClass="emph" presetSubtype="2" fill="hold" nodeType="withEffect">
                                  <p:stCondLst>
                                    <p:cond delay="0"/>
                                  </p:stCondLst>
                                  <p:childTnLst>
                                    <p:animClr clrSpc="rgb" dir="cw">
                                      <p:cBhvr>
                                        <p:cTn id="120" dur="500" fill="hold"/>
                                        <p:tgtEl>
                                          <p:spTgt spid="10"/>
                                        </p:tgtEl>
                                        <p:attrNameLst>
                                          <p:attrName>fillcolor</p:attrName>
                                        </p:attrNameLst>
                                      </p:cBhvr>
                                      <p:to>
                                        <a:srgbClr val="7030A0"/>
                                      </p:to>
                                    </p:animClr>
                                    <p:set>
                                      <p:cBhvr>
                                        <p:cTn id="121" dur="500" fill="hold"/>
                                        <p:tgtEl>
                                          <p:spTgt spid="10"/>
                                        </p:tgtEl>
                                        <p:attrNameLst>
                                          <p:attrName>fill.type</p:attrName>
                                        </p:attrNameLst>
                                      </p:cBhvr>
                                      <p:to>
                                        <p:strVal val="solid"/>
                                      </p:to>
                                    </p:set>
                                    <p:set>
                                      <p:cBhvr>
                                        <p:cTn id="122" dur="500" fill="hold"/>
                                        <p:tgtEl>
                                          <p:spTgt spid="10"/>
                                        </p:tgtEl>
                                        <p:attrNameLst>
                                          <p:attrName>fill.on</p:attrName>
                                        </p:attrNameLst>
                                      </p:cBhvr>
                                      <p:to>
                                        <p:strVal val="true"/>
                                      </p:to>
                                    </p:set>
                                  </p:childTnLst>
                                </p:cTn>
                              </p:par>
                            </p:childTnLst>
                          </p:cTn>
                        </p:par>
                      </p:childTnLst>
                    </p:cTn>
                  </p:par>
                  <p:par>
                    <p:cTn id="123" fill="hold">
                      <p:stCondLst>
                        <p:cond delay="indefinite"/>
                      </p:stCondLst>
                      <p:childTnLst>
                        <p:par>
                          <p:cTn id="124" fill="hold">
                            <p:stCondLst>
                              <p:cond delay="0"/>
                            </p:stCondLst>
                            <p:childTnLst>
                              <p:par>
                                <p:cTn id="125" presetID="42" presetClass="path" presetSubtype="0" accel="50000" decel="50000" fill="hold" nodeType="clickEffect">
                                  <p:stCondLst>
                                    <p:cond delay="0"/>
                                  </p:stCondLst>
                                  <p:childTnLst>
                                    <p:animMotion origin="layout" path="M 0 -3.7037E-7 L -0.06076 0.0963 " pathEditMode="relative" rAng="0" ptsTypes="AA">
                                      <p:cBhvr>
                                        <p:cTn id="126" dur="500" fill="hold"/>
                                        <p:tgtEl>
                                          <p:spTgt spid="63"/>
                                        </p:tgtEl>
                                        <p:attrNameLst>
                                          <p:attrName>ppt_x</p:attrName>
                                          <p:attrName>ppt_y</p:attrName>
                                        </p:attrNameLst>
                                      </p:cBhvr>
                                      <p:rCtr x="-3038" y="4815"/>
                                    </p:animMotion>
                                  </p:childTnLst>
                                </p:cTn>
                              </p:par>
                              <p:par>
                                <p:cTn id="127" presetID="10" presetClass="entr" presetSubtype="0" fill="hold" grpId="0" nodeType="withEffect">
                                  <p:stCondLst>
                                    <p:cond delay="0"/>
                                  </p:stCondLst>
                                  <p:childTnLst>
                                    <p:set>
                                      <p:cBhvr>
                                        <p:cTn id="128" dur="1" fill="hold">
                                          <p:stCondLst>
                                            <p:cond delay="0"/>
                                          </p:stCondLst>
                                        </p:cTn>
                                        <p:tgtEl>
                                          <p:spTgt spid="33"/>
                                        </p:tgtEl>
                                        <p:attrNameLst>
                                          <p:attrName>style.visibility</p:attrName>
                                        </p:attrNameLst>
                                      </p:cBhvr>
                                      <p:to>
                                        <p:strVal val="visible"/>
                                      </p:to>
                                    </p:set>
                                    <p:animEffect transition="in" filter="fade">
                                      <p:cBhvr>
                                        <p:cTn id="129" dur="500"/>
                                        <p:tgtEl>
                                          <p:spTgt spid="33"/>
                                        </p:tgtEl>
                                      </p:cBhvr>
                                    </p:animEffect>
                                  </p:childTnLst>
                                </p:cTn>
                              </p:par>
                            </p:childTnLst>
                          </p:cTn>
                        </p:par>
                      </p:childTnLst>
                    </p:cTn>
                  </p:par>
                  <p:par>
                    <p:cTn id="130" fill="hold">
                      <p:stCondLst>
                        <p:cond delay="indefinite"/>
                      </p:stCondLst>
                      <p:childTnLst>
                        <p:par>
                          <p:cTn id="131" fill="hold">
                            <p:stCondLst>
                              <p:cond delay="0"/>
                            </p:stCondLst>
                            <p:childTnLst>
                              <p:par>
                                <p:cTn id="132" presetID="42" presetClass="path" presetSubtype="0" accel="50000" decel="50000" fill="hold" nodeType="clickEffect">
                                  <p:stCondLst>
                                    <p:cond delay="0"/>
                                  </p:stCondLst>
                                  <p:childTnLst>
                                    <p:animMotion origin="layout" path="M -0.06076 0.0963 L -0.01545 0.12894 " pathEditMode="relative" rAng="0" ptsTypes="AA">
                                      <p:cBhvr>
                                        <p:cTn id="133" dur="500" fill="hold"/>
                                        <p:tgtEl>
                                          <p:spTgt spid="63"/>
                                        </p:tgtEl>
                                        <p:attrNameLst>
                                          <p:attrName>ppt_x</p:attrName>
                                          <p:attrName>ppt_y</p:attrName>
                                        </p:attrNameLst>
                                      </p:cBhvr>
                                      <p:rCtr x="2257" y="1620"/>
                                    </p:animMotion>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112"/>
                                        </p:tgtEl>
                                        <p:attrNameLst>
                                          <p:attrName>style.visibility</p:attrName>
                                        </p:attrNameLst>
                                      </p:cBhvr>
                                      <p:to>
                                        <p:strVal val="visible"/>
                                      </p:to>
                                    </p:set>
                                    <p:animEffect transition="in" filter="fade">
                                      <p:cBhvr>
                                        <p:cTn id="138" dur="500"/>
                                        <p:tgtEl>
                                          <p:spTgt spid="112"/>
                                        </p:tgtEl>
                                      </p:cBhvr>
                                    </p:animEffect>
                                  </p:childTnLst>
                                </p:cTn>
                              </p:par>
                              <p:par>
                                <p:cTn id="139" presetID="10" presetClass="entr" presetSubtype="0" fill="hold" nodeType="withEffect">
                                  <p:stCondLst>
                                    <p:cond delay="0"/>
                                  </p:stCondLst>
                                  <p:childTnLst>
                                    <p:set>
                                      <p:cBhvr>
                                        <p:cTn id="140" dur="1" fill="hold">
                                          <p:stCondLst>
                                            <p:cond delay="0"/>
                                          </p:stCondLst>
                                        </p:cTn>
                                        <p:tgtEl>
                                          <p:spTgt spid="116"/>
                                        </p:tgtEl>
                                        <p:attrNameLst>
                                          <p:attrName>style.visibility</p:attrName>
                                        </p:attrNameLst>
                                      </p:cBhvr>
                                      <p:to>
                                        <p:strVal val="visible"/>
                                      </p:to>
                                    </p:set>
                                    <p:animEffect transition="in" filter="fade">
                                      <p:cBhvr>
                                        <p:cTn id="141" dur="500"/>
                                        <p:tgtEl>
                                          <p:spTgt spid="116"/>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nodeType="clickEffect">
                                  <p:stCondLst>
                                    <p:cond delay="0"/>
                                  </p:stCondLst>
                                  <p:childTnLst>
                                    <p:set>
                                      <p:cBhvr>
                                        <p:cTn id="145" dur="1" fill="hold">
                                          <p:stCondLst>
                                            <p:cond delay="0"/>
                                          </p:stCondLst>
                                        </p:cTn>
                                        <p:tgtEl>
                                          <p:spTgt spid="113"/>
                                        </p:tgtEl>
                                        <p:attrNameLst>
                                          <p:attrName>style.visibility</p:attrName>
                                        </p:attrNameLst>
                                      </p:cBhvr>
                                      <p:to>
                                        <p:strVal val="visible"/>
                                      </p:to>
                                    </p:set>
                                    <p:animEffect transition="in" filter="fade">
                                      <p:cBhvr>
                                        <p:cTn id="146" dur="500"/>
                                        <p:tgtEl>
                                          <p:spTgt spid="113"/>
                                        </p:tgtEl>
                                      </p:cBhvr>
                                    </p:animEffect>
                                  </p:childTnLst>
                                </p:cTn>
                              </p:par>
                              <p:par>
                                <p:cTn id="147" presetID="1" presetClass="emph" presetSubtype="2" fill="hold" nodeType="withEffect">
                                  <p:stCondLst>
                                    <p:cond delay="0"/>
                                  </p:stCondLst>
                                  <p:childTnLst>
                                    <p:animClr clrSpc="rgb" dir="cw">
                                      <p:cBhvr>
                                        <p:cTn id="148" dur="500" fill="hold"/>
                                        <p:tgtEl>
                                          <p:spTgt spid="20"/>
                                        </p:tgtEl>
                                        <p:attrNameLst>
                                          <p:attrName>fillcolor</p:attrName>
                                        </p:attrNameLst>
                                      </p:cBhvr>
                                      <p:to>
                                        <a:srgbClr val="BF9000"/>
                                      </p:to>
                                    </p:animClr>
                                    <p:set>
                                      <p:cBhvr>
                                        <p:cTn id="149" dur="500" fill="hold"/>
                                        <p:tgtEl>
                                          <p:spTgt spid="20"/>
                                        </p:tgtEl>
                                        <p:attrNameLst>
                                          <p:attrName>fill.type</p:attrName>
                                        </p:attrNameLst>
                                      </p:cBhvr>
                                      <p:to>
                                        <p:strVal val="solid"/>
                                      </p:to>
                                    </p:set>
                                    <p:set>
                                      <p:cBhvr>
                                        <p:cTn id="150" dur="500" fill="hold"/>
                                        <p:tgtEl>
                                          <p:spTgt spid="20"/>
                                        </p:tgtEl>
                                        <p:attrNameLst>
                                          <p:attrName>fill.on</p:attrName>
                                        </p:attrNameLst>
                                      </p:cBhvr>
                                      <p:to>
                                        <p:strVal val="true"/>
                                      </p:to>
                                    </p:set>
                                  </p:childTnLst>
                                </p:cTn>
                              </p:par>
                            </p:childTnLst>
                          </p:cTn>
                        </p:par>
                      </p:childTnLst>
                    </p:cTn>
                  </p:par>
                  <p:par>
                    <p:cTn id="151" fill="hold">
                      <p:stCondLst>
                        <p:cond delay="indefinite"/>
                      </p:stCondLst>
                      <p:childTnLst>
                        <p:par>
                          <p:cTn id="152" fill="hold">
                            <p:stCondLst>
                              <p:cond delay="0"/>
                            </p:stCondLst>
                            <p:childTnLst>
                              <p:par>
                                <p:cTn id="153" presetID="42" presetClass="path" presetSubtype="0" accel="50000" decel="50000" fill="hold" nodeType="clickEffect">
                                  <p:stCondLst>
                                    <p:cond delay="0"/>
                                  </p:stCondLst>
                                  <p:childTnLst>
                                    <p:animMotion origin="layout" path="M 1.66667E-6 7.40741E-7 L -0.06077 0.0963 " pathEditMode="relative" rAng="0" ptsTypes="AA">
                                      <p:cBhvr>
                                        <p:cTn id="154" dur="500" fill="hold"/>
                                        <p:tgtEl>
                                          <p:spTgt spid="113"/>
                                        </p:tgtEl>
                                        <p:attrNameLst>
                                          <p:attrName>ppt_x</p:attrName>
                                          <p:attrName>ppt_y</p:attrName>
                                        </p:attrNameLst>
                                      </p:cBhvr>
                                      <p:rCtr x="-3038" y="4815"/>
                                    </p:animMotion>
                                  </p:childTnLst>
                                </p:cTn>
                              </p:par>
                              <p:par>
                                <p:cTn id="155" presetID="10" presetClass="entr" presetSubtype="0" fill="hold" grpId="0" nodeType="withEffect">
                                  <p:stCondLst>
                                    <p:cond delay="0"/>
                                  </p:stCondLst>
                                  <p:childTnLst>
                                    <p:set>
                                      <p:cBhvr>
                                        <p:cTn id="156" dur="1" fill="hold">
                                          <p:stCondLst>
                                            <p:cond delay="0"/>
                                          </p:stCondLst>
                                        </p:cTn>
                                        <p:tgtEl>
                                          <p:spTgt spid="34"/>
                                        </p:tgtEl>
                                        <p:attrNameLst>
                                          <p:attrName>style.visibility</p:attrName>
                                        </p:attrNameLst>
                                      </p:cBhvr>
                                      <p:to>
                                        <p:strVal val="visible"/>
                                      </p:to>
                                    </p:set>
                                    <p:animEffect transition="in" filter="fade">
                                      <p:cBhvr>
                                        <p:cTn id="157" dur="500"/>
                                        <p:tgtEl>
                                          <p:spTgt spid="34"/>
                                        </p:tgtEl>
                                      </p:cBhvr>
                                    </p:animEffect>
                                  </p:childTnLst>
                                </p:cTn>
                              </p:par>
                            </p:childTnLst>
                          </p:cTn>
                        </p:par>
                      </p:childTnLst>
                    </p:cTn>
                  </p:par>
                  <p:par>
                    <p:cTn id="158" fill="hold">
                      <p:stCondLst>
                        <p:cond delay="indefinite"/>
                      </p:stCondLst>
                      <p:childTnLst>
                        <p:par>
                          <p:cTn id="159" fill="hold">
                            <p:stCondLst>
                              <p:cond delay="0"/>
                            </p:stCondLst>
                            <p:childTnLst>
                              <p:par>
                                <p:cTn id="160" presetID="42" presetClass="path" presetSubtype="0" accel="50000" decel="50000" fill="hold" nodeType="clickEffect">
                                  <p:stCondLst>
                                    <p:cond delay="0"/>
                                  </p:stCondLst>
                                  <p:childTnLst>
                                    <p:animMotion origin="layout" path="M -0.06077 0.0963 L -0.01545 0.12893 " pathEditMode="relative" rAng="0" ptsTypes="AA">
                                      <p:cBhvr>
                                        <p:cTn id="161" dur="500" fill="hold"/>
                                        <p:tgtEl>
                                          <p:spTgt spid="113"/>
                                        </p:tgtEl>
                                        <p:attrNameLst>
                                          <p:attrName>ppt_x</p:attrName>
                                          <p:attrName>ppt_y</p:attrName>
                                        </p:attrNameLst>
                                      </p:cBhvr>
                                      <p:rCtr x="2257" y="1620"/>
                                    </p:animMotion>
                                  </p:childTnLst>
                                </p:cTn>
                              </p:par>
                              <p:par>
                                <p:cTn id="162" presetID="10" presetClass="entr" presetSubtype="0" fill="hold" grpId="0" nodeType="withEffect">
                                  <p:stCondLst>
                                    <p:cond delay="0"/>
                                  </p:stCondLst>
                                  <p:childTnLst>
                                    <p:set>
                                      <p:cBhvr>
                                        <p:cTn id="163" dur="1" fill="hold">
                                          <p:stCondLst>
                                            <p:cond delay="0"/>
                                          </p:stCondLst>
                                        </p:cTn>
                                        <p:tgtEl>
                                          <p:spTgt spid="114"/>
                                        </p:tgtEl>
                                        <p:attrNameLst>
                                          <p:attrName>style.visibility</p:attrName>
                                        </p:attrNameLst>
                                      </p:cBhvr>
                                      <p:to>
                                        <p:strVal val="visible"/>
                                      </p:to>
                                    </p:set>
                                    <p:animEffect transition="in" filter="fade">
                                      <p:cBhvr>
                                        <p:cTn id="164" dur="500"/>
                                        <p:tgtEl>
                                          <p:spTgt spid="114"/>
                                        </p:tgtEl>
                                      </p:cBhvr>
                                    </p:animEffect>
                                  </p:childTnLst>
                                </p:cTn>
                              </p:par>
                            </p:childTnLst>
                          </p:cTn>
                        </p:par>
                      </p:childTnLst>
                    </p:cTn>
                  </p:par>
                  <p:par>
                    <p:cTn id="165" fill="hold">
                      <p:stCondLst>
                        <p:cond delay="indefinite"/>
                      </p:stCondLst>
                      <p:childTnLst>
                        <p:par>
                          <p:cTn id="166" fill="hold">
                            <p:stCondLst>
                              <p:cond delay="0"/>
                            </p:stCondLst>
                            <p:childTnLst>
                              <p:par>
                                <p:cTn id="167" presetID="42" presetClass="path" presetSubtype="0" accel="50000" decel="50000" fill="hold" nodeType="clickEffect">
                                  <p:stCondLst>
                                    <p:cond delay="0"/>
                                  </p:stCondLst>
                                  <p:childTnLst>
                                    <p:animMotion origin="layout" path="M -0.01545 0.12893 L -0.01545 0.16296 " pathEditMode="relative" rAng="0" ptsTypes="AA">
                                      <p:cBhvr>
                                        <p:cTn id="168" dur="500" fill="hold"/>
                                        <p:tgtEl>
                                          <p:spTgt spid="113"/>
                                        </p:tgtEl>
                                        <p:attrNameLst>
                                          <p:attrName>ppt_x</p:attrName>
                                          <p:attrName>ppt_y</p:attrName>
                                        </p:attrNameLst>
                                      </p:cBhvr>
                                      <p:rCtr x="0" y="1690"/>
                                    </p:animMotion>
                                  </p:childTnLst>
                                </p:cTn>
                              </p:par>
                              <p:par>
                                <p:cTn id="169" presetID="10" presetClass="entr" presetSubtype="0" fill="hold" grpId="0" nodeType="withEffect">
                                  <p:stCondLst>
                                    <p:cond delay="0"/>
                                  </p:stCondLst>
                                  <p:childTnLst>
                                    <p:set>
                                      <p:cBhvr>
                                        <p:cTn id="170" dur="1" fill="hold">
                                          <p:stCondLst>
                                            <p:cond delay="0"/>
                                          </p:stCondLst>
                                        </p:cTn>
                                        <p:tgtEl>
                                          <p:spTgt spid="115"/>
                                        </p:tgtEl>
                                        <p:attrNameLst>
                                          <p:attrName>style.visibility</p:attrName>
                                        </p:attrNameLst>
                                      </p:cBhvr>
                                      <p:to>
                                        <p:strVal val="visible"/>
                                      </p:to>
                                    </p:set>
                                    <p:animEffect transition="in" filter="fade">
                                      <p:cBhvr>
                                        <p:cTn id="171" dur="500"/>
                                        <p:tgtEl>
                                          <p:spTgt spid="115"/>
                                        </p:tgtEl>
                                      </p:cBhvr>
                                    </p:animEffect>
                                  </p:childTnLst>
                                </p:cTn>
                              </p:par>
                            </p:childTnLst>
                          </p:cTn>
                        </p:par>
                      </p:childTnLst>
                    </p:cTn>
                  </p:par>
                  <p:par>
                    <p:cTn id="172" fill="hold">
                      <p:stCondLst>
                        <p:cond delay="indefinite"/>
                      </p:stCondLst>
                      <p:childTnLst>
                        <p:par>
                          <p:cTn id="173" fill="hold">
                            <p:stCondLst>
                              <p:cond delay="0"/>
                            </p:stCondLst>
                            <p:childTnLst>
                              <p:par>
                                <p:cTn id="174" presetID="42" presetClass="path" presetSubtype="0" accel="50000" decel="50000" fill="hold" nodeType="clickEffect">
                                  <p:stCondLst>
                                    <p:cond delay="0"/>
                                  </p:stCondLst>
                                  <p:childTnLst>
                                    <p:animMotion origin="layout" path="M -0.01545 0.16296 L -0.25695 0.19375 " pathEditMode="relative" rAng="0" ptsTypes="AA">
                                      <p:cBhvr>
                                        <p:cTn id="175" dur="500" fill="hold"/>
                                        <p:tgtEl>
                                          <p:spTgt spid="113"/>
                                        </p:tgtEl>
                                        <p:attrNameLst>
                                          <p:attrName>ppt_x</p:attrName>
                                          <p:attrName>ppt_y</p:attrName>
                                        </p:attrNameLst>
                                      </p:cBhvr>
                                      <p:rCtr x="-12083" y="1528"/>
                                    </p:animMotion>
                                  </p:childTnLst>
                                </p:cTn>
                              </p:par>
                            </p:childTnLst>
                          </p:cTn>
                        </p:par>
                      </p:childTnLst>
                    </p:cTn>
                  </p:par>
                  <p:par>
                    <p:cTn id="176" fill="hold">
                      <p:stCondLst>
                        <p:cond delay="indefinite"/>
                      </p:stCondLst>
                      <p:childTnLst>
                        <p:par>
                          <p:cTn id="177" fill="hold">
                            <p:stCondLst>
                              <p:cond delay="0"/>
                            </p:stCondLst>
                            <p:childTnLst>
                              <p:par>
                                <p:cTn id="178" presetID="22" presetClass="entr" presetSubtype="4" fill="hold" nodeType="clickEffect">
                                  <p:stCondLst>
                                    <p:cond delay="0"/>
                                  </p:stCondLst>
                                  <p:childTnLst>
                                    <p:set>
                                      <p:cBhvr>
                                        <p:cTn id="179" dur="1" fill="hold">
                                          <p:stCondLst>
                                            <p:cond delay="0"/>
                                          </p:stCondLst>
                                        </p:cTn>
                                        <p:tgtEl>
                                          <p:spTgt spid="117"/>
                                        </p:tgtEl>
                                        <p:attrNameLst>
                                          <p:attrName>style.visibility</p:attrName>
                                        </p:attrNameLst>
                                      </p:cBhvr>
                                      <p:to>
                                        <p:strVal val="visible"/>
                                      </p:to>
                                    </p:set>
                                    <p:animEffect transition="in" filter="wipe(down)">
                                      <p:cBhvr>
                                        <p:cTn id="180" dur="500"/>
                                        <p:tgtEl>
                                          <p:spTgt spid="117"/>
                                        </p:tgtEl>
                                      </p:cBhvr>
                                    </p:animEffect>
                                  </p:childTnLst>
                                </p:cTn>
                              </p:par>
                            </p:childTnLst>
                          </p:cTn>
                        </p:par>
                      </p:childTnLst>
                    </p:cTn>
                  </p:par>
                  <p:par>
                    <p:cTn id="181" fill="hold">
                      <p:stCondLst>
                        <p:cond delay="indefinite"/>
                      </p:stCondLst>
                      <p:childTnLst>
                        <p:par>
                          <p:cTn id="182" fill="hold">
                            <p:stCondLst>
                              <p:cond delay="0"/>
                            </p:stCondLst>
                            <p:childTnLst>
                              <p:par>
                                <p:cTn id="183" presetID="10" presetClass="exit" presetSubtype="0" fill="hold" grpId="1" nodeType="clickEffect">
                                  <p:stCondLst>
                                    <p:cond delay="0"/>
                                  </p:stCondLst>
                                  <p:childTnLst>
                                    <p:animEffect transition="out" filter="fade">
                                      <p:cBhvr>
                                        <p:cTn id="184" dur="500"/>
                                        <p:tgtEl>
                                          <p:spTgt spid="112"/>
                                        </p:tgtEl>
                                      </p:cBhvr>
                                    </p:animEffect>
                                    <p:set>
                                      <p:cBhvr>
                                        <p:cTn id="185" dur="1" fill="hold">
                                          <p:stCondLst>
                                            <p:cond delay="499"/>
                                          </p:stCondLst>
                                        </p:cTn>
                                        <p:tgtEl>
                                          <p:spTgt spid="112"/>
                                        </p:tgtEl>
                                        <p:attrNameLst>
                                          <p:attrName>style.visibility</p:attrName>
                                        </p:attrNameLst>
                                      </p:cBhvr>
                                      <p:to>
                                        <p:strVal val="hidden"/>
                                      </p:to>
                                    </p:set>
                                  </p:childTnLst>
                                </p:cTn>
                              </p:par>
                              <p:par>
                                <p:cTn id="186" presetID="10" presetClass="exit" presetSubtype="0" fill="hold" nodeType="withEffect">
                                  <p:stCondLst>
                                    <p:cond delay="0"/>
                                  </p:stCondLst>
                                  <p:childTnLst>
                                    <p:animEffect transition="out" filter="fade">
                                      <p:cBhvr>
                                        <p:cTn id="187" dur="500"/>
                                        <p:tgtEl>
                                          <p:spTgt spid="113"/>
                                        </p:tgtEl>
                                      </p:cBhvr>
                                    </p:animEffect>
                                    <p:set>
                                      <p:cBhvr>
                                        <p:cTn id="188" dur="1" fill="hold">
                                          <p:stCondLst>
                                            <p:cond delay="499"/>
                                          </p:stCondLst>
                                        </p:cTn>
                                        <p:tgtEl>
                                          <p:spTgt spid="113"/>
                                        </p:tgtEl>
                                        <p:attrNameLst>
                                          <p:attrName>style.visibility</p:attrName>
                                        </p:attrNameLst>
                                      </p:cBhvr>
                                      <p:to>
                                        <p:strVal val="hidden"/>
                                      </p:to>
                                    </p:set>
                                  </p:childTnLst>
                                </p:cTn>
                              </p:par>
                              <p:par>
                                <p:cTn id="189" presetID="10" presetClass="exit" presetSubtype="0" fill="hold" nodeType="withEffect">
                                  <p:stCondLst>
                                    <p:cond delay="0"/>
                                  </p:stCondLst>
                                  <p:childTnLst>
                                    <p:animEffect transition="out" filter="fade">
                                      <p:cBhvr>
                                        <p:cTn id="190" dur="500"/>
                                        <p:tgtEl>
                                          <p:spTgt spid="117"/>
                                        </p:tgtEl>
                                      </p:cBhvr>
                                    </p:animEffect>
                                    <p:set>
                                      <p:cBhvr>
                                        <p:cTn id="191" dur="1" fill="hold">
                                          <p:stCondLst>
                                            <p:cond delay="499"/>
                                          </p:stCondLst>
                                        </p:cTn>
                                        <p:tgtEl>
                                          <p:spTgt spid="117"/>
                                        </p:tgtEl>
                                        <p:attrNameLst>
                                          <p:attrName>style.visibility</p:attrName>
                                        </p:attrNameLst>
                                      </p:cBhvr>
                                      <p:to>
                                        <p:strVal val="hidden"/>
                                      </p:to>
                                    </p:set>
                                  </p:childTnLst>
                                </p:cTn>
                              </p:par>
                              <p:par>
                                <p:cTn id="192" presetID="10" presetClass="exit" presetSubtype="0" fill="hold" nodeType="withEffect">
                                  <p:stCondLst>
                                    <p:cond delay="0"/>
                                  </p:stCondLst>
                                  <p:childTnLst>
                                    <p:animEffect transition="out" filter="fade">
                                      <p:cBhvr>
                                        <p:cTn id="193" dur="500"/>
                                        <p:tgtEl>
                                          <p:spTgt spid="116"/>
                                        </p:tgtEl>
                                      </p:cBhvr>
                                    </p:animEffect>
                                    <p:set>
                                      <p:cBhvr>
                                        <p:cTn id="194" dur="1" fill="hold">
                                          <p:stCondLst>
                                            <p:cond delay="499"/>
                                          </p:stCondLst>
                                        </p:cTn>
                                        <p:tgtEl>
                                          <p:spTgt spid="116"/>
                                        </p:tgtEl>
                                        <p:attrNameLst>
                                          <p:attrName>style.visibility</p:attrName>
                                        </p:attrNameLst>
                                      </p:cBhvr>
                                      <p:to>
                                        <p:strVal val="hidden"/>
                                      </p:to>
                                    </p:set>
                                  </p:childTnLst>
                                </p:cTn>
                              </p:par>
                              <p:par>
                                <p:cTn id="195" presetID="10" presetClass="exit" presetSubtype="0" fill="hold" grpId="1" nodeType="withEffect">
                                  <p:stCondLst>
                                    <p:cond delay="0"/>
                                  </p:stCondLst>
                                  <p:childTnLst>
                                    <p:animEffect transition="out" filter="fade">
                                      <p:cBhvr>
                                        <p:cTn id="196" dur="500"/>
                                        <p:tgtEl>
                                          <p:spTgt spid="114"/>
                                        </p:tgtEl>
                                      </p:cBhvr>
                                    </p:animEffect>
                                    <p:set>
                                      <p:cBhvr>
                                        <p:cTn id="197" dur="1" fill="hold">
                                          <p:stCondLst>
                                            <p:cond delay="499"/>
                                          </p:stCondLst>
                                        </p:cTn>
                                        <p:tgtEl>
                                          <p:spTgt spid="114"/>
                                        </p:tgtEl>
                                        <p:attrNameLst>
                                          <p:attrName>style.visibility</p:attrName>
                                        </p:attrNameLst>
                                      </p:cBhvr>
                                      <p:to>
                                        <p:strVal val="hidden"/>
                                      </p:to>
                                    </p:set>
                                  </p:childTnLst>
                                </p:cTn>
                              </p:par>
                              <p:par>
                                <p:cTn id="198" presetID="10" presetClass="exit" presetSubtype="0" fill="hold" grpId="1" nodeType="withEffect">
                                  <p:stCondLst>
                                    <p:cond delay="0"/>
                                  </p:stCondLst>
                                  <p:childTnLst>
                                    <p:animEffect transition="out" filter="fade">
                                      <p:cBhvr>
                                        <p:cTn id="199" dur="500"/>
                                        <p:tgtEl>
                                          <p:spTgt spid="115"/>
                                        </p:tgtEl>
                                      </p:cBhvr>
                                    </p:animEffect>
                                    <p:set>
                                      <p:cBhvr>
                                        <p:cTn id="200" dur="1" fill="hold">
                                          <p:stCondLst>
                                            <p:cond delay="499"/>
                                          </p:stCondLst>
                                        </p:cTn>
                                        <p:tgtEl>
                                          <p:spTgt spid="115"/>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42" presetClass="path" presetSubtype="0" accel="50000" decel="50000" fill="hold" nodeType="clickEffect">
                                  <p:stCondLst>
                                    <p:cond delay="0"/>
                                  </p:stCondLst>
                                  <p:childTnLst>
                                    <p:animMotion origin="layout" path="M -0.01545 0.12894 L -0.01545 0.16296 " pathEditMode="relative" rAng="0" ptsTypes="AA">
                                      <p:cBhvr>
                                        <p:cTn id="204" dur="500" fill="hold"/>
                                        <p:tgtEl>
                                          <p:spTgt spid="63"/>
                                        </p:tgtEl>
                                        <p:attrNameLst>
                                          <p:attrName>ppt_x</p:attrName>
                                          <p:attrName>ppt_y</p:attrName>
                                        </p:attrNameLst>
                                      </p:cBhvr>
                                      <p:rCtr x="0" y="1690"/>
                                    </p:animMotion>
                                  </p:childTnLst>
                                </p:cTn>
                              </p:par>
                              <p:par>
                                <p:cTn id="205" presetID="10" presetClass="entr" presetSubtype="0" fill="hold" grpId="0" nodeType="withEffect">
                                  <p:stCondLst>
                                    <p:cond delay="0"/>
                                  </p:stCondLst>
                                  <p:childTnLst>
                                    <p:set>
                                      <p:cBhvr>
                                        <p:cTn id="206" dur="1" fill="hold">
                                          <p:stCondLst>
                                            <p:cond delay="0"/>
                                          </p:stCondLst>
                                        </p:cTn>
                                        <p:tgtEl>
                                          <p:spTgt spid="120"/>
                                        </p:tgtEl>
                                        <p:attrNameLst>
                                          <p:attrName>style.visibility</p:attrName>
                                        </p:attrNameLst>
                                      </p:cBhvr>
                                      <p:to>
                                        <p:strVal val="visible"/>
                                      </p:to>
                                    </p:set>
                                    <p:animEffect transition="in" filter="fade">
                                      <p:cBhvr>
                                        <p:cTn id="207" dur="500"/>
                                        <p:tgtEl>
                                          <p:spTgt spid="120"/>
                                        </p:tgtEl>
                                      </p:cBhvr>
                                    </p:animEffect>
                                  </p:childTnLst>
                                </p:cTn>
                              </p:par>
                            </p:childTnLst>
                          </p:cTn>
                        </p:par>
                      </p:childTnLst>
                    </p:cTn>
                  </p:par>
                  <p:par>
                    <p:cTn id="208" fill="hold">
                      <p:stCondLst>
                        <p:cond delay="indefinite"/>
                      </p:stCondLst>
                      <p:childTnLst>
                        <p:par>
                          <p:cTn id="209" fill="hold">
                            <p:stCondLst>
                              <p:cond delay="0"/>
                            </p:stCondLst>
                            <p:childTnLst>
                              <p:par>
                                <p:cTn id="210" presetID="42" presetClass="path" presetSubtype="0" accel="50000" decel="50000" fill="hold" nodeType="clickEffect">
                                  <p:stCondLst>
                                    <p:cond delay="0"/>
                                  </p:stCondLst>
                                  <p:childTnLst>
                                    <p:animMotion origin="layout" path="M -0.01545 0.16296 L -0.25694 0.19375 " pathEditMode="relative" rAng="0" ptsTypes="AA">
                                      <p:cBhvr>
                                        <p:cTn id="211" dur="500" fill="hold"/>
                                        <p:tgtEl>
                                          <p:spTgt spid="63"/>
                                        </p:tgtEl>
                                        <p:attrNameLst>
                                          <p:attrName>ppt_x</p:attrName>
                                          <p:attrName>ppt_y</p:attrName>
                                        </p:attrNameLst>
                                      </p:cBhvr>
                                      <p:rCtr x="-12083" y="1528"/>
                                    </p:animMotion>
                                  </p:childTnLst>
                                </p:cTn>
                              </p:par>
                            </p:childTnLst>
                          </p:cTn>
                        </p:par>
                      </p:childTnLst>
                    </p:cTn>
                  </p:par>
                  <p:par>
                    <p:cTn id="212" fill="hold">
                      <p:stCondLst>
                        <p:cond delay="indefinite"/>
                      </p:stCondLst>
                      <p:childTnLst>
                        <p:par>
                          <p:cTn id="213" fill="hold">
                            <p:stCondLst>
                              <p:cond delay="0"/>
                            </p:stCondLst>
                            <p:childTnLst>
                              <p:par>
                                <p:cTn id="214" presetID="22" presetClass="entr" presetSubtype="4" fill="hold" nodeType="clickEffect">
                                  <p:stCondLst>
                                    <p:cond delay="0"/>
                                  </p:stCondLst>
                                  <p:childTnLst>
                                    <p:set>
                                      <p:cBhvr>
                                        <p:cTn id="215" dur="1" fill="hold">
                                          <p:stCondLst>
                                            <p:cond delay="0"/>
                                          </p:stCondLst>
                                        </p:cTn>
                                        <p:tgtEl>
                                          <p:spTgt spid="66"/>
                                        </p:tgtEl>
                                        <p:attrNameLst>
                                          <p:attrName>style.visibility</p:attrName>
                                        </p:attrNameLst>
                                      </p:cBhvr>
                                      <p:to>
                                        <p:strVal val="visible"/>
                                      </p:to>
                                    </p:set>
                                    <p:animEffect transition="in" filter="wipe(down)">
                                      <p:cBhvr>
                                        <p:cTn id="216" dur="500"/>
                                        <p:tgtEl>
                                          <p:spTgt spid="66"/>
                                        </p:tgtEl>
                                      </p:cBhvr>
                                    </p:animEffect>
                                  </p:childTnLst>
                                </p:cTn>
                              </p:par>
                              <p:par>
                                <p:cTn id="217" presetID="10" presetClass="exit" presetSubtype="0" fill="hold" grpId="1" nodeType="withEffect">
                                  <p:stCondLst>
                                    <p:cond delay="0"/>
                                  </p:stCondLst>
                                  <p:childTnLst>
                                    <p:animEffect transition="out" filter="fade">
                                      <p:cBhvr>
                                        <p:cTn id="218" dur="500"/>
                                        <p:tgtEl>
                                          <p:spTgt spid="120"/>
                                        </p:tgtEl>
                                      </p:cBhvr>
                                    </p:animEffect>
                                    <p:set>
                                      <p:cBhvr>
                                        <p:cTn id="219" dur="1" fill="hold">
                                          <p:stCondLst>
                                            <p:cond delay="499"/>
                                          </p:stCondLst>
                                        </p:cTn>
                                        <p:tgtEl>
                                          <p:spTgt spid="120"/>
                                        </p:tgtEl>
                                        <p:attrNameLst>
                                          <p:attrName>style.visibility</p:attrName>
                                        </p:attrNameLst>
                                      </p:cBhvr>
                                      <p:to>
                                        <p:strVal val="hidden"/>
                                      </p:to>
                                    </p:set>
                                  </p:childTnLst>
                                </p:cTn>
                              </p:par>
                            </p:childTnLst>
                          </p:cTn>
                        </p:par>
                      </p:childTnLst>
                    </p:cTn>
                  </p:par>
                  <p:par>
                    <p:cTn id="220" fill="hold">
                      <p:stCondLst>
                        <p:cond delay="indefinite"/>
                      </p:stCondLst>
                      <p:childTnLst>
                        <p:par>
                          <p:cTn id="221" fill="hold">
                            <p:stCondLst>
                              <p:cond delay="0"/>
                            </p:stCondLst>
                            <p:childTnLst>
                              <p:par>
                                <p:cTn id="222" presetID="10" presetClass="exit" presetSubtype="0" fill="hold" nodeType="clickEffect">
                                  <p:stCondLst>
                                    <p:cond delay="0"/>
                                  </p:stCondLst>
                                  <p:childTnLst>
                                    <p:animEffect transition="out" filter="fade">
                                      <p:cBhvr>
                                        <p:cTn id="223" dur="500"/>
                                        <p:tgtEl>
                                          <p:spTgt spid="65"/>
                                        </p:tgtEl>
                                      </p:cBhvr>
                                    </p:animEffect>
                                    <p:set>
                                      <p:cBhvr>
                                        <p:cTn id="224" dur="1" fill="hold">
                                          <p:stCondLst>
                                            <p:cond delay="499"/>
                                          </p:stCondLst>
                                        </p:cTn>
                                        <p:tgtEl>
                                          <p:spTgt spid="65"/>
                                        </p:tgtEl>
                                        <p:attrNameLst>
                                          <p:attrName>style.visibility</p:attrName>
                                        </p:attrNameLst>
                                      </p:cBhvr>
                                      <p:to>
                                        <p:strVal val="hidden"/>
                                      </p:to>
                                    </p:set>
                                  </p:childTnLst>
                                </p:cTn>
                              </p:par>
                              <p:par>
                                <p:cTn id="225" presetID="10" presetClass="exit" presetSubtype="0" fill="hold" grpId="1" nodeType="withEffect">
                                  <p:stCondLst>
                                    <p:cond delay="0"/>
                                  </p:stCondLst>
                                  <p:childTnLst>
                                    <p:animEffect transition="out" filter="fade">
                                      <p:cBhvr>
                                        <p:cTn id="226" dur="500"/>
                                        <p:tgtEl>
                                          <p:spTgt spid="62"/>
                                        </p:tgtEl>
                                      </p:cBhvr>
                                    </p:animEffect>
                                    <p:set>
                                      <p:cBhvr>
                                        <p:cTn id="227" dur="1" fill="hold">
                                          <p:stCondLst>
                                            <p:cond delay="499"/>
                                          </p:stCondLst>
                                        </p:cTn>
                                        <p:tgtEl>
                                          <p:spTgt spid="62"/>
                                        </p:tgtEl>
                                        <p:attrNameLst>
                                          <p:attrName>style.visibility</p:attrName>
                                        </p:attrNameLst>
                                      </p:cBhvr>
                                      <p:to>
                                        <p:strVal val="hidden"/>
                                      </p:to>
                                    </p:set>
                                  </p:childTnLst>
                                </p:cTn>
                              </p:par>
                              <p:par>
                                <p:cTn id="228" presetID="10" presetClass="exit" presetSubtype="0" fill="hold" nodeType="withEffect">
                                  <p:stCondLst>
                                    <p:cond delay="0"/>
                                  </p:stCondLst>
                                  <p:childTnLst>
                                    <p:animEffect transition="out" filter="fade">
                                      <p:cBhvr>
                                        <p:cTn id="229" dur="500"/>
                                        <p:tgtEl>
                                          <p:spTgt spid="63"/>
                                        </p:tgtEl>
                                      </p:cBhvr>
                                    </p:animEffect>
                                    <p:set>
                                      <p:cBhvr>
                                        <p:cTn id="230" dur="1" fill="hold">
                                          <p:stCondLst>
                                            <p:cond delay="499"/>
                                          </p:stCondLst>
                                        </p:cTn>
                                        <p:tgtEl>
                                          <p:spTgt spid="63"/>
                                        </p:tgtEl>
                                        <p:attrNameLst>
                                          <p:attrName>style.visibility</p:attrName>
                                        </p:attrNameLst>
                                      </p:cBhvr>
                                      <p:to>
                                        <p:strVal val="hidden"/>
                                      </p:to>
                                    </p:set>
                                  </p:childTnLst>
                                </p:cTn>
                              </p:par>
                              <p:par>
                                <p:cTn id="231" presetID="10" presetClass="exit" presetSubtype="0" fill="hold" nodeType="withEffect">
                                  <p:stCondLst>
                                    <p:cond delay="0"/>
                                  </p:stCondLst>
                                  <p:childTnLst>
                                    <p:animEffect transition="out" filter="fade">
                                      <p:cBhvr>
                                        <p:cTn id="232" dur="500"/>
                                        <p:tgtEl>
                                          <p:spTgt spid="66"/>
                                        </p:tgtEl>
                                      </p:cBhvr>
                                    </p:animEffect>
                                    <p:set>
                                      <p:cBhvr>
                                        <p:cTn id="233" dur="1" fill="hold">
                                          <p:stCondLst>
                                            <p:cond delay="499"/>
                                          </p:stCondLst>
                                        </p:cTn>
                                        <p:tgtEl>
                                          <p:spTgt spid="66"/>
                                        </p:tgtEl>
                                        <p:attrNameLst>
                                          <p:attrName>style.visibility</p:attrName>
                                        </p:attrNameLst>
                                      </p:cBhvr>
                                      <p:to>
                                        <p:strVal val="hidden"/>
                                      </p:to>
                                    </p:set>
                                  </p:childTnLst>
                                </p:cTn>
                              </p:par>
                            </p:childTnLst>
                          </p:cTn>
                        </p:par>
                      </p:childTnLst>
                    </p:cTn>
                  </p:par>
                  <p:par>
                    <p:cTn id="234" fill="hold">
                      <p:stCondLst>
                        <p:cond delay="indefinite"/>
                      </p:stCondLst>
                      <p:childTnLst>
                        <p:par>
                          <p:cTn id="235" fill="hold">
                            <p:stCondLst>
                              <p:cond delay="0"/>
                            </p:stCondLst>
                            <p:childTnLst>
                              <p:par>
                                <p:cTn id="236" presetID="42" presetClass="path" presetSubtype="0" accel="50000" decel="50000" fill="hold" nodeType="clickEffect">
                                  <p:stCondLst>
                                    <p:cond delay="0"/>
                                  </p:stCondLst>
                                  <p:childTnLst>
                                    <p:animMotion origin="layout" path="M -0.01823 0.16296 L -0.25417 0.19468 " pathEditMode="relative" rAng="0" ptsTypes="AA">
                                      <p:cBhvr>
                                        <p:cTn id="237" dur="500" fill="hold"/>
                                        <p:tgtEl>
                                          <p:spTgt spid="57"/>
                                        </p:tgtEl>
                                        <p:attrNameLst>
                                          <p:attrName>ppt_x</p:attrName>
                                          <p:attrName>ppt_y</p:attrName>
                                        </p:attrNameLst>
                                      </p:cBhvr>
                                      <p:rCtr x="-11806" y="1574"/>
                                    </p:animMotion>
                                  </p:childTnLst>
                                </p:cTn>
                              </p:par>
                            </p:childTnLst>
                          </p:cTn>
                        </p:par>
                      </p:childTnLst>
                    </p:cTn>
                  </p:par>
                  <p:par>
                    <p:cTn id="238" fill="hold">
                      <p:stCondLst>
                        <p:cond delay="indefinite"/>
                      </p:stCondLst>
                      <p:childTnLst>
                        <p:par>
                          <p:cTn id="239" fill="hold">
                            <p:stCondLst>
                              <p:cond delay="0"/>
                            </p:stCondLst>
                            <p:childTnLst>
                              <p:par>
                                <p:cTn id="240" presetID="22" presetClass="entr" presetSubtype="4" fill="hold" nodeType="clickEffect">
                                  <p:stCondLst>
                                    <p:cond delay="0"/>
                                  </p:stCondLst>
                                  <p:childTnLst>
                                    <p:set>
                                      <p:cBhvr>
                                        <p:cTn id="241" dur="1" fill="hold">
                                          <p:stCondLst>
                                            <p:cond delay="0"/>
                                          </p:stCondLst>
                                        </p:cTn>
                                        <p:tgtEl>
                                          <p:spTgt spid="118"/>
                                        </p:tgtEl>
                                        <p:attrNameLst>
                                          <p:attrName>style.visibility</p:attrName>
                                        </p:attrNameLst>
                                      </p:cBhvr>
                                      <p:to>
                                        <p:strVal val="visible"/>
                                      </p:to>
                                    </p:set>
                                    <p:animEffect transition="in" filter="wipe(down)">
                                      <p:cBhvr>
                                        <p:cTn id="242" dur="500"/>
                                        <p:tgtEl>
                                          <p:spTgt spid="118"/>
                                        </p:tgtEl>
                                      </p:cBhvr>
                                    </p:animEffect>
                                  </p:childTnLst>
                                </p:cTn>
                              </p:par>
                            </p:childTnLst>
                          </p:cTn>
                        </p:par>
                      </p:childTnLst>
                    </p:cTn>
                  </p:par>
                  <p:par>
                    <p:cTn id="243" fill="hold">
                      <p:stCondLst>
                        <p:cond delay="indefinite"/>
                      </p:stCondLst>
                      <p:childTnLst>
                        <p:par>
                          <p:cTn id="244" fill="hold">
                            <p:stCondLst>
                              <p:cond delay="0"/>
                            </p:stCondLst>
                            <p:childTnLst>
                              <p:par>
                                <p:cTn id="245" presetID="10" presetClass="exit" presetSubtype="0" fill="hold" nodeType="clickEffect">
                                  <p:stCondLst>
                                    <p:cond delay="0"/>
                                  </p:stCondLst>
                                  <p:childTnLst>
                                    <p:animEffect transition="out" filter="fade">
                                      <p:cBhvr>
                                        <p:cTn id="246" dur="500"/>
                                        <p:tgtEl>
                                          <p:spTgt spid="41"/>
                                        </p:tgtEl>
                                      </p:cBhvr>
                                    </p:animEffect>
                                    <p:set>
                                      <p:cBhvr>
                                        <p:cTn id="247" dur="1" fill="hold">
                                          <p:stCondLst>
                                            <p:cond delay="499"/>
                                          </p:stCondLst>
                                        </p:cTn>
                                        <p:tgtEl>
                                          <p:spTgt spid="41"/>
                                        </p:tgtEl>
                                        <p:attrNameLst>
                                          <p:attrName>style.visibility</p:attrName>
                                        </p:attrNameLst>
                                      </p:cBhvr>
                                      <p:to>
                                        <p:strVal val="hidden"/>
                                      </p:to>
                                    </p:set>
                                  </p:childTnLst>
                                </p:cTn>
                              </p:par>
                              <p:par>
                                <p:cTn id="248" presetID="10" presetClass="exit" presetSubtype="0" fill="hold" grpId="1" nodeType="withEffect">
                                  <p:stCondLst>
                                    <p:cond delay="0"/>
                                  </p:stCondLst>
                                  <p:childTnLst>
                                    <p:animEffect transition="out" filter="fade">
                                      <p:cBhvr>
                                        <p:cTn id="249" dur="500"/>
                                        <p:tgtEl>
                                          <p:spTgt spid="39"/>
                                        </p:tgtEl>
                                      </p:cBhvr>
                                    </p:animEffect>
                                    <p:set>
                                      <p:cBhvr>
                                        <p:cTn id="250" dur="1" fill="hold">
                                          <p:stCondLst>
                                            <p:cond delay="499"/>
                                          </p:stCondLst>
                                        </p:cTn>
                                        <p:tgtEl>
                                          <p:spTgt spid="39"/>
                                        </p:tgtEl>
                                        <p:attrNameLst>
                                          <p:attrName>style.visibility</p:attrName>
                                        </p:attrNameLst>
                                      </p:cBhvr>
                                      <p:to>
                                        <p:strVal val="hidden"/>
                                      </p:to>
                                    </p:set>
                                  </p:childTnLst>
                                </p:cTn>
                              </p:par>
                              <p:par>
                                <p:cTn id="251" presetID="10" presetClass="exit" presetSubtype="0" fill="hold" nodeType="withEffect">
                                  <p:stCondLst>
                                    <p:cond delay="0"/>
                                  </p:stCondLst>
                                  <p:childTnLst>
                                    <p:animEffect transition="out" filter="fade">
                                      <p:cBhvr>
                                        <p:cTn id="252" dur="500"/>
                                        <p:tgtEl>
                                          <p:spTgt spid="57"/>
                                        </p:tgtEl>
                                      </p:cBhvr>
                                    </p:animEffect>
                                    <p:set>
                                      <p:cBhvr>
                                        <p:cTn id="253" dur="1" fill="hold">
                                          <p:stCondLst>
                                            <p:cond delay="499"/>
                                          </p:stCondLst>
                                        </p:cTn>
                                        <p:tgtEl>
                                          <p:spTgt spid="57"/>
                                        </p:tgtEl>
                                        <p:attrNameLst>
                                          <p:attrName>style.visibility</p:attrName>
                                        </p:attrNameLst>
                                      </p:cBhvr>
                                      <p:to>
                                        <p:strVal val="hidden"/>
                                      </p:to>
                                    </p:set>
                                  </p:childTnLst>
                                </p:cTn>
                              </p:par>
                              <p:par>
                                <p:cTn id="254" presetID="10" presetClass="exit" presetSubtype="0" fill="hold" nodeType="withEffect">
                                  <p:stCondLst>
                                    <p:cond delay="0"/>
                                  </p:stCondLst>
                                  <p:childTnLst>
                                    <p:animEffect transition="out" filter="fade">
                                      <p:cBhvr>
                                        <p:cTn id="255" dur="500"/>
                                        <p:tgtEl>
                                          <p:spTgt spid="118"/>
                                        </p:tgtEl>
                                      </p:cBhvr>
                                    </p:animEffect>
                                    <p:set>
                                      <p:cBhvr>
                                        <p:cTn id="256" dur="1" fill="hold">
                                          <p:stCondLst>
                                            <p:cond delay="499"/>
                                          </p:stCondLst>
                                        </p:cTn>
                                        <p:tgtEl>
                                          <p:spTgt spid="118"/>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42" presetClass="path" presetSubtype="0" accel="50000" decel="50000" fill="hold" nodeType="clickEffect">
                                  <p:stCondLst>
                                    <p:cond delay="0"/>
                                  </p:stCondLst>
                                  <p:childTnLst>
                                    <p:animMotion origin="layout" path="M 0.00139 0.03172 L -0.25174 0.06435 " pathEditMode="relative" rAng="0" ptsTypes="AA">
                                      <p:cBhvr>
                                        <p:cTn id="260" dur="500" fill="hold"/>
                                        <p:tgtEl>
                                          <p:spTgt spid="23"/>
                                        </p:tgtEl>
                                        <p:attrNameLst>
                                          <p:attrName>ppt_x</p:attrName>
                                          <p:attrName>ppt_y</p:attrName>
                                        </p:attrNameLst>
                                      </p:cBhvr>
                                      <p:rCtr x="-12587" y="182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39" grpId="0" animBg="1"/>
      <p:bldP spid="39" grpId="1" animBg="1"/>
      <p:bldP spid="58" grpId="0" animBg="1"/>
      <p:bldP spid="58" grpId="1" animBg="1"/>
      <p:bldP spid="62" grpId="0" animBg="1"/>
      <p:bldP spid="62" grpId="1" animBg="1"/>
      <p:bldP spid="70" grpId="0"/>
      <p:bldP spid="70" grpId="1"/>
      <p:bldP spid="71" grpId="0" animBg="1"/>
      <p:bldP spid="71" grpId="1" animBg="1"/>
      <p:bldP spid="112" grpId="0" animBg="1"/>
      <p:bldP spid="112" grpId="1" animBg="1"/>
      <p:bldP spid="114" grpId="0"/>
      <p:bldP spid="114" grpId="1"/>
      <p:bldP spid="115" grpId="0" animBg="1"/>
      <p:bldP spid="115" grpId="1" animBg="1"/>
      <p:bldP spid="120" grpId="0" animBg="1"/>
      <p:bldP spid="120"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D714-15FE-43E6-BE59-F3EA3E2B2267}"/>
              </a:ext>
            </a:extLst>
          </p:cNvPr>
          <p:cNvSpPr>
            <a:spLocks noGrp="1"/>
          </p:cNvSpPr>
          <p:nvPr>
            <p:ph type="title"/>
          </p:nvPr>
        </p:nvSpPr>
        <p:spPr/>
        <p:txBody>
          <a:bodyPr/>
          <a:lstStyle/>
          <a:p>
            <a:r>
              <a:rPr lang="en-SG" dirty="0"/>
              <a:t>Tree traversal in-order: print</a:t>
            </a:r>
          </a:p>
        </p:txBody>
      </p:sp>
      <p:sp>
        <p:nvSpPr>
          <p:cNvPr id="3" name="Content Placeholder 2">
            <a:extLst>
              <a:ext uri="{FF2B5EF4-FFF2-40B4-BE49-F238E27FC236}">
                <a16:creationId xmlns:a16="http://schemas.microsoft.com/office/drawing/2014/main" id="{9610E3DC-D67A-4304-B5DF-F55C02D33989}"/>
              </a:ext>
            </a:extLst>
          </p:cNvPr>
          <p:cNvSpPr txBox="1">
            <a:spLocks/>
          </p:cNvSpPr>
          <p:nvPr/>
        </p:nvSpPr>
        <p:spPr>
          <a:xfrm>
            <a:off x="152400" y="704366"/>
            <a:ext cx="4289156" cy="1821958"/>
          </a:xfrm>
          <a:prstGeom prst="rect">
            <a:avLst/>
          </a:prstGeom>
          <a:solidFill>
            <a:schemeClr val="bg1"/>
          </a:solidFill>
          <a:ln w="19050">
            <a:solidFill>
              <a:srgbClr val="C0000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rgbClr val="C00000"/>
                </a:solidFill>
                <a:latin typeface="Courier New" panose="02070309020205020404" pitchFamily="49" charset="0"/>
                <a:cs typeface="Courier New" panose="02070309020205020404" pitchFamily="49" charset="0"/>
              </a:rPr>
              <a:t>printTree_InOrder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b="1" dirty="0">
                <a:latin typeface="Courier New" panose="02070309020205020404" pitchFamily="49" charset="0"/>
                <a:cs typeface="Courier New" panose="02070309020205020404" pitchFamily="49" charset="0"/>
              </a:rPr>
              <a:t>     </a:t>
            </a:r>
            <a:r>
              <a:rPr lang="en-SG" sz="1200" b="1" dirty="0" err="1">
                <a:solidFill>
                  <a:srgbClr val="00B050"/>
                </a:solidFill>
                <a:latin typeface="Courier New" panose="02070309020205020404" pitchFamily="49" charset="0"/>
                <a:cs typeface="Courier New" panose="02070309020205020404" pitchFamily="49" charset="0"/>
              </a:rPr>
              <a:t>printTree_InOrder</a:t>
            </a:r>
            <a:r>
              <a:rPr lang="en-SG" sz="1200" b="1" dirty="0">
                <a:solidFill>
                  <a:srgbClr val="00B050"/>
                </a:solidFill>
                <a:latin typeface="Courier New" panose="02070309020205020404" pitchFamily="49" charset="0"/>
                <a:cs typeface="Courier New" panose="02070309020205020404" pitchFamily="49" charset="0"/>
              </a:rPr>
              <a:t>(node-&gt;left);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p>
          <a:p>
            <a:pPr marL="0" indent="0">
              <a:lnSpc>
                <a:spcPct val="100000"/>
              </a:lnSpc>
              <a:spcBef>
                <a:spcPts val="300"/>
              </a:spcBef>
              <a:buFont typeface="Arial" panose="020B0604020202020204" pitchFamily="34" charset="0"/>
              <a:buNone/>
            </a:pPr>
            <a:r>
              <a:rPr lang="en-SG" sz="1200" b="1" dirty="0">
                <a:solidFill>
                  <a:schemeClr val="accent2"/>
                </a:solidFill>
                <a:latin typeface="Courier New" panose="02070309020205020404" pitchFamily="49" charset="0"/>
                <a:cs typeface="Courier New" panose="02070309020205020404" pitchFamily="49" charset="0"/>
              </a:rPr>
              <a:t>     </a:t>
            </a:r>
            <a:r>
              <a:rPr lang="en-SG" sz="1200" b="1" dirty="0" err="1">
                <a:solidFill>
                  <a:schemeClr val="accent2"/>
                </a:solidFill>
                <a:latin typeface="Courier New" panose="02070309020205020404" pitchFamily="49" charset="0"/>
                <a:cs typeface="Courier New" panose="02070309020205020404" pitchFamily="49" charset="0"/>
              </a:rPr>
              <a:t>printTree_InOrder</a:t>
            </a:r>
            <a:r>
              <a:rPr lang="en-SG" sz="1200" b="1" dirty="0">
                <a:solidFill>
                  <a:schemeClr val="accent2"/>
                </a:solidFill>
                <a:latin typeface="Courier New" panose="02070309020205020404" pitchFamily="49" charset="0"/>
                <a:cs typeface="Courier New" panose="02070309020205020404" pitchFamily="49" charset="0"/>
              </a:rPr>
              <a:t>(node-&gt;right);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sp>
        <p:nvSpPr>
          <p:cNvPr id="5" name="Oval 4">
            <a:extLst>
              <a:ext uri="{FF2B5EF4-FFF2-40B4-BE49-F238E27FC236}">
                <a16:creationId xmlns:a16="http://schemas.microsoft.com/office/drawing/2014/main" id="{3A86ABC1-277D-455A-88DA-FD75189A293E}"/>
              </a:ext>
            </a:extLst>
          </p:cNvPr>
          <p:cNvSpPr/>
          <p:nvPr/>
        </p:nvSpPr>
        <p:spPr>
          <a:xfrm>
            <a:off x="6834095" y="717769"/>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E</a:t>
            </a:r>
          </a:p>
        </p:txBody>
      </p:sp>
      <p:sp>
        <p:nvSpPr>
          <p:cNvPr id="6" name="Oval 5">
            <a:extLst>
              <a:ext uri="{FF2B5EF4-FFF2-40B4-BE49-F238E27FC236}">
                <a16:creationId xmlns:a16="http://schemas.microsoft.com/office/drawing/2014/main" id="{37BC33BC-09BB-4DAB-A204-2BF147F32B07}"/>
              </a:ext>
            </a:extLst>
          </p:cNvPr>
          <p:cNvSpPr/>
          <p:nvPr/>
        </p:nvSpPr>
        <p:spPr>
          <a:xfrm>
            <a:off x="6112396" y="1260879"/>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B</a:t>
            </a:r>
          </a:p>
        </p:txBody>
      </p:sp>
      <p:sp>
        <p:nvSpPr>
          <p:cNvPr id="7" name="Oval 6">
            <a:extLst>
              <a:ext uri="{FF2B5EF4-FFF2-40B4-BE49-F238E27FC236}">
                <a16:creationId xmlns:a16="http://schemas.microsoft.com/office/drawing/2014/main" id="{521B2D74-F263-41BB-B189-5291CFF604AE}"/>
              </a:ext>
            </a:extLst>
          </p:cNvPr>
          <p:cNvSpPr/>
          <p:nvPr/>
        </p:nvSpPr>
        <p:spPr>
          <a:xfrm>
            <a:off x="6447693" y="1840728"/>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C</a:t>
            </a:r>
          </a:p>
        </p:txBody>
      </p:sp>
      <p:sp>
        <p:nvSpPr>
          <p:cNvPr id="8" name="Oval 7">
            <a:extLst>
              <a:ext uri="{FF2B5EF4-FFF2-40B4-BE49-F238E27FC236}">
                <a16:creationId xmlns:a16="http://schemas.microsoft.com/office/drawing/2014/main" id="{CBDFBFFE-D8A6-4C7A-B7B7-FDD8496EA1B4}"/>
              </a:ext>
            </a:extLst>
          </p:cNvPr>
          <p:cNvSpPr/>
          <p:nvPr/>
        </p:nvSpPr>
        <p:spPr>
          <a:xfrm>
            <a:off x="7591605" y="1260879"/>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G</a:t>
            </a:r>
          </a:p>
        </p:txBody>
      </p:sp>
      <p:sp>
        <p:nvSpPr>
          <p:cNvPr id="9" name="Oval 8">
            <a:extLst>
              <a:ext uri="{FF2B5EF4-FFF2-40B4-BE49-F238E27FC236}">
                <a16:creationId xmlns:a16="http://schemas.microsoft.com/office/drawing/2014/main" id="{19FCB288-2DF3-43F8-A8F0-102CB33E7807}"/>
              </a:ext>
            </a:extLst>
          </p:cNvPr>
          <p:cNvSpPr/>
          <p:nvPr/>
        </p:nvSpPr>
        <p:spPr>
          <a:xfrm>
            <a:off x="5774341" y="1845015"/>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A</a:t>
            </a:r>
          </a:p>
        </p:txBody>
      </p:sp>
      <p:sp>
        <p:nvSpPr>
          <p:cNvPr id="10" name="Oval 9">
            <a:extLst>
              <a:ext uri="{FF2B5EF4-FFF2-40B4-BE49-F238E27FC236}">
                <a16:creationId xmlns:a16="http://schemas.microsoft.com/office/drawing/2014/main" id="{B00FCC0E-EB7A-4A4E-8588-08CB0BB3B60D}"/>
              </a:ext>
            </a:extLst>
          </p:cNvPr>
          <p:cNvSpPr/>
          <p:nvPr/>
        </p:nvSpPr>
        <p:spPr>
          <a:xfrm>
            <a:off x="7926903" y="1840728"/>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I</a:t>
            </a:r>
          </a:p>
        </p:txBody>
      </p:sp>
      <p:sp>
        <p:nvSpPr>
          <p:cNvPr id="11" name="Oval 10">
            <a:extLst>
              <a:ext uri="{FF2B5EF4-FFF2-40B4-BE49-F238E27FC236}">
                <a16:creationId xmlns:a16="http://schemas.microsoft.com/office/drawing/2014/main" id="{F6A259BF-411C-43EC-9E79-341EA3BCC324}"/>
              </a:ext>
            </a:extLst>
          </p:cNvPr>
          <p:cNvSpPr/>
          <p:nvPr/>
        </p:nvSpPr>
        <p:spPr>
          <a:xfrm>
            <a:off x="7257598" y="1840728"/>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F</a:t>
            </a:r>
          </a:p>
        </p:txBody>
      </p:sp>
      <p:cxnSp>
        <p:nvCxnSpPr>
          <p:cNvPr id="12" name="Straight Arrow Connector 11">
            <a:extLst>
              <a:ext uri="{FF2B5EF4-FFF2-40B4-BE49-F238E27FC236}">
                <a16:creationId xmlns:a16="http://schemas.microsoft.com/office/drawing/2014/main" id="{9E03A00B-CCCA-485B-B928-56D02DBFA71B}"/>
              </a:ext>
            </a:extLst>
          </p:cNvPr>
          <p:cNvCxnSpPr>
            <a:stCxn id="5" idx="3"/>
            <a:endCxn id="6" idx="7"/>
          </p:cNvCxnSpPr>
          <p:nvPr/>
        </p:nvCxnSpPr>
        <p:spPr>
          <a:xfrm flipH="1">
            <a:off x="6398590" y="1003963"/>
            <a:ext cx="484608" cy="3060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F91CE6-65B1-4A69-AF0E-C5BD49D8FB6C}"/>
              </a:ext>
            </a:extLst>
          </p:cNvPr>
          <p:cNvCxnSpPr>
            <a:stCxn id="5" idx="5"/>
            <a:endCxn id="8" idx="1"/>
          </p:cNvCxnSpPr>
          <p:nvPr/>
        </p:nvCxnSpPr>
        <p:spPr>
          <a:xfrm>
            <a:off x="7120289" y="1003963"/>
            <a:ext cx="520419" cy="3060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A484F11-89AE-49DF-9A3A-78C54A02D60D}"/>
              </a:ext>
            </a:extLst>
          </p:cNvPr>
          <p:cNvCxnSpPr>
            <a:cxnSpLocks/>
            <a:stCxn id="6" idx="5"/>
            <a:endCxn id="7" idx="0"/>
          </p:cNvCxnSpPr>
          <p:nvPr/>
        </p:nvCxnSpPr>
        <p:spPr>
          <a:xfrm>
            <a:off x="6398590" y="1547073"/>
            <a:ext cx="216752"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FEF3BE6-145E-4061-A309-39E2757A65E6}"/>
              </a:ext>
            </a:extLst>
          </p:cNvPr>
          <p:cNvCxnSpPr>
            <a:cxnSpLocks/>
            <a:stCxn id="6" idx="3"/>
            <a:endCxn id="9" idx="0"/>
          </p:cNvCxnSpPr>
          <p:nvPr/>
        </p:nvCxnSpPr>
        <p:spPr>
          <a:xfrm flipH="1">
            <a:off x="5941990" y="1547073"/>
            <a:ext cx="219509" cy="2979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4F4CD40-1F38-4A68-AED4-CD84AE5D1A2C}"/>
              </a:ext>
            </a:extLst>
          </p:cNvPr>
          <p:cNvCxnSpPr>
            <a:cxnSpLocks/>
            <a:stCxn id="8" idx="3"/>
            <a:endCxn id="11" idx="0"/>
          </p:cNvCxnSpPr>
          <p:nvPr/>
        </p:nvCxnSpPr>
        <p:spPr>
          <a:xfrm flipH="1">
            <a:off x="7425247" y="1547073"/>
            <a:ext cx="215461"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A41B78E-85F0-4447-9D49-5DD6DED06B85}"/>
              </a:ext>
            </a:extLst>
          </p:cNvPr>
          <p:cNvCxnSpPr>
            <a:cxnSpLocks/>
            <a:stCxn id="8" idx="5"/>
            <a:endCxn id="10" idx="0"/>
          </p:cNvCxnSpPr>
          <p:nvPr/>
        </p:nvCxnSpPr>
        <p:spPr>
          <a:xfrm>
            <a:off x="7877799" y="1547073"/>
            <a:ext cx="216752"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8B195778-4302-4069-A1B4-F1885A60CEFB}"/>
              </a:ext>
            </a:extLst>
          </p:cNvPr>
          <p:cNvSpPr/>
          <p:nvPr/>
        </p:nvSpPr>
        <p:spPr>
          <a:xfrm>
            <a:off x="6782991" y="2420577"/>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D</a:t>
            </a:r>
          </a:p>
        </p:txBody>
      </p:sp>
      <p:cxnSp>
        <p:nvCxnSpPr>
          <p:cNvPr id="19" name="Straight Arrow Connector 18">
            <a:extLst>
              <a:ext uri="{FF2B5EF4-FFF2-40B4-BE49-F238E27FC236}">
                <a16:creationId xmlns:a16="http://schemas.microsoft.com/office/drawing/2014/main" id="{B5C6F3BE-3D20-4912-A8A4-A96FCB9D47D8}"/>
              </a:ext>
            </a:extLst>
          </p:cNvPr>
          <p:cNvCxnSpPr>
            <a:cxnSpLocks/>
            <a:stCxn id="7" idx="5"/>
            <a:endCxn id="18" idx="0"/>
          </p:cNvCxnSpPr>
          <p:nvPr/>
        </p:nvCxnSpPr>
        <p:spPr>
          <a:xfrm>
            <a:off x="6733888" y="2126922"/>
            <a:ext cx="216752"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58027DB-98F7-430D-BD61-DB6F2C1871EB}"/>
              </a:ext>
            </a:extLst>
          </p:cNvPr>
          <p:cNvSpPr/>
          <p:nvPr/>
        </p:nvSpPr>
        <p:spPr>
          <a:xfrm>
            <a:off x="7630277" y="2420577"/>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H</a:t>
            </a:r>
          </a:p>
        </p:txBody>
      </p:sp>
      <p:cxnSp>
        <p:nvCxnSpPr>
          <p:cNvPr id="21" name="Straight Arrow Connector 20">
            <a:extLst>
              <a:ext uri="{FF2B5EF4-FFF2-40B4-BE49-F238E27FC236}">
                <a16:creationId xmlns:a16="http://schemas.microsoft.com/office/drawing/2014/main" id="{B306CC30-FAED-4286-94A7-47EBB070AE51}"/>
              </a:ext>
            </a:extLst>
          </p:cNvPr>
          <p:cNvCxnSpPr>
            <a:cxnSpLocks/>
            <a:stCxn id="10" idx="3"/>
            <a:endCxn id="20" idx="0"/>
          </p:cNvCxnSpPr>
          <p:nvPr/>
        </p:nvCxnSpPr>
        <p:spPr>
          <a:xfrm flipH="1">
            <a:off x="7797926" y="2126922"/>
            <a:ext cx="178079"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6D1F304-7D4B-447D-887B-51CC1959DFA0}"/>
              </a:ext>
            </a:extLst>
          </p:cNvPr>
          <p:cNvCxnSpPr/>
          <p:nvPr/>
        </p:nvCxnSpPr>
        <p:spPr>
          <a:xfrm flipH="1">
            <a:off x="3825433" y="856527"/>
            <a:ext cx="538222"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
            <a:extLst>
              <a:ext uri="{FF2B5EF4-FFF2-40B4-BE49-F238E27FC236}">
                <a16:creationId xmlns:a16="http://schemas.microsoft.com/office/drawing/2014/main" id="{A12EBF13-8C93-4917-957A-55B332043852}"/>
              </a:ext>
            </a:extLst>
          </p:cNvPr>
          <p:cNvSpPr/>
          <p:nvPr/>
        </p:nvSpPr>
        <p:spPr>
          <a:xfrm>
            <a:off x="5351769" y="3255021"/>
            <a:ext cx="3186733" cy="4110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Verdana (Body)"/>
            </a:endParaRPr>
          </a:p>
        </p:txBody>
      </p:sp>
      <p:sp>
        <p:nvSpPr>
          <p:cNvPr id="26" name="文本框 9">
            <a:extLst>
              <a:ext uri="{FF2B5EF4-FFF2-40B4-BE49-F238E27FC236}">
                <a16:creationId xmlns:a16="http://schemas.microsoft.com/office/drawing/2014/main" id="{122D0594-7B01-4DB1-A532-538661C28AFF}"/>
              </a:ext>
            </a:extLst>
          </p:cNvPr>
          <p:cNvSpPr txBox="1"/>
          <p:nvPr/>
        </p:nvSpPr>
        <p:spPr>
          <a:xfrm>
            <a:off x="5357271" y="2876731"/>
            <a:ext cx="1106484" cy="369332"/>
          </a:xfrm>
          <a:prstGeom prst="rect">
            <a:avLst/>
          </a:prstGeom>
          <a:noFill/>
        </p:spPr>
        <p:txBody>
          <a:bodyPr wrap="square" rtlCol="0">
            <a:spAutoFit/>
          </a:bodyPr>
          <a:lstStyle/>
          <a:p>
            <a:r>
              <a:rPr lang="en-US" altLang="zh-CN" dirty="0">
                <a:latin typeface="Verdana (Body)"/>
              </a:rPr>
              <a:t>Output: </a:t>
            </a:r>
            <a:endParaRPr lang="zh-CN" altLang="en-US" dirty="0">
              <a:latin typeface="Verdana (Body)"/>
            </a:endParaRPr>
          </a:p>
        </p:txBody>
      </p:sp>
      <p:sp>
        <p:nvSpPr>
          <p:cNvPr id="39" name="Content Placeholder 2">
            <a:extLst>
              <a:ext uri="{FF2B5EF4-FFF2-40B4-BE49-F238E27FC236}">
                <a16:creationId xmlns:a16="http://schemas.microsoft.com/office/drawing/2014/main" id="{8723A080-FEE7-40D3-ABD3-8577D08575E2}"/>
              </a:ext>
            </a:extLst>
          </p:cNvPr>
          <p:cNvSpPr txBox="1">
            <a:spLocks/>
          </p:cNvSpPr>
          <p:nvPr/>
        </p:nvSpPr>
        <p:spPr>
          <a:xfrm>
            <a:off x="285471" y="2644501"/>
            <a:ext cx="4289156" cy="1873031"/>
          </a:xfrm>
          <a:prstGeom prst="rect">
            <a:avLst/>
          </a:prstGeom>
          <a:solidFill>
            <a:schemeClr val="bg1"/>
          </a:solidFill>
          <a:ln w="19050">
            <a:solidFill>
              <a:srgbClr val="00B05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rgbClr val="00B050"/>
                </a:solidFill>
                <a:latin typeface="Courier New" panose="02070309020205020404" pitchFamily="49" charset="0"/>
                <a:cs typeface="Courier New" panose="02070309020205020404" pitchFamily="49" charset="0"/>
              </a:rPr>
              <a:t>printTree_InOrder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solidFill>
                  <a:srgbClr val="0070C0"/>
                </a:solidFill>
                <a:latin typeface="Courier New" panose="02070309020205020404" pitchFamily="49" charset="0"/>
                <a:cs typeface="Courier New" panose="02070309020205020404" pitchFamily="49" charset="0"/>
              </a:rPr>
              <a:t>     </a:t>
            </a:r>
            <a:r>
              <a:rPr lang="en-SG" sz="1200" b="1" dirty="0" err="1">
                <a:solidFill>
                  <a:srgbClr val="0070C0"/>
                </a:solidFill>
                <a:latin typeface="Courier New" panose="02070309020205020404" pitchFamily="49" charset="0"/>
                <a:cs typeface="Courier New" panose="02070309020205020404" pitchFamily="49" charset="0"/>
              </a:rPr>
              <a:t>printTree_InOrder</a:t>
            </a:r>
            <a:r>
              <a:rPr lang="en-SG" sz="1200" b="1" dirty="0">
                <a:solidFill>
                  <a:srgbClr val="0070C0"/>
                </a:solidFill>
                <a:latin typeface="Courier New" panose="02070309020205020404" pitchFamily="49" charset="0"/>
                <a:cs typeface="Courier New" panose="02070309020205020404" pitchFamily="49" charset="0"/>
              </a:rPr>
              <a:t>(node-&gt;left);</a:t>
            </a:r>
          </a:p>
          <a:p>
            <a:pPr marL="0" indent="0">
              <a:lnSpc>
                <a:spcPct val="100000"/>
              </a:lnSpc>
              <a:spcBef>
                <a:spcPts val="300"/>
              </a:spcBef>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endParaRPr lang="en-SG" sz="1200" b="1" dirty="0">
              <a:solidFill>
                <a:srgbClr val="0070C0"/>
              </a:solidFill>
              <a:latin typeface="Courier New" panose="02070309020205020404" pitchFamily="49" charset="0"/>
              <a:cs typeface="Courier New" panose="02070309020205020404" pitchFamily="49" charset="0"/>
            </a:endParaRPr>
          </a:p>
          <a:p>
            <a:pPr marL="0" indent="0">
              <a:lnSpc>
                <a:spcPct val="100000"/>
              </a:lnSpc>
              <a:spcBef>
                <a:spcPts val="300"/>
              </a:spcBef>
              <a:buFont typeface="Arial" panose="020B0604020202020204" pitchFamily="34" charset="0"/>
              <a:buNone/>
            </a:pPr>
            <a:r>
              <a:rPr lang="en-SG" sz="1200" b="1" dirty="0">
                <a:solidFill>
                  <a:srgbClr val="7030A0"/>
                </a:solidFill>
                <a:latin typeface="Courier New" panose="02070309020205020404" pitchFamily="49" charset="0"/>
                <a:cs typeface="Courier New" panose="02070309020205020404" pitchFamily="49" charset="0"/>
              </a:rPr>
              <a:t>     </a:t>
            </a:r>
            <a:r>
              <a:rPr lang="en-SG" sz="1200" b="1" dirty="0" err="1">
                <a:solidFill>
                  <a:srgbClr val="7030A0"/>
                </a:solidFill>
                <a:latin typeface="Courier New" panose="02070309020205020404" pitchFamily="49" charset="0"/>
                <a:cs typeface="Courier New" panose="02070309020205020404" pitchFamily="49" charset="0"/>
              </a:rPr>
              <a:t>printTree_InOrder</a:t>
            </a:r>
            <a:r>
              <a:rPr lang="en-SG" sz="1200" b="1" dirty="0">
                <a:solidFill>
                  <a:srgbClr val="7030A0"/>
                </a:solidFill>
                <a:latin typeface="Courier New" panose="02070309020205020404" pitchFamily="49" charset="0"/>
                <a:cs typeface="Courier New" panose="02070309020205020404" pitchFamily="49" charset="0"/>
              </a:rPr>
              <a:t>(node-&gt;right);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cxnSp>
        <p:nvCxnSpPr>
          <p:cNvPr id="41" name="Straight Arrow Connector 40">
            <a:extLst>
              <a:ext uri="{FF2B5EF4-FFF2-40B4-BE49-F238E27FC236}">
                <a16:creationId xmlns:a16="http://schemas.microsoft.com/office/drawing/2014/main" id="{1EB607D5-9C4F-4529-9B6C-76A9C044A155}"/>
              </a:ext>
            </a:extLst>
          </p:cNvPr>
          <p:cNvCxnSpPr>
            <a:cxnSpLocks/>
          </p:cNvCxnSpPr>
          <p:nvPr/>
        </p:nvCxnSpPr>
        <p:spPr>
          <a:xfrm flipH="1">
            <a:off x="1122680" y="1605495"/>
            <a:ext cx="1" cy="104859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Content Placeholder 2">
            <a:extLst>
              <a:ext uri="{FF2B5EF4-FFF2-40B4-BE49-F238E27FC236}">
                <a16:creationId xmlns:a16="http://schemas.microsoft.com/office/drawing/2014/main" id="{13157FCB-F076-43D8-ACB4-EEF398918C99}"/>
              </a:ext>
            </a:extLst>
          </p:cNvPr>
          <p:cNvSpPr txBox="1">
            <a:spLocks/>
          </p:cNvSpPr>
          <p:nvPr/>
        </p:nvSpPr>
        <p:spPr>
          <a:xfrm>
            <a:off x="427743" y="4644611"/>
            <a:ext cx="4289156" cy="1873031"/>
          </a:xfrm>
          <a:prstGeom prst="rect">
            <a:avLst/>
          </a:prstGeom>
          <a:solidFill>
            <a:schemeClr val="bg1"/>
          </a:solidFill>
          <a:ln w="19050">
            <a:solidFill>
              <a:srgbClr val="0070C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rgbClr val="0070C0"/>
                </a:solidFill>
                <a:latin typeface="Courier New" panose="02070309020205020404" pitchFamily="49" charset="0"/>
                <a:cs typeface="Courier New" panose="02070309020205020404" pitchFamily="49" charset="0"/>
              </a:rPr>
              <a:t>printTree_InOrder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printTree_InOrder</a:t>
            </a:r>
            <a:r>
              <a:rPr lang="en-SG" sz="1200" b="1" dirty="0">
                <a:latin typeface="Courier New" panose="02070309020205020404" pitchFamily="49" charset="0"/>
                <a:cs typeface="Courier New" panose="02070309020205020404" pitchFamily="49" charset="0"/>
              </a:rPr>
              <a:t>(node-&gt;left);</a:t>
            </a:r>
          </a:p>
          <a:p>
            <a:pPr marL="0" indent="0">
              <a:lnSpc>
                <a:spcPct val="100000"/>
              </a:lnSpc>
              <a:spcBef>
                <a:spcPts val="300"/>
              </a:spcBef>
              <a:buNone/>
            </a:pPr>
            <a:r>
              <a:rPr lang="en-SG" sz="1200" b="1"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endParaRPr lang="en-SG" sz="1200" b="1" dirty="0">
              <a:latin typeface="Courier New" panose="02070309020205020404" pitchFamily="49" charset="0"/>
              <a:cs typeface="Courier New" panose="02070309020205020404" pitchFamily="49" charset="0"/>
            </a:endParaRPr>
          </a:p>
          <a:p>
            <a:pPr marL="0" indent="0">
              <a:lnSpc>
                <a:spcPct val="100000"/>
              </a:lnSpc>
              <a:spcBef>
                <a:spcPts val="300"/>
              </a:spcBef>
              <a:buFont typeface="Arial" panose="020B0604020202020204" pitchFamily="34" charset="0"/>
              <a:buNone/>
            </a:pP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printTree_InOrder</a:t>
            </a:r>
            <a:r>
              <a:rPr lang="en-SG" sz="1200" b="1" dirty="0">
                <a:latin typeface="Courier New" panose="02070309020205020404" pitchFamily="49" charset="0"/>
                <a:cs typeface="Courier New" panose="02070309020205020404" pitchFamily="49" charset="0"/>
              </a:rPr>
              <a:t>(node-&gt;right);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cxnSp>
        <p:nvCxnSpPr>
          <p:cNvPr id="45" name="Straight Arrow Connector 44">
            <a:extLst>
              <a:ext uri="{FF2B5EF4-FFF2-40B4-BE49-F238E27FC236}">
                <a16:creationId xmlns:a16="http://schemas.microsoft.com/office/drawing/2014/main" id="{CD2F97BA-9860-49CA-8D18-1101E900F43C}"/>
              </a:ext>
            </a:extLst>
          </p:cNvPr>
          <p:cNvCxnSpPr/>
          <p:nvPr/>
        </p:nvCxnSpPr>
        <p:spPr>
          <a:xfrm flipH="1">
            <a:off x="4100776" y="4783369"/>
            <a:ext cx="538222"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03445E2-B038-4EEC-961D-5CC4052F04C1}"/>
              </a:ext>
            </a:extLst>
          </p:cNvPr>
          <p:cNvCxnSpPr>
            <a:cxnSpLocks/>
          </p:cNvCxnSpPr>
          <p:nvPr/>
        </p:nvCxnSpPr>
        <p:spPr>
          <a:xfrm>
            <a:off x="1280192" y="3575828"/>
            <a:ext cx="1" cy="105684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61CDFE64-CC89-41A5-A64F-7B46BE75B0BC}"/>
              </a:ext>
            </a:extLst>
          </p:cNvPr>
          <p:cNvCxnSpPr>
            <a:cxnSpLocks/>
          </p:cNvCxnSpPr>
          <p:nvPr/>
        </p:nvCxnSpPr>
        <p:spPr>
          <a:xfrm flipH="1" flipV="1">
            <a:off x="4574627" y="3905916"/>
            <a:ext cx="142272" cy="1502713"/>
          </a:xfrm>
          <a:prstGeom prst="bentConnector3">
            <a:avLst>
              <a:gd name="adj1" fmla="val -160678"/>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4" name="Content Placeholder 2">
            <a:extLst>
              <a:ext uri="{FF2B5EF4-FFF2-40B4-BE49-F238E27FC236}">
                <a16:creationId xmlns:a16="http://schemas.microsoft.com/office/drawing/2014/main" id="{8E64EAD5-A12B-4E2D-9EA0-D39CACE119BF}"/>
              </a:ext>
            </a:extLst>
          </p:cNvPr>
          <p:cNvSpPr txBox="1">
            <a:spLocks/>
          </p:cNvSpPr>
          <p:nvPr/>
        </p:nvSpPr>
        <p:spPr>
          <a:xfrm>
            <a:off x="417007" y="4635709"/>
            <a:ext cx="4310629" cy="1873031"/>
          </a:xfrm>
          <a:prstGeom prst="rect">
            <a:avLst/>
          </a:prstGeom>
          <a:solidFill>
            <a:schemeClr val="bg1"/>
          </a:solidFill>
          <a:ln w="19050">
            <a:solidFill>
              <a:srgbClr val="7030A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rgbClr val="7030A0"/>
                </a:solidFill>
                <a:latin typeface="Courier New" panose="02070309020205020404" pitchFamily="49" charset="0"/>
                <a:cs typeface="Courier New" panose="02070309020205020404" pitchFamily="49" charset="0"/>
              </a:rPr>
              <a:t>printTree_InOrder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solidFill>
                  <a:schemeClr val="accent5"/>
                </a:solidFill>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printTree_InOrder</a:t>
            </a:r>
            <a:r>
              <a:rPr lang="en-SG" sz="1200" b="1" dirty="0">
                <a:latin typeface="Courier New" panose="02070309020205020404" pitchFamily="49" charset="0"/>
                <a:cs typeface="Courier New" panose="02070309020205020404" pitchFamily="49" charset="0"/>
              </a:rPr>
              <a:t>(node-&gt;left);</a:t>
            </a:r>
          </a:p>
          <a:p>
            <a:pPr marL="0" indent="0">
              <a:lnSpc>
                <a:spcPct val="100000"/>
              </a:lnSpc>
              <a:spcBef>
                <a:spcPts val="300"/>
              </a:spcBef>
              <a:buNone/>
            </a:pPr>
            <a:r>
              <a:rPr lang="en-SG" sz="1200" b="1"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endParaRPr lang="en-SG" sz="1200" b="1" dirty="0">
              <a:latin typeface="Courier New" panose="02070309020205020404" pitchFamily="49" charset="0"/>
              <a:cs typeface="Courier New" panose="02070309020205020404" pitchFamily="49" charset="0"/>
            </a:endParaRPr>
          </a:p>
          <a:p>
            <a:pPr marL="0" indent="0">
              <a:lnSpc>
                <a:spcPct val="100000"/>
              </a:lnSpc>
              <a:spcBef>
                <a:spcPts val="300"/>
              </a:spcBef>
              <a:buFont typeface="Arial" panose="020B0604020202020204" pitchFamily="34" charset="0"/>
              <a:buNone/>
            </a:pPr>
            <a:r>
              <a:rPr lang="en-SG" sz="1200" b="1" dirty="0">
                <a:solidFill>
                  <a:schemeClr val="accent4">
                    <a:lumMod val="75000"/>
                  </a:schemeClr>
                </a:solidFill>
                <a:latin typeface="Courier New" panose="02070309020205020404" pitchFamily="49" charset="0"/>
                <a:cs typeface="Courier New" panose="02070309020205020404" pitchFamily="49" charset="0"/>
              </a:rPr>
              <a:t>     </a:t>
            </a:r>
            <a:r>
              <a:rPr lang="en-SG" sz="1200" b="1" dirty="0" err="1">
                <a:solidFill>
                  <a:schemeClr val="accent4">
                    <a:lumMod val="75000"/>
                  </a:schemeClr>
                </a:solidFill>
                <a:latin typeface="Courier New" panose="02070309020205020404" pitchFamily="49" charset="0"/>
                <a:cs typeface="Courier New" panose="02070309020205020404" pitchFamily="49" charset="0"/>
              </a:rPr>
              <a:t>printTree_InOrder</a:t>
            </a:r>
            <a:r>
              <a:rPr lang="en-SG" sz="1200" b="1" dirty="0">
                <a:solidFill>
                  <a:schemeClr val="accent4">
                    <a:lumMod val="75000"/>
                  </a:schemeClr>
                </a:solidFill>
                <a:latin typeface="Courier New" panose="02070309020205020404" pitchFamily="49" charset="0"/>
                <a:cs typeface="Courier New" panose="02070309020205020404" pitchFamily="49" charset="0"/>
              </a:rPr>
              <a:t>(node-&gt;right);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sp>
        <p:nvSpPr>
          <p:cNvPr id="87" name="TextBox 86">
            <a:extLst>
              <a:ext uri="{FF2B5EF4-FFF2-40B4-BE49-F238E27FC236}">
                <a16:creationId xmlns:a16="http://schemas.microsoft.com/office/drawing/2014/main" id="{199A07BA-20BB-4162-9B89-437041DC9480}"/>
              </a:ext>
            </a:extLst>
          </p:cNvPr>
          <p:cNvSpPr txBox="1"/>
          <p:nvPr/>
        </p:nvSpPr>
        <p:spPr>
          <a:xfrm>
            <a:off x="4758269" y="5445287"/>
            <a:ext cx="2136426" cy="461665"/>
          </a:xfrm>
          <a:prstGeom prst="rect">
            <a:avLst/>
          </a:prstGeom>
          <a:solidFill>
            <a:schemeClr val="bg1"/>
          </a:solid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node-&gt;left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cxnSp>
        <p:nvCxnSpPr>
          <p:cNvPr id="100" name="Connector: Elbow 99">
            <a:extLst>
              <a:ext uri="{FF2B5EF4-FFF2-40B4-BE49-F238E27FC236}">
                <a16:creationId xmlns:a16="http://schemas.microsoft.com/office/drawing/2014/main" id="{1F112181-836C-4412-AA60-D93EBEC8AC18}"/>
              </a:ext>
            </a:extLst>
          </p:cNvPr>
          <p:cNvCxnSpPr>
            <a:cxnSpLocks/>
          </p:cNvCxnSpPr>
          <p:nvPr/>
        </p:nvCxnSpPr>
        <p:spPr>
          <a:xfrm flipH="1" flipV="1">
            <a:off x="4441556" y="1760702"/>
            <a:ext cx="133071" cy="1476839"/>
          </a:xfrm>
          <a:prstGeom prst="bentConnector3">
            <a:avLst>
              <a:gd name="adj1" fmla="val -171788"/>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文本框 8">
            <a:extLst>
              <a:ext uri="{FF2B5EF4-FFF2-40B4-BE49-F238E27FC236}">
                <a16:creationId xmlns:a16="http://schemas.microsoft.com/office/drawing/2014/main" id="{3935F242-237F-4CBD-ACDA-DC732498694E}"/>
              </a:ext>
            </a:extLst>
          </p:cNvPr>
          <p:cNvSpPr txBox="1"/>
          <p:nvPr/>
        </p:nvSpPr>
        <p:spPr>
          <a:xfrm>
            <a:off x="5453540" y="3266479"/>
            <a:ext cx="372942" cy="369332"/>
          </a:xfrm>
          <a:prstGeom prst="rect">
            <a:avLst/>
          </a:prstGeom>
          <a:noFill/>
        </p:spPr>
        <p:txBody>
          <a:bodyPr wrap="square" rtlCol="0">
            <a:spAutoFit/>
          </a:bodyPr>
          <a:lstStyle/>
          <a:p>
            <a:r>
              <a:rPr lang="en-US" altLang="zh-CN" b="1" dirty="0">
                <a:solidFill>
                  <a:schemeClr val="bg1"/>
                </a:solidFill>
                <a:latin typeface="Verdana (Body)"/>
              </a:rPr>
              <a:t>A</a:t>
            </a:r>
            <a:endParaRPr lang="zh-CN" altLang="en-US" b="1" dirty="0">
              <a:solidFill>
                <a:schemeClr val="bg1"/>
              </a:solidFill>
              <a:latin typeface="Verdana (Body)"/>
            </a:endParaRPr>
          </a:p>
        </p:txBody>
      </p:sp>
      <p:sp>
        <p:nvSpPr>
          <p:cNvPr id="51" name="文本框 46">
            <a:extLst>
              <a:ext uri="{FF2B5EF4-FFF2-40B4-BE49-F238E27FC236}">
                <a16:creationId xmlns:a16="http://schemas.microsoft.com/office/drawing/2014/main" id="{E7173440-B58D-4E85-A99B-741963E863BA}"/>
              </a:ext>
            </a:extLst>
          </p:cNvPr>
          <p:cNvSpPr txBox="1"/>
          <p:nvPr/>
        </p:nvSpPr>
        <p:spPr>
          <a:xfrm>
            <a:off x="5785251" y="3266479"/>
            <a:ext cx="372942" cy="369332"/>
          </a:xfrm>
          <a:prstGeom prst="rect">
            <a:avLst/>
          </a:prstGeom>
          <a:noFill/>
        </p:spPr>
        <p:txBody>
          <a:bodyPr wrap="square" rtlCol="0">
            <a:spAutoFit/>
          </a:bodyPr>
          <a:lstStyle/>
          <a:p>
            <a:r>
              <a:rPr lang="en-US" altLang="zh-CN" b="1" dirty="0">
                <a:solidFill>
                  <a:schemeClr val="bg1"/>
                </a:solidFill>
                <a:latin typeface="Verdana (Body)"/>
              </a:rPr>
              <a:t>B</a:t>
            </a:r>
            <a:endParaRPr lang="zh-CN" altLang="en-US" b="1" dirty="0">
              <a:solidFill>
                <a:schemeClr val="bg1"/>
              </a:solidFill>
              <a:latin typeface="Verdana (Body)"/>
            </a:endParaRPr>
          </a:p>
        </p:txBody>
      </p:sp>
      <p:sp>
        <p:nvSpPr>
          <p:cNvPr id="52" name="文本框 47">
            <a:extLst>
              <a:ext uri="{FF2B5EF4-FFF2-40B4-BE49-F238E27FC236}">
                <a16:creationId xmlns:a16="http://schemas.microsoft.com/office/drawing/2014/main" id="{6BAAD353-8205-4C5E-9DD3-C842276FDCAC}"/>
              </a:ext>
            </a:extLst>
          </p:cNvPr>
          <p:cNvSpPr txBox="1"/>
          <p:nvPr/>
        </p:nvSpPr>
        <p:spPr>
          <a:xfrm>
            <a:off x="6116962" y="3266479"/>
            <a:ext cx="372942" cy="369332"/>
          </a:xfrm>
          <a:prstGeom prst="rect">
            <a:avLst/>
          </a:prstGeom>
          <a:noFill/>
        </p:spPr>
        <p:txBody>
          <a:bodyPr wrap="square" rtlCol="0">
            <a:spAutoFit/>
          </a:bodyPr>
          <a:lstStyle/>
          <a:p>
            <a:r>
              <a:rPr lang="en-US" altLang="zh-CN" b="1" dirty="0">
                <a:solidFill>
                  <a:schemeClr val="bg1"/>
                </a:solidFill>
                <a:latin typeface="Verdana (Body)"/>
              </a:rPr>
              <a:t>C</a:t>
            </a:r>
            <a:endParaRPr lang="zh-CN" altLang="en-US" b="1" dirty="0">
              <a:solidFill>
                <a:schemeClr val="bg1"/>
              </a:solidFill>
              <a:latin typeface="Verdana (Body)"/>
            </a:endParaRPr>
          </a:p>
        </p:txBody>
      </p:sp>
      <p:sp>
        <p:nvSpPr>
          <p:cNvPr id="53" name="文本框 48">
            <a:extLst>
              <a:ext uri="{FF2B5EF4-FFF2-40B4-BE49-F238E27FC236}">
                <a16:creationId xmlns:a16="http://schemas.microsoft.com/office/drawing/2014/main" id="{3FB7ECEA-322B-484E-B348-76FE6B6D0AE9}"/>
              </a:ext>
            </a:extLst>
          </p:cNvPr>
          <p:cNvSpPr txBox="1"/>
          <p:nvPr/>
        </p:nvSpPr>
        <p:spPr>
          <a:xfrm>
            <a:off x="6448673" y="3266479"/>
            <a:ext cx="372942" cy="369332"/>
          </a:xfrm>
          <a:prstGeom prst="rect">
            <a:avLst/>
          </a:prstGeom>
          <a:noFill/>
        </p:spPr>
        <p:txBody>
          <a:bodyPr wrap="square" rtlCol="0">
            <a:spAutoFit/>
          </a:bodyPr>
          <a:lstStyle/>
          <a:p>
            <a:r>
              <a:rPr lang="en-US" altLang="zh-CN" b="1" dirty="0">
                <a:solidFill>
                  <a:schemeClr val="bg1"/>
                </a:solidFill>
                <a:latin typeface="Verdana (Body)"/>
              </a:rPr>
              <a:t>D</a:t>
            </a:r>
            <a:endParaRPr lang="zh-CN" altLang="en-US" b="1" dirty="0">
              <a:solidFill>
                <a:schemeClr val="bg1"/>
              </a:solidFill>
              <a:latin typeface="Verdana (Body)"/>
            </a:endParaRPr>
          </a:p>
        </p:txBody>
      </p:sp>
      <p:sp>
        <p:nvSpPr>
          <p:cNvPr id="54" name="文本框 49">
            <a:extLst>
              <a:ext uri="{FF2B5EF4-FFF2-40B4-BE49-F238E27FC236}">
                <a16:creationId xmlns:a16="http://schemas.microsoft.com/office/drawing/2014/main" id="{F6D09B26-16E7-463C-A322-C7695FDB618F}"/>
              </a:ext>
            </a:extLst>
          </p:cNvPr>
          <p:cNvSpPr txBox="1"/>
          <p:nvPr/>
        </p:nvSpPr>
        <p:spPr>
          <a:xfrm>
            <a:off x="6780384" y="3266479"/>
            <a:ext cx="372942" cy="369332"/>
          </a:xfrm>
          <a:prstGeom prst="rect">
            <a:avLst/>
          </a:prstGeom>
          <a:noFill/>
        </p:spPr>
        <p:txBody>
          <a:bodyPr wrap="square" rtlCol="0">
            <a:spAutoFit/>
          </a:bodyPr>
          <a:lstStyle/>
          <a:p>
            <a:r>
              <a:rPr lang="en-US" altLang="zh-CN" b="1" dirty="0">
                <a:solidFill>
                  <a:schemeClr val="bg1"/>
                </a:solidFill>
                <a:latin typeface="Verdana (Body)"/>
              </a:rPr>
              <a:t>E</a:t>
            </a:r>
            <a:endParaRPr lang="zh-CN" altLang="en-US" b="1" dirty="0">
              <a:solidFill>
                <a:schemeClr val="bg1"/>
              </a:solidFill>
              <a:latin typeface="Verdana (Body)"/>
            </a:endParaRPr>
          </a:p>
        </p:txBody>
      </p:sp>
      <p:cxnSp>
        <p:nvCxnSpPr>
          <p:cNvPr id="67" name="Straight Arrow Connector 66">
            <a:extLst>
              <a:ext uri="{FF2B5EF4-FFF2-40B4-BE49-F238E27FC236}">
                <a16:creationId xmlns:a16="http://schemas.microsoft.com/office/drawing/2014/main" id="{DA6EDFBC-27C4-4344-A544-B1C6169F24B3}"/>
              </a:ext>
            </a:extLst>
          </p:cNvPr>
          <p:cNvCxnSpPr/>
          <p:nvPr/>
        </p:nvCxnSpPr>
        <p:spPr>
          <a:xfrm flipH="1">
            <a:off x="3958504" y="2783259"/>
            <a:ext cx="538222"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B2F78EB-03BB-438F-83EA-25A4E6724C11}"/>
              </a:ext>
            </a:extLst>
          </p:cNvPr>
          <p:cNvSpPr txBox="1"/>
          <p:nvPr/>
        </p:nvSpPr>
        <p:spPr>
          <a:xfrm>
            <a:off x="4758269" y="5445286"/>
            <a:ext cx="2136426" cy="461665"/>
          </a:xfrm>
          <a:prstGeom prst="rect">
            <a:avLst/>
          </a:prstGeom>
          <a:solidFill>
            <a:schemeClr val="bg1"/>
          </a:solid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node-&gt;right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cxnSp>
        <p:nvCxnSpPr>
          <p:cNvPr id="96" name="Straight Arrow Connector 95">
            <a:extLst>
              <a:ext uri="{FF2B5EF4-FFF2-40B4-BE49-F238E27FC236}">
                <a16:creationId xmlns:a16="http://schemas.microsoft.com/office/drawing/2014/main" id="{877B8202-03D5-4CF7-A197-9BD6E03D473A}"/>
              </a:ext>
            </a:extLst>
          </p:cNvPr>
          <p:cNvCxnSpPr>
            <a:cxnSpLocks/>
          </p:cNvCxnSpPr>
          <p:nvPr/>
        </p:nvCxnSpPr>
        <p:spPr>
          <a:xfrm flipH="1">
            <a:off x="1274823" y="4018280"/>
            <a:ext cx="5369" cy="61439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CA287B58-CFA0-4416-A93D-4A97E7090362}"/>
              </a:ext>
            </a:extLst>
          </p:cNvPr>
          <p:cNvCxnSpPr/>
          <p:nvPr/>
        </p:nvCxnSpPr>
        <p:spPr>
          <a:xfrm flipH="1">
            <a:off x="4100776" y="4785483"/>
            <a:ext cx="538222"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11" name="Content Placeholder 2">
            <a:extLst>
              <a:ext uri="{FF2B5EF4-FFF2-40B4-BE49-F238E27FC236}">
                <a16:creationId xmlns:a16="http://schemas.microsoft.com/office/drawing/2014/main" id="{AA202F37-A6CB-4996-9A09-F04A54A945F3}"/>
              </a:ext>
            </a:extLst>
          </p:cNvPr>
          <p:cNvSpPr txBox="1">
            <a:spLocks/>
          </p:cNvSpPr>
          <p:nvPr/>
        </p:nvSpPr>
        <p:spPr>
          <a:xfrm>
            <a:off x="4970595" y="4632677"/>
            <a:ext cx="3992519" cy="1873031"/>
          </a:xfrm>
          <a:prstGeom prst="rect">
            <a:avLst/>
          </a:prstGeom>
          <a:solidFill>
            <a:schemeClr val="bg1"/>
          </a:solidFill>
          <a:ln w="19050">
            <a:solidFill>
              <a:schemeClr val="accent4">
                <a:lumMod val="75000"/>
              </a:schemeClr>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chemeClr val="accent4">
                    <a:lumMod val="75000"/>
                  </a:schemeClr>
                </a:solidFill>
                <a:latin typeface="Courier New" panose="02070309020205020404" pitchFamily="49" charset="0"/>
                <a:cs typeface="Courier New" panose="02070309020205020404" pitchFamily="49" charset="0"/>
              </a:rPr>
              <a:t>printTree_InOrder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None/>
            </a:pPr>
            <a:r>
              <a:rPr lang="en-SG" sz="1200"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printTree_InOrder</a:t>
            </a:r>
            <a:r>
              <a:rPr lang="en-SG" sz="1200" b="1" dirty="0">
                <a:latin typeface="Courier New" panose="02070309020205020404" pitchFamily="49" charset="0"/>
                <a:cs typeface="Courier New" panose="02070309020205020404" pitchFamily="49" charset="0"/>
              </a:rPr>
              <a:t>(node-&gt;left);</a:t>
            </a:r>
            <a:endParaRPr lang="en-SG" sz="1200" dirty="0">
              <a:latin typeface="Courier New" panose="02070309020205020404" pitchFamily="49" charset="0"/>
              <a:cs typeface="Courier New" panose="02070309020205020404" pitchFamily="49" charset="0"/>
            </a:endParaRP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p>
          <a:p>
            <a:pPr marL="0" indent="0">
              <a:lnSpc>
                <a:spcPct val="100000"/>
              </a:lnSpc>
              <a:spcBef>
                <a:spcPts val="300"/>
              </a:spcBef>
              <a:buFont typeface="Arial" panose="020B0604020202020204" pitchFamily="34" charset="0"/>
              <a:buNone/>
            </a:pP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printTree_InOrder</a:t>
            </a:r>
            <a:r>
              <a:rPr lang="en-SG" sz="1200" b="1" dirty="0">
                <a:latin typeface="Courier New" panose="02070309020205020404" pitchFamily="49" charset="0"/>
                <a:cs typeface="Courier New" panose="02070309020205020404" pitchFamily="49" charset="0"/>
              </a:rPr>
              <a:t>(node-&gt;right);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cxnSp>
        <p:nvCxnSpPr>
          <p:cNvPr id="112" name="Straight Arrow Connector 111">
            <a:extLst>
              <a:ext uri="{FF2B5EF4-FFF2-40B4-BE49-F238E27FC236}">
                <a16:creationId xmlns:a16="http://schemas.microsoft.com/office/drawing/2014/main" id="{7B891FE7-A8E0-4EB9-9AB5-CB0C8E6A1BF9}"/>
              </a:ext>
            </a:extLst>
          </p:cNvPr>
          <p:cNvCxnSpPr>
            <a:cxnSpLocks/>
          </p:cNvCxnSpPr>
          <p:nvPr/>
        </p:nvCxnSpPr>
        <p:spPr>
          <a:xfrm>
            <a:off x="3902440" y="5882317"/>
            <a:ext cx="112463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B75E25AE-E87A-4B01-8B57-3798ACFDCBC4}"/>
              </a:ext>
            </a:extLst>
          </p:cNvPr>
          <p:cNvCxnSpPr/>
          <p:nvPr/>
        </p:nvCxnSpPr>
        <p:spPr>
          <a:xfrm flipH="1">
            <a:off x="8605778" y="4783369"/>
            <a:ext cx="538222" cy="0"/>
          </a:xfrm>
          <a:prstGeom prst="straightConnector1">
            <a:avLst/>
          </a:prstGeom>
          <a:ln w="571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D9865887-C7C5-4F6E-AEFC-DB587AA16A99}"/>
              </a:ext>
            </a:extLst>
          </p:cNvPr>
          <p:cNvSpPr txBox="1"/>
          <p:nvPr/>
        </p:nvSpPr>
        <p:spPr>
          <a:xfrm>
            <a:off x="6707304" y="6011597"/>
            <a:ext cx="2136426" cy="461665"/>
          </a:xfrm>
          <a:prstGeom prst="rect">
            <a:avLst/>
          </a:prstGeom>
          <a:no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node-&gt;left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sp>
        <p:nvSpPr>
          <p:cNvPr id="115" name="TextBox 114">
            <a:extLst>
              <a:ext uri="{FF2B5EF4-FFF2-40B4-BE49-F238E27FC236}">
                <a16:creationId xmlns:a16="http://schemas.microsoft.com/office/drawing/2014/main" id="{794F1CFE-E7C1-4CEC-95DB-1845126A8BE2}"/>
              </a:ext>
            </a:extLst>
          </p:cNvPr>
          <p:cNvSpPr txBox="1"/>
          <p:nvPr/>
        </p:nvSpPr>
        <p:spPr>
          <a:xfrm>
            <a:off x="6707304" y="6011132"/>
            <a:ext cx="2136426" cy="461665"/>
          </a:xfrm>
          <a:prstGeom prst="rect">
            <a:avLst/>
          </a:prstGeom>
          <a:solidFill>
            <a:schemeClr val="bg1"/>
          </a:solid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node-&gt;right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cxnSp>
        <p:nvCxnSpPr>
          <p:cNvPr id="116" name="Connector: Elbow 115">
            <a:extLst>
              <a:ext uri="{FF2B5EF4-FFF2-40B4-BE49-F238E27FC236}">
                <a16:creationId xmlns:a16="http://schemas.microsoft.com/office/drawing/2014/main" id="{87239510-FD31-44E8-8DA5-D2DB35117C69}"/>
              </a:ext>
            </a:extLst>
          </p:cNvPr>
          <p:cNvCxnSpPr>
            <a:cxnSpLocks/>
          </p:cNvCxnSpPr>
          <p:nvPr/>
        </p:nvCxnSpPr>
        <p:spPr>
          <a:xfrm rot="16200000" flipV="1">
            <a:off x="4893039" y="3804489"/>
            <a:ext cx="7356" cy="1636070"/>
          </a:xfrm>
          <a:prstGeom prst="bentConnector3">
            <a:avLst>
              <a:gd name="adj1" fmla="val 266825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Connector: Elbow 116">
            <a:extLst>
              <a:ext uri="{FF2B5EF4-FFF2-40B4-BE49-F238E27FC236}">
                <a16:creationId xmlns:a16="http://schemas.microsoft.com/office/drawing/2014/main" id="{988CE17C-33DA-488C-8BFE-2DCC1C255072}"/>
              </a:ext>
            </a:extLst>
          </p:cNvPr>
          <p:cNvCxnSpPr>
            <a:cxnSpLocks/>
          </p:cNvCxnSpPr>
          <p:nvPr/>
        </p:nvCxnSpPr>
        <p:spPr>
          <a:xfrm flipH="1" flipV="1">
            <a:off x="4579996" y="3905916"/>
            <a:ext cx="142272" cy="1502713"/>
          </a:xfrm>
          <a:prstGeom prst="bentConnector3">
            <a:avLst>
              <a:gd name="adj1" fmla="val -160678"/>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6603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 presetClass="emph" presetSubtype="2" fill="hold" nodeType="withEffect">
                                  <p:stCondLst>
                                    <p:cond delay="0"/>
                                  </p:stCondLst>
                                  <p:childTnLst>
                                    <p:animClr clrSpc="rgb" dir="cw">
                                      <p:cBhvr>
                                        <p:cTn id="9" dur="500" fill="hold"/>
                                        <p:tgtEl>
                                          <p:spTgt spid="5"/>
                                        </p:tgtEl>
                                        <p:attrNameLst>
                                          <p:attrName>fillcolor</p:attrName>
                                        </p:attrNameLst>
                                      </p:cBhvr>
                                      <p:to>
                                        <a:srgbClr val="C00000"/>
                                      </p:to>
                                    </p:animClr>
                                    <p:set>
                                      <p:cBhvr>
                                        <p:cTn id="10" dur="500" fill="hold"/>
                                        <p:tgtEl>
                                          <p:spTgt spid="5"/>
                                        </p:tgtEl>
                                        <p:attrNameLst>
                                          <p:attrName>fill.type</p:attrName>
                                        </p:attrNameLst>
                                      </p:cBhvr>
                                      <p:to>
                                        <p:strVal val="solid"/>
                                      </p:to>
                                    </p:set>
                                    <p:set>
                                      <p:cBhvr>
                                        <p:cTn id="11" dur="500" fill="hold"/>
                                        <p:tgtEl>
                                          <p:spTgt spid="5"/>
                                        </p:tgtEl>
                                        <p:attrNameLst>
                                          <p:attrName>fill.on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3.05556E-6 0 L -0.03784 0.09491 " pathEditMode="relative" rAng="0" ptsTypes="AA">
                                      <p:cBhvr>
                                        <p:cTn id="15" dur="500" fill="hold"/>
                                        <p:tgtEl>
                                          <p:spTgt spid="23"/>
                                        </p:tgtEl>
                                        <p:attrNameLst>
                                          <p:attrName>ppt_x</p:attrName>
                                          <p:attrName>ppt_y</p:attrName>
                                        </p:attrNameLst>
                                      </p:cBhvr>
                                      <p:rCtr x="-1892" y="4745"/>
                                    </p:animMotion>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500"/>
                                        <p:tgtEl>
                                          <p:spTgt spid="3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500"/>
                                        <p:tgtEl>
                                          <p:spTgt spid="67"/>
                                        </p:tgtEl>
                                      </p:cBhvr>
                                    </p:animEffect>
                                  </p:childTnLst>
                                </p:cTn>
                              </p:par>
                              <p:par>
                                <p:cTn id="29" presetID="1" presetClass="emph" presetSubtype="2" fill="hold" nodeType="withEffect">
                                  <p:stCondLst>
                                    <p:cond delay="0"/>
                                  </p:stCondLst>
                                  <p:childTnLst>
                                    <p:animClr clrSpc="rgb" dir="cw">
                                      <p:cBhvr>
                                        <p:cTn id="30" dur="500" fill="hold"/>
                                        <p:tgtEl>
                                          <p:spTgt spid="6"/>
                                        </p:tgtEl>
                                        <p:attrNameLst>
                                          <p:attrName>fillcolor</p:attrName>
                                        </p:attrNameLst>
                                      </p:cBhvr>
                                      <p:to>
                                        <a:srgbClr val="00B050"/>
                                      </p:to>
                                    </p:animClr>
                                    <p:set>
                                      <p:cBhvr>
                                        <p:cTn id="31" dur="500" fill="hold"/>
                                        <p:tgtEl>
                                          <p:spTgt spid="6"/>
                                        </p:tgtEl>
                                        <p:attrNameLst>
                                          <p:attrName>fill.type</p:attrName>
                                        </p:attrNameLst>
                                      </p:cBhvr>
                                      <p:to>
                                        <p:strVal val="solid"/>
                                      </p:to>
                                    </p:set>
                                    <p:set>
                                      <p:cBhvr>
                                        <p:cTn id="32" dur="500" fill="hold"/>
                                        <p:tgtEl>
                                          <p:spTgt spid="6"/>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3.61111E-6 2.96296E-6 L -0.03785 0.0949 " pathEditMode="relative" rAng="0" ptsTypes="AA">
                                      <p:cBhvr>
                                        <p:cTn id="36" dur="500" fill="hold"/>
                                        <p:tgtEl>
                                          <p:spTgt spid="67"/>
                                        </p:tgtEl>
                                        <p:attrNameLst>
                                          <p:attrName>ppt_x</p:attrName>
                                          <p:attrName>ppt_y</p:attrName>
                                        </p:attrNameLst>
                                      </p:cBhvr>
                                      <p:rCtr x="-1892" y="4745"/>
                                    </p:animMotion>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500"/>
                                        <p:tgtEl>
                                          <p:spTgt spid="4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fade">
                                      <p:cBhvr>
                                        <p:cTn id="49" dur="500"/>
                                        <p:tgtEl>
                                          <p:spTgt spid="45"/>
                                        </p:tgtEl>
                                      </p:cBhvr>
                                    </p:animEffect>
                                  </p:childTnLst>
                                </p:cTn>
                              </p:par>
                              <p:par>
                                <p:cTn id="50" presetID="1" presetClass="emph" presetSubtype="2" fill="hold" nodeType="withEffect">
                                  <p:stCondLst>
                                    <p:cond delay="0"/>
                                  </p:stCondLst>
                                  <p:childTnLst>
                                    <p:animClr clrSpc="rgb" dir="cw">
                                      <p:cBhvr>
                                        <p:cTn id="51" dur="500" fill="hold"/>
                                        <p:tgtEl>
                                          <p:spTgt spid="9"/>
                                        </p:tgtEl>
                                        <p:attrNameLst>
                                          <p:attrName>fillcolor</p:attrName>
                                        </p:attrNameLst>
                                      </p:cBhvr>
                                      <p:to>
                                        <a:srgbClr val="0070C0"/>
                                      </p:to>
                                    </p:animClr>
                                    <p:set>
                                      <p:cBhvr>
                                        <p:cTn id="52" dur="500" fill="hold"/>
                                        <p:tgtEl>
                                          <p:spTgt spid="9"/>
                                        </p:tgtEl>
                                        <p:attrNameLst>
                                          <p:attrName>fill.type</p:attrName>
                                        </p:attrNameLst>
                                      </p:cBhvr>
                                      <p:to>
                                        <p:strVal val="solid"/>
                                      </p:to>
                                    </p:set>
                                    <p:set>
                                      <p:cBhvr>
                                        <p:cTn id="53" dur="500" fill="hold"/>
                                        <p:tgtEl>
                                          <p:spTgt spid="9"/>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42" presetClass="path" presetSubtype="0" accel="50000" decel="50000" fill="hold" nodeType="clickEffect">
                                  <p:stCondLst>
                                    <p:cond delay="0"/>
                                  </p:stCondLst>
                                  <p:childTnLst>
                                    <p:animMotion origin="layout" path="M 2.22222E-6 -3.7037E-6 L -0.03386 0.09653 " pathEditMode="relative" rAng="0" ptsTypes="AA">
                                      <p:cBhvr>
                                        <p:cTn id="57" dur="500" fill="hold"/>
                                        <p:tgtEl>
                                          <p:spTgt spid="45"/>
                                        </p:tgtEl>
                                        <p:attrNameLst>
                                          <p:attrName>ppt_x</p:attrName>
                                          <p:attrName>ppt_y</p:attrName>
                                        </p:attrNameLst>
                                      </p:cBhvr>
                                      <p:rCtr x="-1667" y="4815"/>
                                    </p:animMotion>
                                  </p:childTnLst>
                                </p:cTn>
                              </p:par>
                              <p:par>
                                <p:cTn id="58" presetID="10" presetClass="entr" presetSubtype="0" fill="hold" grpId="0" nodeType="withEffect">
                                  <p:stCondLst>
                                    <p:cond delay="0"/>
                                  </p:stCondLst>
                                  <p:childTnLst>
                                    <p:set>
                                      <p:cBhvr>
                                        <p:cTn id="59" dur="1" fill="hold">
                                          <p:stCondLst>
                                            <p:cond delay="0"/>
                                          </p:stCondLst>
                                        </p:cTn>
                                        <p:tgtEl>
                                          <p:spTgt spid="87"/>
                                        </p:tgtEl>
                                        <p:attrNameLst>
                                          <p:attrName>style.visibility</p:attrName>
                                        </p:attrNameLst>
                                      </p:cBhvr>
                                      <p:to>
                                        <p:strVal val="visible"/>
                                      </p:to>
                                    </p:set>
                                    <p:animEffect transition="in" filter="fade">
                                      <p:cBhvr>
                                        <p:cTn id="60" dur="500"/>
                                        <p:tgtEl>
                                          <p:spTgt spid="87"/>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nodeType="clickEffect">
                                  <p:stCondLst>
                                    <p:cond delay="0"/>
                                  </p:stCondLst>
                                  <p:childTnLst>
                                    <p:animMotion origin="layout" path="M -0.03386 0.09653 L -0.04479 0.12963 " pathEditMode="relative" rAng="0" ptsTypes="AA">
                                      <p:cBhvr>
                                        <p:cTn id="64" dur="500" fill="hold"/>
                                        <p:tgtEl>
                                          <p:spTgt spid="45"/>
                                        </p:tgtEl>
                                        <p:attrNameLst>
                                          <p:attrName>ppt_x</p:attrName>
                                          <p:attrName>ppt_y</p:attrName>
                                        </p:attrNameLst>
                                      </p:cBhvr>
                                      <p:rCtr x="-573" y="1644"/>
                                    </p:animMotion>
                                  </p:childTnLst>
                                </p:cTn>
                              </p:par>
                              <p:par>
                                <p:cTn id="65" presetID="16" presetClass="entr" presetSubtype="21" fill="hold" grpId="0" nodeType="with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barn(inVertical)">
                                      <p:cBhvr>
                                        <p:cTn id="67" dur="500"/>
                                        <p:tgtEl>
                                          <p:spTgt spid="50"/>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path" presetSubtype="0" accel="50000" decel="50000" fill="hold" nodeType="clickEffect">
                                  <p:stCondLst>
                                    <p:cond delay="0"/>
                                  </p:stCondLst>
                                  <p:childTnLst>
                                    <p:animMotion origin="layout" path="M -0.04479 0.12963 L -0.01563 0.15973 " pathEditMode="relative" rAng="0" ptsTypes="AA">
                                      <p:cBhvr>
                                        <p:cTn id="71" dur="500" fill="hold"/>
                                        <p:tgtEl>
                                          <p:spTgt spid="45"/>
                                        </p:tgtEl>
                                        <p:attrNameLst>
                                          <p:attrName>ppt_x</p:attrName>
                                          <p:attrName>ppt_y</p:attrName>
                                        </p:attrNameLst>
                                      </p:cBhvr>
                                      <p:rCtr x="1458" y="1458"/>
                                    </p:animMotion>
                                  </p:childTnLst>
                                </p:cTn>
                              </p:par>
                              <p:par>
                                <p:cTn id="72" presetID="10" presetClass="entr" presetSubtype="0" fill="hold" grpId="0" nodeType="withEffect">
                                  <p:stCondLst>
                                    <p:cond delay="0"/>
                                  </p:stCondLst>
                                  <p:childTnLst>
                                    <p:set>
                                      <p:cBhvr>
                                        <p:cTn id="73" dur="1" fill="hold">
                                          <p:stCondLst>
                                            <p:cond delay="0"/>
                                          </p:stCondLst>
                                        </p:cTn>
                                        <p:tgtEl>
                                          <p:spTgt spid="70"/>
                                        </p:tgtEl>
                                        <p:attrNameLst>
                                          <p:attrName>style.visibility</p:attrName>
                                        </p:attrNameLst>
                                      </p:cBhvr>
                                      <p:to>
                                        <p:strVal val="visible"/>
                                      </p:to>
                                    </p:set>
                                    <p:animEffect transition="in" filter="fade">
                                      <p:cBhvr>
                                        <p:cTn id="74" dur="500"/>
                                        <p:tgtEl>
                                          <p:spTgt spid="70"/>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path" presetSubtype="0" accel="50000" decel="50000" fill="hold" nodeType="clickEffect">
                                  <p:stCondLst>
                                    <p:cond delay="0"/>
                                  </p:stCondLst>
                                  <p:childTnLst>
                                    <p:animMotion origin="layout" path="M -0.01563 0.15972 L -0.26233 0.1926 " pathEditMode="relative" rAng="0" ptsTypes="AA">
                                      <p:cBhvr>
                                        <p:cTn id="78" dur="500" fill="hold"/>
                                        <p:tgtEl>
                                          <p:spTgt spid="45"/>
                                        </p:tgtEl>
                                        <p:attrNameLst>
                                          <p:attrName>ppt_x</p:attrName>
                                          <p:attrName>ppt_y</p:attrName>
                                        </p:attrNameLst>
                                      </p:cBhvr>
                                      <p:rCtr x="-12309" y="1435"/>
                                    </p:animMotion>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nodeType="clickEffect">
                                  <p:stCondLst>
                                    <p:cond delay="0"/>
                                  </p:stCondLst>
                                  <p:childTnLst>
                                    <p:set>
                                      <p:cBhvr>
                                        <p:cTn id="82" dur="1" fill="hold">
                                          <p:stCondLst>
                                            <p:cond delay="0"/>
                                          </p:stCondLst>
                                        </p:cTn>
                                        <p:tgtEl>
                                          <p:spTgt spid="75"/>
                                        </p:tgtEl>
                                        <p:attrNameLst>
                                          <p:attrName>style.visibility</p:attrName>
                                        </p:attrNameLst>
                                      </p:cBhvr>
                                      <p:to>
                                        <p:strVal val="visible"/>
                                      </p:to>
                                    </p:set>
                                    <p:animEffect transition="in" filter="wipe(down)">
                                      <p:cBhvr>
                                        <p:cTn id="83" dur="500"/>
                                        <p:tgtEl>
                                          <p:spTgt spid="75"/>
                                        </p:tgtEl>
                                      </p:cBhvr>
                                    </p:animEffect>
                                  </p:childTnLst>
                                </p:cTn>
                              </p:par>
                              <p:par>
                                <p:cTn id="84" presetID="10" presetClass="exit" presetSubtype="0" fill="hold" grpId="1" nodeType="withEffect">
                                  <p:stCondLst>
                                    <p:cond delay="0"/>
                                  </p:stCondLst>
                                  <p:childTnLst>
                                    <p:animEffect transition="out" filter="fade">
                                      <p:cBhvr>
                                        <p:cTn id="85" dur="500"/>
                                        <p:tgtEl>
                                          <p:spTgt spid="87"/>
                                        </p:tgtEl>
                                      </p:cBhvr>
                                    </p:animEffect>
                                    <p:set>
                                      <p:cBhvr>
                                        <p:cTn id="86" dur="1" fill="hold">
                                          <p:stCondLst>
                                            <p:cond delay="499"/>
                                          </p:stCondLst>
                                        </p:cTn>
                                        <p:tgtEl>
                                          <p:spTgt spid="87"/>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70"/>
                                        </p:tgtEl>
                                      </p:cBhvr>
                                    </p:animEffect>
                                    <p:set>
                                      <p:cBhvr>
                                        <p:cTn id="89" dur="1" fill="hold">
                                          <p:stCondLst>
                                            <p:cond delay="499"/>
                                          </p:stCondLst>
                                        </p:cTn>
                                        <p:tgtEl>
                                          <p:spTgt spid="70"/>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nodeType="clickEffect">
                                  <p:stCondLst>
                                    <p:cond delay="0"/>
                                  </p:stCondLst>
                                  <p:childTnLst>
                                    <p:animEffect transition="out" filter="fade">
                                      <p:cBhvr>
                                        <p:cTn id="93" dur="500"/>
                                        <p:tgtEl>
                                          <p:spTgt spid="46"/>
                                        </p:tgtEl>
                                      </p:cBhvr>
                                    </p:animEffect>
                                    <p:set>
                                      <p:cBhvr>
                                        <p:cTn id="94" dur="1" fill="hold">
                                          <p:stCondLst>
                                            <p:cond delay="499"/>
                                          </p:stCondLst>
                                        </p:cTn>
                                        <p:tgtEl>
                                          <p:spTgt spid="46"/>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44"/>
                                        </p:tgtEl>
                                      </p:cBhvr>
                                    </p:animEffect>
                                    <p:set>
                                      <p:cBhvr>
                                        <p:cTn id="97" dur="1" fill="hold">
                                          <p:stCondLst>
                                            <p:cond delay="499"/>
                                          </p:stCondLst>
                                        </p:cTn>
                                        <p:tgtEl>
                                          <p:spTgt spid="44"/>
                                        </p:tgtEl>
                                        <p:attrNameLst>
                                          <p:attrName>style.visibility</p:attrName>
                                        </p:attrNameLst>
                                      </p:cBhvr>
                                      <p:to>
                                        <p:strVal val="hidden"/>
                                      </p:to>
                                    </p:set>
                                  </p:childTnLst>
                                </p:cTn>
                              </p:par>
                              <p:par>
                                <p:cTn id="98" presetID="10" presetClass="exit" presetSubtype="0" fill="hold" grpId="2" nodeType="withEffect">
                                  <p:stCondLst>
                                    <p:cond delay="0"/>
                                  </p:stCondLst>
                                  <p:childTnLst>
                                    <p:animEffect transition="out" filter="fade">
                                      <p:cBhvr>
                                        <p:cTn id="99" dur="500"/>
                                        <p:tgtEl>
                                          <p:spTgt spid="87"/>
                                        </p:tgtEl>
                                      </p:cBhvr>
                                    </p:animEffect>
                                    <p:set>
                                      <p:cBhvr>
                                        <p:cTn id="100" dur="1" fill="hold">
                                          <p:stCondLst>
                                            <p:cond delay="499"/>
                                          </p:stCondLst>
                                        </p:cTn>
                                        <p:tgtEl>
                                          <p:spTgt spid="87"/>
                                        </p:tgtEl>
                                        <p:attrNameLst>
                                          <p:attrName>style.visibility</p:attrName>
                                        </p:attrNameLst>
                                      </p:cBhvr>
                                      <p:to>
                                        <p:strVal val="hidden"/>
                                      </p:to>
                                    </p:set>
                                  </p:childTnLst>
                                </p:cTn>
                              </p:par>
                              <p:par>
                                <p:cTn id="101" presetID="10" presetClass="exit" presetSubtype="0" fill="hold" grpId="2" nodeType="withEffect">
                                  <p:stCondLst>
                                    <p:cond delay="0"/>
                                  </p:stCondLst>
                                  <p:childTnLst>
                                    <p:animEffect transition="out" filter="fade">
                                      <p:cBhvr>
                                        <p:cTn id="102" dur="500"/>
                                        <p:tgtEl>
                                          <p:spTgt spid="70"/>
                                        </p:tgtEl>
                                      </p:cBhvr>
                                    </p:animEffect>
                                    <p:set>
                                      <p:cBhvr>
                                        <p:cTn id="103" dur="1" fill="hold">
                                          <p:stCondLst>
                                            <p:cond delay="499"/>
                                          </p:stCondLst>
                                        </p:cTn>
                                        <p:tgtEl>
                                          <p:spTgt spid="70"/>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500"/>
                                        <p:tgtEl>
                                          <p:spTgt spid="75"/>
                                        </p:tgtEl>
                                      </p:cBhvr>
                                    </p:animEffect>
                                    <p:set>
                                      <p:cBhvr>
                                        <p:cTn id="106" dur="1" fill="hold">
                                          <p:stCondLst>
                                            <p:cond delay="499"/>
                                          </p:stCondLst>
                                        </p:cTn>
                                        <p:tgtEl>
                                          <p:spTgt spid="75"/>
                                        </p:tgtEl>
                                        <p:attrNameLst>
                                          <p:attrName>style.visibility</p:attrName>
                                        </p:attrNameLst>
                                      </p:cBhvr>
                                      <p:to>
                                        <p:strVal val="hidden"/>
                                      </p:to>
                                    </p:set>
                                  </p:childTnLst>
                                </p:cTn>
                              </p:par>
                              <p:par>
                                <p:cTn id="107" presetID="10" presetClass="exit" presetSubtype="0" fill="hold" nodeType="withEffect">
                                  <p:stCondLst>
                                    <p:cond delay="0"/>
                                  </p:stCondLst>
                                  <p:childTnLst>
                                    <p:animEffect transition="out" filter="fade">
                                      <p:cBhvr>
                                        <p:cTn id="108" dur="500"/>
                                        <p:tgtEl>
                                          <p:spTgt spid="45"/>
                                        </p:tgtEl>
                                      </p:cBhvr>
                                    </p:animEffect>
                                    <p:set>
                                      <p:cBhvr>
                                        <p:cTn id="109" dur="1" fill="hold">
                                          <p:stCondLst>
                                            <p:cond delay="499"/>
                                          </p:stCondLst>
                                        </p:cTn>
                                        <p:tgtEl>
                                          <p:spTgt spid="45"/>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42" presetClass="path" presetSubtype="0" accel="50000" decel="50000" fill="hold" nodeType="clickEffect">
                                  <p:stCondLst>
                                    <p:cond delay="0"/>
                                  </p:stCondLst>
                                  <p:childTnLst>
                                    <p:animMotion origin="layout" path="M -0.03785 0.09491 L -0.05816 0.1287 " pathEditMode="relative" rAng="0" ptsTypes="AA">
                                      <p:cBhvr>
                                        <p:cTn id="113" dur="500" fill="hold"/>
                                        <p:tgtEl>
                                          <p:spTgt spid="67"/>
                                        </p:tgtEl>
                                        <p:attrNameLst>
                                          <p:attrName>ppt_x</p:attrName>
                                          <p:attrName>ppt_y</p:attrName>
                                        </p:attrNameLst>
                                      </p:cBhvr>
                                      <p:rCtr x="-1042" y="1713"/>
                                    </p:animMotion>
                                  </p:childTnLst>
                                </p:cTn>
                              </p:par>
                              <p:par>
                                <p:cTn id="114" presetID="16" presetClass="entr" presetSubtype="21" fill="hold" grpId="0" nodeType="withEffect">
                                  <p:stCondLst>
                                    <p:cond delay="0"/>
                                  </p:stCondLst>
                                  <p:childTnLst>
                                    <p:set>
                                      <p:cBhvr>
                                        <p:cTn id="115" dur="1" fill="hold">
                                          <p:stCondLst>
                                            <p:cond delay="0"/>
                                          </p:stCondLst>
                                        </p:cTn>
                                        <p:tgtEl>
                                          <p:spTgt spid="51"/>
                                        </p:tgtEl>
                                        <p:attrNameLst>
                                          <p:attrName>style.visibility</p:attrName>
                                        </p:attrNameLst>
                                      </p:cBhvr>
                                      <p:to>
                                        <p:strVal val="visible"/>
                                      </p:to>
                                    </p:set>
                                    <p:animEffect transition="in" filter="barn(inVertical)">
                                      <p:cBhvr>
                                        <p:cTn id="116" dur="500"/>
                                        <p:tgtEl>
                                          <p:spTgt spid="51"/>
                                        </p:tgtEl>
                                      </p:cBhvr>
                                    </p:animEffect>
                                  </p:childTnLst>
                                </p:cTn>
                              </p:par>
                            </p:childTnLst>
                          </p:cTn>
                        </p:par>
                      </p:childTnLst>
                    </p:cTn>
                  </p:par>
                  <p:par>
                    <p:cTn id="117" fill="hold">
                      <p:stCondLst>
                        <p:cond delay="indefinite"/>
                      </p:stCondLst>
                      <p:childTnLst>
                        <p:par>
                          <p:cTn id="118" fill="hold">
                            <p:stCondLst>
                              <p:cond delay="0"/>
                            </p:stCondLst>
                            <p:childTnLst>
                              <p:par>
                                <p:cTn id="119" presetID="42" presetClass="path" presetSubtype="0" accel="50000" decel="50000" fill="hold" nodeType="clickEffect">
                                  <p:stCondLst>
                                    <p:cond delay="0"/>
                                  </p:stCondLst>
                                  <p:childTnLst>
                                    <p:animMotion origin="layout" path="M -0.05816 0.1287 L -0.02934 0.16365 " pathEditMode="relative" rAng="0" ptsTypes="AA">
                                      <p:cBhvr>
                                        <p:cTn id="120" dur="500" fill="hold"/>
                                        <p:tgtEl>
                                          <p:spTgt spid="67"/>
                                        </p:tgtEl>
                                        <p:attrNameLst>
                                          <p:attrName>ppt_x</p:attrName>
                                          <p:attrName>ppt_y</p:attrName>
                                        </p:attrNameLst>
                                      </p:cBhvr>
                                      <p:rCtr x="1458" y="1736"/>
                                    </p:animMotion>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96"/>
                                        </p:tgtEl>
                                        <p:attrNameLst>
                                          <p:attrName>style.visibility</p:attrName>
                                        </p:attrNameLst>
                                      </p:cBhvr>
                                      <p:to>
                                        <p:strVal val="visible"/>
                                      </p:to>
                                    </p:set>
                                    <p:animEffect transition="in" filter="fade">
                                      <p:cBhvr>
                                        <p:cTn id="125" dur="500"/>
                                        <p:tgtEl>
                                          <p:spTgt spid="96"/>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84"/>
                                        </p:tgtEl>
                                        <p:attrNameLst>
                                          <p:attrName>style.visibility</p:attrName>
                                        </p:attrNameLst>
                                      </p:cBhvr>
                                      <p:to>
                                        <p:strVal val="visible"/>
                                      </p:to>
                                    </p:set>
                                    <p:animEffect transition="in" filter="fade">
                                      <p:cBhvr>
                                        <p:cTn id="128" dur="500"/>
                                        <p:tgtEl>
                                          <p:spTgt spid="84"/>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98"/>
                                        </p:tgtEl>
                                        <p:attrNameLst>
                                          <p:attrName>style.visibility</p:attrName>
                                        </p:attrNameLst>
                                      </p:cBhvr>
                                      <p:to>
                                        <p:strVal val="visible"/>
                                      </p:to>
                                    </p:set>
                                    <p:animEffect transition="in" filter="fade">
                                      <p:cBhvr>
                                        <p:cTn id="133" dur="500"/>
                                        <p:tgtEl>
                                          <p:spTgt spid="98"/>
                                        </p:tgtEl>
                                      </p:cBhvr>
                                    </p:animEffect>
                                  </p:childTnLst>
                                </p:cTn>
                              </p:par>
                              <p:par>
                                <p:cTn id="134" presetID="1" presetClass="emph" presetSubtype="2" fill="hold" nodeType="withEffect">
                                  <p:stCondLst>
                                    <p:cond delay="0"/>
                                  </p:stCondLst>
                                  <p:childTnLst>
                                    <p:animClr clrSpc="rgb" dir="cw">
                                      <p:cBhvr>
                                        <p:cTn id="135" dur="500" fill="hold"/>
                                        <p:tgtEl>
                                          <p:spTgt spid="7"/>
                                        </p:tgtEl>
                                        <p:attrNameLst>
                                          <p:attrName>fillcolor</p:attrName>
                                        </p:attrNameLst>
                                      </p:cBhvr>
                                      <p:to>
                                        <a:srgbClr val="7030A0"/>
                                      </p:to>
                                    </p:animClr>
                                    <p:set>
                                      <p:cBhvr>
                                        <p:cTn id="136" dur="500" fill="hold"/>
                                        <p:tgtEl>
                                          <p:spTgt spid="7"/>
                                        </p:tgtEl>
                                        <p:attrNameLst>
                                          <p:attrName>fill.type</p:attrName>
                                        </p:attrNameLst>
                                      </p:cBhvr>
                                      <p:to>
                                        <p:strVal val="solid"/>
                                      </p:to>
                                    </p:set>
                                    <p:set>
                                      <p:cBhvr>
                                        <p:cTn id="137" dur="500" fill="hold"/>
                                        <p:tgtEl>
                                          <p:spTgt spid="7"/>
                                        </p:tgtEl>
                                        <p:attrNameLst>
                                          <p:attrName>fill.on</p:attrName>
                                        </p:attrNameLst>
                                      </p:cBhvr>
                                      <p:to>
                                        <p:strVal val="true"/>
                                      </p:to>
                                    </p:set>
                                  </p:childTnLst>
                                </p:cTn>
                              </p:par>
                            </p:childTnLst>
                          </p:cTn>
                        </p:par>
                      </p:childTnLst>
                    </p:cTn>
                  </p:par>
                  <p:par>
                    <p:cTn id="138" fill="hold">
                      <p:stCondLst>
                        <p:cond delay="indefinite"/>
                      </p:stCondLst>
                      <p:childTnLst>
                        <p:par>
                          <p:cTn id="139" fill="hold">
                            <p:stCondLst>
                              <p:cond delay="0"/>
                            </p:stCondLst>
                            <p:childTnLst>
                              <p:par>
                                <p:cTn id="140" presetID="42" presetClass="path" presetSubtype="0" accel="50000" decel="50000" fill="hold" nodeType="clickEffect">
                                  <p:stCondLst>
                                    <p:cond delay="0"/>
                                  </p:stCondLst>
                                  <p:childTnLst>
                                    <p:animMotion origin="layout" path="M 2.22222E-6 4.81481E-6 L -0.03386 0.09629 " pathEditMode="relative" rAng="0" ptsTypes="AA">
                                      <p:cBhvr>
                                        <p:cTn id="141" dur="500" fill="hold"/>
                                        <p:tgtEl>
                                          <p:spTgt spid="98"/>
                                        </p:tgtEl>
                                        <p:attrNameLst>
                                          <p:attrName>ppt_x</p:attrName>
                                          <p:attrName>ppt_y</p:attrName>
                                        </p:attrNameLst>
                                      </p:cBhvr>
                                      <p:rCtr x="-1701" y="4815"/>
                                    </p:animMotion>
                                  </p:childTnLst>
                                </p:cTn>
                              </p:par>
                              <p:par>
                                <p:cTn id="142" presetID="10" presetClass="entr" presetSubtype="0" fill="hold" grpId="3" nodeType="withEffect">
                                  <p:stCondLst>
                                    <p:cond delay="0"/>
                                  </p:stCondLst>
                                  <p:childTnLst>
                                    <p:set>
                                      <p:cBhvr>
                                        <p:cTn id="143" dur="1" fill="hold">
                                          <p:stCondLst>
                                            <p:cond delay="0"/>
                                          </p:stCondLst>
                                        </p:cTn>
                                        <p:tgtEl>
                                          <p:spTgt spid="87"/>
                                        </p:tgtEl>
                                        <p:attrNameLst>
                                          <p:attrName>style.visibility</p:attrName>
                                        </p:attrNameLst>
                                      </p:cBhvr>
                                      <p:to>
                                        <p:strVal val="visible"/>
                                      </p:to>
                                    </p:set>
                                    <p:animEffect transition="in" filter="fade">
                                      <p:cBhvr>
                                        <p:cTn id="144" dur="500"/>
                                        <p:tgtEl>
                                          <p:spTgt spid="87"/>
                                        </p:tgtEl>
                                      </p:cBhvr>
                                    </p:animEffect>
                                  </p:childTnLst>
                                </p:cTn>
                              </p:par>
                            </p:childTnLst>
                          </p:cTn>
                        </p:par>
                      </p:childTnLst>
                    </p:cTn>
                  </p:par>
                  <p:par>
                    <p:cTn id="145" fill="hold">
                      <p:stCondLst>
                        <p:cond delay="indefinite"/>
                      </p:stCondLst>
                      <p:childTnLst>
                        <p:par>
                          <p:cTn id="146" fill="hold">
                            <p:stCondLst>
                              <p:cond delay="0"/>
                            </p:stCondLst>
                            <p:childTnLst>
                              <p:par>
                                <p:cTn id="147" presetID="42" presetClass="path" presetSubtype="0" accel="50000" decel="50000" fill="hold" nodeType="clickEffect">
                                  <p:stCondLst>
                                    <p:cond delay="0"/>
                                  </p:stCondLst>
                                  <p:childTnLst>
                                    <p:animMotion origin="layout" path="M -0.03386 0.09629 L -0.04479 0.12962 " pathEditMode="relative" rAng="0" ptsTypes="AA">
                                      <p:cBhvr>
                                        <p:cTn id="148" dur="500" fill="hold"/>
                                        <p:tgtEl>
                                          <p:spTgt spid="98"/>
                                        </p:tgtEl>
                                        <p:attrNameLst>
                                          <p:attrName>ppt_x</p:attrName>
                                          <p:attrName>ppt_y</p:attrName>
                                        </p:attrNameLst>
                                      </p:cBhvr>
                                      <p:rCtr x="-556" y="1667"/>
                                    </p:animMotion>
                                  </p:childTnLst>
                                </p:cTn>
                              </p:par>
                              <p:par>
                                <p:cTn id="149" presetID="16" presetClass="entr" presetSubtype="21" fill="hold" grpId="0" nodeType="withEffect">
                                  <p:stCondLst>
                                    <p:cond delay="0"/>
                                  </p:stCondLst>
                                  <p:childTnLst>
                                    <p:set>
                                      <p:cBhvr>
                                        <p:cTn id="150" dur="1" fill="hold">
                                          <p:stCondLst>
                                            <p:cond delay="0"/>
                                          </p:stCondLst>
                                        </p:cTn>
                                        <p:tgtEl>
                                          <p:spTgt spid="52"/>
                                        </p:tgtEl>
                                        <p:attrNameLst>
                                          <p:attrName>style.visibility</p:attrName>
                                        </p:attrNameLst>
                                      </p:cBhvr>
                                      <p:to>
                                        <p:strVal val="visible"/>
                                      </p:to>
                                    </p:set>
                                    <p:animEffect transition="in" filter="barn(inVertical)">
                                      <p:cBhvr>
                                        <p:cTn id="151" dur="500"/>
                                        <p:tgtEl>
                                          <p:spTgt spid="52"/>
                                        </p:tgtEl>
                                      </p:cBhvr>
                                    </p:animEffect>
                                  </p:childTnLst>
                                </p:cTn>
                              </p:par>
                            </p:childTnLst>
                          </p:cTn>
                        </p:par>
                      </p:childTnLst>
                    </p:cTn>
                  </p:par>
                  <p:par>
                    <p:cTn id="152" fill="hold">
                      <p:stCondLst>
                        <p:cond delay="indefinite"/>
                      </p:stCondLst>
                      <p:childTnLst>
                        <p:par>
                          <p:cTn id="153" fill="hold">
                            <p:stCondLst>
                              <p:cond delay="0"/>
                            </p:stCondLst>
                            <p:childTnLst>
                              <p:par>
                                <p:cTn id="154" presetID="42" presetClass="path" presetSubtype="0" accel="50000" decel="50000" fill="hold" nodeType="clickEffect">
                                  <p:stCondLst>
                                    <p:cond delay="0"/>
                                  </p:stCondLst>
                                  <p:childTnLst>
                                    <p:animMotion origin="layout" path="M -0.04479 0.12962 L -0.01563 0.15972 " pathEditMode="relative" rAng="0" ptsTypes="AA">
                                      <p:cBhvr>
                                        <p:cTn id="155" dur="500" fill="hold"/>
                                        <p:tgtEl>
                                          <p:spTgt spid="98"/>
                                        </p:tgtEl>
                                        <p:attrNameLst>
                                          <p:attrName>ppt_x</p:attrName>
                                          <p:attrName>ppt_y</p:attrName>
                                        </p:attrNameLst>
                                      </p:cBhvr>
                                      <p:rCtr x="1458" y="1505"/>
                                    </p:animMotion>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111"/>
                                        </p:tgtEl>
                                        <p:attrNameLst>
                                          <p:attrName>style.visibility</p:attrName>
                                        </p:attrNameLst>
                                      </p:cBhvr>
                                      <p:to>
                                        <p:strVal val="visible"/>
                                      </p:to>
                                    </p:set>
                                    <p:animEffect transition="in" filter="fade">
                                      <p:cBhvr>
                                        <p:cTn id="160" dur="500"/>
                                        <p:tgtEl>
                                          <p:spTgt spid="111"/>
                                        </p:tgtEl>
                                      </p:cBhvr>
                                    </p:animEffect>
                                  </p:childTnLst>
                                </p:cTn>
                              </p:par>
                              <p:par>
                                <p:cTn id="161" presetID="10" presetClass="entr" presetSubtype="0" fill="hold" nodeType="withEffect">
                                  <p:stCondLst>
                                    <p:cond delay="0"/>
                                  </p:stCondLst>
                                  <p:childTnLst>
                                    <p:set>
                                      <p:cBhvr>
                                        <p:cTn id="162" dur="1" fill="hold">
                                          <p:stCondLst>
                                            <p:cond delay="0"/>
                                          </p:stCondLst>
                                        </p:cTn>
                                        <p:tgtEl>
                                          <p:spTgt spid="112"/>
                                        </p:tgtEl>
                                        <p:attrNameLst>
                                          <p:attrName>style.visibility</p:attrName>
                                        </p:attrNameLst>
                                      </p:cBhvr>
                                      <p:to>
                                        <p:strVal val="visible"/>
                                      </p:to>
                                    </p:set>
                                    <p:animEffect transition="in" filter="fade">
                                      <p:cBhvr>
                                        <p:cTn id="163" dur="500"/>
                                        <p:tgtEl>
                                          <p:spTgt spid="112"/>
                                        </p:tgtEl>
                                      </p:cBhvr>
                                    </p:animEffect>
                                  </p:childTnLst>
                                </p:cTn>
                              </p:par>
                              <p:par>
                                <p:cTn id="164" presetID="10" presetClass="exit" presetSubtype="0" fill="hold" grpId="4" nodeType="withEffect">
                                  <p:stCondLst>
                                    <p:cond delay="0"/>
                                  </p:stCondLst>
                                  <p:childTnLst>
                                    <p:animEffect transition="out" filter="fade">
                                      <p:cBhvr>
                                        <p:cTn id="165" dur="500"/>
                                        <p:tgtEl>
                                          <p:spTgt spid="87"/>
                                        </p:tgtEl>
                                      </p:cBhvr>
                                    </p:animEffect>
                                    <p:set>
                                      <p:cBhvr>
                                        <p:cTn id="166" dur="1" fill="hold">
                                          <p:stCondLst>
                                            <p:cond delay="499"/>
                                          </p:stCondLst>
                                        </p:cTn>
                                        <p:tgtEl>
                                          <p:spTgt spid="87"/>
                                        </p:tgtEl>
                                        <p:attrNameLst>
                                          <p:attrName>style.visibility</p:attrName>
                                        </p:attrNameLst>
                                      </p:cBhvr>
                                      <p:to>
                                        <p:strVal val="hidden"/>
                                      </p:to>
                                    </p:set>
                                  </p:childTnLst>
                                </p:cTn>
                              </p:par>
                              <p:par>
                                <p:cTn id="167" presetID="10" presetClass="exit" presetSubtype="0" fill="hold" grpId="3" nodeType="withEffect">
                                  <p:stCondLst>
                                    <p:cond delay="0"/>
                                  </p:stCondLst>
                                  <p:childTnLst>
                                    <p:animEffect transition="out" filter="fade">
                                      <p:cBhvr>
                                        <p:cTn id="168" dur="500"/>
                                        <p:tgtEl>
                                          <p:spTgt spid="70"/>
                                        </p:tgtEl>
                                      </p:cBhvr>
                                    </p:animEffect>
                                    <p:set>
                                      <p:cBhvr>
                                        <p:cTn id="169" dur="1" fill="hold">
                                          <p:stCondLst>
                                            <p:cond delay="499"/>
                                          </p:stCondLst>
                                        </p:cTn>
                                        <p:tgtEl>
                                          <p:spTgt spid="70"/>
                                        </p:tgtEl>
                                        <p:attrNameLst>
                                          <p:attrName>style.visibility</p:attrName>
                                        </p:attrNameLst>
                                      </p:cBhvr>
                                      <p:to>
                                        <p:strVal val="hidden"/>
                                      </p:to>
                                    </p:se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nodeType="clickEffect">
                                  <p:stCondLst>
                                    <p:cond delay="0"/>
                                  </p:stCondLst>
                                  <p:childTnLst>
                                    <p:set>
                                      <p:cBhvr>
                                        <p:cTn id="173" dur="1" fill="hold">
                                          <p:stCondLst>
                                            <p:cond delay="0"/>
                                          </p:stCondLst>
                                        </p:cTn>
                                        <p:tgtEl>
                                          <p:spTgt spid="113"/>
                                        </p:tgtEl>
                                        <p:attrNameLst>
                                          <p:attrName>style.visibility</p:attrName>
                                        </p:attrNameLst>
                                      </p:cBhvr>
                                      <p:to>
                                        <p:strVal val="visible"/>
                                      </p:to>
                                    </p:set>
                                    <p:animEffect transition="in" filter="fade">
                                      <p:cBhvr>
                                        <p:cTn id="174" dur="500"/>
                                        <p:tgtEl>
                                          <p:spTgt spid="113"/>
                                        </p:tgtEl>
                                      </p:cBhvr>
                                    </p:animEffect>
                                  </p:childTnLst>
                                </p:cTn>
                              </p:par>
                              <p:par>
                                <p:cTn id="175" presetID="1" presetClass="emph" presetSubtype="2" fill="hold" nodeType="withEffect">
                                  <p:stCondLst>
                                    <p:cond delay="0"/>
                                  </p:stCondLst>
                                  <p:childTnLst>
                                    <p:animClr clrSpc="rgb" dir="cw">
                                      <p:cBhvr>
                                        <p:cTn id="176" dur="500" fill="hold"/>
                                        <p:tgtEl>
                                          <p:spTgt spid="18"/>
                                        </p:tgtEl>
                                        <p:attrNameLst>
                                          <p:attrName>fillcolor</p:attrName>
                                        </p:attrNameLst>
                                      </p:cBhvr>
                                      <p:to>
                                        <a:srgbClr val="BF9000"/>
                                      </p:to>
                                    </p:animClr>
                                    <p:set>
                                      <p:cBhvr>
                                        <p:cTn id="177" dur="500" fill="hold"/>
                                        <p:tgtEl>
                                          <p:spTgt spid="18"/>
                                        </p:tgtEl>
                                        <p:attrNameLst>
                                          <p:attrName>fill.type</p:attrName>
                                        </p:attrNameLst>
                                      </p:cBhvr>
                                      <p:to>
                                        <p:strVal val="solid"/>
                                      </p:to>
                                    </p:set>
                                    <p:set>
                                      <p:cBhvr>
                                        <p:cTn id="178" dur="500" fill="hold"/>
                                        <p:tgtEl>
                                          <p:spTgt spid="18"/>
                                        </p:tgtEl>
                                        <p:attrNameLst>
                                          <p:attrName>fill.on</p:attrName>
                                        </p:attrNameLst>
                                      </p:cBhvr>
                                      <p:to>
                                        <p:strVal val="true"/>
                                      </p:to>
                                    </p:set>
                                  </p:childTnLst>
                                </p:cTn>
                              </p:par>
                            </p:childTnLst>
                          </p:cTn>
                        </p:par>
                      </p:childTnLst>
                    </p:cTn>
                  </p:par>
                  <p:par>
                    <p:cTn id="179" fill="hold">
                      <p:stCondLst>
                        <p:cond delay="indefinite"/>
                      </p:stCondLst>
                      <p:childTnLst>
                        <p:par>
                          <p:cTn id="180" fill="hold">
                            <p:stCondLst>
                              <p:cond delay="0"/>
                            </p:stCondLst>
                            <p:childTnLst>
                              <p:par>
                                <p:cTn id="181" presetID="42" presetClass="path" presetSubtype="0" accel="50000" decel="50000" fill="hold" nodeType="clickEffect">
                                  <p:stCondLst>
                                    <p:cond delay="0"/>
                                  </p:stCondLst>
                                  <p:childTnLst>
                                    <p:animMotion origin="layout" path="M 3.88889E-6 -3.7037E-6 L -0.03386 0.0963 " pathEditMode="relative" rAng="0" ptsTypes="AA">
                                      <p:cBhvr>
                                        <p:cTn id="182" dur="500" fill="hold"/>
                                        <p:tgtEl>
                                          <p:spTgt spid="113"/>
                                        </p:tgtEl>
                                        <p:attrNameLst>
                                          <p:attrName>ppt_x</p:attrName>
                                          <p:attrName>ppt_y</p:attrName>
                                        </p:attrNameLst>
                                      </p:cBhvr>
                                      <p:rCtr x="-1701" y="4815"/>
                                    </p:animMotion>
                                  </p:childTnLst>
                                </p:cTn>
                              </p:par>
                              <p:par>
                                <p:cTn id="183" presetID="10" presetClass="entr" presetSubtype="0" fill="hold" grpId="0" nodeType="withEffect">
                                  <p:stCondLst>
                                    <p:cond delay="0"/>
                                  </p:stCondLst>
                                  <p:childTnLst>
                                    <p:set>
                                      <p:cBhvr>
                                        <p:cTn id="184" dur="1" fill="hold">
                                          <p:stCondLst>
                                            <p:cond delay="0"/>
                                          </p:stCondLst>
                                        </p:cTn>
                                        <p:tgtEl>
                                          <p:spTgt spid="114"/>
                                        </p:tgtEl>
                                        <p:attrNameLst>
                                          <p:attrName>style.visibility</p:attrName>
                                        </p:attrNameLst>
                                      </p:cBhvr>
                                      <p:to>
                                        <p:strVal val="visible"/>
                                      </p:to>
                                    </p:set>
                                    <p:animEffect transition="in" filter="fade">
                                      <p:cBhvr>
                                        <p:cTn id="185" dur="500"/>
                                        <p:tgtEl>
                                          <p:spTgt spid="114"/>
                                        </p:tgtEl>
                                      </p:cBhvr>
                                    </p:animEffect>
                                  </p:childTnLst>
                                </p:cTn>
                              </p:par>
                            </p:childTnLst>
                          </p:cTn>
                        </p:par>
                      </p:childTnLst>
                    </p:cTn>
                  </p:par>
                  <p:par>
                    <p:cTn id="186" fill="hold">
                      <p:stCondLst>
                        <p:cond delay="indefinite"/>
                      </p:stCondLst>
                      <p:childTnLst>
                        <p:par>
                          <p:cTn id="187" fill="hold">
                            <p:stCondLst>
                              <p:cond delay="0"/>
                            </p:stCondLst>
                            <p:childTnLst>
                              <p:par>
                                <p:cTn id="188" presetID="42" presetClass="path" presetSubtype="0" accel="50000" decel="50000" fill="hold" nodeType="clickEffect">
                                  <p:stCondLst>
                                    <p:cond delay="0"/>
                                  </p:stCondLst>
                                  <p:childTnLst>
                                    <p:animMotion origin="layout" path="M -0.03386 0.0963 L -0.0448 0.12963 " pathEditMode="relative" rAng="0" ptsTypes="AA">
                                      <p:cBhvr>
                                        <p:cTn id="189" dur="500" fill="hold"/>
                                        <p:tgtEl>
                                          <p:spTgt spid="113"/>
                                        </p:tgtEl>
                                        <p:attrNameLst>
                                          <p:attrName>ppt_x</p:attrName>
                                          <p:attrName>ppt_y</p:attrName>
                                        </p:attrNameLst>
                                      </p:cBhvr>
                                      <p:rCtr x="-556" y="1667"/>
                                    </p:animMotion>
                                  </p:childTnLst>
                                </p:cTn>
                              </p:par>
                              <p:par>
                                <p:cTn id="190" presetID="16" presetClass="entr" presetSubtype="21" fill="hold" grpId="0" nodeType="withEffect">
                                  <p:stCondLst>
                                    <p:cond delay="0"/>
                                  </p:stCondLst>
                                  <p:childTnLst>
                                    <p:set>
                                      <p:cBhvr>
                                        <p:cTn id="191" dur="1" fill="hold">
                                          <p:stCondLst>
                                            <p:cond delay="0"/>
                                          </p:stCondLst>
                                        </p:cTn>
                                        <p:tgtEl>
                                          <p:spTgt spid="53"/>
                                        </p:tgtEl>
                                        <p:attrNameLst>
                                          <p:attrName>style.visibility</p:attrName>
                                        </p:attrNameLst>
                                      </p:cBhvr>
                                      <p:to>
                                        <p:strVal val="visible"/>
                                      </p:to>
                                    </p:set>
                                    <p:animEffect transition="in" filter="barn(inVertical)">
                                      <p:cBhvr>
                                        <p:cTn id="192" dur="500"/>
                                        <p:tgtEl>
                                          <p:spTgt spid="53"/>
                                        </p:tgtEl>
                                      </p:cBhvr>
                                    </p:animEffect>
                                  </p:childTnLst>
                                </p:cTn>
                              </p:par>
                            </p:childTnLst>
                          </p:cTn>
                        </p:par>
                      </p:childTnLst>
                    </p:cTn>
                  </p:par>
                  <p:par>
                    <p:cTn id="193" fill="hold">
                      <p:stCondLst>
                        <p:cond delay="indefinite"/>
                      </p:stCondLst>
                      <p:childTnLst>
                        <p:par>
                          <p:cTn id="194" fill="hold">
                            <p:stCondLst>
                              <p:cond delay="0"/>
                            </p:stCondLst>
                            <p:childTnLst>
                              <p:par>
                                <p:cTn id="195" presetID="42" presetClass="path" presetSubtype="0" accel="50000" decel="50000" fill="hold" nodeType="clickEffect">
                                  <p:stCondLst>
                                    <p:cond delay="0"/>
                                  </p:stCondLst>
                                  <p:childTnLst>
                                    <p:animMotion origin="layout" path="M -0.0448 0.12963 L -0.01563 0.15973 " pathEditMode="relative" rAng="0" ptsTypes="AA">
                                      <p:cBhvr>
                                        <p:cTn id="196" dur="500" fill="hold"/>
                                        <p:tgtEl>
                                          <p:spTgt spid="113"/>
                                        </p:tgtEl>
                                        <p:attrNameLst>
                                          <p:attrName>ppt_x</p:attrName>
                                          <p:attrName>ppt_y</p:attrName>
                                        </p:attrNameLst>
                                      </p:cBhvr>
                                      <p:rCtr x="1458" y="1505"/>
                                    </p:animMotion>
                                  </p:childTnLst>
                                </p:cTn>
                              </p:par>
                              <p:par>
                                <p:cTn id="197" presetID="10" presetClass="entr" presetSubtype="0" fill="hold" grpId="0" nodeType="withEffect">
                                  <p:stCondLst>
                                    <p:cond delay="0"/>
                                  </p:stCondLst>
                                  <p:childTnLst>
                                    <p:set>
                                      <p:cBhvr>
                                        <p:cTn id="198" dur="1" fill="hold">
                                          <p:stCondLst>
                                            <p:cond delay="0"/>
                                          </p:stCondLst>
                                        </p:cTn>
                                        <p:tgtEl>
                                          <p:spTgt spid="115"/>
                                        </p:tgtEl>
                                        <p:attrNameLst>
                                          <p:attrName>style.visibility</p:attrName>
                                        </p:attrNameLst>
                                      </p:cBhvr>
                                      <p:to>
                                        <p:strVal val="visible"/>
                                      </p:to>
                                    </p:set>
                                    <p:animEffect transition="in" filter="fade">
                                      <p:cBhvr>
                                        <p:cTn id="199" dur="500"/>
                                        <p:tgtEl>
                                          <p:spTgt spid="115"/>
                                        </p:tgtEl>
                                      </p:cBhvr>
                                    </p:animEffect>
                                  </p:childTnLst>
                                </p:cTn>
                              </p:par>
                            </p:childTnLst>
                          </p:cTn>
                        </p:par>
                      </p:childTnLst>
                    </p:cTn>
                  </p:par>
                  <p:par>
                    <p:cTn id="200" fill="hold">
                      <p:stCondLst>
                        <p:cond delay="indefinite"/>
                      </p:stCondLst>
                      <p:childTnLst>
                        <p:par>
                          <p:cTn id="201" fill="hold">
                            <p:stCondLst>
                              <p:cond delay="0"/>
                            </p:stCondLst>
                            <p:childTnLst>
                              <p:par>
                                <p:cTn id="202" presetID="42" presetClass="path" presetSubtype="0" accel="50000" decel="50000" fill="hold" nodeType="clickEffect">
                                  <p:stCondLst>
                                    <p:cond delay="0"/>
                                  </p:stCondLst>
                                  <p:childTnLst>
                                    <p:animMotion origin="layout" path="M -0.01563 0.15973 L -0.26233 0.1926 " pathEditMode="relative" rAng="0" ptsTypes="AA">
                                      <p:cBhvr>
                                        <p:cTn id="203" dur="500" fill="hold"/>
                                        <p:tgtEl>
                                          <p:spTgt spid="113"/>
                                        </p:tgtEl>
                                        <p:attrNameLst>
                                          <p:attrName>ppt_x</p:attrName>
                                          <p:attrName>ppt_y</p:attrName>
                                        </p:attrNameLst>
                                      </p:cBhvr>
                                      <p:rCtr x="-12344" y="1644"/>
                                    </p:animMotion>
                                  </p:childTnLst>
                                </p:cTn>
                              </p:par>
                            </p:childTnLst>
                          </p:cTn>
                        </p:par>
                      </p:childTnLst>
                    </p:cTn>
                  </p:par>
                  <p:par>
                    <p:cTn id="204" fill="hold">
                      <p:stCondLst>
                        <p:cond delay="indefinite"/>
                      </p:stCondLst>
                      <p:childTnLst>
                        <p:par>
                          <p:cTn id="205" fill="hold">
                            <p:stCondLst>
                              <p:cond delay="0"/>
                            </p:stCondLst>
                            <p:childTnLst>
                              <p:par>
                                <p:cTn id="206" presetID="22" presetClass="entr" presetSubtype="4" fill="hold" nodeType="clickEffect">
                                  <p:stCondLst>
                                    <p:cond delay="0"/>
                                  </p:stCondLst>
                                  <p:childTnLst>
                                    <p:set>
                                      <p:cBhvr>
                                        <p:cTn id="207" dur="1" fill="hold">
                                          <p:stCondLst>
                                            <p:cond delay="0"/>
                                          </p:stCondLst>
                                        </p:cTn>
                                        <p:tgtEl>
                                          <p:spTgt spid="116"/>
                                        </p:tgtEl>
                                        <p:attrNameLst>
                                          <p:attrName>style.visibility</p:attrName>
                                        </p:attrNameLst>
                                      </p:cBhvr>
                                      <p:to>
                                        <p:strVal val="visible"/>
                                      </p:to>
                                    </p:set>
                                    <p:animEffect transition="in" filter="wipe(down)">
                                      <p:cBhvr>
                                        <p:cTn id="208" dur="500"/>
                                        <p:tgtEl>
                                          <p:spTgt spid="116"/>
                                        </p:tgtEl>
                                      </p:cBhvr>
                                    </p:animEffect>
                                  </p:childTnLst>
                                </p:cTn>
                              </p:par>
                            </p:childTnLst>
                          </p:cTn>
                        </p:par>
                      </p:childTnLst>
                    </p:cTn>
                  </p:par>
                  <p:par>
                    <p:cTn id="209" fill="hold">
                      <p:stCondLst>
                        <p:cond delay="indefinite"/>
                      </p:stCondLst>
                      <p:childTnLst>
                        <p:par>
                          <p:cTn id="210" fill="hold">
                            <p:stCondLst>
                              <p:cond delay="0"/>
                            </p:stCondLst>
                            <p:childTnLst>
                              <p:par>
                                <p:cTn id="211" presetID="10" presetClass="exit" presetSubtype="0" fill="hold" grpId="1" nodeType="clickEffect">
                                  <p:stCondLst>
                                    <p:cond delay="0"/>
                                  </p:stCondLst>
                                  <p:childTnLst>
                                    <p:animEffect transition="out" filter="fade">
                                      <p:cBhvr>
                                        <p:cTn id="212" dur="500"/>
                                        <p:tgtEl>
                                          <p:spTgt spid="111"/>
                                        </p:tgtEl>
                                      </p:cBhvr>
                                    </p:animEffect>
                                    <p:set>
                                      <p:cBhvr>
                                        <p:cTn id="213" dur="1" fill="hold">
                                          <p:stCondLst>
                                            <p:cond delay="499"/>
                                          </p:stCondLst>
                                        </p:cTn>
                                        <p:tgtEl>
                                          <p:spTgt spid="111"/>
                                        </p:tgtEl>
                                        <p:attrNameLst>
                                          <p:attrName>style.visibility</p:attrName>
                                        </p:attrNameLst>
                                      </p:cBhvr>
                                      <p:to>
                                        <p:strVal val="hidden"/>
                                      </p:to>
                                    </p:set>
                                  </p:childTnLst>
                                </p:cTn>
                              </p:par>
                              <p:par>
                                <p:cTn id="214" presetID="10" presetClass="exit" presetSubtype="0" fill="hold" nodeType="withEffect">
                                  <p:stCondLst>
                                    <p:cond delay="0"/>
                                  </p:stCondLst>
                                  <p:childTnLst>
                                    <p:animEffect transition="out" filter="fade">
                                      <p:cBhvr>
                                        <p:cTn id="215" dur="500"/>
                                        <p:tgtEl>
                                          <p:spTgt spid="112"/>
                                        </p:tgtEl>
                                      </p:cBhvr>
                                    </p:animEffect>
                                    <p:set>
                                      <p:cBhvr>
                                        <p:cTn id="216" dur="1" fill="hold">
                                          <p:stCondLst>
                                            <p:cond delay="499"/>
                                          </p:stCondLst>
                                        </p:cTn>
                                        <p:tgtEl>
                                          <p:spTgt spid="112"/>
                                        </p:tgtEl>
                                        <p:attrNameLst>
                                          <p:attrName>style.visibility</p:attrName>
                                        </p:attrNameLst>
                                      </p:cBhvr>
                                      <p:to>
                                        <p:strVal val="hidden"/>
                                      </p:to>
                                    </p:set>
                                  </p:childTnLst>
                                </p:cTn>
                              </p:par>
                              <p:par>
                                <p:cTn id="217" presetID="10" presetClass="exit" presetSubtype="0" fill="hold" nodeType="withEffect">
                                  <p:stCondLst>
                                    <p:cond delay="0"/>
                                  </p:stCondLst>
                                  <p:childTnLst>
                                    <p:animEffect transition="out" filter="fade">
                                      <p:cBhvr>
                                        <p:cTn id="218" dur="500"/>
                                        <p:tgtEl>
                                          <p:spTgt spid="113"/>
                                        </p:tgtEl>
                                      </p:cBhvr>
                                    </p:animEffect>
                                    <p:set>
                                      <p:cBhvr>
                                        <p:cTn id="219" dur="1" fill="hold">
                                          <p:stCondLst>
                                            <p:cond delay="499"/>
                                          </p:stCondLst>
                                        </p:cTn>
                                        <p:tgtEl>
                                          <p:spTgt spid="113"/>
                                        </p:tgtEl>
                                        <p:attrNameLst>
                                          <p:attrName>style.visibility</p:attrName>
                                        </p:attrNameLst>
                                      </p:cBhvr>
                                      <p:to>
                                        <p:strVal val="hidden"/>
                                      </p:to>
                                    </p:set>
                                  </p:childTnLst>
                                </p:cTn>
                              </p:par>
                              <p:par>
                                <p:cTn id="220" presetID="10" presetClass="exit" presetSubtype="0" fill="hold" grpId="1" nodeType="withEffect">
                                  <p:stCondLst>
                                    <p:cond delay="0"/>
                                  </p:stCondLst>
                                  <p:childTnLst>
                                    <p:animEffect transition="out" filter="fade">
                                      <p:cBhvr>
                                        <p:cTn id="221" dur="500"/>
                                        <p:tgtEl>
                                          <p:spTgt spid="114"/>
                                        </p:tgtEl>
                                      </p:cBhvr>
                                    </p:animEffect>
                                    <p:set>
                                      <p:cBhvr>
                                        <p:cTn id="222" dur="1" fill="hold">
                                          <p:stCondLst>
                                            <p:cond delay="499"/>
                                          </p:stCondLst>
                                        </p:cTn>
                                        <p:tgtEl>
                                          <p:spTgt spid="114"/>
                                        </p:tgtEl>
                                        <p:attrNameLst>
                                          <p:attrName>style.visibility</p:attrName>
                                        </p:attrNameLst>
                                      </p:cBhvr>
                                      <p:to>
                                        <p:strVal val="hidden"/>
                                      </p:to>
                                    </p:set>
                                  </p:childTnLst>
                                </p:cTn>
                              </p:par>
                              <p:par>
                                <p:cTn id="223" presetID="10" presetClass="exit" presetSubtype="0" fill="hold" grpId="1" nodeType="withEffect">
                                  <p:stCondLst>
                                    <p:cond delay="0"/>
                                  </p:stCondLst>
                                  <p:childTnLst>
                                    <p:animEffect transition="out" filter="fade">
                                      <p:cBhvr>
                                        <p:cTn id="224" dur="500"/>
                                        <p:tgtEl>
                                          <p:spTgt spid="115"/>
                                        </p:tgtEl>
                                      </p:cBhvr>
                                    </p:animEffect>
                                    <p:set>
                                      <p:cBhvr>
                                        <p:cTn id="225" dur="1" fill="hold">
                                          <p:stCondLst>
                                            <p:cond delay="499"/>
                                          </p:stCondLst>
                                        </p:cTn>
                                        <p:tgtEl>
                                          <p:spTgt spid="115"/>
                                        </p:tgtEl>
                                        <p:attrNameLst>
                                          <p:attrName>style.visibility</p:attrName>
                                        </p:attrNameLst>
                                      </p:cBhvr>
                                      <p:to>
                                        <p:strVal val="hidden"/>
                                      </p:to>
                                    </p:set>
                                  </p:childTnLst>
                                </p:cTn>
                              </p:par>
                              <p:par>
                                <p:cTn id="226" presetID="10" presetClass="exit" presetSubtype="0" fill="hold" nodeType="withEffect">
                                  <p:stCondLst>
                                    <p:cond delay="0"/>
                                  </p:stCondLst>
                                  <p:childTnLst>
                                    <p:animEffect transition="out" filter="fade">
                                      <p:cBhvr>
                                        <p:cTn id="227" dur="500"/>
                                        <p:tgtEl>
                                          <p:spTgt spid="116"/>
                                        </p:tgtEl>
                                      </p:cBhvr>
                                    </p:animEffect>
                                    <p:set>
                                      <p:cBhvr>
                                        <p:cTn id="228" dur="1" fill="hold">
                                          <p:stCondLst>
                                            <p:cond delay="499"/>
                                          </p:stCondLst>
                                        </p:cTn>
                                        <p:tgtEl>
                                          <p:spTgt spid="116"/>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42" presetClass="path" presetSubtype="0" accel="50000" decel="50000" fill="hold" nodeType="clickEffect">
                                  <p:stCondLst>
                                    <p:cond delay="0"/>
                                  </p:stCondLst>
                                  <p:childTnLst>
                                    <p:animMotion origin="layout" path="M -0.01563 0.15972 L -0.26233 0.19259 " pathEditMode="relative" rAng="0" ptsTypes="AA">
                                      <p:cBhvr>
                                        <p:cTn id="232" dur="500" fill="hold"/>
                                        <p:tgtEl>
                                          <p:spTgt spid="98"/>
                                        </p:tgtEl>
                                        <p:attrNameLst>
                                          <p:attrName>ppt_x</p:attrName>
                                          <p:attrName>ppt_y</p:attrName>
                                        </p:attrNameLst>
                                      </p:cBhvr>
                                      <p:rCtr x="-12344" y="1644"/>
                                    </p:animMotion>
                                  </p:childTnLst>
                                </p:cTn>
                              </p:par>
                            </p:childTnLst>
                          </p:cTn>
                        </p:par>
                      </p:childTnLst>
                    </p:cTn>
                  </p:par>
                  <p:par>
                    <p:cTn id="233" fill="hold">
                      <p:stCondLst>
                        <p:cond delay="indefinite"/>
                      </p:stCondLst>
                      <p:childTnLst>
                        <p:par>
                          <p:cTn id="234" fill="hold">
                            <p:stCondLst>
                              <p:cond delay="0"/>
                            </p:stCondLst>
                            <p:childTnLst>
                              <p:par>
                                <p:cTn id="235" presetID="22" presetClass="entr" presetSubtype="4" fill="hold" nodeType="clickEffect">
                                  <p:stCondLst>
                                    <p:cond delay="0"/>
                                  </p:stCondLst>
                                  <p:childTnLst>
                                    <p:set>
                                      <p:cBhvr>
                                        <p:cTn id="236" dur="1" fill="hold">
                                          <p:stCondLst>
                                            <p:cond delay="0"/>
                                          </p:stCondLst>
                                        </p:cTn>
                                        <p:tgtEl>
                                          <p:spTgt spid="117"/>
                                        </p:tgtEl>
                                        <p:attrNameLst>
                                          <p:attrName>style.visibility</p:attrName>
                                        </p:attrNameLst>
                                      </p:cBhvr>
                                      <p:to>
                                        <p:strVal val="visible"/>
                                      </p:to>
                                    </p:set>
                                    <p:animEffect transition="in" filter="wipe(down)">
                                      <p:cBhvr>
                                        <p:cTn id="237" dur="500"/>
                                        <p:tgtEl>
                                          <p:spTgt spid="117"/>
                                        </p:tgtEl>
                                      </p:cBhvr>
                                    </p:animEffect>
                                  </p:childTnLst>
                                </p:cTn>
                              </p:par>
                            </p:childTnLst>
                          </p:cTn>
                        </p:par>
                      </p:childTnLst>
                    </p:cTn>
                  </p:par>
                  <p:par>
                    <p:cTn id="238" fill="hold">
                      <p:stCondLst>
                        <p:cond delay="indefinite"/>
                      </p:stCondLst>
                      <p:childTnLst>
                        <p:par>
                          <p:cTn id="239" fill="hold">
                            <p:stCondLst>
                              <p:cond delay="0"/>
                            </p:stCondLst>
                            <p:childTnLst>
                              <p:par>
                                <p:cTn id="240" presetID="10" presetClass="exit" presetSubtype="0" fill="hold" nodeType="clickEffect">
                                  <p:stCondLst>
                                    <p:cond delay="0"/>
                                  </p:stCondLst>
                                  <p:childTnLst>
                                    <p:animEffect transition="out" filter="fade">
                                      <p:cBhvr>
                                        <p:cTn id="241" dur="500"/>
                                        <p:tgtEl>
                                          <p:spTgt spid="96"/>
                                        </p:tgtEl>
                                      </p:cBhvr>
                                    </p:animEffect>
                                    <p:set>
                                      <p:cBhvr>
                                        <p:cTn id="242" dur="1" fill="hold">
                                          <p:stCondLst>
                                            <p:cond delay="499"/>
                                          </p:stCondLst>
                                        </p:cTn>
                                        <p:tgtEl>
                                          <p:spTgt spid="96"/>
                                        </p:tgtEl>
                                        <p:attrNameLst>
                                          <p:attrName>style.visibility</p:attrName>
                                        </p:attrNameLst>
                                      </p:cBhvr>
                                      <p:to>
                                        <p:strVal val="hidden"/>
                                      </p:to>
                                    </p:set>
                                  </p:childTnLst>
                                </p:cTn>
                              </p:par>
                              <p:par>
                                <p:cTn id="243" presetID="10" presetClass="exit" presetSubtype="0" fill="hold" grpId="1" nodeType="withEffect">
                                  <p:stCondLst>
                                    <p:cond delay="0"/>
                                  </p:stCondLst>
                                  <p:childTnLst>
                                    <p:animEffect transition="out" filter="fade">
                                      <p:cBhvr>
                                        <p:cTn id="244" dur="500"/>
                                        <p:tgtEl>
                                          <p:spTgt spid="84"/>
                                        </p:tgtEl>
                                      </p:cBhvr>
                                    </p:animEffect>
                                    <p:set>
                                      <p:cBhvr>
                                        <p:cTn id="245" dur="1" fill="hold">
                                          <p:stCondLst>
                                            <p:cond delay="499"/>
                                          </p:stCondLst>
                                        </p:cTn>
                                        <p:tgtEl>
                                          <p:spTgt spid="84"/>
                                        </p:tgtEl>
                                        <p:attrNameLst>
                                          <p:attrName>style.visibility</p:attrName>
                                        </p:attrNameLst>
                                      </p:cBhvr>
                                      <p:to>
                                        <p:strVal val="hidden"/>
                                      </p:to>
                                    </p:set>
                                  </p:childTnLst>
                                </p:cTn>
                              </p:par>
                              <p:par>
                                <p:cTn id="246" presetID="10" presetClass="exit" presetSubtype="0" fill="hold" nodeType="withEffect">
                                  <p:stCondLst>
                                    <p:cond delay="0"/>
                                  </p:stCondLst>
                                  <p:childTnLst>
                                    <p:animEffect transition="out" filter="fade">
                                      <p:cBhvr>
                                        <p:cTn id="247" dur="500"/>
                                        <p:tgtEl>
                                          <p:spTgt spid="98"/>
                                        </p:tgtEl>
                                      </p:cBhvr>
                                    </p:animEffect>
                                    <p:set>
                                      <p:cBhvr>
                                        <p:cTn id="248" dur="1" fill="hold">
                                          <p:stCondLst>
                                            <p:cond delay="499"/>
                                          </p:stCondLst>
                                        </p:cTn>
                                        <p:tgtEl>
                                          <p:spTgt spid="98"/>
                                        </p:tgtEl>
                                        <p:attrNameLst>
                                          <p:attrName>style.visibility</p:attrName>
                                        </p:attrNameLst>
                                      </p:cBhvr>
                                      <p:to>
                                        <p:strVal val="hidden"/>
                                      </p:to>
                                    </p:set>
                                  </p:childTnLst>
                                </p:cTn>
                              </p:par>
                              <p:par>
                                <p:cTn id="249" presetID="10" presetClass="exit" presetSubtype="0" fill="hold" nodeType="withEffect">
                                  <p:stCondLst>
                                    <p:cond delay="0"/>
                                  </p:stCondLst>
                                  <p:childTnLst>
                                    <p:animEffect transition="out" filter="fade">
                                      <p:cBhvr>
                                        <p:cTn id="250" dur="500"/>
                                        <p:tgtEl>
                                          <p:spTgt spid="117"/>
                                        </p:tgtEl>
                                      </p:cBhvr>
                                    </p:animEffect>
                                    <p:set>
                                      <p:cBhvr>
                                        <p:cTn id="251" dur="1" fill="hold">
                                          <p:stCondLst>
                                            <p:cond delay="499"/>
                                          </p:stCondLst>
                                        </p:cTn>
                                        <p:tgtEl>
                                          <p:spTgt spid="117"/>
                                        </p:tgtEl>
                                        <p:attrNameLst>
                                          <p:attrName>style.visibility</p:attrName>
                                        </p:attrNameLst>
                                      </p:cBhvr>
                                      <p:to>
                                        <p:strVal val="hidden"/>
                                      </p:to>
                                    </p:set>
                                  </p:childTnLst>
                                </p:cTn>
                              </p:par>
                            </p:childTnLst>
                          </p:cTn>
                        </p:par>
                      </p:childTnLst>
                    </p:cTn>
                  </p:par>
                  <p:par>
                    <p:cTn id="252" fill="hold">
                      <p:stCondLst>
                        <p:cond delay="indefinite"/>
                      </p:stCondLst>
                      <p:childTnLst>
                        <p:par>
                          <p:cTn id="253" fill="hold">
                            <p:stCondLst>
                              <p:cond delay="0"/>
                            </p:stCondLst>
                            <p:childTnLst>
                              <p:par>
                                <p:cTn id="254" presetID="42" presetClass="path" presetSubtype="0" accel="50000" decel="50000" fill="hold" nodeType="clickEffect">
                                  <p:stCondLst>
                                    <p:cond delay="0"/>
                                  </p:stCondLst>
                                  <p:childTnLst>
                                    <p:animMotion origin="layout" path="M -0.02934 0.16365 L -0.26407 0.19259 " pathEditMode="relative" rAng="0" ptsTypes="AA">
                                      <p:cBhvr>
                                        <p:cTn id="255" dur="500" fill="hold"/>
                                        <p:tgtEl>
                                          <p:spTgt spid="67"/>
                                        </p:tgtEl>
                                        <p:attrNameLst>
                                          <p:attrName>ppt_x</p:attrName>
                                          <p:attrName>ppt_y</p:attrName>
                                        </p:attrNameLst>
                                      </p:cBhvr>
                                      <p:rCtr x="-11736" y="1435"/>
                                    </p:animMotion>
                                  </p:childTnLst>
                                </p:cTn>
                              </p:par>
                            </p:childTnLst>
                          </p:cTn>
                        </p:par>
                      </p:childTnLst>
                    </p:cTn>
                  </p:par>
                  <p:par>
                    <p:cTn id="256" fill="hold">
                      <p:stCondLst>
                        <p:cond delay="indefinite"/>
                      </p:stCondLst>
                      <p:childTnLst>
                        <p:par>
                          <p:cTn id="257" fill="hold">
                            <p:stCondLst>
                              <p:cond delay="0"/>
                            </p:stCondLst>
                            <p:childTnLst>
                              <p:par>
                                <p:cTn id="258" presetID="22" presetClass="entr" presetSubtype="4" fill="hold" nodeType="clickEffect">
                                  <p:stCondLst>
                                    <p:cond delay="0"/>
                                  </p:stCondLst>
                                  <p:childTnLst>
                                    <p:set>
                                      <p:cBhvr>
                                        <p:cTn id="259" dur="1" fill="hold">
                                          <p:stCondLst>
                                            <p:cond delay="0"/>
                                          </p:stCondLst>
                                        </p:cTn>
                                        <p:tgtEl>
                                          <p:spTgt spid="100"/>
                                        </p:tgtEl>
                                        <p:attrNameLst>
                                          <p:attrName>style.visibility</p:attrName>
                                        </p:attrNameLst>
                                      </p:cBhvr>
                                      <p:to>
                                        <p:strVal val="visible"/>
                                      </p:to>
                                    </p:set>
                                    <p:animEffect transition="in" filter="wipe(down)">
                                      <p:cBhvr>
                                        <p:cTn id="260" dur="500"/>
                                        <p:tgtEl>
                                          <p:spTgt spid="100"/>
                                        </p:tgtEl>
                                      </p:cBhvr>
                                    </p:animEffect>
                                  </p:childTnLst>
                                </p:cTn>
                              </p:par>
                            </p:childTnLst>
                          </p:cTn>
                        </p:par>
                      </p:childTnLst>
                    </p:cTn>
                  </p:par>
                  <p:par>
                    <p:cTn id="261" fill="hold">
                      <p:stCondLst>
                        <p:cond delay="indefinite"/>
                      </p:stCondLst>
                      <p:childTnLst>
                        <p:par>
                          <p:cTn id="262" fill="hold">
                            <p:stCondLst>
                              <p:cond delay="0"/>
                            </p:stCondLst>
                            <p:childTnLst>
                              <p:par>
                                <p:cTn id="263" presetID="10" presetClass="exit" presetSubtype="0" fill="hold" nodeType="clickEffect">
                                  <p:stCondLst>
                                    <p:cond delay="0"/>
                                  </p:stCondLst>
                                  <p:childTnLst>
                                    <p:animEffect transition="out" filter="fade">
                                      <p:cBhvr>
                                        <p:cTn id="264" dur="500"/>
                                        <p:tgtEl>
                                          <p:spTgt spid="41"/>
                                        </p:tgtEl>
                                      </p:cBhvr>
                                    </p:animEffect>
                                    <p:set>
                                      <p:cBhvr>
                                        <p:cTn id="265" dur="1" fill="hold">
                                          <p:stCondLst>
                                            <p:cond delay="499"/>
                                          </p:stCondLst>
                                        </p:cTn>
                                        <p:tgtEl>
                                          <p:spTgt spid="41"/>
                                        </p:tgtEl>
                                        <p:attrNameLst>
                                          <p:attrName>style.visibility</p:attrName>
                                        </p:attrNameLst>
                                      </p:cBhvr>
                                      <p:to>
                                        <p:strVal val="hidden"/>
                                      </p:to>
                                    </p:set>
                                  </p:childTnLst>
                                </p:cTn>
                              </p:par>
                              <p:par>
                                <p:cTn id="266" presetID="10" presetClass="exit" presetSubtype="0" fill="hold" grpId="1" nodeType="withEffect">
                                  <p:stCondLst>
                                    <p:cond delay="0"/>
                                  </p:stCondLst>
                                  <p:childTnLst>
                                    <p:animEffect transition="out" filter="fade">
                                      <p:cBhvr>
                                        <p:cTn id="267" dur="500"/>
                                        <p:tgtEl>
                                          <p:spTgt spid="39"/>
                                        </p:tgtEl>
                                      </p:cBhvr>
                                    </p:animEffect>
                                    <p:set>
                                      <p:cBhvr>
                                        <p:cTn id="268" dur="1" fill="hold">
                                          <p:stCondLst>
                                            <p:cond delay="499"/>
                                          </p:stCondLst>
                                        </p:cTn>
                                        <p:tgtEl>
                                          <p:spTgt spid="39"/>
                                        </p:tgtEl>
                                        <p:attrNameLst>
                                          <p:attrName>style.visibility</p:attrName>
                                        </p:attrNameLst>
                                      </p:cBhvr>
                                      <p:to>
                                        <p:strVal val="hidden"/>
                                      </p:to>
                                    </p:set>
                                  </p:childTnLst>
                                </p:cTn>
                              </p:par>
                              <p:par>
                                <p:cTn id="269" presetID="10" presetClass="exit" presetSubtype="0" fill="hold" nodeType="withEffect">
                                  <p:stCondLst>
                                    <p:cond delay="0"/>
                                  </p:stCondLst>
                                  <p:childTnLst>
                                    <p:animEffect transition="out" filter="fade">
                                      <p:cBhvr>
                                        <p:cTn id="270" dur="500"/>
                                        <p:tgtEl>
                                          <p:spTgt spid="67"/>
                                        </p:tgtEl>
                                      </p:cBhvr>
                                    </p:animEffect>
                                    <p:set>
                                      <p:cBhvr>
                                        <p:cTn id="271" dur="1" fill="hold">
                                          <p:stCondLst>
                                            <p:cond delay="499"/>
                                          </p:stCondLst>
                                        </p:cTn>
                                        <p:tgtEl>
                                          <p:spTgt spid="67"/>
                                        </p:tgtEl>
                                        <p:attrNameLst>
                                          <p:attrName>style.visibility</p:attrName>
                                        </p:attrNameLst>
                                      </p:cBhvr>
                                      <p:to>
                                        <p:strVal val="hidden"/>
                                      </p:to>
                                    </p:set>
                                  </p:childTnLst>
                                </p:cTn>
                              </p:par>
                              <p:par>
                                <p:cTn id="272" presetID="10" presetClass="exit" presetSubtype="0" fill="hold" nodeType="withEffect">
                                  <p:stCondLst>
                                    <p:cond delay="0"/>
                                  </p:stCondLst>
                                  <p:childTnLst>
                                    <p:animEffect transition="out" filter="fade">
                                      <p:cBhvr>
                                        <p:cTn id="273" dur="500"/>
                                        <p:tgtEl>
                                          <p:spTgt spid="100"/>
                                        </p:tgtEl>
                                      </p:cBhvr>
                                    </p:animEffect>
                                    <p:set>
                                      <p:cBhvr>
                                        <p:cTn id="274" dur="1" fill="hold">
                                          <p:stCondLst>
                                            <p:cond delay="499"/>
                                          </p:stCondLst>
                                        </p:cTn>
                                        <p:tgtEl>
                                          <p:spTgt spid="100"/>
                                        </p:tgtEl>
                                        <p:attrNameLst>
                                          <p:attrName>style.visibility</p:attrName>
                                        </p:attrNameLst>
                                      </p:cBhvr>
                                      <p:to>
                                        <p:strVal val="hidden"/>
                                      </p:to>
                                    </p:set>
                                  </p:childTnLst>
                                </p:cTn>
                              </p:par>
                            </p:childTnLst>
                          </p:cTn>
                        </p:par>
                      </p:childTnLst>
                    </p:cTn>
                  </p:par>
                  <p:par>
                    <p:cTn id="275" fill="hold">
                      <p:stCondLst>
                        <p:cond delay="indefinite"/>
                      </p:stCondLst>
                      <p:childTnLst>
                        <p:par>
                          <p:cTn id="276" fill="hold">
                            <p:stCondLst>
                              <p:cond delay="0"/>
                            </p:stCondLst>
                            <p:childTnLst>
                              <p:par>
                                <p:cTn id="277" presetID="42" presetClass="path" presetSubtype="0" accel="50000" decel="50000" fill="hold" nodeType="clickEffect">
                                  <p:stCondLst>
                                    <p:cond delay="0"/>
                                  </p:stCondLst>
                                  <p:childTnLst>
                                    <p:animMotion origin="layout" path="M -0.03785 0.09491 L -0.0533 0.12546 " pathEditMode="relative" rAng="0" ptsTypes="AA">
                                      <p:cBhvr>
                                        <p:cTn id="278" dur="500" fill="hold"/>
                                        <p:tgtEl>
                                          <p:spTgt spid="23"/>
                                        </p:tgtEl>
                                        <p:attrNameLst>
                                          <p:attrName>ppt_x</p:attrName>
                                          <p:attrName>ppt_y</p:attrName>
                                        </p:attrNameLst>
                                      </p:cBhvr>
                                      <p:rCtr x="-816" y="1528"/>
                                    </p:animMotion>
                                  </p:childTnLst>
                                </p:cTn>
                              </p:par>
                              <p:par>
                                <p:cTn id="279" presetID="10" presetClass="entr" presetSubtype="0" fill="hold" grpId="0" nodeType="withEffect">
                                  <p:stCondLst>
                                    <p:cond delay="0"/>
                                  </p:stCondLst>
                                  <p:childTnLst>
                                    <p:set>
                                      <p:cBhvr>
                                        <p:cTn id="280" dur="1" fill="hold">
                                          <p:stCondLst>
                                            <p:cond delay="0"/>
                                          </p:stCondLst>
                                        </p:cTn>
                                        <p:tgtEl>
                                          <p:spTgt spid="54"/>
                                        </p:tgtEl>
                                        <p:attrNameLst>
                                          <p:attrName>style.visibility</p:attrName>
                                        </p:attrNameLst>
                                      </p:cBhvr>
                                      <p:to>
                                        <p:strVal val="visible"/>
                                      </p:to>
                                    </p:set>
                                    <p:animEffect transition="in" filter="fade">
                                      <p:cBhvr>
                                        <p:cTn id="281" dur="500"/>
                                        <p:tgtEl>
                                          <p:spTgt spid="54"/>
                                        </p:tgtEl>
                                      </p:cBhvr>
                                    </p:animEffect>
                                  </p:childTnLst>
                                </p:cTn>
                              </p:par>
                            </p:childTnLst>
                          </p:cTn>
                        </p:par>
                      </p:childTnLst>
                    </p:cTn>
                  </p:par>
                  <p:par>
                    <p:cTn id="282" fill="hold">
                      <p:stCondLst>
                        <p:cond delay="indefinite"/>
                      </p:stCondLst>
                      <p:childTnLst>
                        <p:par>
                          <p:cTn id="283" fill="hold">
                            <p:stCondLst>
                              <p:cond delay="0"/>
                            </p:stCondLst>
                            <p:childTnLst>
                              <p:par>
                                <p:cTn id="284" presetID="42" presetClass="path" presetSubtype="0" accel="50000" decel="50000" fill="hold" nodeType="clickEffect">
                                  <p:stCondLst>
                                    <p:cond delay="0"/>
                                  </p:stCondLst>
                                  <p:childTnLst>
                                    <p:animMotion origin="layout" path="M -0.0533 0.12546 L -3.05556E-6 0.16134 " pathEditMode="relative" rAng="0" ptsTypes="AA">
                                      <p:cBhvr>
                                        <p:cTn id="285" dur="500" fill="hold"/>
                                        <p:tgtEl>
                                          <p:spTgt spid="23"/>
                                        </p:tgtEl>
                                        <p:attrNameLst>
                                          <p:attrName>ppt_x</p:attrName>
                                          <p:attrName>ppt_y</p:attrName>
                                        </p:attrNameLst>
                                      </p:cBhvr>
                                      <p:rCtr x="2639" y="162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44" grpId="0" animBg="1"/>
      <p:bldP spid="44" grpId="1" animBg="1"/>
      <p:bldP spid="84" grpId="0" animBg="1"/>
      <p:bldP spid="84" grpId="1" animBg="1"/>
      <p:bldP spid="87" grpId="0" animBg="1"/>
      <p:bldP spid="87" grpId="1" animBg="1"/>
      <p:bldP spid="87" grpId="2" animBg="1"/>
      <p:bldP spid="87" grpId="3" animBg="1"/>
      <p:bldP spid="87" grpId="4" animBg="1"/>
      <p:bldP spid="50" grpId="0"/>
      <p:bldP spid="51" grpId="0"/>
      <p:bldP spid="52" grpId="0"/>
      <p:bldP spid="53" grpId="0"/>
      <p:bldP spid="54" grpId="0"/>
      <p:bldP spid="70" grpId="0" animBg="1"/>
      <p:bldP spid="70" grpId="1" animBg="1"/>
      <p:bldP spid="70" grpId="2" animBg="1"/>
      <p:bldP spid="70" grpId="3" animBg="1"/>
      <p:bldP spid="111" grpId="0" animBg="1"/>
      <p:bldP spid="111" grpId="1" animBg="1"/>
      <p:bldP spid="114" grpId="0"/>
      <p:bldP spid="114" grpId="1"/>
      <p:bldP spid="115" grpId="0" animBg="1"/>
      <p:bldP spid="115"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Box 88">
            <a:extLst>
              <a:ext uri="{FF2B5EF4-FFF2-40B4-BE49-F238E27FC236}">
                <a16:creationId xmlns:a16="http://schemas.microsoft.com/office/drawing/2014/main" id="{4B16FF87-F953-470B-8223-C24A629A147F}"/>
              </a:ext>
            </a:extLst>
          </p:cNvPr>
          <p:cNvSpPr txBox="1"/>
          <p:nvPr/>
        </p:nvSpPr>
        <p:spPr>
          <a:xfrm>
            <a:off x="4758269" y="5445286"/>
            <a:ext cx="2136426" cy="461665"/>
          </a:xfrm>
          <a:prstGeom prst="rect">
            <a:avLst/>
          </a:prstGeom>
          <a:solidFill>
            <a:schemeClr val="bg1"/>
          </a:solid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node-&gt;left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sp>
        <p:nvSpPr>
          <p:cNvPr id="2" name="Title 1">
            <a:extLst>
              <a:ext uri="{FF2B5EF4-FFF2-40B4-BE49-F238E27FC236}">
                <a16:creationId xmlns:a16="http://schemas.microsoft.com/office/drawing/2014/main" id="{9919D714-15FE-43E6-BE59-F3EA3E2B2267}"/>
              </a:ext>
            </a:extLst>
          </p:cNvPr>
          <p:cNvSpPr>
            <a:spLocks noGrp="1"/>
          </p:cNvSpPr>
          <p:nvPr>
            <p:ph type="title"/>
          </p:nvPr>
        </p:nvSpPr>
        <p:spPr/>
        <p:txBody>
          <a:bodyPr/>
          <a:lstStyle/>
          <a:p>
            <a:r>
              <a:rPr lang="en-SG" dirty="0"/>
              <a:t>Tree traversal in-order: print</a:t>
            </a:r>
          </a:p>
        </p:txBody>
      </p:sp>
      <p:sp>
        <p:nvSpPr>
          <p:cNvPr id="3" name="Content Placeholder 2">
            <a:extLst>
              <a:ext uri="{FF2B5EF4-FFF2-40B4-BE49-F238E27FC236}">
                <a16:creationId xmlns:a16="http://schemas.microsoft.com/office/drawing/2014/main" id="{9610E3DC-D67A-4304-B5DF-F55C02D33989}"/>
              </a:ext>
            </a:extLst>
          </p:cNvPr>
          <p:cNvSpPr txBox="1">
            <a:spLocks/>
          </p:cNvSpPr>
          <p:nvPr/>
        </p:nvSpPr>
        <p:spPr>
          <a:xfrm>
            <a:off x="152400" y="704366"/>
            <a:ext cx="4289156" cy="1821958"/>
          </a:xfrm>
          <a:prstGeom prst="rect">
            <a:avLst/>
          </a:prstGeom>
          <a:solidFill>
            <a:schemeClr val="bg1"/>
          </a:solidFill>
          <a:ln w="19050">
            <a:solidFill>
              <a:srgbClr val="C0000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rgbClr val="C00000"/>
                </a:solidFill>
                <a:latin typeface="Courier New" panose="02070309020205020404" pitchFamily="49" charset="0"/>
                <a:cs typeface="Courier New" panose="02070309020205020404" pitchFamily="49" charset="0"/>
              </a:rPr>
              <a:t>printTree_InOrder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b="1" dirty="0">
                <a:latin typeface="Courier New" panose="02070309020205020404" pitchFamily="49" charset="0"/>
                <a:cs typeface="Courier New" panose="02070309020205020404" pitchFamily="49" charset="0"/>
              </a:rPr>
              <a:t>     </a:t>
            </a:r>
            <a:r>
              <a:rPr lang="en-SG" sz="1200" b="1" dirty="0" err="1">
                <a:solidFill>
                  <a:srgbClr val="00B050"/>
                </a:solidFill>
                <a:latin typeface="Courier New" panose="02070309020205020404" pitchFamily="49" charset="0"/>
                <a:cs typeface="Courier New" panose="02070309020205020404" pitchFamily="49" charset="0"/>
              </a:rPr>
              <a:t>printTree_InOrder</a:t>
            </a:r>
            <a:r>
              <a:rPr lang="en-SG" sz="1200" b="1" dirty="0">
                <a:solidFill>
                  <a:srgbClr val="00B050"/>
                </a:solidFill>
                <a:latin typeface="Courier New" panose="02070309020205020404" pitchFamily="49" charset="0"/>
                <a:cs typeface="Courier New" panose="02070309020205020404" pitchFamily="49" charset="0"/>
              </a:rPr>
              <a:t>(node-&gt;left);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p>
          <a:p>
            <a:pPr marL="0" indent="0">
              <a:lnSpc>
                <a:spcPct val="100000"/>
              </a:lnSpc>
              <a:spcBef>
                <a:spcPts val="300"/>
              </a:spcBef>
              <a:buFont typeface="Arial" panose="020B0604020202020204" pitchFamily="34" charset="0"/>
              <a:buNone/>
            </a:pPr>
            <a:r>
              <a:rPr lang="en-SG" sz="1200" b="1" dirty="0">
                <a:solidFill>
                  <a:schemeClr val="accent2"/>
                </a:solidFill>
                <a:latin typeface="Courier New" panose="02070309020205020404" pitchFamily="49" charset="0"/>
                <a:cs typeface="Courier New" panose="02070309020205020404" pitchFamily="49" charset="0"/>
              </a:rPr>
              <a:t>     </a:t>
            </a:r>
            <a:r>
              <a:rPr lang="en-SG" sz="1200" b="1" dirty="0" err="1">
                <a:solidFill>
                  <a:schemeClr val="accent2"/>
                </a:solidFill>
                <a:latin typeface="Courier New" panose="02070309020205020404" pitchFamily="49" charset="0"/>
                <a:cs typeface="Courier New" panose="02070309020205020404" pitchFamily="49" charset="0"/>
              </a:rPr>
              <a:t>printTree_InOrder</a:t>
            </a:r>
            <a:r>
              <a:rPr lang="en-SG" sz="1200" b="1" dirty="0">
                <a:solidFill>
                  <a:schemeClr val="accent2"/>
                </a:solidFill>
                <a:latin typeface="Courier New" panose="02070309020205020404" pitchFamily="49" charset="0"/>
                <a:cs typeface="Courier New" panose="02070309020205020404" pitchFamily="49" charset="0"/>
              </a:rPr>
              <a:t>(node-&gt;right);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sp>
        <p:nvSpPr>
          <p:cNvPr id="5" name="Oval 4">
            <a:extLst>
              <a:ext uri="{FF2B5EF4-FFF2-40B4-BE49-F238E27FC236}">
                <a16:creationId xmlns:a16="http://schemas.microsoft.com/office/drawing/2014/main" id="{3A86ABC1-277D-455A-88DA-FD75189A293E}"/>
              </a:ext>
            </a:extLst>
          </p:cNvPr>
          <p:cNvSpPr/>
          <p:nvPr/>
        </p:nvSpPr>
        <p:spPr>
          <a:xfrm>
            <a:off x="6834095" y="717769"/>
            <a:ext cx="335297" cy="33529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E</a:t>
            </a:r>
          </a:p>
        </p:txBody>
      </p:sp>
      <p:sp>
        <p:nvSpPr>
          <p:cNvPr id="6" name="Oval 5">
            <a:extLst>
              <a:ext uri="{FF2B5EF4-FFF2-40B4-BE49-F238E27FC236}">
                <a16:creationId xmlns:a16="http://schemas.microsoft.com/office/drawing/2014/main" id="{37BC33BC-09BB-4DAB-A204-2BF147F32B07}"/>
              </a:ext>
            </a:extLst>
          </p:cNvPr>
          <p:cNvSpPr/>
          <p:nvPr/>
        </p:nvSpPr>
        <p:spPr>
          <a:xfrm>
            <a:off x="6112396" y="1260879"/>
            <a:ext cx="335297" cy="33529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B</a:t>
            </a:r>
          </a:p>
        </p:txBody>
      </p:sp>
      <p:sp>
        <p:nvSpPr>
          <p:cNvPr id="7" name="Oval 6">
            <a:extLst>
              <a:ext uri="{FF2B5EF4-FFF2-40B4-BE49-F238E27FC236}">
                <a16:creationId xmlns:a16="http://schemas.microsoft.com/office/drawing/2014/main" id="{521B2D74-F263-41BB-B189-5291CFF604AE}"/>
              </a:ext>
            </a:extLst>
          </p:cNvPr>
          <p:cNvSpPr/>
          <p:nvPr/>
        </p:nvSpPr>
        <p:spPr>
          <a:xfrm>
            <a:off x="6447693" y="1840728"/>
            <a:ext cx="335297" cy="335297"/>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C</a:t>
            </a:r>
          </a:p>
        </p:txBody>
      </p:sp>
      <p:sp>
        <p:nvSpPr>
          <p:cNvPr id="8" name="Oval 7">
            <a:extLst>
              <a:ext uri="{FF2B5EF4-FFF2-40B4-BE49-F238E27FC236}">
                <a16:creationId xmlns:a16="http://schemas.microsoft.com/office/drawing/2014/main" id="{CBDFBFFE-D8A6-4C7A-B7B7-FDD8496EA1B4}"/>
              </a:ext>
            </a:extLst>
          </p:cNvPr>
          <p:cNvSpPr/>
          <p:nvPr/>
        </p:nvSpPr>
        <p:spPr>
          <a:xfrm>
            <a:off x="7591605" y="1260879"/>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G</a:t>
            </a:r>
          </a:p>
        </p:txBody>
      </p:sp>
      <p:sp>
        <p:nvSpPr>
          <p:cNvPr id="9" name="Oval 8">
            <a:extLst>
              <a:ext uri="{FF2B5EF4-FFF2-40B4-BE49-F238E27FC236}">
                <a16:creationId xmlns:a16="http://schemas.microsoft.com/office/drawing/2014/main" id="{19FCB288-2DF3-43F8-A8F0-102CB33E7807}"/>
              </a:ext>
            </a:extLst>
          </p:cNvPr>
          <p:cNvSpPr/>
          <p:nvPr/>
        </p:nvSpPr>
        <p:spPr>
          <a:xfrm>
            <a:off x="5774341" y="1845015"/>
            <a:ext cx="335297" cy="335297"/>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A</a:t>
            </a:r>
          </a:p>
        </p:txBody>
      </p:sp>
      <p:sp>
        <p:nvSpPr>
          <p:cNvPr id="10" name="Oval 9">
            <a:extLst>
              <a:ext uri="{FF2B5EF4-FFF2-40B4-BE49-F238E27FC236}">
                <a16:creationId xmlns:a16="http://schemas.microsoft.com/office/drawing/2014/main" id="{B00FCC0E-EB7A-4A4E-8588-08CB0BB3B60D}"/>
              </a:ext>
            </a:extLst>
          </p:cNvPr>
          <p:cNvSpPr/>
          <p:nvPr/>
        </p:nvSpPr>
        <p:spPr>
          <a:xfrm>
            <a:off x="7926903" y="1840728"/>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I</a:t>
            </a:r>
          </a:p>
        </p:txBody>
      </p:sp>
      <p:sp>
        <p:nvSpPr>
          <p:cNvPr id="11" name="Oval 10">
            <a:extLst>
              <a:ext uri="{FF2B5EF4-FFF2-40B4-BE49-F238E27FC236}">
                <a16:creationId xmlns:a16="http://schemas.microsoft.com/office/drawing/2014/main" id="{F6A259BF-411C-43EC-9E79-341EA3BCC324}"/>
              </a:ext>
            </a:extLst>
          </p:cNvPr>
          <p:cNvSpPr/>
          <p:nvPr/>
        </p:nvSpPr>
        <p:spPr>
          <a:xfrm>
            <a:off x="7257598" y="1840728"/>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F</a:t>
            </a:r>
          </a:p>
        </p:txBody>
      </p:sp>
      <p:cxnSp>
        <p:nvCxnSpPr>
          <p:cNvPr id="12" name="Straight Arrow Connector 11">
            <a:extLst>
              <a:ext uri="{FF2B5EF4-FFF2-40B4-BE49-F238E27FC236}">
                <a16:creationId xmlns:a16="http://schemas.microsoft.com/office/drawing/2014/main" id="{9E03A00B-CCCA-485B-B928-56D02DBFA71B}"/>
              </a:ext>
            </a:extLst>
          </p:cNvPr>
          <p:cNvCxnSpPr>
            <a:stCxn id="5" idx="3"/>
            <a:endCxn id="6" idx="7"/>
          </p:cNvCxnSpPr>
          <p:nvPr/>
        </p:nvCxnSpPr>
        <p:spPr>
          <a:xfrm flipH="1">
            <a:off x="6398590" y="1003963"/>
            <a:ext cx="484608" cy="3060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F91CE6-65B1-4A69-AF0E-C5BD49D8FB6C}"/>
              </a:ext>
            </a:extLst>
          </p:cNvPr>
          <p:cNvCxnSpPr>
            <a:stCxn id="5" idx="5"/>
            <a:endCxn id="8" idx="1"/>
          </p:cNvCxnSpPr>
          <p:nvPr/>
        </p:nvCxnSpPr>
        <p:spPr>
          <a:xfrm>
            <a:off x="7120289" y="1003963"/>
            <a:ext cx="520419" cy="3060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A484F11-89AE-49DF-9A3A-78C54A02D60D}"/>
              </a:ext>
            </a:extLst>
          </p:cNvPr>
          <p:cNvCxnSpPr>
            <a:cxnSpLocks/>
            <a:stCxn id="6" idx="5"/>
            <a:endCxn id="7" idx="0"/>
          </p:cNvCxnSpPr>
          <p:nvPr/>
        </p:nvCxnSpPr>
        <p:spPr>
          <a:xfrm>
            <a:off x="6398590" y="1547073"/>
            <a:ext cx="216752"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FEF3BE6-145E-4061-A309-39E2757A65E6}"/>
              </a:ext>
            </a:extLst>
          </p:cNvPr>
          <p:cNvCxnSpPr>
            <a:cxnSpLocks/>
            <a:stCxn id="6" idx="3"/>
            <a:endCxn id="9" idx="0"/>
          </p:cNvCxnSpPr>
          <p:nvPr/>
        </p:nvCxnSpPr>
        <p:spPr>
          <a:xfrm flipH="1">
            <a:off x="5941990" y="1547073"/>
            <a:ext cx="219509" cy="2979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4F4CD40-1F38-4A68-AED4-CD84AE5D1A2C}"/>
              </a:ext>
            </a:extLst>
          </p:cNvPr>
          <p:cNvCxnSpPr>
            <a:cxnSpLocks/>
            <a:stCxn id="8" idx="3"/>
            <a:endCxn id="11" idx="0"/>
          </p:cNvCxnSpPr>
          <p:nvPr/>
        </p:nvCxnSpPr>
        <p:spPr>
          <a:xfrm flipH="1">
            <a:off x="7425247" y="1547073"/>
            <a:ext cx="215461"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A41B78E-85F0-4447-9D49-5DD6DED06B85}"/>
              </a:ext>
            </a:extLst>
          </p:cNvPr>
          <p:cNvCxnSpPr>
            <a:cxnSpLocks/>
            <a:stCxn id="8" idx="5"/>
            <a:endCxn id="10" idx="0"/>
          </p:cNvCxnSpPr>
          <p:nvPr/>
        </p:nvCxnSpPr>
        <p:spPr>
          <a:xfrm>
            <a:off x="7877799" y="1547073"/>
            <a:ext cx="216752"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8B195778-4302-4069-A1B4-F1885A60CEFB}"/>
              </a:ext>
            </a:extLst>
          </p:cNvPr>
          <p:cNvSpPr/>
          <p:nvPr/>
        </p:nvSpPr>
        <p:spPr>
          <a:xfrm>
            <a:off x="6782991" y="2420577"/>
            <a:ext cx="335297" cy="335297"/>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D</a:t>
            </a:r>
          </a:p>
        </p:txBody>
      </p:sp>
      <p:cxnSp>
        <p:nvCxnSpPr>
          <p:cNvPr id="19" name="Straight Arrow Connector 18">
            <a:extLst>
              <a:ext uri="{FF2B5EF4-FFF2-40B4-BE49-F238E27FC236}">
                <a16:creationId xmlns:a16="http://schemas.microsoft.com/office/drawing/2014/main" id="{B5C6F3BE-3D20-4912-A8A4-A96FCB9D47D8}"/>
              </a:ext>
            </a:extLst>
          </p:cNvPr>
          <p:cNvCxnSpPr>
            <a:cxnSpLocks/>
            <a:stCxn id="7" idx="5"/>
            <a:endCxn id="18" idx="0"/>
          </p:cNvCxnSpPr>
          <p:nvPr/>
        </p:nvCxnSpPr>
        <p:spPr>
          <a:xfrm>
            <a:off x="6733888" y="2126922"/>
            <a:ext cx="216752"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58027DB-98F7-430D-BD61-DB6F2C1871EB}"/>
              </a:ext>
            </a:extLst>
          </p:cNvPr>
          <p:cNvSpPr/>
          <p:nvPr/>
        </p:nvSpPr>
        <p:spPr>
          <a:xfrm>
            <a:off x="7630277" y="2420577"/>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H</a:t>
            </a:r>
          </a:p>
        </p:txBody>
      </p:sp>
      <p:cxnSp>
        <p:nvCxnSpPr>
          <p:cNvPr id="21" name="Straight Arrow Connector 20">
            <a:extLst>
              <a:ext uri="{FF2B5EF4-FFF2-40B4-BE49-F238E27FC236}">
                <a16:creationId xmlns:a16="http://schemas.microsoft.com/office/drawing/2014/main" id="{B306CC30-FAED-4286-94A7-47EBB070AE51}"/>
              </a:ext>
            </a:extLst>
          </p:cNvPr>
          <p:cNvCxnSpPr>
            <a:cxnSpLocks/>
            <a:stCxn id="10" idx="3"/>
            <a:endCxn id="20" idx="0"/>
          </p:cNvCxnSpPr>
          <p:nvPr/>
        </p:nvCxnSpPr>
        <p:spPr>
          <a:xfrm flipH="1">
            <a:off x="7797926" y="2126922"/>
            <a:ext cx="178079"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6D1F304-7D4B-447D-887B-51CC1959DFA0}"/>
              </a:ext>
            </a:extLst>
          </p:cNvPr>
          <p:cNvCxnSpPr/>
          <p:nvPr/>
        </p:nvCxnSpPr>
        <p:spPr>
          <a:xfrm flipH="1">
            <a:off x="3778541" y="1946771"/>
            <a:ext cx="538222"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
            <a:extLst>
              <a:ext uri="{FF2B5EF4-FFF2-40B4-BE49-F238E27FC236}">
                <a16:creationId xmlns:a16="http://schemas.microsoft.com/office/drawing/2014/main" id="{A12EBF13-8C93-4917-957A-55B332043852}"/>
              </a:ext>
            </a:extLst>
          </p:cNvPr>
          <p:cNvSpPr/>
          <p:nvPr/>
        </p:nvSpPr>
        <p:spPr>
          <a:xfrm>
            <a:off x="5351769" y="3255021"/>
            <a:ext cx="3186733" cy="4110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Verdana (Body)"/>
            </a:endParaRPr>
          </a:p>
        </p:txBody>
      </p:sp>
      <p:sp>
        <p:nvSpPr>
          <p:cNvPr id="26" name="文本框 9">
            <a:extLst>
              <a:ext uri="{FF2B5EF4-FFF2-40B4-BE49-F238E27FC236}">
                <a16:creationId xmlns:a16="http://schemas.microsoft.com/office/drawing/2014/main" id="{122D0594-7B01-4DB1-A532-538661C28AFF}"/>
              </a:ext>
            </a:extLst>
          </p:cNvPr>
          <p:cNvSpPr txBox="1"/>
          <p:nvPr/>
        </p:nvSpPr>
        <p:spPr>
          <a:xfrm>
            <a:off x="5357271" y="2876731"/>
            <a:ext cx="1106484" cy="369332"/>
          </a:xfrm>
          <a:prstGeom prst="rect">
            <a:avLst/>
          </a:prstGeom>
          <a:noFill/>
        </p:spPr>
        <p:txBody>
          <a:bodyPr wrap="square" rtlCol="0">
            <a:spAutoFit/>
          </a:bodyPr>
          <a:lstStyle/>
          <a:p>
            <a:r>
              <a:rPr lang="en-US" altLang="zh-CN" dirty="0">
                <a:latin typeface="Verdana (Body)"/>
              </a:rPr>
              <a:t>Output: </a:t>
            </a:r>
            <a:endParaRPr lang="zh-CN" altLang="en-US" dirty="0">
              <a:latin typeface="Verdana (Body)"/>
            </a:endParaRPr>
          </a:p>
        </p:txBody>
      </p:sp>
      <p:cxnSp>
        <p:nvCxnSpPr>
          <p:cNvPr id="41" name="Straight Arrow Connector 40">
            <a:extLst>
              <a:ext uri="{FF2B5EF4-FFF2-40B4-BE49-F238E27FC236}">
                <a16:creationId xmlns:a16="http://schemas.microsoft.com/office/drawing/2014/main" id="{1EB607D5-9C4F-4529-9B6C-76A9C044A155}"/>
              </a:ext>
            </a:extLst>
          </p:cNvPr>
          <p:cNvCxnSpPr>
            <a:cxnSpLocks/>
          </p:cNvCxnSpPr>
          <p:nvPr/>
        </p:nvCxnSpPr>
        <p:spPr>
          <a:xfrm>
            <a:off x="1122680" y="2039815"/>
            <a:ext cx="1" cy="61427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1F112181-836C-4412-AA60-D93EBEC8AC18}"/>
              </a:ext>
            </a:extLst>
          </p:cNvPr>
          <p:cNvCxnSpPr>
            <a:cxnSpLocks/>
          </p:cNvCxnSpPr>
          <p:nvPr/>
        </p:nvCxnSpPr>
        <p:spPr>
          <a:xfrm flipH="1" flipV="1">
            <a:off x="4441556" y="1760702"/>
            <a:ext cx="133071" cy="1476839"/>
          </a:xfrm>
          <a:prstGeom prst="bentConnector3">
            <a:avLst>
              <a:gd name="adj1" fmla="val -171788"/>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文本框 8">
            <a:extLst>
              <a:ext uri="{FF2B5EF4-FFF2-40B4-BE49-F238E27FC236}">
                <a16:creationId xmlns:a16="http://schemas.microsoft.com/office/drawing/2014/main" id="{3935F242-237F-4CBD-ACDA-DC732498694E}"/>
              </a:ext>
            </a:extLst>
          </p:cNvPr>
          <p:cNvSpPr txBox="1"/>
          <p:nvPr/>
        </p:nvSpPr>
        <p:spPr>
          <a:xfrm>
            <a:off x="5453540" y="3266479"/>
            <a:ext cx="372942" cy="369332"/>
          </a:xfrm>
          <a:prstGeom prst="rect">
            <a:avLst/>
          </a:prstGeom>
          <a:noFill/>
        </p:spPr>
        <p:txBody>
          <a:bodyPr wrap="square" rtlCol="0">
            <a:spAutoFit/>
          </a:bodyPr>
          <a:lstStyle/>
          <a:p>
            <a:r>
              <a:rPr lang="en-US" altLang="zh-CN" b="1" dirty="0">
                <a:solidFill>
                  <a:schemeClr val="bg1"/>
                </a:solidFill>
                <a:latin typeface="Verdana (Body)"/>
              </a:rPr>
              <a:t>A</a:t>
            </a:r>
            <a:endParaRPr lang="zh-CN" altLang="en-US" b="1" dirty="0">
              <a:solidFill>
                <a:schemeClr val="bg1"/>
              </a:solidFill>
              <a:latin typeface="Verdana (Body)"/>
            </a:endParaRPr>
          </a:p>
        </p:txBody>
      </p:sp>
      <p:sp>
        <p:nvSpPr>
          <p:cNvPr id="51" name="文本框 46">
            <a:extLst>
              <a:ext uri="{FF2B5EF4-FFF2-40B4-BE49-F238E27FC236}">
                <a16:creationId xmlns:a16="http://schemas.microsoft.com/office/drawing/2014/main" id="{E7173440-B58D-4E85-A99B-741963E863BA}"/>
              </a:ext>
            </a:extLst>
          </p:cNvPr>
          <p:cNvSpPr txBox="1"/>
          <p:nvPr/>
        </p:nvSpPr>
        <p:spPr>
          <a:xfrm>
            <a:off x="5785251" y="3266479"/>
            <a:ext cx="372942" cy="369332"/>
          </a:xfrm>
          <a:prstGeom prst="rect">
            <a:avLst/>
          </a:prstGeom>
          <a:noFill/>
        </p:spPr>
        <p:txBody>
          <a:bodyPr wrap="square" rtlCol="0">
            <a:spAutoFit/>
          </a:bodyPr>
          <a:lstStyle/>
          <a:p>
            <a:r>
              <a:rPr lang="en-US" altLang="zh-CN" b="1" dirty="0">
                <a:solidFill>
                  <a:schemeClr val="bg1"/>
                </a:solidFill>
                <a:latin typeface="Verdana (Body)"/>
              </a:rPr>
              <a:t>B</a:t>
            </a:r>
            <a:endParaRPr lang="zh-CN" altLang="en-US" b="1" dirty="0">
              <a:solidFill>
                <a:schemeClr val="bg1"/>
              </a:solidFill>
              <a:latin typeface="Verdana (Body)"/>
            </a:endParaRPr>
          </a:p>
        </p:txBody>
      </p:sp>
      <p:sp>
        <p:nvSpPr>
          <p:cNvPr id="52" name="文本框 47">
            <a:extLst>
              <a:ext uri="{FF2B5EF4-FFF2-40B4-BE49-F238E27FC236}">
                <a16:creationId xmlns:a16="http://schemas.microsoft.com/office/drawing/2014/main" id="{6BAAD353-8205-4C5E-9DD3-C842276FDCAC}"/>
              </a:ext>
            </a:extLst>
          </p:cNvPr>
          <p:cNvSpPr txBox="1"/>
          <p:nvPr/>
        </p:nvSpPr>
        <p:spPr>
          <a:xfrm>
            <a:off x="6116962" y="3266479"/>
            <a:ext cx="372942" cy="369332"/>
          </a:xfrm>
          <a:prstGeom prst="rect">
            <a:avLst/>
          </a:prstGeom>
          <a:noFill/>
        </p:spPr>
        <p:txBody>
          <a:bodyPr wrap="square" rtlCol="0">
            <a:spAutoFit/>
          </a:bodyPr>
          <a:lstStyle/>
          <a:p>
            <a:r>
              <a:rPr lang="en-US" altLang="zh-CN" b="1" dirty="0">
                <a:solidFill>
                  <a:schemeClr val="bg1"/>
                </a:solidFill>
                <a:latin typeface="Verdana (Body)"/>
              </a:rPr>
              <a:t>C</a:t>
            </a:r>
            <a:endParaRPr lang="zh-CN" altLang="en-US" b="1" dirty="0">
              <a:solidFill>
                <a:schemeClr val="bg1"/>
              </a:solidFill>
              <a:latin typeface="Verdana (Body)"/>
            </a:endParaRPr>
          </a:p>
        </p:txBody>
      </p:sp>
      <p:sp>
        <p:nvSpPr>
          <p:cNvPr id="53" name="文本框 48">
            <a:extLst>
              <a:ext uri="{FF2B5EF4-FFF2-40B4-BE49-F238E27FC236}">
                <a16:creationId xmlns:a16="http://schemas.microsoft.com/office/drawing/2014/main" id="{3FB7ECEA-322B-484E-B348-76FE6B6D0AE9}"/>
              </a:ext>
            </a:extLst>
          </p:cNvPr>
          <p:cNvSpPr txBox="1"/>
          <p:nvPr/>
        </p:nvSpPr>
        <p:spPr>
          <a:xfrm>
            <a:off x="6448673" y="3266479"/>
            <a:ext cx="372942" cy="369332"/>
          </a:xfrm>
          <a:prstGeom prst="rect">
            <a:avLst/>
          </a:prstGeom>
          <a:noFill/>
        </p:spPr>
        <p:txBody>
          <a:bodyPr wrap="square" rtlCol="0">
            <a:spAutoFit/>
          </a:bodyPr>
          <a:lstStyle/>
          <a:p>
            <a:r>
              <a:rPr lang="en-US" altLang="zh-CN" b="1" dirty="0">
                <a:solidFill>
                  <a:schemeClr val="bg1"/>
                </a:solidFill>
                <a:latin typeface="Verdana (Body)"/>
              </a:rPr>
              <a:t>D</a:t>
            </a:r>
            <a:endParaRPr lang="zh-CN" altLang="en-US" b="1" dirty="0">
              <a:solidFill>
                <a:schemeClr val="bg1"/>
              </a:solidFill>
              <a:latin typeface="Verdana (Body)"/>
            </a:endParaRPr>
          </a:p>
        </p:txBody>
      </p:sp>
      <p:sp>
        <p:nvSpPr>
          <p:cNvPr id="54" name="文本框 49">
            <a:extLst>
              <a:ext uri="{FF2B5EF4-FFF2-40B4-BE49-F238E27FC236}">
                <a16:creationId xmlns:a16="http://schemas.microsoft.com/office/drawing/2014/main" id="{F6D09B26-16E7-463C-A322-C7695FDB618F}"/>
              </a:ext>
            </a:extLst>
          </p:cNvPr>
          <p:cNvSpPr txBox="1"/>
          <p:nvPr/>
        </p:nvSpPr>
        <p:spPr>
          <a:xfrm>
            <a:off x="6780384" y="3266479"/>
            <a:ext cx="372942" cy="369332"/>
          </a:xfrm>
          <a:prstGeom prst="rect">
            <a:avLst/>
          </a:prstGeom>
          <a:noFill/>
        </p:spPr>
        <p:txBody>
          <a:bodyPr wrap="square" rtlCol="0">
            <a:spAutoFit/>
          </a:bodyPr>
          <a:lstStyle/>
          <a:p>
            <a:r>
              <a:rPr lang="en-US" altLang="zh-CN" b="1" dirty="0">
                <a:solidFill>
                  <a:schemeClr val="bg1"/>
                </a:solidFill>
                <a:latin typeface="Verdana (Body)"/>
              </a:rPr>
              <a:t>E</a:t>
            </a:r>
            <a:endParaRPr lang="zh-CN" altLang="en-US" b="1" dirty="0">
              <a:solidFill>
                <a:schemeClr val="bg1"/>
              </a:solidFill>
              <a:latin typeface="Verdana (Body)"/>
            </a:endParaRPr>
          </a:p>
        </p:txBody>
      </p:sp>
      <p:sp>
        <p:nvSpPr>
          <p:cNvPr id="55" name="文本框 50">
            <a:extLst>
              <a:ext uri="{FF2B5EF4-FFF2-40B4-BE49-F238E27FC236}">
                <a16:creationId xmlns:a16="http://schemas.microsoft.com/office/drawing/2014/main" id="{58139F0A-A55F-49B4-A12E-7854AB9B097E}"/>
              </a:ext>
            </a:extLst>
          </p:cNvPr>
          <p:cNvSpPr txBox="1"/>
          <p:nvPr/>
        </p:nvSpPr>
        <p:spPr>
          <a:xfrm>
            <a:off x="7112095" y="3266479"/>
            <a:ext cx="372942" cy="369332"/>
          </a:xfrm>
          <a:prstGeom prst="rect">
            <a:avLst/>
          </a:prstGeom>
          <a:noFill/>
        </p:spPr>
        <p:txBody>
          <a:bodyPr wrap="square" rtlCol="0">
            <a:spAutoFit/>
          </a:bodyPr>
          <a:lstStyle/>
          <a:p>
            <a:r>
              <a:rPr lang="en-US" altLang="zh-CN" b="1" dirty="0">
                <a:solidFill>
                  <a:schemeClr val="bg1"/>
                </a:solidFill>
                <a:latin typeface="Verdana (Body)"/>
              </a:rPr>
              <a:t>F</a:t>
            </a:r>
            <a:endParaRPr lang="zh-CN" altLang="en-US" b="1" dirty="0">
              <a:solidFill>
                <a:schemeClr val="bg1"/>
              </a:solidFill>
              <a:latin typeface="Verdana (Body)"/>
            </a:endParaRPr>
          </a:p>
        </p:txBody>
      </p:sp>
      <p:sp>
        <p:nvSpPr>
          <p:cNvPr id="56" name="文本框 51">
            <a:extLst>
              <a:ext uri="{FF2B5EF4-FFF2-40B4-BE49-F238E27FC236}">
                <a16:creationId xmlns:a16="http://schemas.microsoft.com/office/drawing/2014/main" id="{93087700-950E-4EBB-B4F5-925F448387E0}"/>
              </a:ext>
            </a:extLst>
          </p:cNvPr>
          <p:cNvSpPr txBox="1"/>
          <p:nvPr/>
        </p:nvSpPr>
        <p:spPr>
          <a:xfrm>
            <a:off x="7443806" y="3266479"/>
            <a:ext cx="372942" cy="369332"/>
          </a:xfrm>
          <a:prstGeom prst="rect">
            <a:avLst/>
          </a:prstGeom>
          <a:noFill/>
        </p:spPr>
        <p:txBody>
          <a:bodyPr wrap="square" rtlCol="0">
            <a:spAutoFit/>
          </a:bodyPr>
          <a:lstStyle/>
          <a:p>
            <a:r>
              <a:rPr lang="en-US" altLang="zh-CN" b="1" dirty="0">
                <a:solidFill>
                  <a:schemeClr val="bg1"/>
                </a:solidFill>
                <a:latin typeface="Verdana (Body)"/>
              </a:rPr>
              <a:t>G</a:t>
            </a:r>
            <a:endParaRPr lang="zh-CN" altLang="en-US" b="1" dirty="0">
              <a:solidFill>
                <a:schemeClr val="bg1"/>
              </a:solidFill>
              <a:latin typeface="Verdana (Body)"/>
            </a:endParaRPr>
          </a:p>
        </p:txBody>
      </p:sp>
      <p:sp>
        <p:nvSpPr>
          <p:cNvPr id="57" name="文本框 52">
            <a:extLst>
              <a:ext uri="{FF2B5EF4-FFF2-40B4-BE49-F238E27FC236}">
                <a16:creationId xmlns:a16="http://schemas.microsoft.com/office/drawing/2014/main" id="{A170C282-217F-4998-B147-7CACECB93826}"/>
              </a:ext>
            </a:extLst>
          </p:cNvPr>
          <p:cNvSpPr txBox="1"/>
          <p:nvPr/>
        </p:nvSpPr>
        <p:spPr>
          <a:xfrm>
            <a:off x="7775517" y="3266479"/>
            <a:ext cx="372942" cy="369332"/>
          </a:xfrm>
          <a:prstGeom prst="rect">
            <a:avLst/>
          </a:prstGeom>
          <a:noFill/>
        </p:spPr>
        <p:txBody>
          <a:bodyPr wrap="square" rtlCol="0">
            <a:spAutoFit/>
          </a:bodyPr>
          <a:lstStyle/>
          <a:p>
            <a:r>
              <a:rPr lang="en-US" altLang="zh-CN" b="1" dirty="0">
                <a:solidFill>
                  <a:schemeClr val="bg1"/>
                </a:solidFill>
                <a:latin typeface="Verdana (Body)"/>
              </a:rPr>
              <a:t>H</a:t>
            </a:r>
            <a:endParaRPr lang="zh-CN" altLang="en-US" b="1" dirty="0">
              <a:solidFill>
                <a:schemeClr val="bg1"/>
              </a:solidFill>
              <a:latin typeface="Verdana (Body)"/>
            </a:endParaRPr>
          </a:p>
        </p:txBody>
      </p:sp>
      <p:sp>
        <p:nvSpPr>
          <p:cNvPr id="58" name="文本框 53">
            <a:extLst>
              <a:ext uri="{FF2B5EF4-FFF2-40B4-BE49-F238E27FC236}">
                <a16:creationId xmlns:a16="http://schemas.microsoft.com/office/drawing/2014/main" id="{9AA61A84-2C1D-4804-AB0B-33A83CB30AA3}"/>
              </a:ext>
            </a:extLst>
          </p:cNvPr>
          <p:cNvSpPr txBox="1"/>
          <p:nvPr/>
        </p:nvSpPr>
        <p:spPr>
          <a:xfrm>
            <a:off x="8107230" y="3266479"/>
            <a:ext cx="372942" cy="369332"/>
          </a:xfrm>
          <a:prstGeom prst="rect">
            <a:avLst/>
          </a:prstGeom>
          <a:noFill/>
        </p:spPr>
        <p:txBody>
          <a:bodyPr wrap="square" rtlCol="0">
            <a:spAutoFit/>
          </a:bodyPr>
          <a:lstStyle/>
          <a:p>
            <a:r>
              <a:rPr lang="en-US" altLang="zh-CN" b="1" dirty="0">
                <a:solidFill>
                  <a:schemeClr val="bg1"/>
                </a:solidFill>
                <a:latin typeface="Verdana (Body)"/>
              </a:rPr>
              <a:t>I</a:t>
            </a:r>
            <a:endParaRPr lang="zh-CN" altLang="en-US" b="1" dirty="0">
              <a:solidFill>
                <a:schemeClr val="bg1"/>
              </a:solidFill>
              <a:latin typeface="Verdana (Body)"/>
            </a:endParaRPr>
          </a:p>
        </p:txBody>
      </p:sp>
      <p:sp>
        <p:nvSpPr>
          <p:cNvPr id="73" name="Content Placeholder 2">
            <a:extLst>
              <a:ext uri="{FF2B5EF4-FFF2-40B4-BE49-F238E27FC236}">
                <a16:creationId xmlns:a16="http://schemas.microsoft.com/office/drawing/2014/main" id="{60E79D89-13AB-4678-8CEE-CFF2D599BAA8}"/>
              </a:ext>
            </a:extLst>
          </p:cNvPr>
          <p:cNvSpPr txBox="1">
            <a:spLocks/>
          </p:cNvSpPr>
          <p:nvPr/>
        </p:nvSpPr>
        <p:spPr>
          <a:xfrm>
            <a:off x="285471" y="2644501"/>
            <a:ext cx="4289156" cy="1873031"/>
          </a:xfrm>
          <a:prstGeom prst="rect">
            <a:avLst/>
          </a:prstGeom>
          <a:solidFill>
            <a:schemeClr val="bg1"/>
          </a:solidFill>
          <a:ln w="19050">
            <a:solidFill>
              <a:schemeClr val="accent2"/>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chemeClr val="accent2"/>
                </a:solidFill>
                <a:latin typeface="Courier New" panose="02070309020205020404" pitchFamily="49" charset="0"/>
                <a:cs typeface="Courier New" panose="02070309020205020404" pitchFamily="49" charset="0"/>
              </a:rPr>
              <a:t>printTree_InOrder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solidFill>
                  <a:srgbClr val="0070C0"/>
                </a:solidFill>
                <a:latin typeface="Courier New" panose="02070309020205020404" pitchFamily="49" charset="0"/>
                <a:cs typeface="Courier New" panose="02070309020205020404" pitchFamily="49" charset="0"/>
              </a:rPr>
              <a:t>     </a:t>
            </a:r>
            <a:r>
              <a:rPr lang="en-SG" sz="1200" b="1" dirty="0" err="1">
                <a:solidFill>
                  <a:srgbClr val="0070C0"/>
                </a:solidFill>
                <a:latin typeface="Courier New" panose="02070309020205020404" pitchFamily="49" charset="0"/>
                <a:cs typeface="Courier New" panose="02070309020205020404" pitchFamily="49" charset="0"/>
              </a:rPr>
              <a:t>printTree_InOrder</a:t>
            </a:r>
            <a:r>
              <a:rPr lang="en-SG" sz="1200" b="1" dirty="0">
                <a:solidFill>
                  <a:srgbClr val="0070C0"/>
                </a:solidFill>
                <a:latin typeface="Courier New" panose="02070309020205020404" pitchFamily="49" charset="0"/>
                <a:cs typeface="Courier New" panose="02070309020205020404" pitchFamily="49" charset="0"/>
              </a:rPr>
              <a:t>(node-&gt;left);</a:t>
            </a:r>
          </a:p>
          <a:p>
            <a:pPr marL="0" indent="0">
              <a:lnSpc>
                <a:spcPct val="100000"/>
              </a:lnSpc>
              <a:spcBef>
                <a:spcPts val="300"/>
              </a:spcBef>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endParaRPr lang="en-SG" sz="1200" b="1" dirty="0">
              <a:solidFill>
                <a:srgbClr val="0070C0"/>
              </a:solidFill>
              <a:latin typeface="Courier New" panose="02070309020205020404" pitchFamily="49" charset="0"/>
              <a:cs typeface="Courier New" panose="02070309020205020404" pitchFamily="49" charset="0"/>
            </a:endParaRPr>
          </a:p>
          <a:p>
            <a:pPr marL="0" indent="0">
              <a:lnSpc>
                <a:spcPct val="100000"/>
              </a:lnSpc>
              <a:spcBef>
                <a:spcPts val="300"/>
              </a:spcBef>
              <a:buFont typeface="Arial" panose="020B0604020202020204" pitchFamily="34" charset="0"/>
              <a:buNone/>
            </a:pPr>
            <a:r>
              <a:rPr lang="en-SG" sz="1200" b="1" dirty="0">
                <a:solidFill>
                  <a:srgbClr val="7030A0"/>
                </a:solidFill>
                <a:latin typeface="Courier New" panose="02070309020205020404" pitchFamily="49" charset="0"/>
                <a:cs typeface="Courier New" panose="02070309020205020404" pitchFamily="49" charset="0"/>
              </a:rPr>
              <a:t>     </a:t>
            </a:r>
            <a:r>
              <a:rPr lang="en-SG" sz="1200" b="1" dirty="0" err="1">
                <a:solidFill>
                  <a:srgbClr val="7030A0"/>
                </a:solidFill>
                <a:latin typeface="Courier New" panose="02070309020205020404" pitchFamily="49" charset="0"/>
                <a:cs typeface="Courier New" panose="02070309020205020404" pitchFamily="49" charset="0"/>
              </a:rPr>
              <a:t>printTree_InOrder</a:t>
            </a:r>
            <a:r>
              <a:rPr lang="en-SG" sz="1200" b="1" dirty="0">
                <a:solidFill>
                  <a:srgbClr val="7030A0"/>
                </a:solidFill>
                <a:latin typeface="Courier New" panose="02070309020205020404" pitchFamily="49" charset="0"/>
                <a:cs typeface="Courier New" panose="02070309020205020404" pitchFamily="49" charset="0"/>
              </a:rPr>
              <a:t>(node-&gt;right);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sp>
        <p:nvSpPr>
          <p:cNvPr id="74" name="Content Placeholder 2">
            <a:extLst>
              <a:ext uri="{FF2B5EF4-FFF2-40B4-BE49-F238E27FC236}">
                <a16:creationId xmlns:a16="http://schemas.microsoft.com/office/drawing/2014/main" id="{B852D319-3C29-420E-A171-3CFD9AD2E7D3}"/>
              </a:ext>
            </a:extLst>
          </p:cNvPr>
          <p:cNvSpPr txBox="1">
            <a:spLocks/>
          </p:cNvSpPr>
          <p:nvPr/>
        </p:nvSpPr>
        <p:spPr>
          <a:xfrm>
            <a:off x="427743" y="4644611"/>
            <a:ext cx="4289156" cy="1873031"/>
          </a:xfrm>
          <a:prstGeom prst="rect">
            <a:avLst/>
          </a:prstGeom>
          <a:solidFill>
            <a:schemeClr val="bg1"/>
          </a:solidFill>
          <a:ln w="19050">
            <a:solidFill>
              <a:srgbClr val="0070C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rgbClr val="0070C0"/>
                </a:solidFill>
                <a:latin typeface="Courier New" panose="02070309020205020404" pitchFamily="49" charset="0"/>
                <a:cs typeface="Courier New" panose="02070309020205020404" pitchFamily="49" charset="0"/>
              </a:rPr>
              <a:t>printTree_InOrder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printTree_InOrder</a:t>
            </a:r>
            <a:r>
              <a:rPr lang="en-SG" sz="1200" b="1" dirty="0">
                <a:latin typeface="Courier New" panose="02070309020205020404" pitchFamily="49" charset="0"/>
                <a:cs typeface="Courier New" panose="02070309020205020404" pitchFamily="49" charset="0"/>
              </a:rPr>
              <a:t>(node-&gt;left);</a:t>
            </a:r>
          </a:p>
          <a:p>
            <a:pPr marL="0" indent="0">
              <a:lnSpc>
                <a:spcPct val="100000"/>
              </a:lnSpc>
              <a:spcBef>
                <a:spcPts val="300"/>
              </a:spcBef>
              <a:buNone/>
            </a:pPr>
            <a:r>
              <a:rPr lang="en-SG" sz="1200" b="1"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endParaRPr lang="en-SG" sz="1200" b="1" dirty="0">
              <a:latin typeface="Courier New" panose="02070309020205020404" pitchFamily="49" charset="0"/>
              <a:cs typeface="Courier New" panose="02070309020205020404" pitchFamily="49" charset="0"/>
            </a:endParaRPr>
          </a:p>
          <a:p>
            <a:pPr marL="0" indent="0">
              <a:lnSpc>
                <a:spcPct val="100000"/>
              </a:lnSpc>
              <a:spcBef>
                <a:spcPts val="300"/>
              </a:spcBef>
              <a:buFont typeface="Arial" panose="020B0604020202020204" pitchFamily="34" charset="0"/>
              <a:buNone/>
            </a:pP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printTree_InOrder</a:t>
            </a:r>
            <a:r>
              <a:rPr lang="en-SG" sz="1200" b="1" dirty="0">
                <a:latin typeface="Courier New" panose="02070309020205020404" pitchFamily="49" charset="0"/>
                <a:cs typeface="Courier New" panose="02070309020205020404" pitchFamily="49" charset="0"/>
              </a:rPr>
              <a:t>(node-&gt;right);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cxnSp>
        <p:nvCxnSpPr>
          <p:cNvPr id="76" name="Straight Arrow Connector 75">
            <a:extLst>
              <a:ext uri="{FF2B5EF4-FFF2-40B4-BE49-F238E27FC236}">
                <a16:creationId xmlns:a16="http://schemas.microsoft.com/office/drawing/2014/main" id="{12513AE9-62A7-4D8E-92E9-60E47A49DD21}"/>
              </a:ext>
            </a:extLst>
          </p:cNvPr>
          <p:cNvCxnSpPr/>
          <p:nvPr/>
        </p:nvCxnSpPr>
        <p:spPr>
          <a:xfrm flipH="1">
            <a:off x="4100776" y="4783369"/>
            <a:ext cx="538222"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A30E5947-6BD2-44A0-B805-5685608E67DE}"/>
              </a:ext>
            </a:extLst>
          </p:cNvPr>
          <p:cNvCxnSpPr>
            <a:cxnSpLocks/>
          </p:cNvCxnSpPr>
          <p:nvPr/>
        </p:nvCxnSpPr>
        <p:spPr>
          <a:xfrm>
            <a:off x="1280192" y="3575828"/>
            <a:ext cx="1" cy="105684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FF1C16EE-8B52-4A37-9FCD-937C34375AEF}"/>
              </a:ext>
            </a:extLst>
          </p:cNvPr>
          <p:cNvCxnSpPr>
            <a:cxnSpLocks/>
          </p:cNvCxnSpPr>
          <p:nvPr/>
        </p:nvCxnSpPr>
        <p:spPr>
          <a:xfrm flipH="1" flipV="1">
            <a:off x="4574627" y="3905916"/>
            <a:ext cx="142272" cy="1502713"/>
          </a:xfrm>
          <a:prstGeom prst="bentConnector3">
            <a:avLst>
              <a:gd name="adj1" fmla="val -160678"/>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9" name="Content Placeholder 2">
            <a:extLst>
              <a:ext uri="{FF2B5EF4-FFF2-40B4-BE49-F238E27FC236}">
                <a16:creationId xmlns:a16="http://schemas.microsoft.com/office/drawing/2014/main" id="{4CC4DAC2-5AAA-4B3D-B908-B047B93A7A9A}"/>
              </a:ext>
            </a:extLst>
          </p:cNvPr>
          <p:cNvSpPr txBox="1">
            <a:spLocks/>
          </p:cNvSpPr>
          <p:nvPr/>
        </p:nvSpPr>
        <p:spPr>
          <a:xfrm>
            <a:off x="417007" y="4635709"/>
            <a:ext cx="4299889" cy="1873031"/>
          </a:xfrm>
          <a:prstGeom prst="rect">
            <a:avLst/>
          </a:prstGeom>
          <a:solidFill>
            <a:schemeClr val="bg1"/>
          </a:solidFill>
          <a:ln w="19050">
            <a:solidFill>
              <a:srgbClr val="7030A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rgbClr val="7030A0"/>
                </a:solidFill>
                <a:latin typeface="Courier New" panose="02070309020205020404" pitchFamily="49" charset="0"/>
                <a:cs typeface="Courier New" panose="02070309020205020404" pitchFamily="49" charset="0"/>
              </a:rPr>
              <a:t>printTree_InOrder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solidFill>
                  <a:schemeClr val="accent4">
                    <a:lumMod val="75000"/>
                  </a:schemeClr>
                </a:solidFill>
                <a:latin typeface="Courier New" panose="02070309020205020404" pitchFamily="49" charset="0"/>
                <a:cs typeface="Courier New" panose="02070309020205020404" pitchFamily="49" charset="0"/>
              </a:rPr>
              <a:t>     </a:t>
            </a:r>
            <a:r>
              <a:rPr lang="en-SG" sz="1200" b="1" dirty="0" err="1">
                <a:solidFill>
                  <a:schemeClr val="accent4">
                    <a:lumMod val="75000"/>
                  </a:schemeClr>
                </a:solidFill>
                <a:latin typeface="Courier New" panose="02070309020205020404" pitchFamily="49" charset="0"/>
                <a:cs typeface="Courier New" panose="02070309020205020404" pitchFamily="49" charset="0"/>
              </a:rPr>
              <a:t>printTree_InOrder</a:t>
            </a:r>
            <a:r>
              <a:rPr lang="en-SG" sz="1200" b="1" dirty="0">
                <a:solidFill>
                  <a:schemeClr val="accent4">
                    <a:lumMod val="75000"/>
                  </a:schemeClr>
                </a:solidFill>
                <a:latin typeface="Courier New" panose="02070309020205020404" pitchFamily="49" charset="0"/>
                <a:cs typeface="Courier New" panose="02070309020205020404" pitchFamily="49" charset="0"/>
              </a:rPr>
              <a:t>(node-&gt;left);</a:t>
            </a:r>
          </a:p>
          <a:p>
            <a:pPr marL="0" indent="0">
              <a:lnSpc>
                <a:spcPct val="100000"/>
              </a:lnSpc>
              <a:spcBef>
                <a:spcPts val="300"/>
              </a:spcBef>
              <a:buNone/>
            </a:pPr>
            <a:r>
              <a:rPr lang="en-SG" sz="1200" b="1"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endParaRPr lang="en-SG" sz="1200" b="1" dirty="0">
              <a:latin typeface="Courier New" panose="02070309020205020404" pitchFamily="49" charset="0"/>
              <a:cs typeface="Courier New" panose="02070309020205020404" pitchFamily="49" charset="0"/>
            </a:endParaRPr>
          </a:p>
          <a:p>
            <a:pPr marL="0" indent="0">
              <a:lnSpc>
                <a:spcPct val="100000"/>
              </a:lnSpc>
              <a:spcBef>
                <a:spcPts val="300"/>
              </a:spcBef>
              <a:buFont typeface="Arial" panose="020B0604020202020204" pitchFamily="34" charset="0"/>
              <a:buNone/>
            </a:pP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printTree_InOrder</a:t>
            </a:r>
            <a:r>
              <a:rPr lang="en-SG" sz="1200" b="1" dirty="0">
                <a:latin typeface="Courier New" panose="02070309020205020404" pitchFamily="49" charset="0"/>
                <a:cs typeface="Courier New" panose="02070309020205020404" pitchFamily="49" charset="0"/>
              </a:rPr>
              <a:t>(node-&gt;right);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cxnSp>
        <p:nvCxnSpPr>
          <p:cNvPr id="80" name="Straight Arrow Connector 79">
            <a:extLst>
              <a:ext uri="{FF2B5EF4-FFF2-40B4-BE49-F238E27FC236}">
                <a16:creationId xmlns:a16="http://schemas.microsoft.com/office/drawing/2014/main" id="{A4D1F395-A84E-4DE4-925C-ACF46704E382}"/>
              </a:ext>
            </a:extLst>
          </p:cNvPr>
          <p:cNvCxnSpPr/>
          <p:nvPr/>
        </p:nvCxnSpPr>
        <p:spPr>
          <a:xfrm flipH="1">
            <a:off x="3958504" y="2783259"/>
            <a:ext cx="538222"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EA65CF16-F27E-4B82-A223-609DB4516554}"/>
              </a:ext>
            </a:extLst>
          </p:cNvPr>
          <p:cNvSpPr txBox="1"/>
          <p:nvPr/>
        </p:nvSpPr>
        <p:spPr>
          <a:xfrm>
            <a:off x="4758269" y="5445286"/>
            <a:ext cx="2136426" cy="461665"/>
          </a:xfrm>
          <a:prstGeom prst="rect">
            <a:avLst/>
          </a:prstGeom>
          <a:solidFill>
            <a:schemeClr val="bg1"/>
          </a:solid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node-&gt;right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cxnSp>
        <p:nvCxnSpPr>
          <p:cNvPr id="82" name="Straight Arrow Connector 81">
            <a:extLst>
              <a:ext uri="{FF2B5EF4-FFF2-40B4-BE49-F238E27FC236}">
                <a16:creationId xmlns:a16="http://schemas.microsoft.com/office/drawing/2014/main" id="{8E053DAA-9D40-41BD-A5C8-8DA8F9FAF7B8}"/>
              </a:ext>
            </a:extLst>
          </p:cNvPr>
          <p:cNvCxnSpPr>
            <a:cxnSpLocks/>
          </p:cNvCxnSpPr>
          <p:nvPr/>
        </p:nvCxnSpPr>
        <p:spPr>
          <a:xfrm flipH="1">
            <a:off x="1274823" y="4018280"/>
            <a:ext cx="5369" cy="61439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AAB3FEF3-0BA3-443E-A268-2B4A7607C7CC}"/>
              </a:ext>
            </a:extLst>
          </p:cNvPr>
          <p:cNvCxnSpPr/>
          <p:nvPr/>
        </p:nvCxnSpPr>
        <p:spPr>
          <a:xfrm flipH="1">
            <a:off x="4100776" y="4785483"/>
            <a:ext cx="538222"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AF4ECA52-107B-48B7-B8D9-79DF37B85051}"/>
              </a:ext>
            </a:extLst>
          </p:cNvPr>
          <p:cNvCxnSpPr>
            <a:cxnSpLocks/>
          </p:cNvCxnSpPr>
          <p:nvPr/>
        </p:nvCxnSpPr>
        <p:spPr>
          <a:xfrm>
            <a:off x="3902440" y="5413540"/>
            <a:ext cx="112463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5D50EA2F-671A-4408-8299-307B76CF1B26}"/>
              </a:ext>
            </a:extLst>
          </p:cNvPr>
          <p:cNvCxnSpPr>
            <a:cxnSpLocks/>
          </p:cNvCxnSpPr>
          <p:nvPr/>
        </p:nvCxnSpPr>
        <p:spPr>
          <a:xfrm rot="16200000" flipV="1">
            <a:off x="4893039" y="3804489"/>
            <a:ext cx="7356" cy="1636070"/>
          </a:xfrm>
          <a:prstGeom prst="bentConnector3">
            <a:avLst>
              <a:gd name="adj1" fmla="val 266825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Connector: Elbow 87">
            <a:extLst>
              <a:ext uri="{FF2B5EF4-FFF2-40B4-BE49-F238E27FC236}">
                <a16:creationId xmlns:a16="http://schemas.microsoft.com/office/drawing/2014/main" id="{F94629E3-A0A8-424E-BB0D-23211AC2BDF0}"/>
              </a:ext>
            </a:extLst>
          </p:cNvPr>
          <p:cNvCxnSpPr>
            <a:cxnSpLocks/>
          </p:cNvCxnSpPr>
          <p:nvPr/>
        </p:nvCxnSpPr>
        <p:spPr>
          <a:xfrm flipH="1" flipV="1">
            <a:off x="4579996" y="3905916"/>
            <a:ext cx="142272" cy="1502713"/>
          </a:xfrm>
          <a:prstGeom prst="bentConnector3">
            <a:avLst>
              <a:gd name="adj1" fmla="val -160678"/>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Content Placeholder 2">
            <a:extLst>
              <a:ext uri="{FF2B5EF4-FFF2-40B4-BE49-F238E27FC236}">
                <a16:creationId xmlns:a16="http://schemas.microsoft.com/office/drawing/2014/main" id="{A9D616C6-CF21-4240-A217-C1044CA9F6F6}"/>
              </a:ext>
            </a:extLst>
          </p:cNvPr>
          <p:cNvSpPr txBox="1">
            <a:spLocks/>
          </p:cNvSpPr>
          <p:nvPr/>
        </p:nvSpPr>
        <p:spPr>
          <a:xfrm>
            <a:off x="4970595" y="4632677"/>
            <a:ext cx="3992519" cy="1873031"/>
          </a:xfrm>
          <a:prstGeom prst="rect">
            <a:avLst/>
          </a:prstGeom>
          <a:solidFill>
            <a:schemeClr val="bg1"/>
          </a:solidFill>
          <a:ln w="19050">
            <a:solidFill>
              <a:schemeClr val="accent4">
                <a:lumMod val="75000"/>
              </a:schemeClr>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chemeClr val="accent4">
                    <a:lumMod val="75000"/>
                  </a:schemeClr>
                </a:solidFill>
                <a:latin typeface="Courier New" panose="02070309020205020404" pitchFamily="49" charset="0"/>
                <a:cs typeface="Courier New" panose="02070309020205020404" pitchFamily="49" charset="0"/>
              </a:rPr>
              <a:t>printTree_InOrder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None/>
            </a:pPr>
            <a:r>
              <a:rPr lang="en-SG" sz="1200"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printTree_InOrder</a:t>
            </a:r>
            <a:r>
              <a:rPr lang="en-SG" sz="1200" b="1" dirty="0">
                <a:latin typeface="Courier New" panose="02070309020205020404" pitchFamily="49" charset="0"/>
                <a:cs typeface="Courier New" panose="02070309020205020404" pitchFamily="49" charset="0"/>
              </a:rPr>
              <a:t>(node-&gt;left);</a:t>
            </a:r>
            <a:endParaRPr lang="en-SG" sz="1200" dirty="0">
              <a:latin typeface="Courier New" panose="02070309020205020404" pitchFamily="49" charset="0"/>
              <a:cs typeface="Courier New" panose="02070309020205020404" pitchFamily="49" charset="0"/>
            </a:endParaRP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p>
          <a:p>
            <a:pPr marL="0" indent="0">
              <a:lnSpc>
                <a:spcPct val="100000"/>
              </a:lnSpc>
              <a:spcBef>
                <a:spcPts val="300"/>
              </a:spcBef>
              <a:buFont typeface="Arial" panose="020B0604020202020204" pitchFamily="34" charset="0"/>
              <a:buNone/>
            </a:pP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printTree_InOrder</a:t>
            </a:r>
            <a:r>
              <a:rPr lang="en-SG" sz="1200" b="1" dirty="0">
                <a:latin typeface="Courier New" panose="02070309020205020404" pitchFamily="49" charset="0"/>
                <a:cs typeface="Courier New" panose="02070309020205020404" pitchFamily="49" charset="0"/>
              </a:rPr>
              <a:t>(node-&gt;right);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cxnSp>
        <p:nvCxnSpPr>
          <p:cNvPr id="91" name="Straight Arrow Connector 90">
            <a:extLst>
              <a:ext uri="{FF2B5EF4-FFF2-40B4-BE49-F238E27FC236}">
                <a16:creationId xmlns:a16="http://schemas.microsoft.com/office/drawing/2014/main" id="{2CE36AE5-EF15-4611-8E71-45F222EBA1D3}"/>
              </a:ext>
            </a:extLst>
          </p:cNvPr>
          <p:cNvCxnSpPr/>
          <p:nvPr/>
        </p:nvCxnSpPr>
        <p:spPr>
          <a:xfrm flipH="1">
            <a:off x="8605778" y="4783369"/>
            <a:ext cx="538222" cy="0"/>
          </a:xfrm>
          <a:prstGeom prst="straightConnector1">
            <a:avLst/>
          </a:prstGeom>
          <a:ln w="571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50CF4AD6-FF8C-4855-AFEB-714B24E8DE87}"/>
              </a:ext>
            </a:extLst>
          </p:cNvPr>
          <p:cNvSpPr txBox="1"/>
          <p:nvPr/>
        </p:nvSpPr>
        <p:spPr>
          <a:xfrm>
            <a:off x="6707304" y="6011597"/>
            <a:ext cx="2136426" cy="461665"/>
          </a:xfrm>
          <a:prstGeom prst="rect">
            <a:avLst/>
          </a:prstGeom>
          <a:no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node-&gt;left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sp>
        <p:nvSpPr>
          <p:cNvPr id="93" name="TextBox 92">
            <a:extLst>
              <a:ext uri="{FF2B5EF4-FFF2-40B4-BE49-F238E27FC236}">
                <a16:creationId xmlns:a16="http://schemas.microsoft.com/office/drawing/2014/main" id="{53CFC2B9-0320-4F33-9159-A207A4D2C0D7}"/>
              </a:ext>
            </a:extLst>
          </p:cNvPr>
          <p:cNvSpPr txBox="1"/>
          <p:nvPr/>
        </p:nvSpPr>
        <p:spPr>
          <a:xfrm>
            <a:off x="6707304" y="6011132"/>
            <a:ext cx="2136426" cy="461665"/>
          </a:xfrm>
          <a:prstGeom prst="rect">
            <a:avLst/>
          </a:prstGeom>
          <a:solidFill>
            <a:schemeClr val="bg1"/>
          </a:solid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node-&gt;right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spTree>
    <p:extLst>
      <p:ext uri="{BB962C8B-B14F-4D97-AF65-F5344CB8AC3E}">
        <p14:creationId xmlns:p14="http://schemas.microsoft.com/office/powerpoint/2010/main" val="2757096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par>
                                <p:cTn id="8" presetID="10" presetClass="entr" presetSubtype="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0"/>
                                        </p:tgtEl>
                                        <p:attrNameLst>
                                          <p:attrName>style.visibility</p:attrName>
                                        </p:attrNameLst>
                                      </p:cBhvr>
                                      <p:to>
                                        <p:strVal val="visible"/>
                                      </p:to>
                                    </p:set>
                                    <p:animEffect transition="in" filter="fade">
                                      <p:cBhvr>
                                        <p:cTn id="15" dur="500"/>
                                        <p:tgtEl>
                                          <p:spTgt spid="80"/>
                                        </p:tgtEl>
                                      </p:cBhvr>
                                    </p:animEffect>
                                  </p:childTnLst>
                                </p:cTn>
                              </p:par>
                              <p:par>
                                <p:cTn id="16" presetID="1" presetClass="emph" presetSubtype="2" fill="hold" nodeType="withEffect">
                                  <p:stCondLst>
                                    <p:cond delay="0"/>
                                  </p:stCondLst>
                                  <p:childTnLst>
                                    <p:animClr clrSpc="rgb" dir="cw">
                                      <p:cBhvr>
                                        <p:cTn id="17" dur="500" fill="hold"/>
                                        <p:tgtEl>
                                          <p:spTgt spid="8"/>
                                        </p:tgtEl>
                                        <p:attrNameLst>
                                          <p:attrName>fillcolor</p:attrName>
                                        </p:attrNameLst>
                                      </p:cBhvr>
                                      <p:to>
                                        <a:schemeClr val="accent2"/>
                                      </p:to>
                                    </p:animClr>
                                    <p:set>
                                      <p:cBhvr>
                                        <p:cTn id="18" dur="500" fill="hold"/>
                                        <p:tgtEl>
                                          <p:spTgt spid="8"/>
                                        </p:tgtEl>
                                        <p:attrNameLst>
                                          <p:attrName>fill.type</p:attrName>
                                        </p:attrNameLst>
                                      </p:cBhvr>
                                      <p:to>
                                        <p:strVal val="solid"/>
                                      </p:to>
                                    </p:set>
                                    <p:set>
                                      <p:cBhvr>
                                        <p:cTn id="19" dur="500" fill="hold"/>
                                        <p:tgtEl>
                                          <p:spTgt spid="8"/>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nodeType="clickEffect">
                                  <p:stCondLst>
                                    <p:cond delay="0"/>
                                  </p:stCondLst>
                                  <p:childTnLst>
                                    <p:animMotion origin="layout" path="M 3.61111E-6 2.96296E-6 L -0.03785 0.0949 " pathEditMode="relative" rAng="0" ptsTypes="AA">
                                      <p:cBhvr>
                                        <p:cTn id="23" dur="500" fill="hold"/>
                                        <p:tgtEl>
                                          <p:spTgt spid="80"/>
                                        </p:tgtEl>
                                        <p:attrNameLst>
                                          <p:attrName>ppt_x</p:attrName>
                                          <p:attrName>ppt_y</p:attrName>
                                        </p:attrNameLst>
                                      </p:cBhvr>
                                      <p:rCtr x="-1892" y="4745"/>
                                    </p:animMotion>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4"/>
                                        </p:tgtEl>
                                        <p:attrNameLst>
                                          <p:attrName>style.visibility</p:attrName>
                                        </p:attrNameLst>
                                      </p:cBhvr>
                                      <p:to>
                                        <p:strVal val="visible"/>
                                      </p:to>
                                    </p:set>
                                    <p:animEffect transition="in" filter="fade">
                                      <p:cBhvr>
                                        <p:cTn id="31" dur="500"/>
                                        <p:tgtEl>
                                          <p:spTgt spid="7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6"/>
                                        </p:tgtEl>
                                        <p:attrNameLst>
                                          <p:attrName>style.visibility</p:attrName>
                                        </p:attrNameLst>
                                      </p:cBhvr>
                                      <p:to>
                                        <p:strVal val="visible"/>
                                      </p:to>
                                    </p:set>
                                    <p:animEffect transition="in" filter="fade">
                                      <p:cBhvr>
                                        <p:cTn id="36" dur="500"/>
                                        <p:tgtEl>
                                          <p:spTgt spid="76"/>
                                        </p:tgtEl>
                                      </p:cBhvr>
                                    </p:animEffect>
                                  </p:childTnLst>
                                </p:cTn>
                              </p:par>
                              <p:par>
                                <p:cTn id="37" presetID="1" presetClass="emph" presetSubtype="2" fill="hold" nodeType="withEffect">
                                  <p:stCondLst>
                                    <p:cond delay="0"/>
                                  </p:stCondLst>
                                  <p:childTnLst>
                                    <p:animClr clrSpc="rgb" dir="cw">
                                      <p:cBhvr>
                                        <p:cTn id="38" dur="500" fill="hold"/>
                                        <p:tgtEl>
                                          <p:spTgt spid="11"/>
                                        </p:tgtEl>
                                        <p:attrNameLst>
                                          <p:attrName>fillcolor</p:attrName>
                                        </p:attrNameLst>
                                      </p:cBhvr>
                                      <p:to>
                                        <a:srgbClr val="0070C0"/>
                                      </p:to>
                                    </p:animClr>
                                    <p:set>
                                      <p:cBhvr>
                                        <p:cTn id="39" dur="500" fill="hold"/>
                                        <p:tgtEl>
                                          <p:spTgt spid="11"/>
                                        </p:tgtEl>
                                        <p:attrNameLst>
                                          <p:attrName>fill.type</p:attrName>
                                        </p:attrNameLst>
                                      </p:cBhvr>
                                      <p:to>
                                        <p:strVal val="solid"/>
                                      </p:to>
                                    </p:set>
                                    <p:set>
                                      <p:cBhvr>
                                        <p:cTn id="40" dur="500" fill="hold"/>
                                        <p:tgtEl>
                                          <p:spTgt spid="11"/>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nodeType="clickEffect">
                                  <p:stCondLst>
                                    <p:cond delay="0"/>
                                  </p:stCondLst>
                                  <p:childTnLst>
                                    <p:animMotion origin="layout" path="M 2.22222E-6 -3.7037E-6 L -0.03386 0.09653 " pathEditMode="relative" rAng="0" ptsTypes="AA">
                                      <p:cBhvr>
                                        <p:cTn id="44" dur="500" fill="hold"/>
                                        <p:tgtEl>
                                          <p:spTgt spid="76"/>
                                        </p:tgtEl>
                                        <p:attrNameLst>
                                          <p:attrName>ppt_x</p:attrName>
                                          <p:attrName>ppt_y</p:attrName>
                                        </p:attrNameLst>
                                      </p:cBhvr>
                                      <p:rCtr x="-1667" y="4815"/>
                                    </p:animMotion>
                                  </p:childTnLst>
                                </p:cTn>
                              </p:par>
                              <p:par>
                                <p:cTn id="45" presetID="10" presetClass="entr" presetSubtype="0" fill="hold" grpId="0" nodeType="withEffect">
                                  <p:stCondLst>
                                    <p:cond delay="0"/>
                                  </p:stCondLst>
                                  <p:childTnLst>
                                    <p:set>
                                      <p:cBhvr>
                                        <p:cTn id="46" dur="1" fill="hold">
                                          <p:stCondLst>
                                            <p:cond delay="0"/>
                                          </p:stCondLst>
                                        </p:cTn>
                                        <p:tgtEl>
                                          <p:spTgt spid="89"/>
                                        </p:tgtEl>
                                        <p:attrNameLst>
                                          <p:attrName>style.visibility</p:attrName>
                                        </p:attrNameLst>
                                      </p:cBhvr>
                                      <p:to>
                                        <p:strVal val="visible"/>
                                      </p:to>
                                    </p:set>
                                    <p:animEffect transition="in" filter="fade">
                                      <p:cBhvr>
                                        <p:cTn id="47" dur="500"/>
                                        <p:tgtEl>
                                          <p:spTgt spid="89"/>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path" presetSubtype="0" accel="50000" decel="50000" fill="hold" nodeType="clickEffect">
                                  <p:stCondLst>
                                    <p:cond delay="0"/>
                                  </p:stCondLst>
                                  <p:childTnLst>
                                    <p:animMotion origin="layout" path="M -0.03386 0.09653 L -0.04479 0.12963 " pathEditMode="relative" rAng="0" ptsTypes="AA">
                                      <p:cBhvr>
                                        <p:cTn id="51" dur="500" fill="hold"/>
                                        <p:tgtEl>
                                          <p:spTgt spid="76"/>
                                        </p:tgtEl>
                                        <p:attrNameLst>
                                          <p:attrName>ppt_x</p:attrName>
                                          <p:attrName>ppt_y</p:attrName>
                                        </p:attrNameLst>
                                      </p:cBhvr>
                                      <p:rCtr x="-573" y="1644"/>
                                    </p:animMotion>
                                  </p:childTnLst>
                                </p:cTn>
                              </p:par>
                              <p:par>
                                <p:cTn id="52" presetID="10" presetClass="entr" presetSubtype="0" fill="hold" grpId="0" nodeType="with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fade">
                                      <p:cBhvr>
                                        <p:cTn id="54" dur="500"/>
                                        <p:tgtEl>
                                          <p:spTgt spid="55"/>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nodeType="clickEffect">
                                  <p:stCondLst>
                                    <p:cond delay="0"/>
                                  </p:stCondLst>
                                  <p:childTnLst>
                                    <p:animMotion origin="layout" path="M -0.04479 0.12963 L -0.01563 0.15973 " pathEditMode="relative" rAng="0" ptsTypes="AA">
                                      <p:cBhvr>
                                        <p:cTn id="58" dur="500" fill="hold"/>
                                        <p:tgtEl>
                                          <p:spTgt spid="76"/>
                                        </p:tgtEl>
                                        <p:attrNameLst>
                                          <p:attrName>ppt_x</p:attrName>
                                          <p:attrName>ppt_y</p:attrName>
                                        </p:attrNameLst>
                                      </p:cBhvr>
                                      <p:rCtr x="1458" y="1458"/>
                                    </p:animMotion>
                                  </p:childTnLst>
                                </p:cTn>
                              </p:par>
                              <p:par>
                                <p:cTn id="59" presetID="10" presetClass="entr" presetSubtype="0" fill="hold" grpId="0" nodeType="with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path" presetSubtype="0" accel="50000" decel="50000" fill="hold" nodeType="clickEffect">
                                  <p:stCondLst>
                                    <p:cond delay="0"/>
                                  </p:stCondLst>
                                  <p:childTnLst>
                                    <p:animMotion origin="layout" path="M -0.01563 0.15972 L -0.26233 0.1926 " pathEditMode="relative" rAng="0" ptsTypes="AA">
                                      <p:cBhvr>
                                        <p:cTn id="65" dur="500" fill="hold"/>
                                        <p:tgtEl>
                                          <p:spTgt spid="76"/>
                                        </p:tgtEl>
                                        <p:attrNameLst>
                                          <p:attrName>ppt_x</p:attrName>
                                          <p:attrName>ppt_y</p:attrName>
                                        </p:attrNameLst>
                                      </p:cBhvr>
                                      <p:rCtr x="-12309" y="1435"/>
                                    </p:animMotion>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78"/>
                                        </p:tgtEl>
                                        <p:attrNameLst>
                                          <p:attrName>style.visibility</p:attrName>
                                        </p:attrNameLst>
                                      </p:cBhvr>
                                      <p:to>
                                        <p:strVal val="visible"/>
                                      </p:to>
                                    </p:set>
                                    <p:animEffect transition="in" filter="wipe(down)">
                                      <p:cBhvr>
                                        <p:cTn id="70" dur="500"/>
                                        <p:tgtEl>
                                          <p:spTgt spid="78"/>
                                        </p:tgtEl>
                                      </p:cBhvr>
                                    </p:animEffect>
                                  </p:childTnLst>
                                </p:cTn>
                              </p:par>
                              <p:par>
                                <p:cTn id="71" presetID="10" presetClass="exit" presetSubtype="0" fill="hold" grpId="1" nodeType="withEffect">
                                  <p:stCondLst>
                                    <p:cond delay="0"/>
                                  </p:stCondLst>
                                  <p:childTnLst>
                                    <p:animEffect transition="out" filter="fade">
                                      <p:cBhvr>
                                        <p:cTn id="72" dur="500"/>
                                        <p:tgtEl>
                                          <p:spTgt spid="89"/>
                                        </p:tgtEl>
                                      </p:cBhvr>
                                    </p:animEffect>
                                    <p:set>
                                      <p:cBhvr>
                                        <p:cTn id="73" dur="1" fill="hold">
                                          <p:stCondLst>
                                            <p:cond delay="499"/>
                                          </p:stCondLst>
                                        </p:cTn>
                                        <p:tgtEl>
                                          <p:spTgt spid="89"/>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81"/>
                                        </p:tgtEl>
                                      </p:cBhvr>
                                    </p:animEffect>
                                    <p:set>
                                      <p:cBhvr>
                                        <p:cTn id="76" dur="1" fill="hold">
                                          <p:stCondLst>
                                            <p:cond delay="499"/>
                                          </p:stCondLst>
                                        </p:cTn>
                                        <p:tgtEl>
                                          <p:spTgt spid="81"/>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nodeType="clickEffect">
                                  <p:stCondLst>
                                    <p:cond delay="0"/>
                                  </p:stCondLst>
                                  <p:childTnLst>
                                    <p:animEffect transition="out" filter="fade">
                                      <p:cBhvr>
                                        <p:cTn id="80" dur="500"/>
                                        <p:tgtEl>
                                          <p:spTgt spid="77"/>
                                        </p:tgtEl>
                                      </p:cBhvr>
                                    </p:animEffect>
                                    <p:set>
                                      <p:cBhvr>
                                        <p:cTn id="81" dur="1" fill="hold">
                                          <p:stCondLst>
                                            <p:cond delay="499"/>
                                          </p:stCondLst>
                                        </p:cTn>
                                        <p:tgtEl>
                                          <p:spTgt spid="77"/>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74"/>
                                        </p:tgtEl>
                                      </p:cBhvr>
                                    </p:animEffect>
                                    <p:set>
                                      <p:cBhvr>
                                        <p:cTn id="84" dur="1" fill="hold">
                                          <p:stCondLst>
                                            <p:cond delay="499"/>
                                          </p:stCondLst>
                                        </p:cTn>
                                        <p:tgtEl>
                                          <p:spTgt spid="74"/>
                                        </p:tgtEl>
                                        <p:attrNameLst>
                                          <p:attrName>style.visibility</p:attrName>
                                        </p:attrNameLst>
                                      </p:cBhvr>
                                      <p:to>
                                        <p:strVal val="hidden"/>
                                      </p:to>
                                    </p:set>
                                  </p:childTnLst>
                                </p:cTn>
                              </p:par>
                              <p:par>
                                <p:cTn id="85" presetID="10" presetClass="exit" presetSubtype="0" fill="hold" grpId="2" nodeType="withEffect">
                                  <p:stCondLst>
                                    <p:cond delay="0"/>
                                  </p:stCondLst>
                                  <p:childTnLst>
                                    <p:animEffect transition="out" filter="fade">
                                      <p:cBhvr>
                                        <p:cTn id="86" dur="500"/>
                                        <p:tgtEl>
                                          <p:spTgt spid="81"/>
                                        </p:tgtEl>
                                      </p:cBhvr>
                                    </p:animEffect>
                                    <p:set>
                                      <p:cBhvr>
                                        <p:cTn id="87" dur="1" fill="hold">
                                          <p:stCondLst>
                                            <p:cond delay="499"/>
                                          </p:stCondLst>
                                        </p:cTn>
                                        <p:tgtEl>
                                          <p:spTgt spid="81"/>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500"/>
                                        <p:tgtEl>
                                          <p:spTgt spid="78"/>
                                        </p:tgtEl>
                                      </p:cBhvr>
                                    </p:animEffect>
                                    <p:set>
                                      <p:cBhvr>
                                        <p:cTn id="90" dur="1" fill="hold">
                                          <p:stCondLst>
                                            <p:cond delay="499"/>
                                          </p:stCondLst>
                                        </p:cTn>
                                        <p:tgtEl>
                                          <p:spTgt spid="78"/>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500"/>
                                        <p:tgtEl>
                                          <p:spTgt spid="76"/>
                                        </p:tgtEl>
                                      </p:cBhvr>
                                    </p:animEffect>
                                    <p:set>
                                      <p:cBhvr>
                                        <p:cTn id="93" dur="1" fill="hold">
                                          <p:stCondLst>
                                            <p:cond delay="499"/>
                                          </p:stCondLst>
                                        </p:cTn>
                                        <p:tgtEl>
                                          <p:spTgt spid="76"/>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42" presetClass="path" presetSubtype="0" accel="50000" decel="50000" fill="hold" nodeType="clickEffect">
                                  <p:stCondLst>
                                    <p:cond delay="0"/>
                                  </p:stCondLst>
                                  <p:childTnLst>
                                    <p:animMotion origin="layout" path="M -0.03785 0.09491 L -0.05816 0.1287 " pathEditMode="relative" rAng="0" ptsTypes="AA">
                                      <p:cBhvr>
                                        <p:cTn id="97" dur="500" fill="hold"/>
                                        <p:tgtEl>
                                          <p:spTgt spid="80"/>
                                        </p:tgtEl>
                                        <p:attrNameLst>
                                          <p:attrName>ppt_x</p:attrName>
                                          <p:attrName>ppt_y</p:attrName>
                                        </p:attrNameLst>
                                      </p:cBhvr>
                                      <p:rCtr x="-1042" y="1713"/>
                                    </p:animMotion>
                                  </p:childTnLst>
                                </p:cTn>
                              </p:par>
                              <p:par>
                                <p:cTn id="98" presetID="10" presetClass="entr" presetSubtype="0" fill="hold" grpId="0" nodeType="withEffect">
                                  <p:stCondLst>
                                    <p:cond delay="0"/>
                                  </p:stCondLst>
                                  <p:childTnLst>
                                    <p:set>
                                      <p:cBhvr>
                                        <p:cTn id="99" dur="1" fill="hold">
                                          <p:stCondLst>
                                            <p:cond delay="0"/>
                                          </p:stCondLst>
                                        </p:cTn>
                                        <p:tgtEl>
                                          <p:spTgt spid="56"/>
                                        </p:tgtEl>
                                        <p:attrNameLst>
                                          <p:attrName>style.visibility</p:attrName>
                                        </p:attrNameLst>
                                      </p:cBhvr>
                                      <p:to>
                                        <p:strVal val="visible"/>
                                      </p:to>
                                    </p:set>
                                    <p:animEffect transition="in" filter="fade">
                                      <p:cBhvr>
                                        <p:cTn id="100" dur="500"/>
                                        <p:tgtEl>
                                          <p:spTgt spid="56"/>
                                        </p:tgtEl>
                                      </p:cBhvr>
                                    </p:animEffect>
                                  </p:childTnLst>
                                </p:cTn>
                              </p:par>
                            </p:childTnLst>
                          </p:cTn>
                        </p:par>
                      </p:childTnLst>
                    </p:cTn>
                  </p:par>
                  <p:par>
                    <p:cTn id="101" fill="hold">
                      <p:stCondLst>
                        <p:cond delay="indefinite"/>
                      </p:stCondLst>
                      <p:childTnLst>
                        <p:par>
                          <p:cTn id="102" fill="hold">
                            <p:stCondLst>
                              <p:cond delay="0"/>
                            </p:stCondLst>
                            <p:childTnLst>
                              <p:par>
                                <p:cTn id="103" presetID="42" presetClass="path" presetSubtype="0" accel="50000" decel="50000" fill="hold" nodeType="clickEffect">
                                  <p:stCondLst>
                                    <p:cond delay="0"/>
                                  </p:stCondLst>
                                  <p:childTnLst>
                                    <p:animMotion origin="layout" path="M -0.05816 0.1287 L -0.02934 0.16365 " pathEditMode="relative" rAng="0" ptsTypes="AA">
                                      <p:cBhvr>
                                        <p:cTn id="104" dur="500" fill="hold"/>
                                        <p:tgtEl>
                                          <p:spTgt spid="80"/>
                                        </p:tgtEl>
                                        <p:attrNameLst>
                                          <p:attrName>ppt_x</p:attrName>
                                          <p:attrName>ppt_y</p:attrName>
                                        </p:attrNameLst>
                                      </p:cBhvr>
                                      <p:rCtr x="1458" y="1736"/>
                                    </p:animMotion>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82"/>
                                        </p:tgtEl>
                                        <p:attrNameLst>
                                          <p:attrName>style.visibility</p:attrName>
                                        </p:attrNameLst>
                                      </p:cBhvr>
                                      <p:to>
                                        <p:strVal val="visible"/>
                                      </p:to>
                                    </p:set>
                                    <p:animEffect transition="in" filter="fade">
                                      <p:cBhvr>
                                        <p:cTn id="109" dur="500"/>
                                        <p:tgtEl>
                                          <p:spTgt spid="82"/>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fade">
                                      <p:cBhvr>
                                        <p:cTn id="112" dur="500"/>
                                        <p:tgtEl>
                                          <p:spTgt spid="79"/>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83"/>
                                        </p:tgtEl>
                                        <p:attrNameLst>
                                          <p:attrName>style.visibility</p:attrName>
                                        </p:attrNameLst>
                                      </p:cBhvr>
                                      <p:to>
                                        <p:strVal val="visible"/>
                                      </p:to>
                                    </p:set>
                                    <p:animEffect transition="in" filter="fade">
                                      <p:cBhvr>
                                        <p:cTn id="117" dur="500"/>
                                        <p:tgtEl>
                                          <p:spTgt spid="83"/>
                                        </p:tgtEl>
                                      </p:cBhvr>
                                    </p:animEffect>
                                  </p:childTnLst>
                                </p:cTn>
                              </p:par>
                              <p:par>
                                <p:cTn id="118" presetID="1" presetClass="emph" presetSubtype="2" fill="hold" nodeType="withEffect">
                                  <p:stCondLst>
                                    <p:cond delay="0"/>
                                  </p:stCondLst>
                                  <p:childTnLst>
                                    <p:animClr clrSpc="rgb" dir="cw">
                                      <p:cBhvr>
                                        <p:cTn id="119" dur="500" fill="hold"/>
                                        <p:tgtEl>
                                          <p:spTgt spid="10"/>
                                        </p:tgtEl>
                                        <p:attrNameLst>
                                          <p:attrName>fillcolor</p:attrName>
                                        </p:attrNameLst>
                                      </p:cBhvr>
                                      <p:to>
                                        <a:srgbClr val="7030A0"/>
                                      </p:to>
                                    </p:animClr>
                                    <p:set>
                                      <p:cBhvr>
                                        <p:cTn id="120" dur="500" fill="hold"/>
                                        <p:tgtEl>
                                          <p:spTgt spid="10"/>
                                        </p:tgtEl>
                                        <p:attrNameLst>
                                          <p:attrName>fill.type</p:attrName>
                                        </p:attrNameLst>
                                      </p:cBhvr>
                                      <p:to>
                                        <p:strVal val="solid"/>
                                      </p:to>
                                    </p:set>
                                    <p:set>
                                      <p:cBhvr>
                                        <p:cTn id="121" dur="500" fill="hold"/>
                                        <p:tgtEl>
                                          <p:spTgt spid="10"/>
                                        </p:tgtEl>
                                        <p:attrNameLst>
                                          <p:attrName>fill.on</p:attrName>
                                        </p:attrNameLst>
                                      </p:cBhvr>
                                      <p:to>
                                        <p:strVal val="true"/>
                                      </p:to>
                                    </p:set>
                                  </p:childTnLst>
                                </p:cTn>
                              </p:par>
                            </p:childTnLst>
                          </p:cTn>
                        </p:par>
                      </p:childTnLst>
                    </p:cTn>
                  </p:par>
                  <p:par>
                    <p:cTn id="122" fill="hold">
                      <p:stCondLst>
                        <p:cond delay="indefinite"/>
                      </p:stCondLst>
                      <p:childTnLst>
                        <p:par>
                          <p:cTn id="123" fill="hold">
                            <p:stCondLst>
                              <p:cond delay="0"/>
                            </p:stCondLst>
                            <p:childTnLst>
                              <p:par>
                                <p:cTn id="124" presetID="42" presetClass="path" presetSubtype="0" accel="50000" decel="50000" fill="hold" nodeType="clickEffect">
                                  <p:stCondLst>
                                    <p:cond delay="0"/>
                                  </p:stCondLst>
                                  <p:childTnLst>
                                    <p:animMotion origin="layout" path="M 2.22222E-6 4.81481E-6 L -0.03386 0.09629 " pathEditMode="relative" rAng="0" ptsTypes="AA">
                                      <p:cBhvr>
                                        <p:cTn id="125" dur="500" fill="hold"/>
                                        <p:tgtEl>
                                          <p:spTgt spid="83"/>
                                        </p:tgtEl>
                                        <p:attrNameLst>
                                          <p:attrName>ppt_x</p:attrName>
                                          <p:attrName>ppt_y</p:attrName>
                                        </p:attrNameLst>
                                      </p:cBhvr>
                                      <p:rCtr x="-1701" y="4815"/>
                                    </p:animMotion>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90"/>
                                        </p:tgtEl>
                                        <p:attrNameLst>
                                          <p:attrName>style.visibility</p:attrName>
                                        </p:attrNameLst>
                                      </p:cBhvr>
                                      <p:to>
                                        <p:strVal val="visible"/>
                                      </p:to>
                                    </p:set>
                                    <p:animEffect transition="in" filter="fade">
                                      <p:cBhvr>
                                        <p:cTn id="130" dur="500"/>
                                        <p:tgtEl>
                                          <p:spTgt spid="90"/>
                                        </p:tgtEl>
                                      </p:cBhvr>
                                    </p:animEffect>
                                  </p:childTnLst>
                                </p:cTn>
                              </p:par>
                              <p:par>
                                <p:cTn id="131" presetID="10" presetClass="entr" presetSubtype="0" fill="hold" nodeType="withEffect">
                                  <p:stCondLst>
                                    <p:cond delay="0"/>
                                  </p:stCondLst>
                                  <p:childTnLst>
                                    <p:set>
                                      <p:cBhvr>
                                        <p:cTn id="132" dur="1" fill="hold">
                                          <p:stCondLst>
                                            <p:cond delay="0"/>
                                          </p:stCondLst>
                                        </p:cTn>
                                        <p:tgtEl>
                                          <p:spTgt spid="85"/>
                                        </p:tgtEl>
                                        <p:attrNameLst>
                                          <p:attrName>style.visibility</p:attrName>
                                        </p:attrNameLst>
                                      </p:cBhvr>
                                      <p:to>
                                        <p:strVal val="visible"/>
                                      </p:to>
                                    </p:set>
                                    <p:animEffect transition="in" filter="fade">
                                      <p:cBhvr>
                                        <p:cTn id="133" dur="500"/>
                                        <p:tgtEl>
                                          <p:spTgt spid="85"/>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91"/>
                                        </p:tgtEl>
                                        <p:attrNameLst>
                                          <p:attrName>style.visibility</p:attrName>
                                        </p:attrNameLst>
                                      </p:cBhvr>
                                      <p:to>
                                        <p:strVal val="visible"/>
                                      </p:to>
                                    </p:set>
                                    <p:animEffect transition="in" filter="fade">
                                      <p:cBhvr>
                                        <p:cTn id="138" dur="500"/>
                                        <p:tgtEl>
                                          <p:spTgt spid="91"/>
                                        </p:tgtEl>
                                      </p:cBhvr>
                                    </p:animEffect>
                                  </p:childTnLst>
                                </p:cTn>
                              </p:par>
                              <p:par>
                                <p:cTn id="139" presetID="1" presetClass="emph" presetSubtype="2" fill="hold" nodeType="withEffect">
                                  <p:stCondLst>
                                    <p:cond delay="0"/>
                                  </p:stCondLst>
                                  <p:childTnLst>
                                    <p:animClr clrSpc="rgb" dir="cw">
                                      <p:cBhvr>
                                        <p:cTn id="140" dur="500" fill="hold"/>
                                        <p:tgtEl>
                                          <p:spTgt spid="20"/>
                                        </p:tgtEl>
                                        <p:attrNameLst>
                                          <p:attrName>fillcolor</p:attrName>
                                        </p:attrNameLst>
                                      </p:cBhvr>
                                      <p:to>
                                        <a:srgbClr val="BF9000"/>
                                      </p:to>
                                    </p:animClr>
                                    <p:set>
                                      <p:cBhvr>
                                        <p:cTn id="141" dur="500" fill="hold"/>
                                        <p:tgtEl>
                                          <p:spTgt spid="20"/>
                                        </p:tgtEl>
                                        <p:attrNameLst>
                                          <p:attrName>fill.type</p:attrName>
                                        </p:attrNameLst>
                                      </p:cBhvr>
                                      <p:to>
                                        <p:strVal val="solid"/>
                                      </p:to>
                                    </p:set>
                                    <p:set>
                                      <p:cBhvr>
                                        <p:cTn id="142" dur="500" fill="hold"/>
                                        <p:tgtEl>
                                          <p:spTgt spid="20"/>
                                        </p:tgtEl>
                                        <p:attrNameLst>
                                          <p:attrName>fill.on</p:attrName>
                                        </p:attrNameLst>
                                      </p:cBhvr>
                                      <p:to>
                                        <p:strVal val="true"/>
                                      </p:to>
                                    </p:set>
                                  </p:childTnLst>
                                </p:cTn>
                              </p:par>
                            </p:childTnLst>
                          </p:cTn>
                        </p:par>
                      </p:childTnLst>
                    </p:cTn>
                  </p:par>
                  <p:par>
                    <p:cTn id="143" fill="hold">
                      <p:stCondLst>
                        <p:cond delay="indefinite"/>
                      </p:stCondLst>
                      <p:childTnLst>
                        <p:par>
                          <p:cTn id="144" fill="hold">
                            <p:stCondLst>
                              <p:cond delay="0"/>
                            </p:stCondLst>
                            <p:childTnLst>
                              <p:par>
                                <p:cTn id="145" presetID="42" presetClass="path" presetSubtype="0" accel="50000" decel="50000" fill="hold" nodeType="clickEffect">
                                  <p:stCondLst>
                                    <p:cond delay="0"/>
                                  </p:stCondLst>
                                  <p:childTnLst>
                                    <p:animMotion origin="layout" path="M 3.88889E-6 -3.7037E-6 L -0.03386 0.0963 " pathEditMode="relative" rAng="0" ptsTypes="AA">
                                      <p:cBhvr>
                                        <p:cTn id="146" dur="500" fill="hold"/>
                                        <p:tgtEl>
                                          <p:spTgt spid="91"/>
                                        </p:tgtEl>
                                        <p:attrNameLst>
                                          <p:attrName>ppt_x</p:attrName>
                                          <p:attrName>ppt_y</p:attrName>
                                        </p:attrNameLst>
                                      </p:cBhvr>
                                      <p:rCtr x="-1701" y="4815"/>
                                    </p:animMotion>
                                  </p:childTnLst>
                                </p:cTn>
                              </p:par>
                              <p:par>
                                <p:cTn id="147" presetID="10" presetClass="entr" presetSubtype="0" fill="hold" grpId="0" nodeType="withEffect">
                                  <p:stCondLst>
                                    <p:cond delay="0"/>
                                  </p:stCondLst>
                                  <p:childTnLst>
                                    <p:set>
                                      <p:cBhvr>
                                        <p:cTn id="148" dur="1" fill="hold">
                                          <p:stCondLst>
                                            <p:cond delay="0"/>
                                          </p:stCondLst>
                                        </p:cTn>
                                        <p:tgtEl>
                                          <p:spTgt spid="92"/>
                                        </p:tgtEl>
                                        <p:attrNameLst>
                                          <p:attrName>style.visibility</p:attrName>
                                        </p:attrNameLst>
                                      </p:cBhvr>
                                      <p:to>
                                        <p:strVal val="visible"/>
                                      </p:to>
                                    </p:set>
                                    <p:animEffect transition="in" filter="fade">
                                      <p:cBhvr>
                                        <p:cTn id="149" dur="500"/>
                                        <p:tgtEl>
                                          <p:spTgt spid="92"/>
                                        </p:tgtEl>
                                      </p:cBhvr>
                                    </p:animEffect>
                                  </p:childTnLst>
                                </p:cTn>
                              </p:par>
                            </p:childTnLst>
                          </p:cTn>
                        </p:par>
                      </p:childTnLst>
                    </p:cTn>
                  </p:par>
                  <p:par>
                    <p:cTn id="150" fill="hold">
                      <p:stCondLst>
                        <p:cond delay="indefinite"/>
                      </p:stCondLst>
                      <p:childTnLst>
                        <p:par>
                          <p:cTn id="151" fill="hold">
                            <p:stCondLst>
                              <p:cond delay="0"/>
                            </p:stCondLst>
                            <p:childTnLst>
                              <p:par>
                                <p:cTn id="152" presetID="42" presetClass="path" presetSubtype="0" accel="50000" decel="50000" fill="hold" nodeType="clickEffect">
                                  <p:stCondLst>
                                    <p:cond delay="0"/>
                                  </p:stCondLst>
                                  <p:childTnLst>
                                    <p:animMotion origin="layout" path="M -0.03386 0.0963 L -0.0448 0.12963 " pathEditMode="relative" rAng="0" ptsTypes="AA">
                                      <p:cBhvr>
                                        <p:cTn id="153" dur="500" fill="hold"/>
                                        <p:tgtEl>
                                          <p:spTgt spid="91"/>
                                        </p:tgtEl>
                                        <p:attrNameLst>
                                          <p:attrName>ppt_x</p:attrName>
                                          <p:attrName>ppt_y</p:attrName>
                                        </p:attrNameLst>
                                      </p:cBhvr>
                                      <p:rCtr x="-556" y="1667"/>
                                    </p:animMotion>
                                  </p:childTnLst>
                                </p:cTn>
                              </p:par>
                              <p:par>
                                <p:cTn id="154" presetID="10" presetClass="entr" presetSubtype="0" fill="hold" grpId="0" nodeType="withEffect">
                                  <p:stCondLst>
                                    <p:cond delay="0"/>
                                  </p:stCondLst>
                                  <p:childTnLst>
                                    <p:set>
                                      <p:cBhvr>
                                        <p:cTn id="155" dur="1" fill="hold">
                                          <p:stCondLst>
                                            <p:cond delay="0"/>
                                          </p:stCondLst>
                                        </p:cTn>
                                        <p:tgtEl>
                                          <p:spTgt spid="57"/>
                                        </p:tgtEl>
                                        <p:attrNameLst>
                                          <p:attrName>style.visibility</p:attrName>
                                        </p:attrNameLst>
                                      </p:cBhvr>
                                      <p:to>
                                        <p:strVal val="visible"/>
                                      </p:to>
                                    </p:set>
                                    <p:animEffect transition="in" filter="fade">
                                      <p:cBhvr>
                                        <p:cTn id="156" dur="500"/>
                                        <p:tgtEl>
                                          <p:spTgt spid="57"/>
                                        </p:tgtEl>
                                      </p:cBhvr>
                                    </p:animEffect>
                                  </p:childTnLst>
                                </p:cTn>
                              </p:par>
                            </p:childTnLst>
                          </p:cTn>
                        </p:par>
                      </p:childTnLst>
                    </p:cTn>
                  </p:par>
                  <p:par>
                    <p:cTn id="157" fill="hold">
                      <p:stCondLst>
                        <p:cond delay="indefinite"/>
                      </p:stCondLst>
                      <p:childTnLst>
                        <p:par>
                          <p:cTn id="158" fill="hold">
                            <p:stCondLst>
                              <p:cond delay="0"/>
                            </p:stCondLst>
                            <p:childTnLst>
                              <p:par>
                                <p:cTn id="159" presetID="42" presetClass="path" presetSubtype="0" accel="50000" decel="50000" fill="hold" nodeType="clickEffect">
                                  <p:stCondLst>
                                    <p:cond delay="0"/>
                                  </p:stCondLst>
                                  <p:childTnLst>
                                    <p:animMotion origin="layout" path="M -0.0448 0.12963 L -0.01563 0.15973 " pathEditMode="relative" rAng="0" ptsTypes="AA">
                                      <p:cBhvr>
                                        <p:cTn id="160" dur="500" fill="hold"/>
                                        <p:tgtEl>
                                          <p:spTgt spid="91"/>
                                        </p:tgtEl>
                                        <p:attrNameLst>
                                          <p:attrName>ppt_x</p:attrName>
                                          <p:attrName>ppt_y</p:attrName>
                                        </p:attrNameLst>
                                      </p:cBhvr>
                                      <p:rCtr x="1458" y="1505"/>
                                    </p:animMotion>
                                  </p:childTnLst>
                                </p:cTn>
                              </p:par>
                              <p:par>
                                <p:cTn id="161" presetID="10" presetClass="entr" presetSubtype="0" fill="hold" grpId="0" nodeType="withEffect">
                                  <p:stCondLst>
                                    <p:cond delay="0"/>
                                  </p:stCondLst>
                                  <p:childTnLst>
                                    <p:set>
                                      <p:cBhvr>
                                        <p:cTn id="162" dur="1" fill="hold">
                                          <p:stCondLst>
                                            <p:cond delay="0"/>
                                          </p:stCondLst>
                                        </p:cTn>
                                        <p:tgtEl>
                                          <p:spTgt spid="93"/>
                                        </p:tgtEl>
                                        <p:attrNameLst>
                                          <p:attrName>style.visibility</p:attrName>
                                        </p:attrNameLst>
                                      </p:cBhvr>
                                      <p:to>
                                        <p:strVal val="visible"/>
                                      </p:to>
                                    </p:set>
                                    <p:animEffect transition="in" filter="fade">
                                      <p:cBhvr>
                                        <p:cTn id="163" dur="500"/>
                                        <p:tgtEl>
                                          <p:spTgt spid="93"/>
                                        </p:tgtEl>
                                      </p:cBhvr>
                                    </p:animEffect>
                                  </p:childTnLst>
                                </p:cTn>
                              </p:par>
                            </p:childTnLst>
                          </p:cTn>
                        </p:par>
                      </p:childTnLst>
                    </p:cTn>
                  </p:par>
                  <p:par>
                    <p:cTn id="164" fill="hold">
                      <p:stCondLst>
                        <p:cond delay="indefinite"/>
                      </p:stCondLst>
                      <p:childTnLst>
                        <p:par>
                          <p:cTn id="165" fill="hold">
                            <p:stCondLst>
                              <p:cond delay="0"/>
                            </p:stCondLst>
                            <p:childTnLst>
                              <p:par>
                                <p:cTn id="166" presetID="42" presetClass="path" presetSubtype="0" accel="50000" decel="50000" fill="hold" nodeType="clickEffect">
                                  <p:stCondLst>
                                    <p:cond delay="0"/>
                                  </p:stCondLst>
                                  <p:childTnLst>
                                    <p:animMotion origin="layout" path="M -0.01563 0.15973 L -0.26233 0.1926 " pathEditMode="relative" rAng="0" ptsTypes="AA">
                                      <p:cBhvr>
                                        <p:cTn id="167" dur="500" fill="hold"/>
                                        <p:tgtEl>
                                          <p:spTgt spid="91"/>
                                        </p:tgtEl>
                                        <p:attrNameLst>
                                          <p:attrName>ppt_x</p:attrName>
                                          <p:attrName>ppt_y</p:attrName>
                                        </p:attrNameLst>
                                      </p:cBhvr>
                                      <p:rCtr x="-12344" y="1644"/>
                                    </p:animMotion>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nodeType="clickEffect">
                                  <p:stCondLst>
                                    <p:cond delay="0"/>
                                  </p:stCondLst>
                                  <p:childTnLst>
                                    <p:set>
                                      <p:cBhvr>
                                        <p:cTn id="171" dur="1" fill="hold">
                                          <p:stCondLst>
                                            <p:cond delay="0"/>
                                          </p:stCondLst>
                                        </p:cTn>
                                        <p:tgtEl>
                                          <p:spTgt spid="86"/>
                                        </p:tgtEl>
                                        <p:attrNameLst>
                                          <p:attrName>style.visibility</p:attrName>
                                        </p:attrNameLst>
                                      </p:cBhvr>
                                      <p:to>
                                        <p:strVal val="visible"/>
                                      </p:to>
                                    </p:set>
                                    <p:animEffect transition="in" filter="wipe(down)">
                                      <p:cBhvr>
                                        <p:cTn id="172" dur="500"/>
                                        <p:tgtEl>
                                          <p:spTgt spid="86"/>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xit" presetSubtype="0" fill="hold" grpId="1" nodeType="clickEffect">
                                  <p:stCondLst>
                                    <p:cond delay="0"/>
                                  </p:stCondLst>
                                  <p:childTnLst>
                                    <p:animEffect transition="out" filter="fade">
                                      <p:cBhvr>
                                        <p:cTn id="176" dur="500"/>
                                        <p:tgtEl>
                                          <p:spTgt spid="90"/>
                                        </p:tgtEl>
                                      </p:cBhvr>
                                    </p:animEffect>
                                    <p:set>
                                      <p:cBhvr>
                                        <p:cTn id="177" dur="1" fill="hold">
                                          <p:stCondLst>
                                            <p:cond delay="499"/>
                                          </p:stCondLst>
                                        </p:cTn>
                                        <p:tgtEl>
                                          <p:spTgt spid="90"/>
                                        </p:tgtEl>
                                        <p:attrNameLst>
                                          <p:attrName>style.visibility</p:attrName>
                                        </p:attrNameLst>
                                      </p:cBhvr>
                                      <p:to>
                                        <p:strVal val="hidden"/>
                                      </p:to>
                                    </p:set>
                                  </p:childTnLst>
                                </p:cTn>
                              </p:par>
                              <p:par>
                                <p:cTn id="178" presetID="10" presetClass="exit" presetSubtype="0" fill="hold" nodeType="withEffect">
                                  <p:stCondLst>
                                    <p:cond delay="0"/>
                                  </p:stCondLst>
                                  <p:childTnLst>
                                    <p:animEffect transition="out" filter="fade">
                                      <p:cBhvr>
                                        <p:cTn id="179" dur="500"/>
                                        <p:tgtEl>
                                          <p:spTgt spid="91"/>
                                        </p:tgtEl>
                                      </p:cBhvr>
                                    </p:animEffect>
                                    <p:set>
                                      <p:cBhvr>
                                        <p:cTn id="180" dur="1" fill="hold">
                                          <p:stCondLst>
                                            <p:cond delay="499"/>
                                          </p:stCondLst>
                                        </p:cTn>
                                        <p:tgtEl>
                                          <p:spTgt spid="91"/>
                                        </p:tgtEl>
                                        <p:attrNameLst>
                                          <p:attrName>style.visibility</p:attrName>
                                        </p:attrNameLst>
                                      </p:cBhvr>
                                      <p:to>
                                        <p:strVal val="hidden"/>
                                      </p:to>
                                    </p:set>
                                  </p:childTnLst>
                                </p:cTn>
                              </p:par>
                              <p:par>
                                <p:cTn id="181" presetID="10" presetClass="exit" presetSubtype="0" fill="hold" nodeType="withEffect">
                                  <p:stCondLst>
                                    <p:cond delay="0"/>
                                  </p:stCondLst>
                                  <p:childTnLst>
                                    <p:animEffect transition="out" filter="fade">
                                      <p:cBhvr>
                                        <p:cTn id="182" dur="500"/>
                                        <p:tgtEl>
                                          <p:spTgt spid="85"/>
                                        </p:tgtEl>
                                      </p:cBhvr>
                                    </p:animEffect>
                                    <p:set>
                                      <p:cBhvr>
                                        <p:cTn id="183" dur="1" fill="hold">
                                          <p:stCondLst>
                                            <p:cond delay="499"/>
                                          </p:stCondLst>
                                        </p:cTn>
                                        <p:tgtEl>
                                          <p:spTgt spid="85"/>
                                        </p:tgtEl>
                                        <p:attrNameLst>
                                          <p:attrName>style.visibility</p:attrName>
                                        </p:attrNameLst>
                                      </p:cBhvr>
                                      <p:to>
                                        <p:strVal val="hidden"/>
                                      </p:to>
                                    </p:set>
                                  </p:childTnLst>
                                </p:cTn>
                              </p:par>
                              <p:par>
                                <p:cTn id="184" presetID="10" presetClass="exit" presetSubtype="0" fill="hold" nodeType="withEffect">
                                  <p:stCondLst>
                                    <p:cond delay="0"/>
                                  </p:stCondLst>
                                  <p:childTnLst>
                                    <p:animEffect transition="out" filter="fade">
                                      <p:cBhvr>
                                        <p:cTn id="185" dur="500"/>
                                        <p:tgtEl>
                                          <p:spTgt spid="86"/>
                                        </p:tgtEl>
                                      </p:cBhvr>
                                    </p:animEffect>
                                    <p:set>
                                      <p:cBhvr>
                                        <p:cTn id="186" dur="1" fill="hold">
                                          <p:stCondLst>
                                            <p:cond delay="499"/>
                                          </p:stCondLst>
                                        </p:cTn>
                                        <p:tgtEl>
                                          <p:spTgt spid="86"/>
                                        </p:tgtEl>
                                        <p:attrNameLst>
                                          <p:attrName>style.visibility</p:attrName>
                                        </p:attrNameLst>
                                      </p:cBhvr>
                                      <p:to>
                                        <p:strVal val="hidden"/>
                                      </p:to>
                                    </p:set>
                                  </p:childTnLst>
                                </p:cTn>
                              </p:par>
                              <p:par>
                                <p:cTn id="187" presetID="10" presetClass="exit" presetSubtype="0" fill="hold" grpId="1" nodeType="withEffect">
                                  <p:stCondLst>
                                    <p:cond delay="0"/>
                                  </p:stCondLst>
                                  <p:childTnLst>
                                    <p:animEffect transition="out" filter="fade">
                                      <p:cBhvr>
                                        <p:cTn id="188" dur="500"/>
                                        <p:tgtEl>
                                          <p:spTgt spid="92"/>
                                        </p:tgtEl>
                                      </p:cBhvr>
                                    </p:animEffect>
                                    <p:set>
                                      <p:cBhvr>
                                        <p:cTn id="189" dur="1" fill="hold">
                                          <p:stCondLst>
                                            <p:cond delay="499"/>
                                          </p:stCondLst>
                                        </p:cTn>
                                        <p:tgtEl>
                                          <p:spTgt spid="92"/>
                                        </p:tgtEl>
                                        <p:attrNameLst>
                                          <p:attrName>style.visibility</p:attrName>
                                        </p:attrNameLst>
                                      </p:cBhvr>
                                      <p:to>
                                        <p:strVal val="hidden"/>
                                      </p:to>
                                    </p:set>
                                  </p:childTnLst>
                                </p:cTn>
                              </p:par>
                              <p:par>
                                <p:cTn id="190" presetID="10" presetClass="exit" presetSubtype="0" fill="hold" grpId="1" nodeType="withEffect">
                                  <p:stCondLst>
                                    <p:cond delay="0"/>
                                  </p:stCondLst>
                                  <p:childTnLst>
                                    <p:animEffect transition="out" filter="fade">
                                      <p:cBhvr>
                                        <p:cTn id="191" dur="500"/>
                                        <p:tgtEl>
                                          <p:spTgt spid="93"/>
                                        </p:tgtEl>
                                      </p:cBhvr>
                                    </p:animEffect>
                                    <p:set>
                                      <p:cBhvr>
                                        <p:cTn id="192" dur="1" fill="hold">
                                          <p:stCondLst>
                                            <p:cond delay="499"/>
                                          </p:stCondLst>
                                        </p:cTn>
                                        <p:tgtEl>
                                          <p:spTgt spid="93"/>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42" presetClass="path" presetSubtype="0" accel="50000" decel="50000" fill="hold" nodeType="clickEffect">
                                  <p:stCondLst>
                                    <p:cond delay="0"/>
                                  </p:stCondLst>
                                  <p:childTnLst>
                                    <p:animMotion origin="layout" path="M -0.03386 0.09629 L -0.04479 0.12962 " pathEditMode="relative" rAng="0" ptsTypes="AA">
                                      <p:cBhvr>
                                        <p:cTn id="196" dur="500" fill="hold"/>
                                        <p:tgtEl>
                                          <p:spTgt spid="83"/>
                                        </p:tgtEl>
                                        <p:attrNameLst>
                                          <p:attrName>ppt_x</p:attrName>
                                          <p:attrName>ppt_y</p:attrName>
                                        </p:attrNameLst>
                                      </p:cBhvr>
                                      <p:rCtr x="-556" y="1667"/>
                                    </p:animMotion>
                                  </p:childTnLst>
                                </p:cTn>
                              </p:par>
                              <p:par>
                                <p:cTn id="197" presetID="10" presetClass="entr" presetSubtype="0" fill="hold" grpId="0" nodeType="withEffect">
                                  <p:stCondLst>
                                    <p:cond delay="0"/>
                                  </p:stCondLst>
                                  <p:childTnLst>
                                    <p:set>
                                      <p:cBhvr>
                                        <p:cTn id="198" dur="1" fill="hold">
                                          <p:stCondLst>
                                            <p:cond delay="0"/>
                                          </p:stCondLst>
                                        </p:cTn>
                                        <p:tgtEl>
                                          <p:spTgt spid="58"/>
                                        </p:tgtEl>
                                        <p:attrNameLst>
                                          <p:attrName>style.visibility</p:attrName>
                                        </p:attrNameLst>
                                      </p:cBhvr>
                                      <p:to>
                                        <p:strVal val="visible"/>
                                      </p:to>
                                    </p:set>
                                    <p:animEffect transition="in" filter="fade">
                                      <p:cBhvr>
                                        <p:cTn id="199" dur="500"/>
                                        <p:tgtEl>
                                          <p:spTgt spid="58"/>
                                        </p:tgtEl>
                                      </p:cBhvr>
                                    </p:animEffect>
                                  </p:childTnLst>
                                </p:cTn>
                              </p:par>
                            </p:childTnLst>
                          </p:cTn>
                        </p:par>
                      </p:childTnLst>
                    </p:cTn>
                  </p:par>
                  <p:par>
                    <p:cTn id="200" fill="hold">
                      <p:stCondLst>
                        <p:cond delay="indefinite"/>
                      </p:stCondLst>
                      <p:childTnLst>
                        <p:par>
                          <p:cTn id="201" fill="hold">
                            <p:stCondLst>
                              <p:cond delay="0"/>
                            </p:stCondLst>
                            <p:childTnLst>
                              <p:par>
                                <p:cTn id="202" presetID="42" presetClass="path" presetSubtype="0" accel="50000" decel="50000" fill="hold" nodeType="clickEffect">
                                  <p:stCondLst>
                                    <p:cond delay="0"/>
                                  </p:stCondLst>
                                  <p:childTnLst>
                                    <p:animMotion origin="layout" path="M -0.04479 0.12962 L -0.01563 0.15972 " pathEditMode="relative" rAng="0" ptsTypes="AA">
                                      <p:cBhvr>
                                        <p:cTn id="203" dur="500" fill="hold"/>
                                        <p:tgtEl>
                                          <p:spTgt spid="83"/>
                                        </p:tgtEl>
                                        <p:attrNameLst>
                                          <p:attrName>ppt_x</p:attrName>
                                          <p:attrName>ppt_y</p:attrName>
                                        </p:attrNameLst>
                                      </p:cBhvr>
                                      <p:rCtr x="1458" y="1505"/>
                                    </p:animMotion>
                                  </p:childTnLst>
                                </p:cTn>
                              </p:par>
                              <p:par>
                                <p:cTn id="204" presetID="10" presetClass="entr" presetSubtype="0" fill="hold" grpId="3" nodeType="withEffect">
                                  <p:stCondLst>
                                    <p:cond delay="0"/>
                                  </p:stCondLst>
                                  <p:childTnLst>
                                    <p:set>
                                      <p:cBhvr>
                                        <p:cTn id="205" dur="1" fill="hold">
                                          <p:stCondLst>
                                            <p:cond delay="0"/>
                                          </p:stCondLst>
                                        </p:cTn>
                                        <p:tgtEl>
                                          <p:spTgt spid="81"/>
                                        </p:tgtEl>
                                        <p:attrNameLst>
                                          <p:attrName>style.visibility</p:attrName>
                                        </p:attrNameLst>
                                      </p:cBhvr>
                                      <p:to>
                                        <p:strVal val="visible"/>
                                      </p:to>
                                    </p:set>
                                    <p:animEffect transition="in" filter="fade">
                                      <p:cBhvr>
                                        <p:cTn id="206" dur="500"/>
                                        <p:tgtEl>
                                          <p:spTgt spid="81"/>
                                        </p:tgtEl>
                                      </p:cBhvr>
                                    </p:animEffect>
                                  </p:childTnLst>
                                </p:cTn>
                              </p:par>
                            </p:childTnLst>
                          </p:cTn>
                        </p:par>
                      </p:childTnLst>
                    </p:cTn>
                  </p:par>
                  <p:par>
                    <p:cTn id="207" fill="hold">
                      <p:stCondLst>
                        <p:cond delay="indefinite"/>
                      </p:stCondLst>
                      <p:childTnLst>
                        <p:par>
                          <p:cTn id="208" fill="hold">
                            <p:stCondLst>
                              <p:cond delay="0"/>
                            </p:stCondLst>
                            <p:childTnLst>
                              <p:par>
                                <p:cTn id="209" presetID="42" presetClass="path" presetSubtype="0" accel="50000" decel="50000" fill="hold" nodeType="clickEffect">
                                  <p:stCondLst>
                                    <p:cond delay="0"/>
                                  </p:stCondLst>
                                  <p:childTnLst>
                                    <p:animMotion origin="layout" path="M -0.01563 0.15972 L -0.26233 0.19259 " pathEditMode="relative" rAng="0" ptsTypes="AA">
                                      <p:cBhvr>
                                        <p:cTn id="210" dur="500" fill="hold"/>
                                        <p:tgtEl>
                                          <p:spTgt spid="83"/>
                                        </p:tgtEl>
                                        <p:attrNameLst>
                                          <p:attrName>ppt_x</p:attrName>
                                          <p:attrName>ppt_y</p:attrName>
                                        </p:attrNameLst>
                                      </p:cBhvr>
                                      <p:rCtr x="-12344" y="1644"/>
                                    </p:animMotion>
                                  </p:childTnLst>
                                </p:cTn>
                              </p:par>
                            </p:childTnLst>
                          </p:cTn>
                        </p:par>
                      </p:childTnLst>
                    </p:cTn>
                  </p:par>
                  <p:par>
                    <p:cTn id="211" fill="hold">
                      <p:stCondLst>
                        <p:cond delay="indefinite"/>
                      </p:stCondLst>
                      <p:childTnLst>
                        <p:par>
                          <p:cTn id="212" fill="hold">
                            <p:stCondLst>
                              <p:cond delay="0"/>
                            </p:stCondLst>
                            <p:childTnLst>
                              <p:par>
                                <p:cTn id="213" presetID="22" presetClass="entr" presetSubtype="4" fill="hold" nodeType="clickEffect">
                                  <p:stCondLst>
                                    <p:cond delay="0"/>
                                  </p:stCondLst>
                                  <p:childTnLst>
                                    <p:set>
                                      <p:cBhvr>
                                        <p:cTn id="214" dur="1" fill="hold">
                                          <p:stCondLst>
                                            <p:cond delay="0"/>
                                          </p:stCondLst>
                                        </p:cTn>
                                        <p:tgtEl>
                                          <p:spTgt spid="88"/>
                                        </p:tgtEl>
                                        <p:attrNameLst>
                                          <p:attrName>style.visibility</p:attrName>
                                        </p:attrNameLst>
                                      </p:cBhvr>
                                      <p:to>
                                        <p:strVal val="visible"/>
                                      </p:to>
                                    </p:set>
                                    <p:animEffect transition="in" filter="wipe(down)">
                                      <p:cBhvr>
                                        <p:cTn id="215" dur="500"/>
                                        <p:tgtEl>
                                          <p:spTgt spid="88"/>
                                        </p:tgtEl>
                                      </p:cBhvr>
                                    </p:animEffect>
                                  </p:childTnLst>
                                </p:cTn>
                              </p:par>
                            </p:childTnLst>
                          </p:cTn>
                        </p:par>
                      </p:childTnLst>
                    </p:cTn>
                  </p:par>
                  <p:par>
                    <p:cTn id="216" fill="hold">
                      <p:stCondLst>
                        <p:cond delay="indefinite"/>
                      </p:stCondLst>
                      <p:childTnLst>
                        <p:par>
                          <p:cTn id="217" fill="hold">
                            <p:stCondLst>
                              <p:cond delay="0"/>
                            </p:stCondLst>
                            <p:childTnLst>
                              <p:par>
                                <p:cTn id="218" presetID="10" presetClass="exit" presetSubtype="0" fill="hold" nodeType="clickEffect">
                                  <p:stCondLst>
                                    <p:cond delay="0"/>
                                  </p:stCondLst>
                                  <p:childTnLst>
                                    <p:animEffect transition="out" filter="fade">
                                      <p:cBhvr>
                                        <p:cTn id="219" dur="500"/>
                                        <p:tgtEl>
                                          <p:spTgt spid="82"/>
                                        </p:tgtEl>
                                      </p:cBhvr>
                                    </p:animEffect>
                                    <p:set>
                                      <p:cBhvr>
                                        <p:cTn id="220" dur="1" fill="hold">
                                          <p:stCondLst>
                                            <p:cond delay="499"/>
                                          </p:stCondLst>
                                        </p:cTn>
                                        <p:tgtEl>
                                          <p:spTgt spid="82"/>
                                        </p:tgtEl>
                                        <p:attrNameLst>
                                          <p:attrName>style.visibility</p:attrName>
                                        </p:attrNameLst>
                                      </p:cBhvr>
                                      <p:to>
                                        <p:strVal val="hidden"/>
                                      </p:to>
                                    </p:set>
                                  </p:childTnLst>
                                </p:cTn>
                              </p:par>
                              <p:par>
                                <p:cTn id="221" presetID="10" presetClass="exit" presetSubtype="0" fill="hold" grpId="4" nodeType="withEffect">
                                  <p:stCondLst>
                                    <p:cond delay="0"/>
                                  </p:stCondLst>
                                  <p:childTnLst>
                                    <p:animEffect transition="out" filter="fade">
                                      <p:cBhvr>
                                        <p:cTn id="222" dur="500"/>
                                        <p:tgtEl>
                                          <p:spTgt spid="81"/>
                                        </p:tgtEl>
                                      </p:cBhvr>
                                    </p:animEffect>
                                    <p:set>
                                      <p:cBhvr>
                                        <p:cTn id="223" dur="1" fill="hold">
                                          <p:stCondLst>
                                            <p:cond delay="499"/>
                                          </p:stCondLst>
                                        </p:cTn>
                                        <p:tgtEl>
                                          <p:spTgt spid="81"/>
                                        </p:tgtEl>
                                        <p:attrNameLst>
                                          <p:attrName>style.visibility</p:attrName>
                                        </p:attrNameLst>
                                      </p:cBhvr>
                                      <p:to>
                                        <p:strVal val="hidden"/>
                                      </p:to>
                                    </p:set>
                                  </p:childTnLst>
                                </p:cTn>
                              </p:par>
                              <p:par>
                                <p:cTn id="224" presetID="10" presetClass="exit" presetSubtype="0" fill="hold" grpId="1" nodeType="withEffect">
                                  <p:stCondLst>
                                    <p:cond delay="0"/>
                                  </p:stCondLst>
                                  <p:childTnLst>
                                    <p:animEffect transition="out" filter="fade">
                                      <p:cBhvr>
                                        <p:cTn id="225" dur="500"/>
                                        <p:tgtEl>
                                          <p:spTgt spid="79"/>
                                        </p:tgtEl>
                                      </p:cBhvr>
                                    </p:animEffect>
                                    <p:set>
                                      <p:cBhvr>
                                        <p:cTn id="226" dur="1" fill="hold">
                                          <p:stCondLst>
                                            <p:cond delay="499"/>
                                          </p:stCondLst>
                                        </p:cTn>
                                        <p:tgtEl>
                                          <p:spTgt spid="79"/>
                                        </p:tgtEl>
                                        <p:attrNameLst>
                                          <p:attrName>style.visibility</p:attrName>
                                        </p:attrNameLst>
                                      </p:cBhvr>
                                      <p:to>
                                        <p:strVal val="hidden"/>
                                      </p:to>
                                    </p:set>
                                  </p:childTnLst>
                                </p:cTn>
                              </p:par>
                              <p:par>
                                <p:cTn id="227" presetID="10" presetClass="exit" presetSubtype="0" fill="hold" nodeType="withEffect">
                                  <p:stCondLst>
                                    <p:cond delay="0"/>
                                  </p:stCondLst>
                                  <p:childTnLst>
                                    <p:animEffect transition="out" filter="fade">
                                      <p:cBhvr>
                                        <p:cTn id="228" dur="500"/>
                                        <p:tgtEl>
                                          <p:spTgt spid="83"/>
                                        </p:tgtEl>
                                      </p:cBhvr>
                                    </p:animEffect>
                                    <p:set>
                                      <p:cBhvr>
                                        <p:cTn id="229" dur="1" fill="hold">
                                          <p:stCondLst>
                                            <p:cond delay="499"/>
                                          </p:stCondLst>
                                        </p:cTn>
                                        <p:tgtEl>
                                          <p:spTgt spid="83"/>
                                        </p:tgtEl>
                                        <p:attrNameLst>
                                          <p:attrName>style.visibility</p:attrName>
                                        </p:attrNameLst>
                                      </p:cBhvr>
                                      <p:to>
                                        <p:strVal val="hidden"/>
                                      </p:to>
                                    </p:set>
                                  </p:childTnLst>
                                </p:cTn>
                              </p:par>
                              <p:par>
                                <p:cTn id="230" presetID="10" presetClass="exit" presetSubtype="0" fill="hold" nodeType="withEffect">
                                  <p:stCondLst>
                                    <p:cond delay="0"/>
                                  </p:stCondLst>
                                  <p:childTnLst>
                                    <p:animEffect transition="out" filter="fade">
                                      <p:cBhvr>
                                        <p:cTn id="231" dur="500"/>
                                        <p:tgtEl>
                                          <p:spTgt spid="88"/>
                                        </p:tgtEl>
                                      </p:cBhvr>
                                    </p:animEffect>
                                    <p:set>
                                      <p:cBhvr>
                                        <p:cTn id="232" dur="1" fill="hold">
                                          <p:stCondLst>
                                            <p:cond delay="499"/>
                                          </p:stCondLst>
                                        </p:cTn>
                                        <p:tgtEl>
                                          <p:spTgt spid="88"/>
                                        </p:tgtEl>
                                        <p:attrNameLst>
                                          <p:attrName>style.visibility</p:attrName>
                                        </p:attrNameLst>
                                      </p:cBhvr>
                                      <p:to>
                                        <p:strVal val="hidden"/>
                                      </p:to>
                                    </p:set>
                                  </p:childTnLst>
                                </p:cTn>
                              </p:par>
                            </p:childTnLst>
                          </p:cTn>
                        </p:par>
                      </p:childTnLst>
                    </p:cTn>
                  </p:par>
                  <p:par>
                    <p:cTn id="233" fill="hold">
                      <p:stCondLst>
                        <p:cond delay="indefinite"/>
                      </p:stCondLst>
                      <p:childTnLst>
                        <p:par>
                          <p:cTn id="234" fill="hold">
                            <p:stCondLst>
                              <p:cond delay="0"/>
                            </p:stCondLst>
                            <p:childTnLst>
                              <p:par>
                                <p:cTn id="235" presetID="42" presetClass="path" presetSubtype="0" accel="50000" decel="50000" fill="hold" nodeType="clickEffect">
                                  <p:stCondLst>
                                    <p:cond delay="0"/>
                                  </p:stCondLst>
                                  <p:childTnLst>
                                    <p:animMotion origin="layout" path="M -0.02934 0.16365 L -0.26407 0.19259 " pathEditMode="relative" rAng="0" ptsTypes="AA">
                                      <p:cBhvr>
                                        <p:cTn id="236" dur="500" fill="hold"/>
                                        <p:tgtEl>
                                          <p:spTgt spid="80"/>
                                        </p:tgtEl>
                                        <p:attrNameLst>
                                          <p:attrName>ppt_x</p:attrName>
                                          <p:attrName>ppt_y</p:attrName>
                                        </p:attrNameLst>
                                      </p:cBhvr>
                                      <p:rCtr x="-11736" y="1435"/>
                                    </p:animMotion>
                                  </p:childTnLst>
                                </p:cTn>
                              </p:par>
                            </p:childTnLst>
                          </p:cTn>
                        </p:par>
                      </p:childTnLst>
                    </p:cTn>
                  </p:par>
                  <p:par>
                    <p:cTn id="237" fill="hold">
                      <p:stCondLst>
                        <p:cond delay="indefinite"/>
                      </p:stCondLst>
                      <p:childTnLst>
                        <p:par>
                          <p:cTn id="238" fill="hold">
                            <p:stCondLst>
                              <p:cond delay="0"/>
                            </p:stCondLst>
                            <p:childTnLst>
                              <p:par>
                                <p:cTn id="239" presetID="10" presetClass="entr" presetSubtype="0" fill="hold" nodeType="clickEffect">
                                  <p:stCondLst>
                                    <p:cond delay="0"/>
                                  </p:stCondLst>
                                  <p:childTnLst>
                                    <p:set>
                                      <p:cBhvr>
                                        <p:cTn id="240" dur="1" fill="hold">
                                          <p:stCondLst>
                                            <p:cond delay="0"/>
                                          </p:stCondLst>
                                        </p:cTn>
                                        <p:tgtEl>
                                          <p:spTgt spid="100"/>
                                        </p:tgtEl>
                                        <p:attrNameLst>
                                          <p:attrName>style.visibility</p:attrName>
                                        </p:attrNameLst>
                                      </p:cBhvr>
                                      <p:to>
                                        <p:strVal val="visible"/>
                                      </p:to>
                                    </p:set>
                                    <p:animEffect transition="in" filter="fade">
                                      <p:cBhvr>
                                        <p:cTn id="241" dur="500"/>
                                        <p:tgtEl>
                                          <p:spTgt spid="100"/>
                                        </p:tgtEl>
                                      </p:cBhvr>
                                    </p:animEffect>
                                  </p:childTnLst>
                                </p:cTn>
                              </p:par>
                            </p:childTnLst>
                          </p:cTn>
                        </p:par>
                      </p:childTnLst>
                    </p:cTn>
                  </p:par>
                  <p:par>
                    <p:cTn id="242" fill="hold">
                      <p:stCondLst>
                        <p:cond delay="indefinite"/>
                      </p:stCondLst>
                      <p:childTnLst>
                        <p:par>
                          <p:cTn id="243" fill="hold">
                            <p:stCondLst>
                              <p:cond delay="0"/>
                            </p:stCondLst>
                            <p:childTnLst>
                              <p:par>
                                <p:cTn id="244" presetID="10" presetClass="exit" presetSubtype="0" fill="hold" grpId="1" nodeType="clickEffect">
                                  <p:stCondLst>
                                    <p:cond delay="0"/>
                                  </p:stCondLst>
                                  <p:childTnLst>
                                    <p:animEffect transition="out" filter="fade">
                                      <p:cBhvr>
                                        <p:cTn id="245" dur="500"/>
                                        <p:tgtEl>
                                          <p:spTgt spid="73"/>
                                        </p:tgtEl>
                                      </p:cBhvr>
                                    </p:animEffect>
                                    <p:set>
                                      <p:cBhvr>
                                        <p:cTn id="246" dur="1" fill="hold">
                                          <p:stCondLst>
                                            <p:cond delay="499"/>
                                          </p:stCondLst>
                                        </p:cTn>
                                        <p:tgtEl>
                                          <p:spTgt spid="73"/>
                                        </p:tgtEl>
                                        <p:attrNameLst>
                                          <p:attrName>style.visibility</p:attrName>
                                        </p:attrNameLst>
                                      </p:cBhvr>
                                      <p:to>
                                        <p:strVal val="hidden"/>
                                      </p:to>
                                    </p:set>
                                  </p:childTnLst>
                                </p:cTn>
                              </p:par>
                              <p:par>
                                <p:cTn id="247" presetID="10" presetClass="exit" presetSubtype="0" fill="hold" nodeType="withEffect">
                                  <p:stCondLst>
                                    <p:cond delay="0"/>
                                  </p:stCondLst>
                                  <p:childTnLst>
                                    <p:animEffect transition="out" filter="fade">
                                      <p:cBhvr>
                                        <p:cTn id="248" dur="500"/>
                                        <p:tgtEl>
                                          <p:spTgt spid="41"/>
                                        </p:tgtEl>
                                      </p:cBhvr>
                                    </p:animEffect>
                                    <p:set>
                                      <p:cBhvr>
                                        <p:cTn id="249" dur="1" fill="hold">
                                          <p:stCondLst>
                                            <p:cond delay="499"/>
                                          </p:stCondLst>
                                        </p:cTn>
                                        <p:tgtEl>
                                          <p:spTgt spid="41"/>
                                        </p:tgtEl>
                                        <p:attrNameLst>
                                          <p:attrName>style.visibility</p:attrName>
                                        </p:attrNameLst>
                                      </p:cBhvr>
                                      <p:to>
                                        <p:strVal val="hidden"/>
                                      </p:to>
                                    </p:set>
                                  </p:childTnLst>
                                </p:cTn>
                              </p:par>
                              <p:par>
                                <p:cTn id="250" presetID="10" presetClass="exit" presetSubtype="0" fill="hold" nodeType="withEffect">
                                  <p:stCondLst>
                                    <p:cond delay="0"/>
                                  </p:stCondLst>
                                  <p:childTnLst>
                                    <p:animEffect transition="out" filter="fade">
                                      <p:cBhvr>
                                        <p:cTn id="251" dur="500"/>
                                        <p:tgtEl>
                                          <p:spTgt spid="80"/>
                                        </p:tgtEl>
                                      </p:cBhvr>
                                    </p:animEffect>
                                    <p:set>
                                      <p:cBhvr>
                                        <p:cTn id="252" dur="1" fill="hold">
                                          <p:stCondLst>
                                            <p:cond delay="499"/>
                                          </p:stCondLst>
                                        </p:cTn>
                                        <p:tgtEl>
                                          <p:spTgt spid="80"/>
                                        </p:tgtEl>
                                        <p:attrNameLst>
                                          <p:attrName>style.visibility</p:attrName>
                                        </p:attrNameLst>
                                      </p:cBhvr>
                                      <p:to>
                                        <p:strVal val="hidden"/>
                                      </p:to>
                                    </p:set>
                                  </p:childTnLst>
                                </p:cTn>
                              </p:par>
                              <p:par>
                                <p:cTn id="253" presetID="10" presetClass="exit" presetSubtype="0" fill="hold" nodeType="withEffect">
                                  <p:stCondLst>
                                    <p:cond delay="0"/>
                                  </p:stCondLst>
                                  <p:childTnLst>
                                    <p:animEffect transition="out" filter="fade">
                                      <p:cBhvr>
                                        <p:cTn id="254" dur="500"/>
                                        <p:tgtEl>
                                          <p:spTgt spid="77"/>
                                        </p:tgtEl>
                                      </p:cBhvr>
                                    </p:animEffect>
                                    <p:set>
                                      <p:cBhvr>
                                        <p:cTn id="255" dur="1" fill="hold">
                                          <p:stCondLst>
                                            <p:cond delay="499"/>
                                          </p:stCondLst>
                                        </p:cTn>
                                        <p:tgtEl>
                                          <p:spTgt spid="77"/>
                                        </p:tgtEl>
                                        <p:attrNameLst>
                                          <p:attrName>style.visibility</p:attrName>
                                        </p:attrNameLst>
                                      </p:cBhvr>
                                      <p:to>
                                        <p:strVal val="hidden"/>
                                      </p:to>
                                    </p:set>
                                  </p:childTnLst>
                                </p:cTn>
                              </p:par>
                              <p:par>
                                <p:cTn id="256" presetID="10" presetClass="exit" presetSubtype="0" fill="hold" nodeType="withEffect">
                                  <p:stCondLst>
                                    <p:cond delay="0"/>
                                  </p:stCondLst>
                                  <p:childTnLst>
                                    <p:animEffect transition="out" filter="fade">
                                      <p:cBhvr>
                                        <p:cTn id="257" dur="500"/>
                                        <p:tgtEl>
                                          <p:spTgt spid="82"/>
                                        </p:tgtEl>
                                      </p:cBhvr>
                                    </p:animEffect>
                                    <p:set>
                                      <p:cBhvr>
                                        <p:cTn id="258" dur="1" fill="hold">
                                          <p:stCondLst>
                                            <p:cond delay="499"/>
                                          </p:stCondLst>
                                        </p:cTn>
                                        <p:tgtEl>
                                          <p:spTgt spid="82"/>
                                        </p:tgtEl>
                                        <p:attrNameLst>
                                          <p:attrName>style.visibility</p:attrName>
                                        </p:attrNameLst>
                                      </p:cBhvr>
                                      <p:to>
                                        <p:strVal val="hidden"/>
                                      </p:to>
                                    </p:set>
                                  </p:childTnLst>
                                </p:cTn>
                              </p:par>
                              <p:par>
                                <p:cTn id="259" presetID="10" presetClass="exit" presetSubtype="0" fill="hold" nodeType="withEffect">
                                  <p:stCondLst>
                                    <p:cond delay="0"/>
                                  </p:stCondLst>
                                  <p:childTnLst>
                                    <p:animEffect transition="out" filter="fade">
                                      <p:cBhvr>
                                        <p:cTn id="260" dur="500"/>
                                        <p:tgtEl>
                                          <p:spTgt spid="100"/>
                                        </p:tgtEl>
                                      </p:cBhvr>
                                    </p:animEffect>
                                    <p:set>
                                      <p:cBhvr>
                                        <p:cTn id="261" dur="1" fill="hold">
                                          <p:stCondLst>
                                            <p:cond delay="499"/>
                                          </p:stCondLst>
                                        </p:cTn>
                                        <p:tgtEl>
                                          <p:spTgt spid="100"/>
                                        </p:tgtEl>
                                        <p:attrNameLst>
                                          <p:attrName>style.visibility</p:attrName>
                                        </p:attrNameLst>
                                      </p:cBhvr>
                                      <p:to>
                                        <p:strVal val="hidden"/>
                                      </p:to>
                                    </p:set>
                                  </p:childTnLst>
                                </p:cTn>
                              </p:par>
                            </p:childTnLst>
                          </p:cTn>
                        </p:par>
                      </p:childTnLst>
                    </p:cTn>
                  </p:par>
                  <p:par>
                    <p:cTn id="262" fill="hold">
                      <p:stCondLst>
                        <p:cond delay="indefinite"/>
                      </p:stCondLst>
                      <p:childTnLst>
                        <p:par>
                          <p:cTn id="263" fill="hold">
                            <p:stCondLst>
                              <p:cond delay="0"/>
                            </p:stCondLst>
                            <p:childTnLst>
                              <p:par>
                                <p:cTn id="264" presetID="42" presetClass="path" presetSubtype="0" accel="50000" decel="50000" fill="hold" nodeType="clickEffect">
                                  <p:stCondLst>
                                    <p:cond delay="0"/>
                                  </p:stCondLst>
                                  <p:childTnLst>
                                    <p:animMotion origin="layout" path="M -4.72222E-6 3.7037E-6 L -0.2592 0.03356 " pathEditMode="relative" rAng="0" ptsTypes="AA">
                                      <p:cBhvr>
                                        <p:cTn id="265" dur="500" fill="hold"/>
                                        <p:tgtEl>
                                          <p:spTgt spid="23"/>
                                        </p:tgtEl>
                                        <p:attrNameLst>
                                          <p:attrName>ppt_x</p:attrName>
                                          <p:attrName>ppt_y</p:attrName>
                                        </p:attrNameLst>
                                      </p:cBhvr>
                                      <p:rCtr x="-12969" y="16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89" grpId="1" animBg="1"/>
      <p:bldP spid="55" grpId="0"/>
      <p:bldP spid="56" grpId="0"/>
      <p:bldP spid="57" grpId="0"/>
      <p:bldP spid="58" grpId="0"/>
      <p:bldP spid="73" grpId="0" animBg="1"/>
      <p:bldP spid="73" grpId="1" animBg="1"/>
      <p:bldP spid="74" grpId="0" animBg="1"/>
      <p:bldP spid="74" grpId="1" animBg="1"/>
      <p:bldP spid="79" grpId="0" animBg="1"/>
      <p:bldP spid="79" grpId="1" animBg="1"/>
      <p:bldP spid="81" grpId="0" animBg="1"/>
      <p:bldP spid="81" grpId="1" animBg="1"/>
      <p:bldP spid="81" grpId="2" animBg="1"/>
      <p:bldP spid="81" grpId="3" animBg="1"/>
      <p:bldP spid="81" grpId="4" animBg="1"/>
      <p:bldP spid="90" grpId="0" animBg="1"/>
      <p:bldP spid="90" grpId="1" animBg="1"/>
      <p:bldP spid="92" grpId="0"/>
      <p:bldP spid="92" grpId="1"/>
      <p:bldP spid="93" grpId="0" animBg="1"/>
      <p:bldP spid="93"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D714-15FE-43E6-BE59-F3EA3E2B2267}"/>
              </a:ext>
            </a:extLst>
          </p:cNvPr>
          <p:cNvSpPr>
            <a:spLocks noGrp="1"/>
          </p:cNvSpPr>
          <p:nvPr>
            <p:ph type="title"/>
          </p:nvPr>
        </p:nvSpPr>
        <p:spPr/>
        <p:txBody>
          <a:bodyPr/>
          <a:lstStyle/>
          <a:p>
            <a:r>
              <a:rPr lang="en-SG" dirty="0"/>
              <a:t>Tree traversal post-order: print</a:t>
            </a:r>
          </a:p>
        </p:txBody>
      </p:sp>
      <p:sp>
        <p:nvSpPr>
          <p:cNvPr id="3" name="Content Placeholder 2">
            <a:extLst>
              <a:ext uri="{FF2B5EF4-FFF2-40B4-BE49-F238E27FC236}">
                <a16:creationId xmlns:a16="http://schemas.microsoft.com/office/drawing/2014/main" id="{9610E3DC-D67A-4304-B5DF-F55C02D33989}"/>
              </a:ext>
            </a:extLst>
          </p:cNvPr>
          <p:cNvSpPr txBox="1">
            <a:spLocks/>
          </p:cNvSpPr>
          <p:nvPr/>
        </p:nvSpPr>
        <p:spPr>
          <a:xfrm>
            <a:off x="152400" y="704366"/>
            <a:ext cx="4289156" cy="1821958"/>
          </a:xfrm>
          <a:prstGeom prst="rect">
            <a:avLst/>
          </a:prstGeom>
          <a:solidFill>
            <a:schemeClr val="bg1"/>
          </a:solidFill>
          <a:ln w="19050">
            <a:solidFill>
              <a:srgbClr val="C0000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rgbClr val="C00000"/>
                </a:solidFill>
                <a:latin typeface="Courier New" panose="02070309020205020404" pitchFamily="49" charset="0"/>
                <a:cs typeface="Courier New" panose="02070309020205020404" pitchFamily="49" charset="0"/>
              </a:rPr>
              <a:t>printTree_PostOrder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b="1" dirty="0">
                <a:latin typeface="Courier New" panose="02070309020205020404" pitchFamily="49" charset="0"/>
                <a:cs typeface="Courier New" panose="02070309020205020404" pitchFamily="49" charset="0"/>
              </a:rPr>
              <a:t>     </a:t>
            </a:r>
            <a:r>
              <a:rPr lang="en-SG" sz="1200" b="1" dirty="0" err="1">
                <a:solidFill>
                  <a:srgbClr val="00B050"/>
                </a:solidFill>
                <a:latin typeface="Courier New" panose="02070309020205020404" pitchFamily="49" charset="0"/>
                <a:cs typeface="Courier New" panose="02070309020205020404" pitchFamily="49" charset="0"/>
              </a:rPr>
              <a:t>printTree_PostOrder</a:t>
            </a:r>
            <a:r>
              <a:rPr lang="en-SG" sz="1200" b="1" dirty="0">
                <a:solidFill>
                  <a:srgbClr val="00B050"/>
                </a:solidFill>
                <a:latin typeface="Courier New" panose="02070309020205020404" pitchFamily="49" charset="0"/>
                <a:cs typeface="Courier New" panose="02070309020205020404" pitchFamily="49" charset="0"/>
              </a:rPr>
              <a:t>(node-&gt;left);</a:t>
            </a:r>
          </a:p>
          <a:p>
            <a:pPr marL="0" indent="0">
              <a:lnSpc>
                <a:spcPct val="100000"/>
              </a:lnSpc>
              <a:spcBef>
                <a:spcPts val="300"/>
              </a:spcBef>
              <a:buFont typeface="Arial" panose="020B0604020202020204" pitchFamily="34" charset="0"/>
              <a:buNone/>
            </a:pPr>
            <a:r>
              <a:rPr lang="en-SG" sz="1200" b="1" dirty="0">
                <a:solidFill>
                  <a:schemeClr val="accent2"/>
                </a:solidFill>
                <a:latin typeface="Courier New" panose="02070309020205020404" pitchFamily="49" charset="0"/>
                <a:cs typeface="Courier New" panose="02070309020205020404" pitchFamily="49" charset="0"/>
              </a:rPr>
              <a:t>     </a:t>
            </a:r>
            <a:r>
              <a:rPr lang="en-SG" sz="1200" b="1" dirty="0" err="1">
                <a:solidFill>
                  <a:schemeClr val="accent2"/>
                </a:solidFill>
                <a:latin typeface="Courier New" panose="02070309020205020404" pitchFamily="49" charset="0"/>
                <a:cs typeface="Courier New" panose="02070309020205020404" pitchFamily="49" charset="0"/>
              </a:rPr>
              <a:t>printTree_InOrder</a:t>
            </a:r>
            <a:r>
              <a:rPr lang="en-SG" sz="1200" b="1" dirty="0">
                <a:solidFill>
                  <a:schemeClr val="accent2"/>
                </a:solidFill>
                <a:latin typeface="Courier New" panose="02070309020205020404" pitchFamily="49" charset="0"/>
                <a:cs typeface="Courier New" panose="02070309020205020404" pitchFamily="49" charset="0"/>
              </a:rPr>
              <a:t>(node-&gt;right);</a:t>
            </a:r>
          </a:p>
          <a:p>
            <a:pPr marL="0" indent="0">
              <a:lnSpc>
                <a:spcPct val="100000"/>
              </a:lnSpc>
              <a:spcBef>
                <a:spcPts val="300"/>
              </a:spcBef>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endParaRPr lang="en-SG" sz="1200" b="1" dirty="0">
              <a:solidFill>
                <a:schemeClr val="accent2"/>
              </a:solidFill>
              <a:latin typeface="Courier New" panose="02070309020205020404" pitchFamily="49" charset="0"/>
              <a:cs typeface="Courier New" panose="02070309020205020404" pitchFamily="49" charset="0"/>
            </a:endParaRP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sp>
        <p:nvSpPr>
          <p:cNvPr id="5" name="Oval 4">
            <a:extLst>
              <a:ext uri="{FF2B5EF4-FFF2-40B4-BE49-F238E27FC236}">
                <a16:creationId xmlns:a16="http://schemas.microsoft.com/office/drawing/2014/main" id="{3A86ABC1-277D-455A-88DA-FD75189A293E}"/>
              </a:ext>
            </a:extLst>
          </p:cNvPr>
          <p:cNvSpPr/>
          <p:nvPr/>
        </p:nvSpPr>
        <p:spPr>
          <a:xfrm>
            <a:off x="6834095" y="717769"/>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E</a:t>
            </a:r>
          </a:p>
        </p:txBody>
      </p:sp>
      <p:sp>
        <p:nvSpPr>
          <p:cNvPr id="6" name="Oval 5">
            <a:extLst>
              <a:ext uri="{FF2B5EF4-FFF2-40B4-BE49-F238E27FC236}">
                <a16:creationId xmlns:a16="http://schemas.microsoft.com/office/drawing/2014/main" id="{37BC33BC-09BB-4DAB-A204-2BF147F32B07}"/>
              </a:ext>
            </a:extLst>
          </p:cNvPr>
          <p:cNvSpPr/>
          <p:nvPr/>
        </p:nvSpPr>
        <p:spPr>
          <a:xfrm>
            <a:off x="6112396" y="1260879"/>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B</a:t>
            </a:r>
          </a:p>
        </p:txBody>
      </p:sp>
      <p:sp>
        <p:nvSpPr>
          <p:cNvPr id="7" name="Oval 6">
            <a:extLst>
              <a:ext uri="{FF2B5EF4-FFF2-40B4-BE49-F238E27FC236}">
                <a16:creationId xmlns:a16="http://schemas.microsoft.com/office/drawing/2014/main" id="{521B2D74-F263-41BB-B189-5291CFF604AE}"/>
              </a:ext>
            </a:extLst>
          </p:cNvPr>
          <p:cNvSpPr/>
          <p:nvPr/>
        </p:nvSpPr>
        <p:spPr>
          <a:xfrm>
            <a:off x="6447693" y="1840728"/>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C</a:t>
            </a:r>
          </a:p>
        </p:txBody>
      </p:sp>
      <p:sp>
        <p:nvSpPr>
          <p:cNvPr id="8" name="Oval 7">
            <a:extLst>
              <a:ext uri="{FF2B5EF4-FFF2-40B4-BE49-F238E27FC236}">
                <a16:creationId xmlns:a16="http://schemas.microsoft.com/office/drawing/2014/main" id="{CBDFBFFE-D8A6-4C7A-B7B7-FDD8496EA1B4}"/>
              </a:ext>
            </a:extLst>
          </p:cNvPr>
          <p:cNvSpPr/>
          <p:nvPr/>
        </p:nvSpPr>
        <p:spPr>
          <a:xfrm>
            <a:off x="7591605" y="1260879"/>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G</a:t>
            </a:r>
          </a:p>
        </p:txBody>
      </p:sp>
      <p:sp>
        <p:nvSpPr>
          <p:cNvPr id="9" name="Oval 8">
            <a:extLst>
              <a:ext uri="{FF2B5EF4-FFF2-40B4-BE49-F238E27FC236}">
                <a16:creationId xmlns:a16="http://schemas.microsoft.com/office/drawing/2014/main" id="{19FCB288-2DF3-43F8-A8F0-102CB33E7807}"/>
              </a:ext>
            </a:extLst>
          </p:cNvPr>
          <p:cNvSpPr/>
          <p:nvPr/>
        </p:nvSpPr>
        <p:spPr>
          <a:xfrm>
            <a:off x="5774341" y="1845015"/>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A</a:t>
            </a:r>
          </a:p>
        </p:txBody>
      </p:sp>
      <p:sp>
        <p:nvSpPr>
          <p:cNvPr id="10" name="Oval 9">
            <a:extLst>
              <a:ext uri="{FF2B5EF4-FFF2-40B4-BE49-F238E27FC236}">
                <a16:creationId xmlns:a16="http://schemas.microsoft.com/office/drawing/2014/main" id="{B00FCC0E-EB7A-4A4E-8588-08CB0BB3B60D}"/>
              </a:ext>
            </a:extLst>
          </p:cNvPr>
          <p:cNvSpPr/>
          <p:nvPr/>
        </p:nvSpPr>
        <p:spPr>
          <a:xfrm>
            <a:off x="7926903" y="1840728"/>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I</a:t>
            </a:r>
          </a:p>
        </p:txBody>
      </p:sp>
      <p:sp>
        <p:nvSpPr>
          <p:cNvPr id="11" name="Oval 10">
            <a:extLst>
              <a:ext uri="{FF2B5EF4-FFF2-40B4-BE49-F238E27FC236}">
                <a16:creationId xmlns:a16="http://schemas.microsoft.com/office/drawing/2014/main" id="{F6A259BF-411C-43EC-9E79-341EA3BCC324}"/>
              </a:ext>
            </a:extLst>
          </p:cNvPr>
          <p:cNvSpPr/>
          <p:nvPr/>
        </p:nvSpPr>
        <p:spPr>
          <a:xfrm>
            <a:off x="7257598" y="1840728"/>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F</a:t>
            </a:r>
          </a:p>
        </p:txBody>
      </p:sp>
      <p:cxnSp>
        <p:nvCxnSpPr>
          <p:cNvPr id="12" name="Straight Arrow Connector 11">
            <a:extLst>
              <a:ext uri="{FF2B5EF4-FFF2-40B4-BE49-F238E27FC236}">
                <a16:creationId xmlns:a16="http://schemas.microsoft.com/office/drawing/2014/main" id="{9E03A00B-CCCA-485B-B928-56D02DBFA71B}"/>
              </a:ext>
            </a:extLst>
          </p:cNvPr>
          <p:cNvCxnSpPr>
            <a:stCxn id="5" idx="3"/>
            <a:endCxn id="6" idx="7"/>
          </p:cNvCxnSpPr>
          <p:nvPr/>
        </p:nvCxnSpPr>
        <p:spPr>
          <a:xfrm flipH="1">
            <a:off x="6398590" y="1003963"/>
            <a:ext cx="484608" cy="3060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F91CE6-65B1-4A69-AF0E-C5BD49D8FB6C}"/>
              </a:ext>
            </a:extLst>
          </p:cNvPr>
          <p:cNvCxnSpPr>
            <a:stCxn id="5" idx="5"/>
            <a:endCxn id="8" idx="1"/>
          </p:cNvCxnSpPr>
          <p:nvPr/>
        </p:nvCxnSpPr>
        <p:spPr>
          <a:xfrm>
            <a:off x="7120289" y="1003963"/>
            <a:ext cx="520419" cy="3060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A484F11-89AE-49DF-9A3A-78C54A02D60D}"/>
              </a:ext>
            </a:extLst>
          </p:cNvPr>
          <p:cNvCxnSpPr>
            <a:cxnSpLocks/>
            <a:stCxn id="6" idx="5"/>
            <a:endCxn id="7" idx="0"/>
          </p:cNvCxnSpPr>
          <p:nvPr/>
        </p:nvCxnSpPr>
        <p:spPr>
          <a:xfrm>
            <a:off x="6398590" y="1547073"/>
            <a:ext cx="216752"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FEF3BE6-145E-4061-A309-39E2757A65E6}"/>
              </a:ext>
            </a:extLst>
          </p:cNvPr>
          <p:cNvCxnSpPr>
            <a:cxnSpLocks/>
            <a:stCxn id="6" idx="3"/>
            <a:endCxn id="9" idx="0"/>
          </p:cNvCxnSpPr>
          <p:nvPr/>
        </p:nvCxnSpPr>
        <p:spPr>
          <a:xfrm flipH="1">
            <a:off x="5941990" y="1547073"/>
            <a:ext cx="219509" cy="2979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4F4CD40-1F38-4A68-AED4-CD84AE5D1A2C}"/>
              </a:ext>
            </a:extLst>
          </p:cNvPr>
          <p:cNvCxnSpPr>
            <a:cxnSpLocks/>
            <a:stCxn id="8" idx="3"/>
            <a:endCxn id="11" idx="0"/>
          </p:cNvCxnSpPr>
          <p:nvPr/>
        </p:nvCxnSpPr>
        <p:spPr>
          <a:xfrm flipH="1">
            <a:off x="7425247" y="1547073"/>
            <a:ext cx="215461"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A41B78E-85F0-4447-9D49-5DD6DED06B85}"/>
              </a:ext>
            </a:extLst>
          </p:cNvPr>
          <p:cNvCxnSpPr>
            <a:cxnSpLocks/>
            <a:stCxn id="8" idx="5"/>
            <a:endCxn id="10" idx="0"/>
          </p:cNvCxnSpPr>
          <p:nvPr/>
        </p:nvCxnSpPr>
        <p:spPr>
          <a:xfrm>
            <a:off x="7877799" y="1547073"/>
            <a:ext cx="216752"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8B195778-4302-4069-A1B4-F1885A60CEFB}"/>
              </a:ext>
            </a:extLst>
          </p:cNvPr>
          <p:cNvSpPr/>
          <p:nvPr/>
        </p:nvSpPr>
        <p:spPr>
          <a:xfrm>
            <a:off x="6782991" y="2420577"/>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D</a:t>
            </a:r>
          </a:p>
        </p:txBody>
      </p:sp>
      <p:cxnSp>
        <p:nvCxnSpPr>
          <p:cNvPr id="19" name="Straight Arrow Connector 18">
            <a:extLst>
              <a:ext uri="{FF2B5EF4-FFF2-40B4-BE49-F238E27FC236}">
                <a16:creationId xmlns:a16="http://schemas.microsoft.com/office/drawing/2014/main" id="{B5C6F3BE-3D20-4912-A8A4-A96FCB9D47D8}"/>
              </a:ext>
            </a:extLst>
          </p:cNvPr>
          <p:cNvCxnSpPr>
            <a:cxnSpLocks/>
            <a:stCxn id="7" idx="5"/>
            <a:endCxn id="18" idx="0"/>
          </p:cNvCxnSpPr>
          <p:nvPr/>
        </p:nvCxnSpPr>
        <p:spPr>
          <a:xfrm>
            <a:off x="6733888" y="2126922"/>
            <a:ext cx="216752"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58027DB-98F7-430D-BD61-DB6F2C1871EB}"/>
              </a:ext>
            </a:extLst>
          </p:cNvPr>
          <p:cNvSpPr/>
          <p:nvPr/>
        </p:nvSpPr>
        <p:spPr>
          <a:xfrm>
            <a:off x="7630277" y="2420577"/>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H</a:t>
            </a:r>
          </a:p>
        </p:txBody>
      </p:sp>
      <p:cxnSp>
        <p:nvCxnSpPr>
          <p:cNvPr id="21" name="Straight Arrow Connector 20">
            <a:extLst>
              <a:ext uri="{FF2B5EF4-FFF2-40B4-BE49-F238E27FC236}">
                <a16:creationId xmlns:a16="http://schemas.microsoft.com/office/drawing/2014/main" id="{B306CC30-FAED-4286-94A7-47EBB070AE51}"/>
              </a:ext>
            </a:extLst>
          </p:cNvPr>
          <p:cNvCxnSpPr>
            <a:cxnSpLocks/>
            <a:stCxn id="10" idx="3"/>
            <a:endCxn id="20" idx="0"/>
          </p:cNvCxnSpPr>
          <p:nvPr/>
        </p:nvCxnSpPr>
        <p:spPr>
          <a:xfrm flipH="1">
            <a:off x="7797926" y="2126922"/>
            <a:ext cx="178079"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6D1F304-7D4B-447D-887B-51CC1959DFA0}"/>
              </a:ext>
            </a:extLst>
          </p:cNvPr>
          <p:cNvCxnSpPr/>
          <p:nvPr/>
        </p:nvCxnSpPr>
        <p:spPr>
          <a:xfrm flipH="1">
            <a:off x="3831220" y="856527"/>
            <a:ext cx="538222"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
            <a:extLst>
              <a:ext uri="{FF2B5EF4-FFF2-40B4-BE49-F238E27FC236}">
                <a16:creationId xmlns:a16="http://schemas.microsoft.com/office/drawing/2014/main" id="{A12EBF13-8C93-4917-957A-55B332043852}"/>
              </a:ext>
            </a:extLst>
          </p:cNvPr>
          <p:cNvSpPr/>
          <p:nvPr/>
        </p:nvSpPr>
        <p:spPr>
          <a:xfrm>
            <a:off x="5351769" y="3255021"/>
            <a:ext cx="3186733" cy="4110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Verdana (Body)"/>
            </a:endParaRPr>
          </a:p>
        </p:txBody>
      </p:sp>
      <p:sp>
        <p:nvSpPr>
          <p:cNvPr id="26" name="文本框 9">
            <a:extLst>
              <a:ext uri="{FF2B5EF4-FFF2-40B4-BE49-F238E27FC236}">
                <a16:creationId xmlns:a16="http://schemas.microsoft.com/office/drawing/2014/main" id="{122D0594-7B01-4DB1-A532-538661C28AFF}"/>
              </a:ext>
            </a:extLst>
          </p:cNvPr>
          <p:cNvSpPr txBox="1"/>
          <p:nvPr/>
        </p:nvSpPr>
        <p:spPr>
          <a:xfrm>
            <a:off x="5357271" y="2876731"/>
            <a:ext cx="1106484" cy="369332"/>
          </a:xfrm>
          <a:prstGeom prst="rect">
            <a:avLst/>
          </a:prstGeom>
          <a:noFill/>
        </p:spPr>
        <p:txBody>
          <a:bodyPr wrap="square" rtlCol="0">
            <a:spAutoFit/>
          </a:bodyPr>
          <a:lstStyle/>
          <a:p>
            <a:r>
              <a:rPr lang="en-US" altLang="zh-CN" dirty="0">
                <a:latin typeface="Verdana (Body)"/>
              </a:rPr>
              <a:t>Output: </a:t>
            </a:r>
            <a:endParaRPr lang="zh-CN" altLang="en-US" dirty="0">
              <a:latin typeface="Verdana (Body)"/>
            </a:endParaRPr>
          </a:p>
        </p:txBody>
      </p:sp>
      <p:sp>
        <p:nvSpPr>
          <p:cNvPr id="39" name="Content Placeholder 2">
            <a:extLst>
              <a:ext uri="{FF2B5EF4-FFF2-40B4-BE49-F238E27FC236}">
                <a16:creationId xmlns:a16="http://schemas.microsoft.com/office/drawing/2014/main" id="{8723A080-FEE7-40D3-ABD3-8577D08575E2}"/>
              </a:ext>
            </a:extLst>
          </p:cNvPr>
          <p:cNvSpPr txBox="1">
            <a:spLocks/>
          </p:cNvSpPr>
          <p:nvPr/>
        </p:nvSpPr>
        <p:spPr>
          <a:xfrm>
            <a:off x="285471" y="2644501"/>
            <a:ext cx="4289156" cy="1873031"/>
          </a:xfrm>
          <a:prstGeom prst="rect">
            <a:avLst/>
          </a:prstGeom>
          <a:solidFill>
            <a:schemeClr val="bg1"/>
          </a:solidFill>
          <a:ln w="19050">
            <a:solidFill>
              <a:srgbClr val="00B05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rgbClr val="00B050"/>
                </a:solidFill>
                <a:latin typeface="Courier New" panose="02070309020205020404" pitchFamily="49" charset="0"/>
                <a:cs typeface="Courier New" panose="02070309020205020404" pitchFamily="49" charset="0"/>
              </a:rPr>
              <a:t>printTree_PostOrder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solidFill>
                  <a:srgbClr val="0070C0"/>
                </a:solidFill>
                <a:latin typeface="Courier New" panose="02070309020205020404" pitchFamily="49" charset="0"/>
                <a:cs typeface="Courier New" panose="02070309020205020404" pitchFamily="49" charset="0"/>
              </a:rPr>
              <a:t>     </a:t>
            </a:r>
            <a:r>
              <a:rPr lang="en-SG" sz="1200" b="1" dirty="0" err="1">
                <a:solidFill>
                  <a:srgbClr val="0070C0"/>
                </a:solidFill>
                <a:latin typeface="Courier New" panose="02070309020205020404" pitchFamily="49" charset="0"/>
                <a:cs typeface="Courier New" panose="02070309020205020404" pitchFamily="49" charset="0"/>
              </a:rPr>
              <a:t>printTree_PostOrder</a:t>
            </a:r>
            <a:r>
              <a:rPr lang="en-SG" sz="1200" b="1" dirty="0">
                <a:solidFill>
                  <a:srgbClr val="0070C0"/>
                </a:solidFill>
                <a:latin typeface="Courier New" panose="02070309020205020404" pitchFamily="49" charset="0"/>
                <a:cs typeface="Courier New" panose="02070309020205020404" pitchFamily="49" charset="0"/>
              </a:rPr>
              <a:t>(node-&gt;left);</a:t>
            </a:r>
          </a:p>
          <a:p>
            <a:pPr marL="0" indent="0">
              <a:lnSpc>
                <a:spcPct val="100000"/>
              </a:lnSpc>
              <a:spcBef>
                <a:spcPts val="300"/>
              </a:spcBef>
              <a:buNone/>
            </a:pPr>
            <a:r>
              <a:rPr lang="en-SG" sz="1200" b="1" dirty="0">
                <a:solidFill>
                  <a:srgbClr val="7030A0"/>
                </a:solidFill>
                <a:latin typeface="Courier New" panose="02070309020205020404" pitchFamily="49" charset="0"/>
                <a:cs typeface="Courier New" panose="02070309020205020404" pitchFamily="49" charset="0"/>
              </a:rPr>
              <a:t>     </a:t>
            </a:r>
            <a:r>
              <a:rPr lang="en-SG" sz="1200" b="1" dirty="0" err="1">
                <a:solidFill>
                  <a:srgbClr val="7030A0"/>
                </a:solidFill>
                <a:latin typeface="Courier New" panose="02070309020205020404" pitchFamily="49" charset="0"/>
                <a:cs typeface="Courier New" panose="02070309020205020404" pitchFamily="49" charset="0"/>
              </a:rPr>
              <a:t>printTree_PostOrder</a:t>
            </a:r>
            <a:r>
              <a:rPr lang="en-SG" sz="1200" b="1" dirty="0">
                <a:solidFill>
                  <a:srgbClr val="7030A0"/>
                </a:solidFill>
                <a:latin typeface="Courier New" panose="02070309020205020404" pitchFamily="49" charset="0"/>
                <a:cs typeface="Courier New" panose="02070309020205020404" pitchFamily="49" charset="0"/>
              </a:rPr>
              <a:t>(node-&gt;right);</a:t>
            </a:r>
          </a:p>
          <a:p>
            <a:pPr marL="0" indent="0">
              <a:lnSpc>
                <a:spcPct val="100000"/>
              </a:lnSpc>
              <a:spcBef>
                <a:spcPts val="300"/>
              </a:spcBef>
              <a:buNone/>
            </a:pPr>
            <a:r>
              <a:rPr lang="en-SG" sz="1200" b="1" dirty="0">
                <a:solidFill>
                  <a:srgbClr val="7030A0"/>
                </a:solidFill>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endParaRPr lang="en-SG" sz="1200" b="1" dirty="0">
              <a:solidFill>
                <a:srgbClr val="7030A0"/>
              </a:solidFill>
              <a:latin typeface="Courier New" panose="02070309020205020404" pitchFamily="49" charset="0"/>
              <a:cs typeface="Courier New" panose="02070309020205020404" pitchFamily="49" charset="0"/>
            </a:endParaRP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cxnSp>
        <p:nvCxnSpPr>
          <p:cNvPr id="41" name="Straight Arrow Connector 40">
            <a:extLst>
              <a:ext uri="{FF2B5EF4-FFF2-40B4-BE49-F238E27FC236}">
                <a16:creationId xmlns:a16="http://schemas.microsoft.com/office/drawing/2014/main" id="{1EB607D5-9C4F-4529-9B6C-76A9C044A155}"/>
              </a:ext>
            </a:extLst>
          </p:cNvPr>
          <p:cNvCxnSpPr>
            <a:cxnSpLocks/>
          </p:cNvCxnSpPr>
          <p:nvPr/>
        </p:nvCxnSpPr>
        <p:spPr>
          <a:xfrm flipH="1">
            <a:off x="1122680" y="1605495"/>
            <a:ext cx="1" cy="104859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Content Placeholder 2">
            <a:extLst>
              <a:ext uri="{FF2B5EF4-FFF2-40B4-BE49-F238E27FC236}">
                <a16:creationId xmlns:a16="http://schemas.microsoft.com/office/drawing/2014/main" id="{13157FCB-F076-43D8-ACB4-EEF398918C99}"/>
              </a:ext>
            </a:extLst>
          </p:cNvPr>
          <p:cNvSpPr txBox="1">
            <a:spLocks/>
          </p:cNvSpPr>
          <p:nvPr/>
        </p:nvSpPr>
        <p:spPr>
          <a:xfrm>
            <a:off x="427743" y="4644611"/>
            <a:ext cx="4289156" cy="1873031"/>
          </a:xfrm>
          <a:prstGeom prst="rect">
            <a:avLst/>
          </a:prstGeom>
          <a:solidFill>
            <a:schemeClr val="bg1"/>
          </a:solidFill>
          <a:ln w="19050">
            <a:solidFill>
              <a:srgbClr val="0070C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rgbClr val="0070C0"/>
                </a:solidFill>
                <a:latin typeface="Courier New" panose="02070309020205020404" pitchFamily="49" charset="0"/>
                <a:cs typeface="Courier New" panose="02070309020205020404" pitchFamily="49" charset="0"/>
              </a:rPr>
              <a:t>printTree_PostOrder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printTree_PostOrder</a:t>
            </a:r>
            <a:r>
              <a:rPr lang="en-SG" sz="1200" b="1" dirty="0">
                <a:latin typeface="Courier New" panose="02070309020205020404" pitchFamily="49" charset="0"/>
                <a:cs typeface="Courier New" panose="02070309020205020404" pitchFamily="49" charset="0"/>
              </a:rPr>
              <a:t>(node-&gt;left);</a:t>
            </a:r>
          </a:p>
          <a:p>
            <a:pPr marL="0" indent="0">
              <a:lnSpc>
                <a:spcPct val="100000"/>
              </a:lnSpc>
              <a:spcBef>
                <a:spcPts val="300"/>
              </a:spcBef>
              <a:buNone/>
            </a:pP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printTree_PostOrder</a:t>
            </a:r>
            <a:r>
              <a:rPr lang="en-SG" sz="1200" b="1" dirty="0">
                <a:latin typeface="Courier New" panose="02070309020205020404" pitchFamily="49" charset="0"/>
                <a:cs typeface="Courier New" panose="02070309020205020404" pitchFamily="49" charset="0"/>
              </a:rPr>
              <a:t>(node-&gt;right);</a:t>
            </a:r>
          </a:p>
          <a:p>
            <a:pPr marL="0" indent="0">
              <a:lnSpc>
                <a:spcPct val="100000"/>
              </a:lnSpc>
              <a:spcBef>
                <a:spcPts val="300"/>
              </a:spcBef>
              <a:buNone/>
            </a:pPr>
            <a:r>
              <a:rPr lang="en-SG" sz="1200" b="1"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endParaRPr lang="en-SG" sz="1200" b="1" dirty="0">
              <a:latin typeface="Courier New" panose="02070309020205020404" pitchFamily="49" charset="0"/>
              <a:cs typeface="Courier New" panose="02070309020205020404" pitchFamily="49" charset="0"/>
            </a:endParaRP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cxnSp>
        <p:nvCxnSpPr>
          <p:cNvPr id="45" name="Straight Arrow Connector 44">
            <a:extLst>
              <a:ext uri="{FF2B5EF4-FFF2-40B4-BE49-F238E27FC236}">
                <a16:creationId xmlns:a16="http://schemas.microsoft.com/office/drawing/2014/main" id="{CD2F97BA-9860-49CA-8D18-1101E900F43C}"/>
              </a:ext>
            </a:extLst>
          </p:cNvPr>
          <p:cNvCxnSpPr/>
          <p:nvPr/>
        </p:nvCxnSpPr>
        <p:spPr>
          <a:xfrm flipH="1">
            <a:off x="4135499" y="4769032"/>
            <a:ext cx="538222"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03445E2-B038-4EEC-961D-5CC4052F04C1}"/>
              </a:ext>
            </a:extLst>
          </p:cNvPr>
          <p:cNvCxnSpPr>
            <a:cxnSpLocks/>
          </p:cNvCxnSpPr>
          <p:nvPr/>
        </p:nvCxnSpPr>
        <p:spPr>
          <a:xfrm>
            <a:off x="1280192" y="3575828"/>
            <a:ext cx="1" cy="105684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4" name="Content Placeholder 2">
            <a:extLst>
              <a:ext uri="{FF2B5EF4-FFF2-40B4-BE49-F238E27FC236}">
                <a16:creationId xmlns:a16="http://schemas.microsoft.com/office/drawing/2014/main" id="{8E64EAD5-A12B-4E2D-9EA0-D39CACE119BF}"/>
              </a:ext>
            </a:extLst>
          </p:cNvPr>
          <p:cNvSpPr txBox="1">
            <a:spLocks/>
          </p:cNvSpPr>
          <p:nvPr/>
        </p:nvSpPr>
        <p:spPr>
          <a:xfrm>
            <a:off x="417007" y="4635709"/>
            <a:ext cx="4299891" cy="1873031"/>
          </a:xfrm>
          <a:prstGeom prst="rect">
            <a:avLst/>
          </a:prstGeom>
          <a:solidFill>
            <a:schemeClr val="bg1"/>
          </a:solidFill>
          <a:ln w="19050">
            <a:solidFill>
              <a:srgbClr val="7030A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rgbClr val="7030A0"/>
                </a:solidFill>
                <a:latin typeface="Courier New" panose="02070309020205020404" pitchFamily="49" charset="0"/>
                <a:cs typeface="Courier New" panose="02070309020205020404" pitchFamily="49" charset="0"/>
              </a:rPr>
              <a:t>printTree_PostOrder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solidFill>
                  <a:schemeClr val="accent5"/>
                </a:solidFill>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printTree_PostOrder</a:t>
            </a:r>
            <a:r>
              <a:rPr lang="en-SG" sz="1200" b="1" dirty="0">
                <a:latin typeface="Courier New" panose="02070309020205020404" pitchFamily="49" charset="0"/>
                <a:cs typeface="Courier New" panose="02070309020205020404" pitchFamily="49" charset="0"/>
              </a:rPr>
              <a:t>(node-&gt;left);</a:t>
            </a:r>
          </a:p>
          <a:p>
            <a:pPr marL="0" indent="0">
              <a:lnSpc>
                <a:spcPct val="100000"/>
              </a:lnSpc>
              <a:spcBef>
                <a:spcPts val="300"/>
              </a:spcBef>
              <a:buNone/>
            </a:pPr>
            <a:r>
              <a:rPr lang="en-SG" sz="1200" b="1" dirty="0">
                <a:solidFill>
                  <a:schemeClr val="accent4">
                    <a:lumMod val="75000"/>
                  </a:schemeClr>
                </a:solidFill>
                <a:latin typeface="Courier New" panose="02070309020205020404" pitchFamily="49" charset="0"/>
                <a:cs typeface="Courier New" panose="02070309020205020404" pitchFamily="49" charset="0"/>
              </a:rPr>
              <a:t>     </a:t>
            </a:r>
            <a:r>
              <a:rPr lang="en-SG" sz="1200" b="1" dirty="0" err="1">
                <a:solidFill>
                  <a:schemeClr val="accent4">
                    <a:lumMod val="75000"/>
                  </a:schemeClr>
                </a:solidFill>
                <a:latin typeface="Courier New" panose="02070309020205020404" pitchFamily="49" charset="0"/>
                <a:cs typeface="Courier New" panose="02070309020205020404" pitchFamily="49" charset="0"/>
              </a:rPr>
              <a:t>printTree_PostOrder</a:t>
            </a:r>
            <a:r>
              <a:rPr lang="en-SG" sz="1200" b="1" dirty="0">
                <a:solidFill>
                  <a:schemeClr val="accent4">
                    <a:lumMod val="75000"/>
                  </a:schemeClr>
                </a:solidFill>
                <a:latin typeface="Courier New" panose="02070309020205020404" pitchFamily="49" charset="0"/>
                <a:cs typeface="Courier New" panose="02070309020205020404" pitchFamily="49" charset="0"/>
              </a:rPr>
              <a:t>(node-&gt;right);</a:t>
            </a:r>
          </a:p>
          <a:p>
            <a:pPr marL="0" indent="0">
              <a:lnSpc>
                <a:spcPct val="100000"/>
              </a:lnSpc>
              <a:spcBef>
                <a:spcPts val="300"/>
              </a:spcBef>
              <a:buNone/>
            </a:pPr>
            <a:r>
              <a:rPr lang="en-SG" sz="1200" b="1"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endParaRPr lang="en-SG" sz="1200" b="1" dirty="0">
              <a:solidFill>
                <a:schemeClr val="accent4">
                  <a:lumMod val="75000"/>
                </a:schemeClr>
              </a:solidFill>
              <a:latin typeface="Courier New" panose="02070309020205020404" pitchFamily="49" charset="0"/>
              <a:cs typeface="Courier New" panose="02070309020205020404" pitchFamily="49" charset="0"/>
            </a:endParaRP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sp>
        <p:nvSpPr>
          <p:cNvPr id="87" name="TextBox 86">
            <a:extLst>
              <a:ext uri="{FF2B5EF4-FFF2-40B4-BE49-F238E27FC236}">
                <a16:creationId xmlns:a16="http://schemas.microsoft.com/office/drawing/2014/main" id="{199A07BA-20BB-4162-9B89-437041DC9480}"/>
              </a:ext>
            </a:extLst>
          </p:cNvPr>
          <p:cNvSpPr txBox="1"/>
          <p:nvPr/>
        </p:nvSpPr>
        <p:spPr>
          <a:xfrm>
            <a:off x="4758269" y="5445287"/>
            <a:ext cx="2136426" cy="461665"/>
          </a:xfrm>
          <a:prstGeom prst="rect">
            <a:avLst/>
          </a:prstGeom>
          <a:solidFill>
            <a:schemeClr val="bg1"/>
          </a:solid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node-&gt;left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cxnSp>
        <p:nvCxnSpPr>
          <p:cNvPr id="100" name="Connector: Elbow 99">
            <a:extLst>
              <a:ext uri="{FF2B5EF4-FFF2-40B4-BE49-F238E27FC236}">
                <a16:creationId xmlns:a16="http://schemas.microsoft.com/office/drawing/2014/main" id="{1F112181-836C-4412-AA60-D93EBEC8AC18}"/>
              </a:ext>
            </a:extLst>
          </p:cNvPr>
          <p:cNvCxnSpPr>
            <a:cxnSpLocks/>
          </p:cNvCxnSpPr>
          <p:nvPr/>
        </p:nvCxnSpPr>
        <p:spPr>
          <a:xfrm flipH="1" flipV="1">
            <a:off x="4441556" y="1760702"/>
            <a:ext cx="133071" cy="1476839"/>
          </a:xfrm>
          <a:prstGeom prst="bentConnector3">
            <a:avLst>
              <a:gd name="adj1" fmla="val -171788"/>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DA6EDFBC-27C4-4344-A544-B1C6169F24B3}"/>
              </a:ext>
            </a:extLst>
          </p:cNvPr>
          <p:cNvCxnSpPr/>
          <p:nvPr/>
        </p:nvCxnSpPr>
        <p:spPr>
          <a:xfrm flipH="1">
            <a:off x="4033778" y="2790146"/>
            <a:ext cx="538222"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B2F78EB-03BB-438F-83EA-25A4E6724C11}"/>
              </a:ext>
            </a:extLst>
          </p:cNvPr>
          <p:cNvSpPr txBox="1"/>
          <p:nvPr/>
        </p:nvSpPr>
        <p:spPr>
          <a:xfrm>
            <a:off x="4758269" y="5445287"/>
            <a:ext cx="2136426" cy="461665"/>
          </a:xfrm>
          <a:prstGeom prst="rect">
            <a:avLst/>
          </a:prstGeom>
          <a:solidFill>
            <a:schemeClr val="bg1"/>
          </a:solid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node-&gt;right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cxnSp>
        <p:nvCxnSpPr>
          <p:cNvPr id="96" name="Straight Arrow Connector 95">
            <a:extLst>
              <a:ext uri="{FF2B5EF4-FFF2-40B4-BE49-F238E27FC236}">
                <a16:creationId xmlns:a16="http://schemas.microsoft.com/office/drawing/2014/main" id="{877B8202-03D5-4CF7-A197-9BD6E03D473A}"/>
              </a:ext>
            </a:extLst>
          </p:cNvPr>
          <p:cNvCxnSpPr>
            <a:cxnSpLocks/>
          </p:cNvCxnSpPr>
          <p:nvPr/>
        </p:nvCxnSpPr>
        <p:spPr>
          <a:xfrm flipH="1">
            <a:off x="1274823" y="4018280"/>
            <a:ext cx="5369" cy="61439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1" name="Content Placeholder 2">
            <a:extLst>
              <a:ext uri="{FF2B5EF4-FFF2-40B4-BE49-F238E27FC236}">
                <a16:creationId xmlns:a16="http://schemas.microsoft.com/office/drawing/2014/main" id="{AA202F37-A6CB-4996-9A09-F04A54A945F3}"/>
              </a:ext>
            </a:extLst>
          </p:cNvPr>
          <p:cNvSpPr txBox="1">
            <a:spLocks/>
          </p:cNvSpPr>
          <p:nvPr/>
        </p:nvSpPr>
        <p:spPr>
          <a:xfrm>
            <a:off x="4987948" y="4632677"/>
            <a:ext cx="3975166" cy="1873031"/>
          </a:xfrm>
          <a:prstGeom prst="rect">
            <a:avLst/>
          </a:prstGeom>
          <a:solidFill>
            <a:schemeClr val="bg1"/>
          </a:solidFill>
          <a:ln w="19050">
            <a:solidFill>
              <a:schemeClr val="accent4">
                <a:lumMod val="75000"/>
              </a:schemeClr>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chemeClr val="accent4">
                    <a:lumMod val="75000"/>
                  </a:schemeClr>
                </a:solidFill>
                <a:latin typeface="Courier New" panose="02070309020205020404" pitchFamily="49" charset="0"/>
                <a:cs typeface="Courier New" panose="02070309020205020404" pitchFamily="49" charset="0"/>
              </a:rPr>
              <a:t>printTree_PostOrder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None/>
            </a:pPr>
            <a:r>
              <a:rPr lang="en-SG" sz="1200"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printTree_PostOrder</a:t>
            </a:r>
            <a:r>
              <a:rPr lang="en-SG" sz="1200" b="1" dirty="0">
                <a:latin typeface="Courier New" panose="02070309020205020404" pitchFamily="49" charset="0"/>
                <a:cs typeface="Courier New" panose="02070309020205020404" pitchFamily="49" charset="0"/>
              </a:rPr>
              <a:t>(node-&gt;left);</a:t>
            </a:r>
            <a:endParaRPr lang="en-SG" sz="1200" dirty="0">
              <a:latin typeface="Courier New" panose="02070309020205020404" pitchFamily="49" charset="0"/>
              <a:cs typeface="Courier New" panose="02070309020205020404" pitchFamily="49" charset="0"/>
            </a:endParaRPr>
          </a:p>
          <a:p>
            <a:pPr marL="0" indent="0">
              <a:lnSpc>
                <a:spcPct val="100000"/>
              </a:lnSpc>
              <a:spcBef>
                <a:spcPts val="300"/>
              </a:spcBef>
              <a:buFont typeface="Arial" panose="020B0604020202020204" pitchFamily="34" charset="0"/>
              <a:buNone/>
            </a:pP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printTree_PostOrder</a:t>
            </a:r>
            <a:r>
              <a:rPr lang="en-SG" sz="1200" b="1" dirty="0">
                <a:latin typeface="Courier New" panose="02070309020205020404" pitchFamily="49" charset="0"/>
                <a:cs typeface="Courier New" panose="02070309020205020404" pitchFamily="49" charset="0"/>
              </a:rPr>
              <a:t>(node-&gt;right);</a:t>
            </a:r>
          </a:p>
          <a:p>
            <a:pPr marL="0" indent="0">
              <a:lnSpc>
                <a:spcPct val="100000"/>
              </a:lnSpc>
              <a:spcBef>
                <a:spcPts val="300"/>
              </a:spcBef>
              <a:buNone/>
            </a:pPr>
            <a:r>
              <a:rPr lang="en-SG" sz="1200" b="1"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endParaRPr lang="en-SG" sz="1200" b="1" dirty="0">
              <a:latin typeface="Courier New" panose="02070309020205020404" pitchFamily="49" charset="0"/>
              <a:cs typeface="Courier New" panose="02070309020205020404" pitchFamily="49" charset="0"/>
            </a:endParaRP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cxnSp>
        <p:nvCxnSpPr>
          <p:cNvPr id="112" name="Straight Arrow Connector 111">
            <a:extLst>
              <a:ext uri="{FF2B5EF4-FFF2-40B4-BE49-F238E27FC236}">
                <a16:creationId xmlns:a16="http://schemas.microsoft.com/office/drawing/2014/main" id="{7B891FE7-A8E0-4EB9-9AB5-CB0C8E6A1BF9}"/>
              </a:ext>
            </a:extLst>
          </p:cNvPr>
          <p:cNvCxnSpPr>
            <a:cxnSpLocks/>
          </p:cNvCxnSpPr>
          <p:nvPr/>
        </p:nvCxnSpPr>
        <p:spPr>
          <a:xfrm>
            <a:off x="4017681" y="5675796"/>
            <a:ext cx="112463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D9865887-C7C5-4F6E-AEFC-DB587AA16A99}"/>
              </a:ext>
            </a:extLst>
          </p:cNvPr>
          <p:cNvSpPr txBox="1"/>
          <p:nvPr/>
        </p:nvSpPr>
        <p:spPr>
          <a:xfrm>
            <a:off x="6707304" y="6011597"/>
            <a:ext cx="2136426" cy="461665"/>
          </a:xfrm>
          <a:prstGeom prst="rect">
            <a:avLst/>
          </a:prstGeom>
          <a:no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node-&gt;left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sp>
        <p:nvSpPr>
          <p:cNvPr id="115" name="TextBox 114">
            <a:extLst>
              <a:ext uri="{FF2B5EF4-FFF2-40B4-BE49-F238E27FC236}">
                <a16:creationId xmlns:a16="http://schemas.microsoft.com/office/drawing/2014/main" id="{794F1CFE-E7C1-4CEC-95DB-1845126A8BE2}"/>
              </a:ext>
            </a:extLst>
          </p:cNvPr>
          <p:cNvSpPr txBox="1"/>
          <p:nvPr/>
        </p:nvSpPr>
        <p:spPr>
          <a:xfrm>
            <a:off x="6707304" y="6011132"/>
            <a:ext cx="2136426" cy="461665"/>
          </a:xfrm>
          <a:prstGeom prst="rect">
            <a:avLst/>
          </a:prstGeom>
          <a:solidFill>
            <a:schemeClr val="bg1"/>
          </a:solid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node-&gt;right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cxnSp>
        <p:nvCxnSpPr>
          <p:cNvPr id="116" name="Connector: Elbow 115">
            <a:extLst>
              <a:ext uri="{FF2B5EF4-FFF2-40B4-BE49-F238E27FC236}">
                <a16:creationId xmlns:a16="http://schemas.microsoft.com/office/drawing/2014/main" id="{87239510-FD31-44E8-8DA5-D2DB35117C69}"/>
              </a:ext>
            </a:extLst>
          </p:cNvPr>
          <p:cNvCxnSpPr>
            <a:cxnSpLocks/>
          </p:cNvCxnSpPr>
          <p:nvPr/>
        </p:nvCxnSpPr>
        <p:spPr>
          <a:xfrm rot="16200000" flipV="1">
            <a:off x="4893039" y="3804489"/>
            <a:ext cx="7356" cy="1636070"/>
          </a:xfrm>
          <a:prstGeom prst="bentConnector3">
            <a:avLst>
              <a:gd name="adj1" fmla="val 266825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Connector: Elbow 116">
            <a:extLst>
              <a:ext uri="{FF2B5EF4-FFF2-40B4-BE49-F238E27FC236}">
                <a16:creationId xmlns:a16="http://schemas.microsoft.com/office/drawing/2014/main" id="{988CE17C-33DA-488C-8BFE-2DCC1C255072}"/>
              </a:ext>
            </a:extLst>
          </p:cNvPr>
          <p:cNvCxnSpPr>
            <a:cxnSpLocks/>
          </p:cNvCxnSpPr>
          <p:nvPr/>
        </p:nvCxnSpPr>
        <p:spPr>
          <a:xfrm flipH="1" flipV="1">
            <a:off x="4566910" y="3893254"/>
            <a:ext cx="142272" cy="1502713"/>
          </a:xfrm>
          <a:prstGeom prst="bentConnector3">
            <a:avLst>
              <a:gd name="adj1" fmla="val -160678"/>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文本框 8">
            <a:extLst>
              <a:ext uri="{FF2B5EF4-FFF2-40B4-BE49-F238E27FC236}">
                <a16:creationId xmlns:a16="http://schemas.microsoft.com/office/drawing/2014/main" id="{1DD178C9-28CE-43C2-AFAC-DDA45AB670A3}"/>
              </a:ext>
            </a:extLst>
          </p:cNvPr>
          <p:cNvSpPr txBox="1"/>
          <p:nvPr/>
        </p:nvSpPr>
        <p:spPr>
          <a:xfrm>
            <a:off x="5418502" y="3259585"/>
            <a:ext cx="372942" cy="369332"/>
          </a:xfrm>
          <a:prstGeom prst="rect">
            <a:avLst/>
          </a:prstGeom>
          <a:noFill/>
        </p:spPr>
        <p:txBody>
          <a:bodyPr wrap="square" rtlCol="0">
            <a:spAutoFit/>
          </a:bodyPr>
          <a:lstStyle/>
          <a:p>
            <a:r>
              <a:rPr lang="en-US" altLang="zh-CN" b="1" dirty="0">
                <a:solidFill>
                  <a:schemeClr val="bg1"/>
                </a:solidFill>
                <a:latin typeface="Verdana (Body)"/>
              </a:rPr>
              <a:t>A</a:t>
            </a:r>
            <a:endParaRPr lang="zh-CN" altLang="en-US" b="1" dirty="0">
              <a:solidFill>
                <a:schemeClr val="bg1"/>
              </a:solidFill>
              <a:latin typeface="Verdana (Body)"/>
            </a:endParaRPr>
          </a:p>
        </p:txBody>
      </p:sp>
      <p:sp>
        <p:nvSpPr>
          <p:cNvPr id="55" name="文本框 46">
            <a:extLst>
              <a:ext uri="{FF2B5EF4-FFF2-40B4-BE49-F238E27FC236}">
                <a16:creationId xmlns:a16="http://schemas.microsoft.com/office/drawing/2014/main" id="{0F7DA35D-786A-4958-AAD0-0FA7B57F0815}"/>
              </a:ext>
            </a:extLst>
          </p:cNvPr>
          <p:cNvSpPr txBox="1"/>
          <p:nvPr/>
        </p:nvSpPr>
        <p:spPr>
          <a:xfrm>
            <a:off x="5750213" y="3259585"/>
            <a:ext cx="372942" cy="369332"/>
          </a:xfrm>
          <a:prstGeom prst="rect">
            <a:avLst/>
          </a:prstGeom>
          <a:noFill/>
        </p:spPr>
        <p:txBody>
          <a:bodyPr wrap="square" rtlCol="0">
            <a:spAutoFit/>
          </a:bodyPr>
          <a:lstStyle/>
          <a:p>
            <a:r>
              <a:rPr lang="en-US" altLang="zh-CN" b="1" dirty="0">
                <a:solidFill>
                  <a:schemeClr val="bg1"/>
                </a:solidFill>
                <a:latin typeface="Verdana (Body)"/>
              </a:rPr>
              <a:t>D</a:t>
            </a:r>
            <a:endParaRPr lang="zh-CN" altLang="en-US" b="1" dirty="0">
              <a:solidFill>
                <a:schemeClr val="bg1"/>
              </a:solidFill>
              <a:latin typeface="Verdana (Body)"/>
            </a:endParaRPr>
          </a:p>
        </p:txBody>
      </p:sp>
      <p:sp>
        <p:nvSpPr>
          <p:cNvPr id="56" name="文本框 47">
            <a:extLst>
              <a:ext uri="{FF2B5EF4-FFF2-40B4-BE49-F238E27FC236}">
                <a16:creationId xmlns:a16="http://schemas.microsoft.com/office/drawing/2014/main" id="{6BD4825E-91CE-4BC3-BB5D-F5DCBEC26D21}"/>
              </a:ext>
            </a:extLst>
          </p:cNvPr>
          <p:cNvSpPr txBox="1"/>
          <p:nvPr/>
        </p:nvSpPr>
        <p:spPr>
          <a:xfrm>
            <a:off x="6081924" y="3259585"/>
            <a:ext cx="372942" cy="369332"/>
          </a:xfrm>
          <a:prstGeom prst="rect">
            <a:avLst/>
          </a:prstGeom>
          <a:noFill/>
        </p:spPr>
        <p:txBody>
          <a:bodyPr wrap="square" rtlCol="0">
            <a:spAutoFit/>
          </a:bodyPr>
          <a:lstStyle/>
          <a:p>
            <a:r>
              <a:rPr lang="en-US" altLang="zh-CN" b="1" dirty="0">
                <a:solidFill>
                  <a:schemeClr val="bg1"/>
                </a:solidFill>
                <a:latin typeface="Verdana (Body)"/>
              </a:rPr>
              <a:t>C</a:t>
            </a:r>
            <a:endParaRPr lang="zh-CN" altLang="en-US" b="1" dirty="0">
              <a:solidFill>
                <a:schemeClr val="bg1"/>
              </a:solidFill>
              <a:latin typeface="Verdana (Body)"/>
            </a:endParaRPr>
          </a:p>
        </p:txBody>
      </p:sp>
      <p:sp>
        <p:nvSpPr>
          <p:cNvPr id="57" name="文本框 48">
            <a:extLst>
              <a:ext uri="{FF2B5EF4-FFF2-40B4-BE49-F238E27FC236}">
                <a16:creationId xmlns:a16="http://schemas.microsoft.com/office/drawing/2014/main" id="{0F64E376-C4C0-467C-B64E-A89A44198DDE}"/>
              </a:ext>
            </a:extLst>
          </p:cNvPr>
          <p:cNvSpPr txBox="1"/>
          <p:nvPr/>
        </p:nvSpPr>
        <p:spPr>
          <a:xfrm>
            <a:off x="6413635" y="3259585"/>
            <a:ext cx="372942" cy="369332"/>
          </a:xfrm>
          <a:prstGeom prst="rect">
            <a:avLst/>
          </a:prstGeom>
          <a:noFill/>
        </p:spPr>
        <p:txBody>
          <a:bodyPr wrap="square" rtlCol="0">
            <a:spAutoFit/>
          </a:bodyPr>
          <a:lstStyle/>
          <a:p>
            <a:r>
              <a:rPr lang="en-US" altLang="zh-CN" b="1" dirty="0">
                <a:solidFill>
                  <a:schemeClr val="bg1"/>
                </a:solidFill>
                <a:latin typeface="Verdana (Body)"/>
              </a:rPr>
              <a:t>B</a:t>
            </a:r>
            <a:endParaRPr lang="zh-CN" altLang="en-US" b="1" dirty="0">
              <a:solidFill>
                <a:schemeClr val="bg1"/>
              </a:solidFill>
              <a:latin typeface="Verdana (Body)"/>
            </a:endParaRPr>
          </a:p>
        </p:txBody>
      </p:sp>
      <p:cxnSp>
        <p:nvCxnSpPr>
          <p:cNvPr id="92" name="Straight Arrow Connector 91">
            <a:extLst>
              <a:ext uri="{FF2B5EF4-FFF2-40B4-BE49-F238E27FC236}">
                <a16:creationId xmlns:a16="http://schemas.microsoft.com/office/drawing/2014/main" id="{687D93D1-A10C-41A7-86D3-D085B2687C25}"/>
              </a:ext>
            </a:extLst>
          </p:cNvPr>
          <p:cNvCxnSpPr/>
          <p:nvPr/>
        </p:nvCxnSpPr>
        <p:spPr>
          <a:xfrm flipH="1">
            <a:off x="4135499" y="4772046"/>
            <a:ext cx="538222"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B5B3893F-60A5-4D0E-B864-C80D9776FA30}"/>
              </a:ext>
            </a:extLst>
          </p:cNvPr>
          <p:cNvCxnSpPr/>
          <p:nvPr/>
        </p:nvCxnSpPr>
        <p:spPr>
          <a:xfrm flipH="1">
            <a:off x="8694003" y="4769032"/>
            <a:ext cx="538222" cy="0"/>
          </a:xfrm>
          <a:prstGeom prst="straightConnector1">
            <a:avLst/>
          </a:prstGeom>
          <a:ln w="571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B8DE6723-865C-4D1B-9F5D-1C9EA2A263DA}"/>
              </a:ext>
            </a:extLst>
          </p:cNvPr>
          <p:cNvCxnSpPr>
            <a:cxnSpLocks/>
          </p:cNvCxnSpPr>
          <p:nvPr/>
        </p:nvCxnSpPr>
        <p:spPr>
          <a:xfrm flipH="1" flipV="1">
            <a:off x="4566910" y="3902156"/>
            <a:ext cx="142272" cy="1502713"/>
          </a:xfrm>
          <a:prstGeom prst="bentConnector3">
            <a:avLst>
              <a:gd name="adj1" fmla="val -160678"/>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975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 presetClass="emph" presetSubtype="2" fill="hold" nodeType="withEffect">
                                  <p:stCondLst>
                                    <p:cond delay="0"/>
                                  </p:stCondLst>
                                  <p:childTnLst>
                                    <p:animClr clrSpc="rgb" dir="cw">
                                      <p:cBhvr>
                                        <p:cTn id="9" dur="500" fill="hold"/>
                                        <p:tgtEl>
                                          <p:spTgt spid="5"/>
                                        </p:tgtEl>
                                        <p:attrNameLst>
                                          <p:attrName>fillcolor</p:attrName>
                                        </p:attrNameLst>
                                      </p:cBhvr>
                                      <p:to>
                                        <a:srgbClr val="C00000"/>
                                      </p:to>
                                    </p:animClr>
                                    <p:set>
                                      <p:cBhvr>
                                        <p:cTn id="10" dur="500" fill="hold"/>
                                        <p:tgtEl>
                                          <p:spTgt spid="5"/>
                                        </p:tgtEl>
                                        <p:attrNameLst>
                                          <p:attrName>fill.type</p:attrName>
                                        </p:attrNameLst>
                                      </p:cBhvr>
                                      <p:to>
                                        <p:strVal val="solid"/>
                                      </p:to>
                                    </p:set>
                                    <p:set>
                                      <p:cBhvr>
                                        <p:cTn id="11" dur="500" fill="hold"/>
                                        <p:tgtEl>
                                          <p:spTgt spid="5"/>
                                        </p:tgtEl>
                                        <p:attrNameLst>
                                          <p:attrName>fill.on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3.88889E-6 0 L 0.0007 0.09606 " pathEditMode="relative" rAng="0" ptsTypes="AA">
                                      <p:cBhvr>
                                        <p:cTn id="15" dur="500" fill="hold"/>
                                        <p:tgtEl>
                                          <p:spTgt spid="23"/>
                                        </p:tgtEl>
                                        <p:attrNameLst>
                                          <p:attrName>ppt_x</p:attrName>
                                          <p:attrName>ppt_y</p:attrName>
                                        </p:attrNameLst>
                                      </p:cBhvr>
                                      <p:rCtr x="35" y="4792"/>
                                    </p:animMotion>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500"/>
                                        <p:tgtEl>
                                          <p:spTgt spid="3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500"/>
                                        <p:tgtEl>
                                          <p:spTgt spid="67"/>
                                        </p:tgtEl>
                                      </p:cBhvr>
                                    </p:animEffect>
                                  </p:childTnLst>
                                </p:cTn>
                              </p:par>
                              <p:par>
                                <p:cTn id="29" presetID="1" presetClass="emph" presetSubtype="2" fill="hold" nodeType="withEffect">
                                  <p:stCondLst>
                                    <p:cond delay="0"/>
                                  </p:stCondLst>
                                  <p:childTnLst>
                                    <p:animClr clrSpc="rgb" dir="cw">
                                      <p:cBhvr>
                                        <p:cTn id="30" dur="500" fill="hold"/>
                                        <p:tgtEl>
                                          <p:spTgt spid="6"/>
                                        </p:tgtEl>
                                        <p:attrNameLst>
                                          <p:attrName>fillcolor</p:attrName>
                                        </p:attrNameLst>
                                      </p:cBhvr>
                                      <p:to>
                                        <a:srgbClr val="00B050"/>
                                      </p:to>
                                    </p:animClr>
                                    <p:set>
                                      <p:cBhvr>
                                        <p:cTn id="31" dur="500" fill="hold"/>
                                        <p:tgtEl>
                                          <p:spTgt spid="6"/>
                                        </p:tgtEl>
                                        <p:attrNameLst>
                                          <p:attrName>fill.type</p:attrName>
                                        </p:attrNameLst>
                                      </p:cBhvr>
                                      <p:to>
                                        <p:strVal val="solid"/>
                                      </p:to>
                                    </p:set>
                                    <p:set>
                                      <p:cBhvr>
                                        <p:cTn id="32" dur="500" fill="hold"/>
                                        <p:tgtEl>
                                          <p:spTgt spid="6"/>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3.88889E-6 -4.44444E-6 L -0.00035 0.09306 " pathEditMode="relative" rAng="0" ptsTypes="AA">
                                      <p:cBhvr>
                                        <p:cTn id="36" dur="500" fill="hold"/>
                                        <p:tgtEl>
                                          <p:spTgt spid="67"/>
                                        </p:tgtEl>
                                        <p:attrNameLst>
                                          <p:attrName>ppt_x</p:attrName>
                                          <p:attrName>ppt_y</p:attrName>
                                        </p:attrNameLst>
                                      </p:cBhvr>
                                      <p:rCtr x="-17" y="4653"/>
                                    </p:animMotion>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500"/>
                                        <p:tgtEl>
                                          <p:spTgt spid="4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fade">
                                      <p:cBhvr>
                                        <p:cTn id="49" dur="500"/>
                                        <p:tgtEl>
                                          <p:spTgt spid="45"/>
                                        </p:tgtEl>
                                      </p:cBhvr>
                                    </p:animEffect>
                                  </p:childTnLst>
                                </p:cTn>
                              </p:par>
                              <p:par>
                                <p:cTn id="50" presetID="1" presetClass="emph" presetSubtype="2" fill="hold" nodeType="withEffect">
                                  <p:stCondLst>
                                    <p:cond delay="0"/>
                                  </p:stCondLst>
                                  <p:childTnLst>
                                    <p:animClr clrSpc="rgb" dir="cw">
                                      <p:cBhvr>
                                        <p:cTn id="51" dur="500" fill="hold"/>
                                        <p:tgtEl>
                                          <p:spTgt spid="9"/>
                                        </p:tgtEl>
                                        <p:attrNameLst>
                                          <p:attrName>fillcolor</p:attrName>
                                        </p:attrNameLst>
                                      </p:cBhvr>
                                      <p:to>
                                        <a:srgbClr val="0070C0"/>
                                      </p:to>
                                    </p:animClr>
                                    <p:set>
                                      <p:cBhvr>
                                        <p:cTn id="52" dur="500" fill="hold"/>
                                        <p:tgtEl>
                                          <p:spTgt spid="9"/>
                                        </p:tgtEl>
                                        <p:attrNameLst>
                                          <p:attrName>fill.type</p:attrName>
                                        </p:attrNameLst>
                                      </p:cBhvr>
                                      <p:to>
                                        <p:strVal val="solid"/>
                                      </p:to>
                                    </p:set>
                                    <p:set>
                                      <p:cBhvr>
                                        <p:cTn id="53" dur="500" fill="hold"/>
                                        <p:tgtEl>
                                          <p:spTgt spid="9"/>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42" presetClass="path" presetSubtype="0" accel="50000" decel="50000" fill="hold" nodeType="clickEffect">
                                  <p:stCondLst>
                                    <p:cond delay="0"/>
                                  </p:stCondLst>
                                  <p:childTnLst>
                                    <p:animMotion origin="layout" path="M 2.77778E-6 -3.7037E-7 L -0.00157 0.09861 " pathEditMode="relative" rAng="0" ptsTypes="AA">
                                      <p:cBhvr>
                                        <p:cTn id="57" dur="500" fill="hold"/>
                                        <p:tgtEl>
                                          <p:spTgt spid="45"/>
                                        </p:tgtEl>
                                        <p:attrNameLst>
                                          <p:attrName>ppt_x</p:attrName>
                                          <p:attrName>ppt_y</p:attrName>
                                        </p:attrNameLst>
                                      </p:cBhvr>
                                      <p:rCtr x="-87" y="4931"/>
                                    </p:animMotion>
                                  </p:childTnLst>
                                </p:cTn>
                              </p:par>
                              <p:par>
                                <p:cTn id="58" presetID="10" presetClass="entr" presetSubtype="0" fill="hold" grpId="0" nodeType="withEffect">
                                  <p:stCondLst>
                                    <p:cond delay="0"/>
                                  </p:stCondLst>
                                  <p:childTnLst>
                                    <p:set>
                                      <p:cBhvr>
                                        <p:cTn id="59" dur="1" fill="hold">
                                          <p:stCondLst>
                                            <p:cond delay="0"/>
                                          </p:stCondLst>
                                        </p:cTn>
                                        <p:tgtEl>
                                          <p:spTgt spid="87"/>
                                        </p:tgtEl>
                                        <p:attrNameLst>
                                          <p:attrName>style.visibility</p:attrName>
                                        </p:attrNameLst>
                                      </p:cBhvr>
                                      <p:to>
                                        <p:strVal val="visible"/>
                                      </p:to>
                                    </p:set>
                                    <p:animEffect transition="in" filter="fade">
                                      <p:cBhvr>
                                        <p:cTn id="60" dur="500"/>
                                        <p:tgtEl>
                                          <p:spTgt spid="87"/>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nodeType="clickEffect">
                                  <p:stCondLst>
                                    <p:cond delay="0"/>
                                  </p:stCondLst>
                                  <p:childTnLst>
                                    <p:animMotion origin="layout" path="M -0.00156 0.09861 L -0.00417 0.12569 " pathEditMode="relative" rAng="0" ptsTypes="AA">
                                      <p:cBhvr>
                                        <p:cTn id="64" dur="500" fill="hold"/>
                                        <p:tgtEl>
                                          <p:spTgt spid="45"/>
                                        </p:tgtEl>
                                        <p:attrNameLst>
                                          <p:attrName>ppt_x</p:attrName>
                                          <p:attrName>ppt_y</p:attrName>
                                        </p:attrNameLst>
                                      </p:cBhvr>
                                      <p:rCtr x="0" y="1343"/>
                                    </p:animMotion>
                                  </p:childTnLst>
                                </p:cTn>
                              </p:par>
                              <p:par>
                                <p:cTn id="65" presetID="10" presetClass="entr" presetSubtype="0" fill="hold" grpId="0" nodeType="withEffect">
                                  <p:stCondLst>
                                    <p:cond delay="0"/>
                                  </p:stCondLst>
                                  <p:childTnLst>
                                    <p:set>
                                      <p:cBhvr>
                                        <p:cTn id="66" dur="1" fill="hold">
                                          <p:stCondLst>
                                            <p:cond delay="0"/>
                                          </p:stCondLst>
                                        </p:cTn>
                                        <p:tgtEl>
                                          <p:spTgt spid="70"/>
                                        </p:tgtEl>
                                        <p:attrNameLst>
                                          <p:attrName>style.visibility</p:attrName>
                                        </p:attrNameLst>
                                      </p:cBhvr>
                                      <p:to>
                                        <p:strVal val="visible"/>
                                      </p:to>
                                    </p:set>
                                    <p:animEffect transition="in" filter="fade">
                                      <p:cBhvr>
                                        <p:cTn id="67" dur="500"/>
                                        <p:tgtEl>
                                          <p:spTgt spid="70"/>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path" presetSubtype="0" accel="50000" decel="50000" fill="hold" nodeType="clickEffect">
                                  <p:stCondLst>
                                    <p:cond delay="0"/>
                                  </p:stCondLst>
                                  <p:childTnLst>
                                    <p:animMotion origin="layout" path="M -0.00417 0.12569 L -0.06302 0.16597 " pathEditMode="relative" rAng="0" ptsTypes="AA">
                                      <p:cBhvr>
                                        <p:cTn id="71" dur="500" fill="hold"/>
                                        <p:tgtEl>
                                          <p:spTgt spid="45"/>
                                        </p:tgtEl>
                                        <p:attrNameLst>
                                          <p:attrName>ppt_x</p:attrName>
                                          <p:attrName>ppt_y</p:attrName>
                                        </p:attrNameLst>
                                      </p:cBhvr>
                                      <p:rCtr x="-2951" y="2014"/>
                                    </p:animMotion>
                                  </p:childTnLst>
                                </p:cTn>
                              </p:par>
                              <p:par>
                                <p:cTn id="72" presetID="10" presetClass="entr" presetSubtype="0" fill="hold" grpId="0" nodeType="with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fade">
                                      <p:cBhvr>
                                        <p:cTn id="74" dur="500"/>
                                        <p:tgtEl>
                                          <p:spTgt spid="49"/>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path" presetSubtype="0" accel="50000" decel="50000" fill="hold" nodeType="clickEffect">
                                  <p:stCondLst>
                                    <p:cond delay="0"/>
                                  </p:stCondLst>
                                  <p:childTnLst>
                                    <p:animMotion origin="layout" path="M -0.06302 0.16597 L -0.26719 0.19352 " pathEditMode="relative" rAng="0" ptsTypes="AA">
                                      <p:cBhvr>
                                        <p:cTn id="78" dur="500" fill="hold"/>
                                        <p:tgtEl>
                                          <p:spTgt spid="45"/>
                                        </p:tgtEl>
                                        <p:attrNameLst>
                                          <p:attrName>ppt_x</p:attrName>
                                          <p:attrName>ppt_y</p:attrName>
                                        </p:attrNameLst>
                                      </p:cBhvr>
                                      <p:rCtr x="-10226" y="1366"/>
                                    </p:animMotion>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nodeType="clickEffect">
                                  <p:stCondLst>
                                    <p:cond delay="0"/>
                                  </p:stCondLst>
                                  <p:childTnLst>
                                    <p:set>
                                      <p:cBhvr>
                                        <p:cTn id="82" dur="1" fill="hold">
                                          <p:stCondLst>
                                            <p:cond delay="0"/>
                                          </p:stCondLst>
                                        </p:cTn>
                                        <p:tgtEl>
                                          <p:spTgt spid="117"/>
                                        </p:tgtEl>
                                        <p:attrNameLst>
                                          <p:attrName>style.visibility</p:attrName>
                                        </p:attrNameLst>
                                      </p:cBhvr>
                                      <p:to>
                                        <p:strVal val="visible"/>
                                      </p:to>
                                    </p:set>
                                    <p:animEffect transition="in" filter="wipe(down)">
                                      <p:cBhvr>
                                        <p:cTn id="83" dur="500"/>
                                        <p:tgtEl>
                                          <p:spTgt spid="117"/>
                                        </p:tgtEl>
                                      </p:cBhvr>
                                    </p:animEffect>
                                  </p:childTnLst>
                                </p:cTn>
                              </p:par>
                              <p:par>
                                <p:cTn id="84" presetID="10" presetClass="exit" presetSubtype="0" fill="hold" grpId="1" nodeType="withEffect">
                                  <p:stCondLst>
                                    <p:cond delay="0"/>
                                  </p:stCondLst>
                                  <p:childTnLst>
                                    <p:animEffect transition="out" filter="fade">
                                      <p:cBhvr>
                                        <p:cTn id="85" dur="500"/>
                                        <p:tgtEl>
                                          <p:spTgt spid="87"/>
                                        </p:tgtEl>
                                      </p:cBhvr>
                                    </p:animEffect>
                                    <p:set>
                                      <p:cBhvr>
                                        <p:cTn id="86" dur="1" fill="hold">
                                          <p:stCondLst>
                                            <p:cond delay="499"/>
                                          </p:stCondLst>
                                        </p:cTn>
                                        <p:tgtEl>
                                          <p:spTgt spid="87"/>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70"/>
                                        </p:tgtEl>
                                      </p:cBhvr>
                                    </p:animEffect>
                                    <p:set>
                                      <p:cBhvr>
                                        <p:cTn id="89" dur="1" fill="hold">
                                          <p:stCondLst>
                                            <p:cond delay="499"/>
                                          </p:stCondLst>
                                        </p:cTn>
                                        <p:tgtEl>
                                          <p:spTgt spid="70"/>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nodeType="clickEffect">
                                  <p:stCondLst>
                                    <p:cond delay="0"/>
                                  </p:stCondLst>
                                  <p:childTnLst>
                                    <p:animEffect transition="out" filter="fade">
                                      <p:cBhvr>
                                        <p:cTn id="93" dur="500"/>
                                        <p:tgtEl>
                                          <p:spTgt spid="46"/>
                                        </p:tgtEl>
                                      </p:cBhvr>
                                    </p:animEffect>
                                    <p:set>
                                      <p:cBhvr>
                                        <p:cTn id="94" dur="1" fill="hold">
                                          <p:stCondLst>
                                            <p:cond delay="499"/>
                                          </p:stCondLst>
                                        </p:cTn>
                                        <p:tgtEl>
                                          <p:spTgt spid="46"/>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44"/>
                                        </p:tgtEl>
                                      </p:cBhvr>
                                    </p:animEffect>
                                    <p:set>
                                      <p:cBhvr>
                                        <p:cTn id="97" dur="1" fill="hold">
                                          <p:stCondLst>
                                            <p:cond delay="499"/>
                                          </p:stCondLst>
                                        </p:cTn>
                                        <p:tgtEl>
                                          <p:spTgt spid="44"/>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500"/>
                                        <p:tgtEl>
                                          <p:spTgt spid="45"/>
                                        </p:tgtEl>
                                      </p:cBhvr>
                                    </p:animEffect>
                                    <p:set>
                                      <p:cBhvr>
                                        <p:cTn id="100" dur="1" fill="hold">
                                          <p:stCondLst>
                                            <p:cond delay="499"/>
                                          </p:stCondLst>
                                        </p:cTn>
                                        <p:tgtEl>
                                          <p:spTgt spid="45"/>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117"/>
                                        </p:tgtEl>
                                      </p:cBhvr>
                                    </p:animEffect>
                                    <p:set>
                                      <p:cBhvr>
                                        <p:cTn id="103" dur="1" fill="hold">
                                          <p:stCondLst>
                                            <p:cond delay="499"/>
                                          </p:stCondLst>
                                        </p:cTn>
                                        <p:tgtEl>
                                          <p:spTgt spid="117"/>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42" presetClass="path" presetSubtype="0" accel="50000" decel="50000" fill="hold" nodeType="clickEffect">
                                  <p:stCondLst>
                                    <p:cond delay="0"/>
                                  </p:stCondLst>
                                  <p:childTnLst>
                                    <p:animMotion origin="layout" path="M -0.00035 0.09306 L -0.00035 0.12385 " pathEditMode="relative" rAng="0" ptsTypes="AA">
                                      <p:cBhvr>
                                        <p:cTn id="107" dur="500" fill="hold"/>
                                        <p:tgtEl>
                                          <p:spTgt spid="67"/>
                                        </p:tgtEl>
                                        <p:attrNameLst>
                                          <p:attrName>ppt_x</p:attrName>
                                          <p:attrName>ppt_y</p:attrName>
                                        </p:attrNameLst>
                                      </p:cBhvr>
                                      <p:rCtr x="17" y="1528"/>
                                    </p:animMotion>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96"/>
                                        </p:tgtEl>
                                        <p:attrNameLst>
                                          <p:attrName>style.visibility</p:attrName>
                                        </p:attrNameLst>
                                      </p:cBhvr>
                                      <p:to>
                                        <p:strVal val="visible"/>
                                      </p:to>
                                    </p:set>
                                    <p:animEffect transition="in" filter="fade">
                                      <p:cBhvr>
                                        <p:cTn id="112" dur="500"/>
                                        <p:tgtEl>
                                          <p:spTgt spid="96"/>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84"/>
                                        </p:tgtEl>
                                        <p:attrNameLst>
                                          <p:attrName>style.visibility</p:attrName>
                                        </p:attrNameLst>
                                      </p:cBhvr>
                                      <p:to>
                                        <p:strVal val="visible"/>
                                      </p:to>
                                    </p:set>
                                    <p:animEffect transition="in" filter="fade">
                                      <p:cBhvr>
                                        <p:cTn id="115" dur="500"/>
                                        <p:tgtEl>
                                          <p:spTgt spid="84"/>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92"/>
                                        </p:tgtEl>
                                        <p:attrNameLst>
                                          <p:attrName>style.visibility</p:attrName>
                                        </p:attrNameLst>
                                      </p:cBhvr>
                                      <p:to>
                                        <p:strVal val="visible"/>
                                      </p:to>
                                    </p:set>
                                    <p:animEffect transition="in" filter="fade">
                                      <p:cBhvr>
                                        <p:cTn id="120" dur="500"/>
                                        <p:tgtEl>
                                          <p:spTgt spid="92"/>
                                        </p:tgtEl>
                                      </p:cBhvr>
                                    </p:animEffect>
                                  </p:childTnLst>
                                </p:cTn>
                              </p:par>
                              <p:par>
                                <p:cTn id="121" presetID="1" presetClass="emph" presetSubtype="2" fill="hold" nodeType="withEffect">
                                  <p:stCondLst>
                                    <p:cond delay="0"/>
                                  </p:stCondLst>
                                  <p:childTnLst>
                                    <p:animClr clrSpc="rgb" dir="cw">
                                      <p:cBhvr>
                                        <p:cTn id="122" dur="500" fill="hold"/>
                                        <p:tgtEl>
                                          <p:spTgt spid="7"/>
                                        </p:tgtEl>
                                        <p:attrNameLst>
                                          <p:attrName>fillcolor</p:attrName>
                                        </p:attrNameLst>
                                      </p:cBhvr>
                                      <p:to>
                                        <a:srgbClr val="7030A0"/>
                                      </p:to>
                                    </p:animClr>
                                    <p:set>
                                      <p:cBhvr>
                                        <p:cTn id="123" dur="500" fill="hold"/>
                                        <p:tgtEl>
                                          <p:spTgt spid="7"/>
                                        </p:tgtEl>
                                        <p:attrNameLst>
                                          <p:attrName>fill.type</p:attrName>
                                        </p:attrNameLst>
                                      </p:cBhvr>
                                      <p:to>
                                        <p:strVal val="solid"/>
                                      </p:to>
                                    </p:set>
                                    <p:set>
                                      <p:cBhvr>
                                        <p:cTn id="124" dur="500" fill="hold"/>
                                        <p:tgtEl>
                                          <p:spTgt spid="7"/>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42" presetClass="path" presetSubtype="0" accel="50000" decel="50000" fill="hold" nodeType="clickEffect">
                                  <p:stCondLst>
                                    <p:cond delay="0"/>
                                  </p:stCondLst>
                                  <p:childTnLst>
                                    <p:animMotion origin="layout" path="M 2.77778E-6 -3.33333E-6 L -0.00157 0.09861 " pathEditMode="relative" rAng="0" ptsTypes="AA">
                                      <p:cBhvr>
                                        <p:cTn id="128" dur="500" fill="hold"/>
                                        <p:tgtEl>
                                          <p:spTgt spid="92"/>
                                        </p:tgtEl>
                                        <p:attrNameLst>
                                          <p:attrName>ppt_x</p:attrName>
                                          <p:attrName>ppt_y</p:attrName>
                                        </p:attrNameLst>
                                      </p:cBhvr>
                                      <p:rCtr x="-87" y="4931"/>
                                    </p:animMotion>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2" nodeType="clickEffect">
                                  <p:stCondLst>
                                    <p:cond delay="0"/>
                                  </p:stCondLst>
                                  <p:childTnLst>
                                    <p:set>
                                      <p:cBhvr>
                                        <p:cTn id="132" dur="1" fill="hold">
                                          <p:stCondLst>
                                            <p:cond delay="0"/>
                                          </p:stCondLst>
                                        </p:cTn>
                                        <p:tgtEl>
                                          <p:spTgt spid="87"/>
                                        </p:tgtEl>
                                        <p:attrNameLst>
                                          <p:attrName>style.visibility</p:attrName>
                                        </p:attrNameLst>
                                      </p:cBhvr>
                                      <p:to>
                                        <p:strVal val="visible"/>
                                      </p:to>
                                    </p:set>
                                    <p:animEffect transition="in" filter="fade">
                                      <p:cBhvr>
                                        <p:cTn id="133" dur="500"/>
                                        <p:tgtEl>
                                          <p:spTgt spid="87"/>
                                        </p:tgtEl>
                                      </p:cBhvr>
                                    </p:animEffect>
                                  </p:childTnLst>
                                </p:cTn>
                              </p:par>
                            </p:childTnLst>
                          </p:cTn>
                        </p:par>
                      </p:childTnLst>
                    </p:cTn>
                  </p:par>
                  <p:par>
                    <p:cTn id="134" fill="hold">
                      <p:stCondLst>
                        <p:cond delay="indefinite"/>
                      </p:stCondLst>
                      <p:childTnLst>
                        <p:par>
                          <p:cTn id="135" fill="hold">
                            <p:stCondLst>
                              <p:cond delay="0"/>
                            </p:stCondLst>
                            <p:childTnLst>
                              <p:par>
                                <p:cTn id="136" presetID="42" presetClass="path" presetSubtype="0" accel="50000" decel="50000" fill="hold" nodeType="clickEffect">
                                  <p:stCondLst>
                                    <p:cond delay="0"/>
                                  </p:stCondLst>
                                  <p:childTnLst>
                                    <p:animMotion origin="layout" path="M -0.00157 0.09861 L -0.00417 0.1257 " pathEditMode="relative" rAng="0" ptsTypes="AA">
                                      <p:cBhvr>
                                        <p:cTn id="137" dur="500" fill="hold"/>
                                        <p:tgtEl>
                                          <p:spTgt spid="92"/>
                                        </p:tgtEl>
                                        <p:attrNameLst>
                                          <p:attrName>ppt_x</p:attrName>
                                          <p:attrName>ppt_y</p:attrName>
                                        </p:attrNameLst>
                                      </p:cBhvr>
                                      <p:rCtr x="-139" y="1343"/>
                                    </p:animMotion>
                                  </p:childTnLst>
                                </p:cTn>
                              </p:par>
                              <p:par>
                                <p:cTn id="138" presetID="10" presetClass="exit" presetSubtype="0" fill="hold" grpId="3" nodeType="withEffect">
                                  <p:stCondLst>
                                    <p:cond delay="0"/>
                                  </p:stCondLst>
                                  <p:childTnLst>
                                    <p:animEffect transition="out" filter="fade">
                                      <p:cBhvr>
                                        <p:cTn id="139" dur="500"/>
                                        <p:tgtEl>
                                          <p:spTgt spid="87"/>
                                        </p:tgtEl>
                                      </p:cBhvr>
                                    </p:animEffect>
                                    <p:set>
                                      <p:cBhvr>
                                        <p:cTn id="140" dur="1" fill="hold">
                                          <p:stCondLst>
                                            <p:cond delay="499"/>
                                          </p:stCondLst>
                                        </p:cTn>
                                        <p:tgtEl>
                                          <p:spTgt spid="87"/>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nodeType="clickEffect">
                                  <p:stCondLst>
                                    <p:cond delay="0"/>
                                  </p:stCondLst>
                                  <p:childTnLst>
                                    <p:set>
                                      <p:cBhvr>
                                        <p:cTn id="144" dur="1" fill="hold">
                                          <p:stCondLst>
                                            <p:cond delay="0"/>
                                          </p:stCondLst>
                                        </p:cTn>
                                        <p:tgtEl>
                                          <p:spTgt spid="112"/>
                                        </p:tgtEl>
                                        <p:attrNameLst>
                                          <p:attrName>style.visibility</p:attrName>
                                        </p:attrNameLst>
                                      </p:cBhvr>
                                      <p:to>
                                        <p:strVal val="visible"/>
                                      </p:to>
                                    </p:set>
                                    <p:animEffect transition="in" filter="fade">
                                      <p:cBhvr>
                                        <p:cTn id="145" dur="500"/>
                                        <p:tgtEl>
                                          <p:spTgt spid="112"/>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11"/>
                                        </p:tgtEl>
                                        <p:attrNameLst>
                                          <p:attrName>style.visibility</p:attrName>
                                        </p:attrNameLst>
                                      </p:cBhvr>
                                      <p:to>
                                        <p:strVal val="visible"/>
                                      </p:to>
                                    </p:set>
                                    <p:animEffect transition="in" filter="fade">
                                      <p:cBhvr>
                                        <p:cTn id="148" dur="500"/>
                                        <p:tgtEl>
                                          <p:spTgt spid="111"/>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nodeType="clickEffect">
                                  <p:stCondLst>
                                    <p:cond delay="0"/>
                                  </p:stCondLst>
                                  <p:childTnLst>
                                    <p:set>
                                      <p:cBhvr>
                                        <p:cTn id="152" dur="1" fill="hold">
                                          <p:stCondLst>
                                            <p:cond delay="0"/>
                                          </p:stCondLst>
                                        </p:cTn>
                                        <p:tgtEl>
                                          <p:spTgt spid="94"/>
                                        </p:tgtEl>
                                        <p:attrNameLst>
                                          <p:attrName>style.visibility</p:attrName>
                                        </p:attrNameLst>
                                      </p:cBhvr>
                                      <p:to>
                                        <p:strVal val="visible"/>
                                      </p:to>
                                    </p:set>
                                    <p:animEffect transition="in" filter="fade">
                                      <p:cBhvr>
                                        <p:cTn id="153" dur="500"/>
                                        <p:tgtEl>
                                          <p:spTgt spid="94"/>
                                        </p:tgtEl>
                                      </p:cBhvr>
                                    </p:animEffect>
                                  </p:childTnLst>
                                </p:cTn>
                              </p:par>
                              <p:par>
                                <p:cTn id="154" presetID="1" presetClass="emph" presetSubtype="2" fill="hold" nodeType="withEffect">
                                  <p:stCondLst>
                                    <p:cond delay="0"/>
                                  </p:stCondLst>
                                  <p:childTnLst>
                                    <p:animClr clrSpc="rgb" dir="cw">
                                      <p:cBhvr>
                                        <p:cTn id="155" dur="500" fill="hold"/>
                                        <p:tgtEl>
                                          <p:spTgt spid="18"/>
                                        </p:tgtEl>
                                        <p:attrNameLst>
                                          <p:attrName>fillcolor</p:attrName>
                                        </p:attrNameLst>
                                      </p:cBhvr>
                                      <p:to>
                                        <a:srgbClr val="BF9000"/>
                                      </p:to>
                                    </p:animClr>
                                    <p:set>
                                      <p:cBhvr>
                                        <p:cTn id="156" dur="500" fill="hold"/>
                                        <p:tgtEl>
                                          <p:spTgt spid="18"/>
                                        </p:tgtEl>
                                        <p:attrNameLst>
                                          <p:attrName>fill.type</p:attrName>
                                        </p:attrNameLst>
                                      </p:cBhvr>
                                      <p:to>
                                        <p:strVal val="solid"/>
                                      </p:to>
                                    </p:set>
                                    <p:set>
                                      <p:cBhvr>
                                        <p:cTn id="157" dur="500" fill="hold"/>
                                        <p:tgtEl>
                                          <p:spTgt spid="18"/>
                                        </p:tgtEl>
                                        <p:attrNameLst>
                                          <p:attrName>fill.on</p:attrName>
                                        </p:attrNameLst>
                                      </p:cBhvr>
                                      <p:to>
                                        <p:strVal val="true"/>
                                      </p:to>
                                    </p:set>
                                  </p:childTnLst>
                                </p:cTn>
                              </p:par>
                            </p:childTnLst>
                          </p:cTn>
                        </p:par>
                      </p:childTnLst>
                    </p:cTn>
                  </p:par>
                  <p:par>
                    <p:cTn id="158" fill="hold">
                      <p:stCondLst>
                        <p:cond delay="indefinite"/>
                      </p:stCondLst>
                      <p:childTnLst>
                        <p:par>
                          <p:cTn id="159" fill="hold">
                            <p:stCondLst>
                              <p:cond delay="0"/>
                            </p:stCondLst>
                            <p:childTnLst>
                              <p:par>
                                <p:cTn id="160" presetID="42" presetClass="path" presetSubtype="0" accel="50000" decel="50000" fill="hold" nodeType="clickEffect">
                                  <p:stCondLst>
                                    <p:cond delay="0"/>
                                  </p:stCondLst>
                                  <p:childTnLst>
                                    <p:animMotion origin="layout" path="M 1.66667E-6 -3.7037E-7 L -0.00156 0.09861 " pathEditMode="relative" rAng="0" ptsTypes="AA">
                                      <p:cBhvr>
                                        <p:cTn id="161" dur="500" fill="hold"/>
                                        <p:tgtEl>
                                          <p:spTgt spid="94"/>
                                        </p:tgtEl>
                                        <p:attrNameLst>
                                          <p:attrName>ppt_x</p:attrName>
                                          <p:attrName>ppt_y</p:attrName>
                                        </p:attrNameLst>
                                      </p:cBhvr>
                                      <p:rCtr x="-87" y="4931"/>
                                    </p:animMotion>
                                  </p:childTnLst>
                                </p:cTn>
                              </p:par>
                              <p:par>
                                <p:cTn id="162" presetID="10" presetClass="entr" presetSubtype="0" fill="hold" grpId="0" nodeType="withEffect">
                                  <p:stCondLst>
                                    <p:cond delay="0"/>
                                  </p:stCondLst>
                                  <p:childTnLst>
                                    <p:set>
                                      <p:cBhvr>
                                        <p:cTn id="163" dur="1" fill="hold">
                                          <p:stCondLst>
                                            <p:cond delay="0"/>
                                          </p:stCondLst>
                                        </p:cTn>
                                        <p:tgtEl>
                                          <p:spTgt spid="114"/>
                                        </p:tgtEl>
                                        <p:attrNameLst>
                                          <p:attrName>style.visibility</p:attrName>
                                        </p:attrNameLst>
                                      </p:cBhvr>
                                      <p:to>
                                        <p:strVal val="visible"/>
                                      </p:to>
                                    </p:set>
                                    <p:animEffect transition="in" filter="fade">
                                      <p:cBhvr>
                                        <p:cTn id="164" dur="500"/>
                                        <p:tgtEl>
                                          <p:spTgt spid="114"/>
                                        </p:tgtEl>
                                      </p:cBhvr>
                                    </p:animEffect>
                                  </p:childTnLst>
                                </p:cTn>
                              </p:par>
                            </p:childTnLst>
                          </p:cTn>
                        </p:par>
                      </p:childTnLst>
                    </p:cTn>
                  </p:par>
                  <p:par>
                    <p:cTn id="165" fill="hold">
                      <p:stCondLst>
                        <p:cond delay="indefinite"/>
                      </p:stCondLst>
                      <p:childTnLst>
                        <p:par>
                          <p:cTn id="166" fill="hold">
                            <p:stCondLst>
                              <p:cond delay="0"/>
                            </p:stCondLst>
                            <p:childTnLst>
                              <p:par>
                                <p:cTn id="167" presetID="42" presetClass="path" presetSubtype="0" accel="50000" decel="50000" fill="hold" nodeType="clickEffect">
                                  <p:stCondLst>
                                    <p:cond delay="0"/>
                                  </p:stCondLst>
                                  <p:childTnLst>
                                    <p:animMotion origin="layout" path="M -0.00156 0.09861 L -0.00417 0.12569 " pathEditMode="relative" rAng="0" ptsTypes="AA">
                                      <p:cBhvr>
                                        <p:cTn id="168" dur="500" fill="hold"/>
                                        <p:tgtEl>
                                          <p:spTgt spid="94"/>
                                        </p:tgtEl>
                                        <p:attrNameLst>
                                          <p:attrName>ppt_x</p:attrName>
                                          <p:attrName>ppt_y</p:attrName>
                                        </p:attrNameLst>
                                      </p:cBhvr>
                                      <p:rCtr x="-139" y="1343"/>
                                    </p:animMotion>
                                  </p:childTnLst>
                                </p:cTn>
                              </p:par>
                              <p:par>
                                <p:cTn id="169" presetID="10" presetClass="entr" presetSubtype="0" fill="hold" grpId="0" nodeType="withEffect">
                                  <p:stCondLst>
                                    <p:cond delay="0"/>
                                  </p:stCondLst>
                                  <p:childTnLst>
                                    <p:set>
                                      <p:cBhvr>
                                        <p:cTn id="170" dur="1" fill="hold">
                                          <p:stCondLst>
                                            <p:cond delay="0"/>
                                          </p:stCondLst>
                                        </p:cTn>
                                        <p:tgtEl>
                                          <p:spTgt spid="115"/>
                                        </p:tgtEl>
                                        <p:attrNameLst>
                                          <p:attrName>style.visibility</p:attrName>
                                        </p:attrNameLst>
                                      </p:cBhvr>
                                      <p:to>
                                        <p:strVal val="visible"/>
                                      </p:to>
                                    </p:set>
                                    <p:animEffect transition="in" filter="fade">
                                      <p:cBhvr>
                                        <p:cTn id="171" dur="500"/>
                                        <p:tgtEl>
                                          <p:spTgt spid="115"/>
                                        </p:tgtEl>
                                      </p:cBhvr>
                                    </p:animEffect>
                                  </p:childTnLst>
                                </p:cTn>
                              </p:par>
                            </p:childTnLst>
                          </p:cTn>
                        </p:par>
                      </p:childTnLst>
                    </p:cTn>
                  </p:par>
                  <p:par>
                    <p:cTn id="172" fill="hold">
                      <p:stCondLst>
                        <p:cond delay="indefinite"/>
                      </p:stCondLst>
                      <p:childTnLst>
                        <p:par>
                          <p:cTn id="173" fill="hold">
                            <p:stCondLst>
                              <p:cond delay="0"/>
                            </p:stCondLst>
                            <p:childTnLst>
                              <p:par>
                                <p:cTn id="174" presetID="42" presetClass="path" presetSubtype="0" accel="50000" decel="50000" fill="hold" nodeType="clickEffect">
                                  <p:stCondLst>
                                    <p:cond delay="0"/>
                                  </p:stCondLst>
                                  <p:childTnLst>
                                    <p:animMotion origin="layout" path="M -0.00417 0.12569 L -0.06302 0.16597 " pathEditMode="relative" rAng="0" ptsTypes="AA">
                                      <p:cBhvr>
                                        <p:cTn id="175" dur="500" fill="hold"/>
                                        <p:tgtEl>
                                          <p:spTgt spid="94"/>
                                        </p:tgtEl>
                                        <p:attrNameLst>
                                          <p:attrName>ppt_x</p:attrName>
                                          <p:attrName>ppt_y</p:attrName>
                                        </p:attrNameLst>
                                      </p:cBhvr>
                                      <p:rCtr x="-2951" y="2014"/>
                                    </p:animMotion>
                                  </p:childTnLst>
                                </p:cTn>
                              </p:par>
                              <p:par>
                                <p:cTn id="176" presetID="10" presetClass="entr" presetSubtype="0" fill="hold" grpId="0" nodeType="withEffect">
                                  <p:stCondLst>
                                    <p:cond delay="0"/>
                                  </p:stCondLst>
                                  <p:childTnLst>
                                    <p:set>
                                      <p:cBhvr>
                                        <p:cTn id="177" dur="1" fill="hold">
                                          <p:stCondLst>
                                            <p:cond delay="0"/>
                                          </p:stCondLst>
                                        </p:cTn>
                                        <p:tgtEl>
                                          <p:spTgt spid="55"/>
                                        </p:tgtEl>
                                        <p:attrNameLst>
                                          <p:attrName>style.visibility</p:attrName>
                                        </p:attrNameLst>
                                      </p:cBhvr>
                                      <p:to>
                                        <p:strVal val="visible"/>
                                      </p:to>
                                    </p:set>
                                    <p:animEffect transition="in" filter="fade">
                                      <p:cBhvr>
                                        <p:cTn id="178" dur="500"/>
                                        <p:tgtEl>
                                          <p:spTgt spid="55"/>
                                        </p:tgtEl>
                                      </p:cBhvr>
                                    </p:animEffect>
                                  </p:childTnLst>
                                </p:cTn>
                              </p:par>
                            </p:childTnLst>
                          </p:cTn>
                        </p:par>
                      </p:childTnLst>
                    </p:cTn>
                  </p:par>
                  <p:par>
                    <p:cTn id="179" fill="hold">
                      <p:stCondLst>
                        <p:cond delay="indefinite"/>
                      </p:stCondLst>
                      <p:childTnLst>
                        <p:par>
                          <p:cTn id="180" fill="hold">
                            <p:stCondLst>
                              <p:cond delay="0"/>
                            </p:stCondLst>
                            <p:childTnLst>
                              <p:par>
                                <p:cTn id="181" presetID="42" presetClass="path" presetSubtype="0" accel="50000" decel="50000" fill="hold" nodeType="clickEffect">
                                  <p:stCondLst>
                                    <p:cond delay="0"/>
                                  </p:stCondLst>
                                  <p:childTnLst>
                                    <p:animMotion origin="layout" path="M -0.06302 0.16597 L -0.26719 0.19352 " pathEditMode="relative" rAng="0" ptsTypes="AA">
                                      <p:cBhvr>
                                        <p:cTn id="182" dur="500" fill="hold"/>
                                        <p:tgtEl>
                                          <p:spTgt spid="94"/>
                                        </p:tgtEl>
                                        <p:attrNameLst>
                                          <p:attrName>ppt_x</p:attrName>
                                          <p:attrName>ppt_y</p:attrName>
                                        </p:attrNameLst>
                                      </p:cBhvr>
                                      <p:rCtr x="-10208" y="1366"/>
                                    </p:animMotion>
                                  </p:childTnLst>
                                </p:cTn>
                              </p:par>
                            </p:childTnLst>
                          </p:cTn>
                        </p:par>
                      </p:childTnLst>
                    </p:cTn>
                  </p:par>
                  <p:par>
                    <p:cTn id="183" fill="hold">
                      <p:stCondLst>
                        <p:cond delay="indefinite"/>
                      </p:stCondLst>
                      <p:childTnLst>
                        <p:par>
                          <p:cTn id="184" fill="hold">
                            <p:stCondLst>
                              <p:cond delay="0"/>
                            </p:stCondLst>
                            <p:childTnLst>
                              <p:par>
                                <p:cTn id="185" presetID="22" presetClass="entr" presetSubtype="4" fill="hold" nodeType="clickEffect">
                                  <p:stCondLst>
                                    <p:cond delay="0"/>
                                  </p:stCondLst>
                                  <p:childTnLst>
                                    <p:set>
                                      <p:cBhvr>
                                        <p:cTn id="186" dur="1" fill="hold">
                                          <p:stCondLst>
                                            <p:cond delay="0"/>
                                          </p:stCondLst>
                                        </p:cTn>
                                        <p:tgtEl>
                                          <p:spTgt spid="116"/>
                                        </p:tgtEl>
                                        <p:attrNameLst>
                                          <p:attrName>style.visibility</p:attrName>
                                        </p:attrNameLst>
                                      </p:cBhvr>
                                      <p:to>
                                        <p:strVal val="visible"/>
                                      </p:to>
                                    </p:set>
                                    <p:animEffect transition="in" filter="wipe(down)">
                                      <p:cBhvr>
                                        <p:cTn id="187" dur="500"/>
                                        <p:tgtEl>
                                          <p:spTgt spid="116"/>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xit" presetSubtype="0" fill="hold" nodeType="clickEffect">
                                  <p:stCondLst>
                                    <p:cond delay="0"/>
                                  </p:stCondLst>
                                  <p:childTnLst>
                                    <p:animEffect transition="out" filter="fade">
                                      <p:cBhvr>
                                        <p:cTn id="191" dur="500"/>
                                        <p:tgtEl>
                                          <p:spTgt spid="112"/>
                                        </p:tgtEl>
                                      </p:cBhvr>
                                    </p:animEffect>
                                    <p:set>
                                      <p:cBhvr>
                                        <p:cTn id="192" dur="1" fill="hold">
                                          <p:stCondLst>
                                            <p:cond delay="499"/>
                                          </p:stCondLst>
                                        </p:cTn>
                                        <p:tgtEl>
                                          <p:spTgt spid="112"/>
                                        </p:tgtEl>
                                        <p:attrNameLst>
                                          <p:attrName>style.visibility</p:attrName>
                                        </p:attrNameLst>
                                      </p:cBhvr>
                                      <p:to>
                                        <p:strVal val="hidden"/>
                                      </p:to>
                                    </p:set>
                                  </p:childTnLst>
                                </p:cTn>
                              </p:par>
                              <p:par>
                                <p:cTn id="193" presetID="10" presetClass="exit" presetSubtype="0" fill="hold" grpId="1" nodeType="withEffect">
                                  <p:stCondLst>
                                    <p:cond delay="0"/>
                                  </p:stCondLst>
                                  <p:childTnLst>
                                    <p:animEffect transition="out" filter="fade">
                                      <p:cBhvr>
                                        <p:cTn id="194" dur="500"/>
                                        <p:tgtEl>
                                          <p:spTgt spid="111"/>
                                        </p:tgtEl>
                                      </p:cBhvr>
                                    </p:animEffect>
                                    <p:set>
                                      <p:cBhvr>
                                        <p:cTn id="195" dur="1" fill="hold">
                                          <p:stCondLst>
                                            <p:cond delay="499"/>
                                          </p:stCondLst>
                                        </p:cTn>
                                        <p:tgtEl>
                                          <p:spTgt spid="111"/>
                                        </p:tgtEl>
                                        <p:attrNameLst>
                                          <p:attrName>style.visibility</p:attrName>
                                        </p:attrNameLst>
                                      </p:cBhvr>
                                      <p:to>
                                        <p:strVal val="hidden"/>
                                      </p:to>
                                    </p:set>
                                  </p:childTnLst>
                                </p:cTn>
                              </p:par>
                              <p:par>
                                <p:cTn id="196" presetID="10" presetClass="exit" presetSubtype="0" fill="hold" nodeType="withEffect">
                                  <p:stCondLst>
                                    <p:cond delay="0"/>
                                  </p:stCondLst>
                                  <p:childTnLst>
                                    <p:animEffect transition="out" filter="fade">
                                      <p:cBhvr>
                                        <p:cTn id="197" dur="500"/>
                                        <p:tgtEl>
                                          <p:spTgt spid="94"/>
                                        </p:tgtEl>
                                      </p:cBhvr>
                                    </p:animEffect>
                                    <p:set>
                                      <p:cBhvr>
                                        <p:cTn id="198" dur="1" fill="hold">
                                          <p:stCondLst>
                                            <p:cond delay="499"/>
                                          </p:stCondLst>
                                        </p:cTn>
                                        <p:tgtEl>
                                          <p:spTgt spid="94"/>
                                        </p:tgtEl>
                                        <p:attrNameLst>
                                          <p:attrName>style.visibility</p:attrName>
                                        </p:attrNameLst>
                                      </p:cBhvr>
                                      <p:to>
                                        <p:strVal val="hidden"/>
                                      </p:to>
                                    </p:set>
                                  </p:childTnLst>
                                </p:cTn>
                              </p:par>
                              <p:par>
                                <p:cTn id="199" presetID="10" presetClass="exit" presetSubtype="0" fill="hold" grpId="1" nodeType="withEffect">
                                  <p:stCondLst>
                                    <p:cond delay="0"/>
                                  </p:stCondLst>
                                  <p:childTnLst>
                                    <p:animEffect transition="out" filter="fade">
                                      <p:cBhvr>
                                        <p:cTn id="200" dur="500"/>
                                        <p:tgtEl>
                                          <p:spTgt spid="114"/>
                                        </p:tgtEl>
                                      </p:cBhvr>
                                    </p:animEffect>
                                    <p:set>
                                      <p:cBhvr>
                                        <p:cTn id="201" dur="1" fill="hold">
                                          <p:stCondLst>
                                            <p:cond delay="499"/>
                                          </p:stCondLst>
                                        </p:cTn>
                                        <p:tgtEl>
                                          <p:spTgt spid="114"/>
                                        </p:tgtEl>
                                        <p:attrNameLst>
                                          <p:attrName>style.visibility</p:attrName>
                                        </p:attrNameLst>
                                      </p:cBhvr>
                                      <p:to>
                                        <p:strVal val="hidden"/>
                                      </p:to>
                                    </p:set>
                                  </p:childTnLst>
                                </p:cTn>
                              </p:par>
                              <p:par>
                                <p:cTn id="202" presetID="10" presetClass="exit" presetSubtype="0" fill="hold" grpId="1" nodeType="withEffect">
                                  <p:stCondLst>
                                    <p:cond delay="0"/>
                                  </p:stCondLst>
                                  <p:childTnLst>
                                    <p:animEffect transition="out" filter="fade">
                                      <p:cBhvr>
                                        <p:cTn id="203" dur="500"/>
                                        <p:tgtEl>
                                          <p:spTgt spid="115"/>
                                        </p:tgtEl>
                                      </p:cBhvr>
                                    </p:animEffect>
                                    <p:set>
                                      <p:cBhvr>
                                        <p:cTn id="204" dur="1" fill="hold">
                                          <p:stCondLst>
                                            <p:cond delay="499"/>
                                          </p:stCondLst>
                                        </p:cTn>
                                        <p:tgtEl>
                                          <p:spTgt spid="115"/>
                                        </p:tgtEl>
                                        <p:attrNameLst>
                                          <p:attrName>style.visibility</p:attrName>
                                        </p:attrNameLst>
                                      </p:cBhvr>
                                      <p:to>
                                        <p:strVal val="hidden"/>
                                      </p:to>
                                    </p:set>
                                  </p:childTnLst>
                                </p:cTn>
                              </p:par>
                              <p:par>
                                <p:cTn id="205" presetID="10" presetClass="exit" presetSubtype="0" fill="hold" nodeType="withEffect">
                                  <p:stCondLst>
                                    <p:cond delay="0"/>
                                  </p:stCondLst>
                                  <p:childTnLst>
                                    <p:animEffect transition="out" filter="fade">
                                      <p:cBhvr>
                                        <p:cTn id="206" dur="500"/>
                                        <p:tgtEl>
                                          <p:spTgt spid="116"/>
                                        </p:tgtEl>
                                      </p:cBhvr>
                                    </p:animEffect>
                                    <p:set>
                                      <p:cBhvr>
                                        <p:cTn id="207" dur="1" fill="hold">
                                          <p:stCondLst>
                                            <p:cond delay="499"/>
                                          </p:stCondLst>
                                        </p:cTn>
                                        <p:tgtEl>
                                          <p:spTgt spid="116"/>
                                        </p:tgtEl>
                                        <p:attrNameLst>
                                          <p:attrName>style.visibility</p:attrName>
                                        </p:attrNameLst>
                                      </p:cBhvr>
                                      <p:to>
                                        <p:strVal val="hidden"/>
                                      </p:to>
                                    </p:set>
                                  </p:childTnLst>
                                </p:cTn>
                              </p:par>
                            </p:childTnLst>
                          </p:cTn>
                        </p:par>
                      </p:childTnLst>
                    </p:cTn>
                  </p:par>
                  <p:par>
                    <p:cTn id="208" fill="hold">
                      <p:stCondLst>
                        <p:cond delay="indefinite"/>
                      </p:stCondLst>
                      <p:childTnLst>
                        <p:par>
                          <p:cTn id="209" fill="hold">
                            <p:stCondLst>
                              <p:cond delay="0"/>
                            </p:stCondLst>
                            <p:childTnLst>
                              <p:par>
                                <p:cTn id="210" presetID="42" presetClass="path" presetSubtype="0" accel="50000" decel="50000" fill="hold" nodeType="clickEffect">
                                  <p:stCondLst>
                                    <p:cond delay="0"/>
                                  </p:stCondLst>
                                  <p:childTnLst>
                                    <p:animMotion origin="layout" path="M -0.00417 0.1257 L -0.06302 0.16598 " pathEditMode="relative" rAng="0" ptsTypes="AA">
                                      <p:cBhvr>
                                        <p:cTn id="211" dur="500" fill="hold"/>
                                        <p:tgtEl>
                                          <p:spTgt spid="92"/>
                                        </p:tgtEl>
                                        <p:attrNameLst>
                                          <p:attrName>ppt_x</p:attrName>
                                          <p:attrName>ppt_y</p:attrName>
                                        </p:attrNameLst>
                                      </p:cBhvr>
                                      <p:rCtr x="-2951" y="2014"/>
                                    </p:animMotion>
                                  </p:childTnLst>
                                </p:cTn>
                              </p:par>
                              <p:par>
                                <p:cTn id="212" presetID="10" presetClass="entr" presetSubtype="0" fill="hold" grpId="0" nodeType="withEffect">
                                  <p:stCondLst>
                                    <p:cond delay="0"/>
                                  </p:stCondLst>
                                  <p:childTnLst>
                                    <p:set>
                                      <p:cBhvr>
                                        <p:cTn id="213" dur="1" fill="hold">
                                          <p:stCondLst>
                                            <p:cond delay="0"/>
                                          </p:stCondLst>
                                        </p:cTn>
                                        <p:tgtEl>
                                          <p:spTgt spid="56"/>
                                        </p:tgtEl>
                                        <p:attrNameLst>
                                          <p:attrName>style.visibility</p:attrName>
                                        </p:attrNameLst>
                                      </p:cBhvr>
                                      <p:to>
                                        <p:strVal val="visible"/>
                                      </p:to>
                                    </p:set>
                                    <p:animEffect transition="in" filter="fade">
                                      <p:cBhvr>
                                        <p:cTn id="214" dur="500"/>
                                        <p:tgtEl>
                                          <p:spTgt spid="56"/>
                                        </p:tgtEl>
                                      </p:cBhvr>
                                    </p:animEffect>
                                  </p:childTnLst>
                                </p:cTn>
                              </p:par>
                            </p:childTnLst>
                          </p:cTn>
                        </p:par>
                      </p:childTnLst>
                    </p:cTn>
                  </p:par>
                  <p:par>
                    <p:cTn id="215" fill="hold">
                      <p:stCondLst>
                        <p:cond delay="indefinite"/>
                      </p:stCondLst>
                      <p:childTnLst>
                        <p:par>
                          <p:cTn id="216" fill="hold">
                            <p:stCondLst>
                              <p:cond delay="0"/>
                            </p:stCondLst>
                            <p:childTnLst>
                              <p:par>
                                <p:cTn id="217" presetID="42" presetClass="path" presetSubtype="0" accel="50000" decel="50000" fill="hold" nodeType="clickEffect">
                                  <p:stCondLst>
                                    <p:cond delay="0"/>
                                  </p:stCondLst>
                                  <p:childTnLst>
                                    <p:animMotion origin="layout" path="M -0.06302 0.16598 L -0.26719 0.19352 " pathEditMode="relative" rAng="0" ptsTypes="AA">
                                      <p:cBhvr>
                                        <p:cTn id="218" dur="500" fill="hold"/>
                                        <p:tgtEl>
                                          <p:spTgt spid="92"/>
                                        </p:tgtEl>
                                        <p:attrNameLst>
                                          <p:attrName>ppt_x</p:attrName>
                                          <p:attrName>ppt_y</p:attrName>
                                        </p:attrNameLst>
                                      </p:cBhvr>
                                      <p:rCtr x="-10208" y="1366"/>
                                    </p:animMotion>
                                  </p:childTnLst>
                                </p:cTn>
                              </p:par>
                            </p:childTnLst>
                          </p:cTn>
                        </p:par>
                      </p:childTnLst>
                    </p:cTn>
                  </p:par>
                  <p:par>
                    <p:cTn id="219" fill="hold">
                      <p:stCondLst>
                        <p:cond delay="indefinite"/>
                      </p:stCondLst>
                      <p:childTnLst>
                        <p:par>
                          <p:cTn id="220" fill="hold">
                            <p:stCondLst>
                              <p:cond delay="0"/>
                            </p:stCondLst>
                            <p:childTnLst>
                              <p:par>
                                <p:cTn id="221" presetID="22" presetClass="entr" presetSubtype="4" fill="hold" nodeType="clickEffect">
                                  <p:stCondLst>
                                    <p:cond delay="0"/>
                                  </p:stCondLst>
                                  <p:childTnLst>
                                    <p:set>
                                      <p:cBhvr>
                                        <p:cTn id="222" dur="1" fill="hold">
                                          <p:stCondLst>
                                            <p:cond delay="0"/>
                                          </p:stCondLst>
                                        </p:cTn>
                                        <p:tgtEl>
                                          <p:spTgt spid="97"/>
                                        </p:tgtEl>
                                        <p:attrNameLst>
                                          <p:attrName>style.visibility</p:attrName>
                                        </p:attrNameLst>
                                      </p:cBhvr>
                                      <p:to>
                                        <p:strVal val="visible"/>
                                      </p:to>
                                    </p:set>
                                    <p:animEffect transition="in" filter="wipe(down)">
                                      <p:cBhvr>
                                        <p:cTn id="223" dur="500"/>
                                        <p:tgtEl>
                                          <p:spTgt spid="97"/>
                                        </p:tgtEl>
                                      </p:cBhvr>
                                    </p:animEffect>
                                  </p:childTnLst>
                                </p:cTn>
                              </p:par>
                            </p:childTnLst>
                          </p:cTn>
                        </p:par>
                      </p:childTnLst>
                    </p:cTn>
                  </p:par>
                  <p:par>
                    <p:cTn id="224" fill="hold">
                      <p:stCondLst>
                        <p:cond delay="indefinite"/>
                      </p:stCondLst>
                      <p:childTnLst>
                        <p:par>
                          <p:cTn id="225" fill="hold">
                            <p:stCondLst>
                              <p:cond delay="0"/>
                            </p:stCondLst>
                            <p:childTnLst>
                              <p:par>
                                <p:cTn id="226" presetID="10" presetClass="exit" presetSubtype="0" fill="hold" nodeType="clickEffect">
                                  <p:stCondLst>
                                    <p:cond delay="0"/>
                                  </p:stCondLst>
                                  <p:childTnLst>
                                    <p:animEffect transition="out" filter="fade">
                                      <p:cBhvr>
                                        <p:cTn id="227" dur="500"/>
                                        <p:tgtEl>
                                          <p:spTgt spid="96"/>
                                        </p:tgtEl>
                                      </p:cBhvr>
                                    </p:animEffect>
                                    <p:set>
                                      <p:cBhvr>
                                        <p:cTn id="228" dur="1" fill="hold">
                                          <p:stCondLst>
                                            <p:cond delay="499"/>
                                          </p:stCondLst>
                                        </p:cTn>
                                        <p:tgtEl>
                                          <p:spTgt spid="96"/>
                                        </p:tgtEl>
                                        <p:attrNameLst>
                                          <p:attrName>style.visibility</p:attrName>
                                        </p:attrNameLst>
                                      </p:cBhvr>
                                      <p:to>
                                        <p:strVal val="hidden"/>
                                      </p:to>
                                    </p:set>
                                  </p:childTnLst>
                                </p:cTn>
                              </p:par>
                              <p:par>
                                <p:cTn id="229" presetID="10" presetClass="exit" presetSubtype="0" fill="hold" grpId="1" nodeType="withEffect">
                                  <p:stCondLst>
                                    <p:cond delay="0"/>
                                  </p:stCondLst>
                                  <p:childTnLst>
                                    <p:animEffect transition="out" filter="fade">
                                      <p:cBhvr>
                                        <p:cTn id="230" dur="500"/>
                                        <p:tgtEl>
                                          <p:spTgt spid="84"/>
                                        </p:tgtEl>
                                      </p:cBhvr>
                                    </p:animEffect>
                                    <p:set>
                                      <p:cBhvr>
                                        <p:cTn id="231" dur="1" fill="hold">
                                          <p:stCondLst>
                                            <p:cond delay="499"/>
                                          </p:stCondLst>
                                        </p:cTn>
                                        <p:tgtEl>
                                          <p:spTgt spid="84"/>
                                        </p:tgtEl>
                                        <p:attrNameLst>
                                          <p:attrName>style.visibility</p:attrName>
                                        </p:attrNameLst>
                                      </p:cBhvr>
                                      <p:to>
                                        <p:strVal val="hidden"/>
                                      </p:to>
                                    </p:set>
                                  </p:childTnLst>
                                </p:cTn>
                              </p:par>
                              <p:par>
                                <p:cTn id="232" presetID="10" presetClass="exit" presetSubtype="0" fill="hold" nodeType="withEffect">
                                  <p:stCondLst>
                                    <p:cond delay="0"/>
                                  </p:stCondLst>
                                  <p:childTnLst>
                                    <p:animEffect transition="out" filter="fade">
                                      <p:cBhvr>
                                        <p:cTn id="233" dur="500"/>
                                        <p:tgtEl>
                                          <p:spTgt spid="92"/>
                                        </p:tgtEl>
                                      </p:cBhvr>
                                    </p:animEffect>
                                    <p:set>
                                      <p:cBhvr>
                                        <p:cTn id="234" dur="1" fill="hold">
                                          <p:stCondLst>
                                            <p:cond delay="499"/>
                                          </p:stCondLst>
                                        </p:cTn>
                                        <p:tgtEl>
                                          <p:spTgt spid="92"/>
                                        </p:tgtEl>
                                        <p:attrNameLst>
                                          <p:attrName>style.visibility</p:attrName>
                                        </p:attrNameLst>
                                      </p:cBhvr>
                                      <p:to>
                                        <p:strVal val="hidden"/>
                                      </p:to>
                                    </p:set>
                                  </p:childTnLst>
                                </p:cTn>
                              </p:par>
                              <p:par>
                                <p:cTn id="235" presetID="10" presetClass="exit" presetSubtype="0" fill="hold" nodeType="withEffect">
                                  <p:stCondLst>
                                    <p:cond delay="0"/>
                                  </p:stCondLst>
                                  <p:childTnLst>
                                    <p:animEffect transition="out" filter="fade">
                                      <p:cBhvr>
                                        <p:cTn id="236" dur="500"/>
                                        <p:tgtEl>
                                          <p:spTgt spid="97"/>
                                        </p:tgtEl>
                                      </p:cBhvr>
                                    </p:animEffect>
                                    <p:set>
                                      <p:cBhvr>
                                        <p:cTn id="237" dur="1" fill="hold">
                                          <p:stCondLst>
                                            <p:cond delay="499"/>
                                          </p:stCondLst>
                                        </p:cTn>
                                        <p:tgtEl>
                                          <p:spTgt spid="97"/>
                                        </p:tgtEl>
                                        <p:attrNameLst>
                                          <p:attrName>style.visibility</p:attrName>
                                        </p:attrNameLst>
                                      </p:cBhvr>
                                      <p:to>
                                        <p:strVal val="hidden"/>
                                      </p:to>
                                    </p:set>
                                  </p:childTnLst>
                                </p:cTn>
                              </p:par>
                            </p:childTnLst>
                          </p:cTn>
                        </p:par>
                      </p:childTnLst>
                    </p:cTn>
                  </p:par>
                  <p:par>
                    <p:cTn id="238" fill="hold">
                      <p:stCondLst>
                        <p:cond delay="indefinite"/>
                      </p:stCondLst>
                      <p:childTnLst>
                        <p:par>
                          <p:cTn id="239" fill="hold">
                            <p:stCondLst>
                              <p:cond delay="0"/>
                            </p:stCondLst>
                            <p:childTnLst>
                              <p:par>
                                <p:cTn id="240" presetID="42" presetClass="path" presetSubtype="0" accel="50000" decel="50000" fill="hold" nodeType="clickEffect">
                                  <p:stCondLst>
                                    <p:cond delay="0"/>
                                  </p:stCondLst>
                                  <p:childTnLst>
                                    <p:animMotion origin="layout" path="M -0.00035 0.12385 L -0.06563 0.16065 " pathEditMode="relative" rAng="0" ptsTypes="AA">
                                      <p:cBhvr>
                                        <p:cTn id="241" dur="500" fill="hold"/>
                                        <p:tgtEl>
                                          <p:spTgt spid="67"/>
                                        </p:tgtEl>
                                        <p:attrNameLst>
                                          <p:attrName>ppt_x</p:attrName>
                                          <p:attrName>ppt_y</p:attrName>
                                        </p:attrNameLst>
                                      </p:cBhvr>
                                      <p:rCtr x="-3299" y="1921"/>
                                    </p:animMotion>
                                  </p:childTnLst>
                                </p:cTn>
                              </p:par>
                              <p:par>
                                <p:cTn id="242" presetID="10" presetClass="entr" presetSubtype="0" fill="hold" grpId="0" nodeType="withEffect">
                                  <p:stCondLst>
                                    <p:cond delay="0"/>
                                  </p:stCondLst>
                                  <p:childTnLst>
                                    <p:set>
                                      <p:cBhvr>
                                        <p:cTn id="243" dur="1" fill="hold">
                                          <p:stCondLst>
                                            <p:cond delay="0"/>
                                          </p:stCondLst>
                                        </p:cTn>
                                        <p:tgtEl>
                                          <p:spTgt spid="57"/>
                                        </p:tgtEl>
                                        <p:attrNameLst>
                                          <p:attrName>style.visibility</p:attrName>
                                        </p:attrNameLst>
                                      </p:cBhvr>
                                      <p:to>
                                        <p:strVal val="visible"/>
                                      </p:to>
                                    </p:set>
                                    <p:animEffect transition="in" filter="fade">
                                      <p:cBhvr>
                                        <p:cTn id="244" dur="500"/>
                                        <p:tgtEl>
                                          <p:spTgt spid="57"/>
                                        </p:tgtEl>
                                      </p:cBhvr>
                                    </p:animEffect>
                                  </p:childTnLst>
                                </p:cTn>
                              </p:par>
                            </p:childTnLst>
                          </p:cTn>
                        </p:par>
                      </p:childTnLst>
                    </p:cTn>
                  </p:par>
                  <p:par>
                    <p:cTn id="245" fill="hold">
                      <p:stCondLst>
                        <p:cond delay="indefinite"/>
                      </p:stCondLst>
                      <p:childTnLst>
                        <p:par>
                          <p:cTn id="246" fill="hold">
                            <p:stCondLst>
                              <p:cond delay="0"/>
                            </p:stCondLst>
                            <p:childTnLst>
                              <p:par>
                                <p:cTn id="247" presetID="42" presetClass="path" presetSubtype="0" accel="50000" decel="50000" fill="hold" nodeType="clickEffect">
                                  <p:stCondLst>
                                    <p:cond delay="0"/>
                                  </p:stCondLst>
                                  <p:childTnLst>
                                    <p:animMotion origin="layout" path="M -0.06562 0.16065 L -0.26667 0.19607 " pathEditMode="relative" rAng="0" ptsTypes="AA">
                                      <p:cBhvr>
                                        <p:cTn id="248" dur="500" fill="hold"/>
                                        <p:tgtEl>
                                          <p:spTgt spid="67"/>
                                        </p:tgtEl>
                                        <p:attrNameLst>
                                          <p:attrName>ppt_x</p:attrName>
                                          <p:attrName>ppt_y</p:attrName>
                                        </p:attrNameLst>
                                      </p:cBhvr>
                                      <p:rCtr x="-10174" y="1690"/>
                                    </p:animMotion>
                                  </p:childTnLst>
                                </p:cTn>
                              </p:par>
                            </p:childTnLst>
                          </p:cTn>
                        </p:par>
                      </p:childTnLst>
                    </p:cTn>
                  </p:par>
                  <p:par>
                    <p:cTn id="249" fill="hold">
                      <p:stCondLst>
                        <p:cond delay="indefinite"/>
                      </p:stCondLst>
                      <p:childTnLst>
                        <p:par>
                          <p:cTn id="250" fill="hold">
                            <p:stCondLst>
                              <p:cond delay="0"/>
                            </p:stCondLst>
                            <p:childTnLst>
                              <p:par>
                                <p:cTn id="251" presetID="10" presetClass="entr" presetSubtype="0" fill="hold" nodeType="clickEffect">
                                  <p:stCondLst>
                                    <p:cond delay="0"/>
                                  </p:stCondLst>
                                  <p:childTnLst>
                                    <p:set>
                                      <p:cBhvr>
                                        <p:cTn id="252" dur="1" fill="hold">
                                          <p:stCondLst>
                                            <p:cond delay="0"/>
                                          </p:stCondLst>
                                        </p:cTn>
                                        <p:tgtEl>
                                          <p:spTgt spid="100"/>
                                        </p:tgtEl>
                                        <p:attrNameLst>
                                          <p:attrName>style.visibility</p:attrName>
                                        </p:attrNameLst>
                                      </p:cBhvr>
                                      <p:to>
                                        <p:strVal val="visible"/>
                                      </p:to>
                                    </p:set>
                                    <p:animEffect transition="in" filter="fade">
                                      <p:cBhvr>
                                        <p:cTn id="253" dur="500"/>
                                        <p:tgtEl>
                                          <p:spTgt spid="100"/>
                                        </p:tgtEl>
                                      </p:cBhvr>
                                    </p:animEffect>
                                  </p:childTnLst>
                                </p:cTn>
                              </p:par>
                            </p:childTnLst>
                          </p:cTn>
                        </p:par>
                      </p:childTnLst>
                    </p:cTn>
                  </p:par>
                  <p:par>
                    <p:cTn id="254" fill="hold">
                      <p:stCondLst>
                        <p:cond delay="indefinite"/>
                      </p:stCondLst>
                      <p:childTnLst>
                        <p:par>
                          <p:cTn id="255" fill="hold">
                            <p:stCondLst>
                              <p:cond delay="0"/>
                            </p:stCondLst>
                            <p:childTnLst>
                              <p:par>
                                <p:cTn id="256" presetID="10" presetClass="exit" presetSubtype="0" fill="hold" nodeType="clickEffect">
                                  <p:stCondLst>
                                    <p:cond delay="0"/>
                                  </p:stCondLst>
                                  <p:childTnLst>
                                    <p:animEffect transition="out" filter="fade">
                                      <p:cBhvr>
                                        <p:cTn id="257" dur="500"/>
                                        <p:tgtEl>
                                          <p:spTgt spid="41"/>
                                        </p:tgtEl>
                                      </p:cBhvr>
                                    </p:animEffect>
                                    <p:set>
                                      <p:cBhvr>
                                        <p:cTn id="258" dur="1" fill="hold">
                                          <p:stCondLst>
                                            <p:cond delay="499"/>
                                          </p:stCondLst>
                                        </p:cTn>
                                        <p:tgtEl>
                                          <p:spTgt spid="41"/>
                                        </p:tgtEl>
                                        <p:attrNameLst>
                                          <p:attrName>style.visibility</p:attrName>
                                        </p:attrNameLst>
                                      </p:cBhvr>
                                      <p:to>
                                        <p:strVal val="hidden"/>
                                      </p:to>
                                    </p:set>
                                  </p:childTnLst>
                                </p:cTn>
                              </p:par>
                              <p:par>
                                <p:cTn id="259" presetID="10" presetClass="exit" presetSubtype="0" fill="hold" grpId="1" nodeType="withEffect">
                                  <p:stCondLst>
                                    <p:cond delay="0"/>
                                  </p:stCondLst>
                                  <p:childTnLst>
                                    <p:animEffect transition="out" filter="fade">
                                      <p:cBhvr>
                                        <p:cTn id="260" dur="500"/>
                                        <p:tgtEl>
                                          <p:spTgt spid="39"/>
                                        </p:tgtEl>
                                      </p:cBhvr>
                                    </p:animEffect>
                                    <p:set>
                                      <p:cBhvr>
                                        <p:cTn id="261" dur="1" fill="hold">
                                          <p:stCondLst>
                                            <p:cond delay="499"/>
                                          </p:stCondLst>
                                        </p:cTn>
                                        <p:tgtEl>
                                          <p:spTgt spid="39"/>
                                        </p:tgtEl>
                                        <p:attrNameLst>
                                          <p:attrName>style.visibility</p:attrName>
                                        </p:attrNameLst>
                                      </p:cBhvr>
                                      <p:to>
                                        <p:strVal val="hidden"/>
                                      </p:to>
                                    </p:set>
                                  </p:childTnLst>
                                </p:cTn>
                              </p:par>
                              <p:par>
                                <p:cTn id="262" presetID="10" presetClass="exit" presetSubtype="0" fill="hold" nodeType="withEffect">
                                  <p:stCondLst>
                                    <p:cond delay="0"/>
                                  </p:stCondLst>
                                  <p:childTnLst>
                                    <p:animEffect transition="out" filter="fade">
                                      <p:cBhvr>
                                        <p:cTn id="263" dur="500"/>
                                        <p:tgtEl>
                                          <p:spTgt spid="67"/>
                                        </p:tgtEl>
                                      </p:cBhvr>
                                    </p:animEffect>
                                    <p:set>
                                      <p:cBhvr>
                                        <p:cTn id="264" dur="1" fill="hold">
                                          <p:stCondLst>
                                            <p:cond delay="499"/>
                                          </p:stCondLst>
                                        </p:cTn>
                                        <p:tgtEl>
                                          <p:spTgt spid="67"/>
                                        </p:tgtEl>
                                        <p:attrNameLst>
                                          <p:attrName>style.visibility</p:attrName>
                                        </p:attrNameLst>
                                      </p:cBhvr>
                                      <p:to>
                                        <p:strVal val="hidden"/>
                                      </p:to>
                                    </p:set>
                                  </p:childTnLst>
                                </p:cTn>
                              </p:par>
                              <p:par>
                                <p:cTn id="265" presetID="10" presetClass="exit" presetSubtype="0" fill="hold" nodeType="withEffect">
                                  <p:stCondLst>
                                    <p:cond delay="0"/>
                                  </p:stCondLst>
                                  <p:childTnLst>
                                    <p:animEffect transition="out" filter="fade">
                                      <p:cBhvr>
                                        <p:cTn id="266" dur="500"/>
                                        <p:tgtEl>
                                          <p:spTgt spid="100"/>
                                        </p:tgtEl>
                                      </p:cBhvr>
                                    </p:animEffect>
                                    <p:set>
                                      <p:cBhvr>
                                        <p:cTn id="267" dur="1" fill="hold">
                                          <p:stCondLst>
                                            <p:cond delay="499"/>
                                          </p:stCondLst>
                                        </p:cTn>
                                        <p:tgtEl>
                                          <p:spTgt spid="10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44" grpId="0" animBg="1"/>
      <p:bldP spid="44" grpId="1" animBg="1"/>
      <p:bldP spid="84" grpId="0" animBg="1"/>
      <p:bldP spid="84" grpId="1" animBg="1"/>
      <p:bldP spid="87" grpId="0" animBg="1"/>
      <p:bldP spid="87" grpId="1" animBg="1"/>
      <p:bldP spid="87" grpId="2" animBg="1"/>
      <p:bldP spid="87" grpId="3" animBg="1"/>
      <p:bldP spid="70" grpId="0" animBg="1"/>
      <p:bldP spid="70" grpId="1" animBg="1"/>
      <p:bldP spid="111" grpId="0" animBg="1"/>
      <p:bldP spid="111" grpId="1" animBg="1"/>
      <p:bldP spid="114" grpId="0"/>
      <p:bldP spid="114" grpId="1"/>
      <p:bldP spid="115" grpId="0" animBg="1"/>
      <p:bldP spid="115" grpId="1" animBg="1"/>
      <p:bldP spid="49" grpId="0"/>
      <p:bldP spid="55" grpId="0"/>
      <p:bldP spid="56" grpId="0"/>
      <p:bldP spid="5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r>
              <a:rPr lang="en-US" altLang="en-US" dirty="0">
                <a:cs typeface="Arial" panose="020B0604020202020204" pitchFamily="34" charset="0"/>
              </a:rPr>
              <a:t>Stack data structure</a:t>
            </a:r>
          </a:p>
        </p:txBody>
      </p:sp>
      <p:sp>
        <p:nvSpPr>
          <p:cNvPr id="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sp>
        <p:nvSpPr>
          <p:cNvPr id="5" name="Rectangle 4"/>
          <p:cNvSpPr/>
          <p:nvPr/>
        </p:nvSpPr>
        <p:spPr>
          <a:xfrm>
            <a:off x="1097281" y="3107264"/>
            <a:ext cx="2389838" cy="333360"/>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800" dirty="0">
                <a:ea typeface="Cambria Math" panose="02040503050406030204" pitchFamily="18" charset="0"/>
                <a:cs typeface="Times New Roman" pitchFamily="18" charset="0"/>
              </a:rPr>
              <a:t>Motivating application</a:t>
            </a:r>
          </a:p>
          <a:p>
            <a:pPr algn="just">
              <a:lnSpc>
                <a:spcPct val="150000"/>
              </a:lnSpc>
            </a:pPr>
            <a:r>
              <a:rPr lang="en-US" sz="1800" dirty="0">
                <a:ea typeface="Cambria Math" panose="02040503050406030204" pitchFamily="18" charset="0"/>
                <a:cs typeface="Times New Roman" pitchFamily="18" charset="0"/>
              </a:rPr>
              <a:t>Stack data structure</a:t>
            </a:r>
          </a:p>
          <a:p>
            <a:pPr algn="just">
              <a:lnSpc>
                <a:spcPct val="150000"/>
              </a:lnSpc>
            </a:pPr>
            <a:r>
              <a:rPr lang="en-US" sz="1800" dirty="0">
                <a:ea typeface="Cambria Math" panose="02040503050406030204" pitchFamily="18" charset="0"/>
                <a:cs typeface="Times New Roman" pitchFamily="18" charset="0"/>
              </a:rPr>
              <a:t>Stack implementation using linked lists</a:t>
            </a:r>
          </a:p>
          <a:p>
            <a:pPr algn="just">
              <a:lnSpc>
                <a:spcPct val="150000"/>
              </a:lnSpc>
            </a:pPr>
            <a:r>
              <a:rPr lang="en-US" sz="1800" b="1" dirty="0">
                <a:ea typeface="Cambria Math" panose="02040503050406030204" pitchFamily="18" charset="0"/>
                <a:cs typeface="Times New Roman" pitchFamily="18" charset="0"/>
              </a:rPr>
              <a:t>Stack functions</a:t>
            </a:r>
          </a:p>
          <a:p>
            <a:pPr lvl="1" algn="just">
              <a:lnSpc>
                <a:spcPct val="150000"/>
              </a:lnSpc>
            </a:pPr>
            <a:r>
              <a:rPr lang="en-US" sz="1600" dirty="0">
                <a:ea typeface="Cambria Math" panose="02040503050406030204" pitchFamily="18" charset="0"/>
                <a:cs typeface="Times New Roman" pitchFamily="18" charset="0"/>
              </a:rPr>
              <a:t>push()</a:t>
            </a:r>
          </a:p>
          <a:p>
            <a:pPr lvl="1" algn="just">
              <a:lnSpc>
                <a:spcPct val="150000"/>
              </a:lnSpc>
            </a:pPr>
            <a:r>
              <a:rPr lang="en-US" sz="1600" dirty="0">
                <a:ea typeface="Cambria Math" panose="02040503050406030204" pitchFamily="18" charset="0"/>
                <a:cs typeface="Times New Roman" pitchFamily="18" charset="0"/>
              </a:rPr>
              <a:t>pop()</a:t>
            </a:r>
          </a:p>
          <a:p>
            <a:pPr lvl="1" algn="just">
              <a:lnSpc>
                <a:spcPct val="150000"/>
              </a:lnSpc>
            </a:pPr>
            <a:r>
              <a:rPr lang="en-US" sz="1600" dirty="0">
                <a:ea typeface="Cambria Math" panose="02040503050406030204" pitchFamily="18" charset="0"/>
                <a:cs typeface="Times New Roman" pitchFamily="18" charset="0"/>
              </a:rPr>
              <a:t>peek()</a:t>
            </a:r>
          </a:p>
          <a:p>
            <a:pPr lvl="1" algn="just">
              <a:lnSpc>
                <a:spcPct val="150000"/>
              </a:lnSpc>
            </a:pPr>
            <a:r>
              <a:rPr lang="en-US" sz="1600" dirty="0" err="1">
                <a:ea typeface="Cambria Math" panose="02040503050406030204" pitchFamily="18" charset="0"/>
                <a:cs typeface="Times New Roman" pitchFamily="18" charset="0"/>
              </a:rPr>
              <a:t>isEmptyStack</a:t>
            </a:r>
            <a:r>
              <a:rPr lang="en-US" sz="1600" dirty="0">
                <a:ea typeface="Cambria Math" panose="02040503050406030204" pitchFamily="18" charset="0"/>
                <a:cs typeface="Times New Roman" pitchFamily="18" charset="0"/>
              </a:rPr>
              <a:t>()</a:t>
            </a:r>
          </a:p>
          <a:p>
            <a:pPr algn="just">
              <a:lnSpc>
                <a:spcPct val="150000"/>
              </a:lnSpc>
            </a:pPr>
            <a:r>
              <a:rPr lang="en-US" sz="1800" dirty="0">
                <a:ea typeface="Cambria Math" panose="02040503050406030204" pitchFamily="18" charset="0"/>
                <a:cs typeface="Times New Roman" pitchFamily="18" charset="0"/>
              </a:rPr>
              <a:t>Working examples: Applications</a:t>
            </a:r>
          </a:p>
          <a:p>
            <a:pPr>
              <a:lnSpc>
                <a:spcPct val="150000"/>
              </a:lnSpc>
              <a:spcBef>
                <a:spcPts val="0"/>
              </a:spcBef>
              <a:spcAft>
                <a:spcPts val="600"/>
              </a:spcAft>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1072660189"/>
      </p:ext>
    </p:extLst>
  </p:cSld>
  <p:clrMapOvr>
    <a:masterClrMapping/>
  </p:clrMapOvr>
  <p:transition>
    <p:wipe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D714-15FE-43E6-BE59-F3EA3E2B2267}"/>
              </a:ext>
            </a:extLst>
          </p:cNvPr>
          <p:cNvSpPr>
            <a:spLocks noGrp="1"/>
          </p:cNvSpPr>
          <p:nvPr>
            <p:ph type="title"/>
          </p:nvPr>
        </p:nvSpPr>
        <p:spPr/>
        <p:txBody>
          <a:bodyPr/>
          <a:lstStyle/>
          <a:p>
            <a:r>
              <a:rPr lang="en-SG" dirty="0"/>
              <a:t>Tree traversal post-order: print</a:t>
            </a:r>
          </a:p>
        </p:txBody>
      </p:sp>
      <p:sp>
        <p:nvSpPr>
          <p:cNvPr id="3" name="Content Placeholder 2">
            <a:extLst>
              <a:ext uri="{FF2B5EF4-FFF2-40B4-BE49-F238E27FC236}">
                <a16:creationId xmlns:a16="http://schemas.microsoft.com/office/drawing/2014/main" id="{9610E3DC-D67A-4304-B5DF-F55C02D33989}"/>
              </a:ext>
            </a:extLst>
          </p:cNvPr>
          <p:cNvSpPr txBox="1">
            <a:spLocks/>
          </p:cNvSpPr>
          <p:nvPr/>
        </p:nvSpPr>
        <p:spPr>
          <a:xfrm>
            <a:off x="152400" y="704366"/>
            <a:ext cx="4289156" cy="1821958"/>
          </a:xfrm>
          <a:prstGeom prst="rect">
            <a:avLst/>
          </a:prstGeom>
          <a:solidFill>
            <a:schemeClr val="bg1"/>
          </a:solidFill>
          <a:ln w="19050">
            <a:solidFill>
              <a:srgbClr val="C0000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rgbClr val="C00000"/>
                </a:solidFill>
                <a:latin typeface="Courier New" panose="02070309020205020404" pitchFamily="49" charset="0"/>
                <a:cs typeface="Courier New" panose="02070309020205020404" pitchFamily="49" charset="0"/>
              </a:rPr>
              <a:t>printTree_PostOrder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b="1" dirty="0">
                <a:latin typeface="Courier New" panose="02070309020205020404" pitchFamily="49" charset="0"/>
                <a:cs typeface="Courier New" panose="02070309020205020404" pitchFamily="49" charset="0"/>
              </a:rPr>
              <a:t>     </a:t>
            </a:r>
            <a:r>
              <a:rPr lang="en-SG" sz="1200" b="1" dirty="0" err="1">
                <a:solidFill>
                  <a:srgbClr val="00B050"/>
                </a:solidFill>
                <a:latin typeface="Courier New" panose="02070309020205020404" pitchFamily="49" charset="0"/>
                <a:cs typeface="Courier New" panose="02070309020205020404" pitchFamily="49" charset="0"/>
              </a:rPr>
              <a:t>printTree_PostOrder</a:t>
            </a:r>
            <a:r>
              <a:rPr lang="en-SG" sz="1200" b="1" dirty="0">
                <a:solidFill>
                  <a:srgbClr val="00B050"/>
                </a:solidFill>
                <a:latin typeface="Courier New" panose="02070309020205020404" pitchFamily="49" charset="0"/>
                <a:cs typeface="Courier New" panose="02070309020205020404" pitchFamily="49" charset="0"/>
              </a:rPr>
              <a:t>(node-&gt;left);</a:t>
            </a:r>
          </a:p>
          <a:p>
            <a:pPr marL="0" indent="0">
              <a:lnSpc>
                <a:spcPct val="100000"/>
              </a:lnSpc>
              <a:spcBef>
                <a:spcPts val="300"/>
              </a:spcBef>
              <a:buFont typeface="Arial" panose="020B0604020202020204" pitchFamily="34" charset="0"/>
              <a:buNone/>
            </a:pPr>
            <a:r>
              <a:rPr lang="en-SG" sz="1200" b="1" dirty="0">
                <a:solidFill>
                  <a:schemeClr val="accent2"/>
                </a:solidFill>
                <a:latin typeface="Courier New" panose="02070309020205020404" pitchFamily="49" charset="0"/>
                <a:cs typeface="Courier New" panose="02070309020205020404" pitchFamily="49" charset="0"/>
              </a:rPr>
              <a:t>     </a:t>
            </a:r>
            <a:r>
              <a:rPr lang="en-SG" sz="1200" b="1" dirty="0" err="1">
                <a:solidFill>
                  <a:schemeClr val="accent2"/>
                </a:solidFill>
                <a:latin typeface="Courier New" panose="02070309020205020404" pitchFamily="49" charset="0"/>
                <a:cs typeface="Courier New" panose="02070309020205020404" pitchFamily="49" charset="0"/>
              </a:rPr>
              <a:t>printTree_InOrder</a:t>
            </a:r>
            <a:r>
              <a:rPr lang="en-SG" sz="1200" b="1" dirty="0">
                <a:solidFill>
                  <a:schemeClr val="accent2"/>
                </a:solidFill>
                <a:latin typeface="Courier New" panose="02070309020205020404" pitchFamily="49" charset="0"/>
                <a:cs typeface="Courier New" panose="02070309020205020404" pitchFamily="49" charset="0"/>
              </a:rPr>
              <a:t>(node-&gt;right);</a:t>
            </a:r>
          </a:p>
          <a:p>
            <a:pPr marL="0" indent="0">
              <a:lnSpc>
                <a:spcPct val="100000"/>
              </a:lnSpc>
              <a:spcBef>
                <a:spcPts val="300"/>
              </a:spcBef>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endParaRPr lang="en-SG" sz="1200" b="1" dirty="0">
              <a:solidFill>
                <a:schemeClr val="accent2"/>
              </a:solidFill>
              <a:latin typeface="Courier New" panose="02070309020205020404" pitchFamily="49" charset="0"/>
              <a:cs typeface="Courier New" panose="02070309020205020404" pitchFamily="49" charset="0"/>
            </a:endParaRP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sp>
        <p:nvSpPr>
          <p:cNvPr id="5" name="Oval 4">
            <a:extLst>
              <a:ext uri="{FF2B5EF4-FFF2-40B4-BE49-F238E27FC236}">
                <a16:creationId xmlns:a16="http://schemas.microsoft.com/office/drawing/2014/main" id="{3A86ABC1-277D-455A-88DA-FD75189A293E}"/>
              </a:ext>
            </a:extLst>
          </p:cNvPr>
          <p:cNvSpPr/>
          <p:nvPr/>
        </p:nvSpPr>
        <p:spPr>
          <a:xfrm>
            <a:off x="6834095" y="717769"/>
            <a:ext cx="335297" cy="33529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E</a:t>
            </a:r>
          </a:p>
        </p:txBody>
      </p:sp>
      <p:sp>
        <p:nvSpPr>
          <p:cNvPr id="6" name="Oval 5">
            <a:extLst>
              <a:ext uri="{FF2B5EF4-FFF2-40B4-BE49-F238E27FC236}">
                <a16:creationId xmlns:a16="http://schemas.microsoft.com/office/drawing/2014/main" id="{37BC33BC-09BB-4DAB-A204-2BF147F32B07}"/>
              </a:ext>
            </a:extLst>
          </p:cNvPr>
          <p:cNvSpPr/>
          <p:nvPr/>
        </p:nvSpPr>
        <p:spPr>
          <a:xfrm>
            <a:off x="6112396" y="1260879"/>
            <a:ext cx="335297" cy="33529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B</a:t>
            </a:r>
          </a:p>
        </p:txBody>
      </p:sp>
      <p:sp>
        <p:nvSpPr>
          <p:cNvPr id="7" name="Oval 6">
            <a:extLst>
              <a:ext uri="{FF2B5EF4-FFF2-40B4-BE49-F238E27FC236}">
                <a16:creationId xmlns:a16="http://schemas.microsoft.com/office/drawing/2014/main" id="{521B2D74-F263-41BB-B189-5291CFF604AE}"/>
              </a:ext>
            </a:extLst>
          </p:cNvPr>
          <p:cNvSpPr/>
          <p:nvPr/>
        </p:nvSpPr>
        <p:spPr>
          <a:xfrm>
            <a:off x="6447693" y="1840728"/>
            <a:ext cx="335297" cy="335297"/>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C</a:t>
            </a:r>
          </a:p>
        </p:txBody>
      </p:sp>
      <p:sp>
        <p:nvSpPr>
          <p:cNvPr id="8" name="Oval 7">
            <a:extLst>
              <a:ext uri="{FF2B5EF4-FFF2-40B4-BE49-F238E27FC236}">
                <a16:creationId xmlns:a16="http://schemas.microsoft.com/office/drawing/2014/main" id="{CBDFBFFE-D8A6-4C7A-B7B7-FDD8496EA1B4}"/>
              </a:ext>
            </a:extLst>
          </p:cNvPr>
          <p:cNvSpPr/>
          <p:nvPr/>
        </p:nvSpPr>
        <p:spPr>
          <a:xfrm>
            <a:off x="7591605" y="1260879"/>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G</a:t>
            </a:r>
          </a:p>
        </p:txBody>
      </p:sp>
      <p:sp>
        <p:nvSpPr>
          <p:cNvPr id="9" name="Oval 8">
            <a:extLst>
              <a:ext uri="{FF2B5EF4-FFF2-40B4-BE49-F238E27FC236}">
                <a16:creationId xmlns:a16="http://schemas.microsoft.com/office/drawing/2014/main" id="{19FCB288-2DF3-43F8-A8F0-102CB33E7807}"/>
              </a:ext>
            </a:extLst>
          </p:cNvPr>
          <p:cNvSpPr/>
          <p:nvPr/>
        </p:nvSpPr>
        <p:spPr>
          <a:xfrm>
            <a:off x="5774341" y="1845015"/>
            <a:ext cx="335297" cy="335297"/>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A</a:t>
            </a:r>
          </a:p>
        </p:txBody>
      </p:sp>
      <p:sp>
        <p:nvSpPr>
          <p:cNvPr id="10" name="Oval 9">
            <a:extLst>
              <a:ext uri="{FF2B5EF4-FFF2-40B4-BE49-F238E27FC236}">
                <a16:creationId xmlns:a16="http://schemas.microsoft.com/office/drawing/2014/main" id="{B00FCC0E-EB7A-4A4E-8588-08CB0BB3B60D}"/>
              </a:ext>
            </a:extLst>
          </p:cNvPr>
          <p:cNvSpPr/>
          <p:nvPr/>
        </p:nvSpPr>
        <p:spPr>
          <a:xfrm>
            <a:off x="7926903" y="1840728"/>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I</a:t>
            </a:r>
          </a:p>
        </p:txBody>
      </p:sp>
      <p:sp>
        <p:nvSpPr>
          <p:cNvPr id="11" name="Oval 10">
            <a:extLst>
              <a:ext uri="{FF2B5EF4-FFF2-40B4-BE49-F238E27FC236}">
                <a16:creationId xmlns:a16="http://schemas.microsoft.com/office/drawing/2014/main" id="{F6A259BF-411C-43EC-9E79-341EA3BCC324}"/>
              </a:ext>
            </a:extLst>
          </p:cNvPr>
          <p:cNvSpPr/>
          <p:nvPr/>
        </p:nvSpPr>
        <p:spPr>
          <a:xfrm>
            <a:off x="7257598" y="1840728"/>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F</a:t>
            </a:r>
          </a:p>
        </p:txBody>
      </p:sp>
      <p:cxnSp>
        <p:nvCxnSpPr>
          <p:cNvPr id="12" name="Straight Arrow Connector 11">
            <a:extLst>
              <a:ext uri="{FF2B5EF4-FFF2-40B4-BE49-F238E27FC236}">
                <a16:creationId xmlns:a16="http://schemas.microsoft.com/office/drawing/2014/main" id="{9E03A00B-CCCA-485B-B928-56D02DBFA71B}"/>
              </a:ext>
            </a:extLst>
          </p:cNvPr>
          <p:cNvCxnSpPr>
            <a:stCxn id="5" idx="3"/>
            <a:endCxn id="6" idx="7"/>
          </p:cNvCxnSpPr>
          <p:nvPr/>
        </p:nvCxnSpPr>
        <p:spPr>
          <a:xfrm flipH="1">
            <a:off x="6398590" y="1003963"/>
            <a:ext cx="484608" cy="3060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F91CE6-65B1-4A69-AF0E-C5BD49D8FB6C}"/>
              </a:ext>
            </a:extLst>
          </p:cNvPr>
          <p:cNvCxnSpPr>
            <a:stCxn id="5" idx="5"/>
            <a:endCxn id="8" idx="1"/>
          </p:cNvCxnSpPr>
          <p:nvPr/>
        </p:nvCxnSpPr>
        <p:spPr>
          <a:xfrm>
            <a:off x="7120289" y="1003963"/>
            <a:ext cx="520419" cy="3060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A484F11-89AE-49DF-9A3A-78C54A02D60D}"/>
              </a:ext>
            </a:extLst>
          </p:cNvPr>
          <p:cNvCxnSpPr>
            <a:cxnSpLocks/>
            <a:stCxn id="6" idx="5"/>
            <a:endCxn id="7" idx="0"/>
          </p:cNvCxnSpPr>
          <p:nvPr/>
        </p:nvCxnSpPr>
        <p:spPr>
          <a:xfrm>
            <a:off x="6398590" y="1547073"/>
            <a:ext cx="216752"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FEF3BE6-145E-4061-A309-39E2757A65E6}"/>
              </a:ext>
            </a:extLst>
          </p:cNvPr>
          <p:cNvCxnSpPr>
            <a:cxnSpLocks/>
            <a:stCxn id="6" idx="3"/>
            <a:endCxn id="9" idx="0"/>
          </p:cNvCxnSpPr>
          <p:nvPr/>
        </p:nvCxnSpPr>
        <p:spPr>
          <a:xfrm flipH="1">
            <a:off x="5941990" y="1547073"/>
            <a:ext cx="219509" cy="2979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4F4CD40-1F38-4A68-AED4-CD84AE5D1A2C}"/>
              </a:ext>
            </a:extLst>
          </p:cNvPr>
          <p:cNvCxnSpPr>
            <a:cxnSpLocks/>
            <a:stCxn id="8" idx="3"/>
            <a:endCxn id="11" idx="0"/>
          </p:cNvCxnSpPr>
          <p:nvPr/>
        </p:nvCxnSpPr>
        <p:spPr>
          <a:xfrm flipH="1">
            <a:off x="7425247" y="1547073"/>
            <a:ext cx="215461"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A41B78E-85F0-4447-9D49-5DD6DED06B85}"/>
              </a:ext>
            </a:extLst>
          </p:cNvPr>
          <p:cNvCxnSpPr>
            <a:cxnSpLocks/>
            <a:stCxn id="8" idx="5"/>
            <a:endCxn id="10" idx="0"/>
          </p:cNvCxnSpPr>
          <p:nvPr/>
        </p:nvCxnSpPr>
        <p:spPr>
          <a:xfrm>
            <a:off x="7877799" y="1547073"/>
            <a:ext cx="216752"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8B195778-4302-4069-A1B4-F1885A60CEFB}"/>
              </a:ext>
            </a:extLst>
          </p:cNvPr>
          <p:cNvSpPr/>
          <p:nvPr/>
        </p:nvSpPr>
        <p:spPr>
          <a:xfrm>
            <a:off x="6782991" y="2420577"/>
            <a:ext cx="335297" cy="335297"/>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D</a:t>
            </a:r>
          </a:p>
        </p:txBody>
      </p:sp>
      <p:cxnSp>
        <p:nvCxnSpPr>
          <p:cNvPr id="19" name="Straight Arrow Connector 18">
            <a:extLst>
              <a:ext uri="{FF2B5EF4-FFF2-40B4-BE49-F238E27FC236}">
                <a16:creationId xmlns:a16="http://schemas.microsoft.com/office/drawing/2014/main" id="{B5C6F3BE-3D20-4912-A8A4-A96FCB9D47D8}"/>
              </a:ext>
            </a:extLst>
          </p:cNvPr>
          <p:cNvCxnSpPr>
            <a:cxnSpLocks/>
            <a:stCxn id="7" idx="5"/>
            <a:endCxn id="18" idx="0"/>
          </p:cNvCxnSpPr>
          <p:nvPr/>
        </p:nvCxnSpPr>
        <p:spPr>
          <a:xfrm>
            <a:off x="6733888" y="2126922"/>
            <a:ext cx="216752"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58027DB-98F7-430D-BD61-DB6F2C1871EB}"/>
              </a:ext>
            </a:extLst>
          </p:cNvPr>
          <p:cNvSpPr/>
          <p:nvPr/>
        </p:nvSpPr>
        <p:spPr>
          <a:xfrm>
            <a:off x="7630277" y="2420577"/>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H</a:t>
            </a:r>
          </a:p>
        </p:txBody>
      </p:sp>
      <p:cxnSp>
        <p:nvCxnSpPr>
          <p:cNvPr id="21" name="Straight Arrow Connector 20">
            <a:extLst>
              <a:ext uri="{FF2B5EF4-FFF2-40B4-BE49-F238E27FC236}">
                <a16:creationId xmlns:a16="http://schemas.microsoft.com/office/drawing/2014/main" id="{B306CC30-FAED-4286-94A7-47EBB070AE51}"/>
              </a:ext>
            </a:extLst>
          </p:cNvPr>
          <p:cNvCxnSpPr>
            <a:cxnSpLocks/>
            <a:stCxn id="10" idx="3"/>
            <a:endCxn id="20" idx="0"/>
          </p:cNvCxnSpPr>
          <p:nvPr/>
        </p:nvCxnSpPr>
        <p:spPr>
          <a:xfrm flipH="1">
            <a:off x="7797926" y="2126922"/>
            <a:ext cx="178079"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6D1F304-7D4B-447D-887B-51CC1959DFA0}"/>
              </a:ext>
            </a:extLst>
          </p:cNvPr>
          <p:cNvCxnSpPr/>
          <p:nvPr/>
        </p:nvCxnSpPr>
        <p:spPr>
          <a:xfrm flipH="1">
            <a:off x="3764667" y="1758830"/>
            <a:ext cx="538222"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
            <a:extLst>
              <a:ext uri="{FF2B5EF4-FFF2-40B4-BE49-F238E27FC236}">
                <a16:creationId xmlns:a16="http://schemas.microsoft.com/office/drawing/2014/main" id="{A12EBF13-8C93-4917-957A-55B332043852}"/>
              </a:ext>
            </a:extLst>
          </p:cNvPr>
          <p:cNvSpPr/>
          <p:nvPr/>
        </p:nvSpPr>
        <p:spPr>
          <a:xfrm>
            <a:off x="5351769" y="3255021"/>
            <a:ext cx="3186733" cy="4110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Verdana (Body)"/>
            </a:endParaRPr>
          </a:p>
        </p:txBody>
      </p:sp>
      <p:sp>
        <p:nvSpPr>
          <p:cNvPr id="26" name="文本框 9">
            <a:extLst>
              <a:ext uri="{FF2B5EF4-FFF2-40B4-BE49-F238E27FC236}">
                <a16:creationId xmlns:a16="http://schemas.microsoft.com/office/drawing/2014/main" id="{122D0594-7B01-4DB1-A532-538661C28AFF}"/>
              </a:ext>
            </a:extLst>
          </p:cNvPr>
          <p:cNvSpPr txBox="1"/>
          <p:nvPr/>
        </p:nvSpPr>
        <p:spPr>
          <a:xfrm>
            <a:off x="5357271" y="2876731"/>
            <a:ext cx="1106484" cy="369332"/>
          </a:xfrm>
          <a:prstGeom prst="rect">
            <a:avLst/>
          </a:prstGeom>
          <a:noFill/>
        </p:spPr>
        <p:txBody>
          <a:bodyPr wrap="square" rtlCol="0">
            <a:spAutoFit/>
          </a:bodyPr>
          <a:lstStyle/>
          <a:p>
            <a:r>
              <a:rPr lang="en-US" altLang="zh-CN" dirty="0">
                <a:latin typeface="Verdana (Body)"/>
              </a:rPr>
              <a:t>Output: </a:t>
            </a:r>
            <a:endParaRPr lang="zh-CN" altLang="en-US" dirty="0">
              <a:latin typeface="Verdana (Body)"/>
            </a:endParaRPr>
          </a:p>
        </p:txBody>
      </p:sp>
      <p:sp>
        <p:nvSpPr>
          <p:cNvPr id="39" name="Content Placeholder 2">
            <a:extLst>
              <a:ext uri="{FF2B5EF4-FFF2-40B4-BE49-F238E27FC236}">
                <a16:creationId xmlns:a16="http://schemas.microsoft.com/office/drawing/2014/main" id="{8723A080-FEE7-40D3-ABD3-8577D08575E2}"/>
              </a:ext>
            </a:extLst>
          </p:cNvPr>
          <p:cNvSpPr txBox="1">
            <a:spLocks/>
          </p:cNvSpPr>
          <p:nvPr/>
        </p:nvSpPr>
        <p:spPr>
          <a:xfrm>
            <a:off x="285471" y="2644501"/>
            <a:ext cx="4289156" cy="1873031"/>
          </a:xfrm>
          <a:prstGeom prst="rect">
            <a:avLst/>
          </a:prstGeom>
          <a:solidFill>
            <a:schemeClr val="bg1"/>
          </a:solidFill>
          <a:ln w="19050">
            <a:solidFill>
              <a:schemeClr val="accent2"/>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chemeClr val="accent2"/>
                </a:solidFill>
                <a:latin typeface="Courier New" panose="02070309020205020404" pitchFamily="49" charset="0"/>
                <a:cs typeface="Courier New" panose="02070309020205020404" pitchFamily="49" charset="0"/>
              </a:rPr>
              <a:t>printTree_PostOrder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solidFill>
                  <a:srgbClr val="0070C0"/>
                </a:solidFill>
                <a:latin typeface="Courier New" panose="02070309020205020404" pitchFamily="49" charset="0"/>
                <a:cs typeface="Courier New" panose="02070309020205020404" pitchFamily="49" charset="0"/>
              </a:rPr>
              <a:t>     </a:t>
            </a:r>
            <a:r>
              <a:rPr lang="en-SG" sz="1200" b="1" dirty="0" err="1">
                <a:solidFill>
                  <a:srgbClr val="0070C0"/>
                </a:solidFill>
                <a:latin typeface="Courier New" panose="02070309020205020404" pitchFamily="49" charset="0"/>
                <a:cs typeface="Courier New" panose="02070309020205020404" pitchFamily="49" charset="0"/>
              </a:rPr>
              <a:t>printTree_PostOrder</a:t>
            </a:r>
            <a:r>
              <a:rPr lang="en-SG" sz="1200" b="1" dirty="0">
                <a:solidFill>
                  <a:srgbClr val="0070C0"/>
                </a:solidFill>
                <a:latin typeface="Courier New" panose="02070309020205020404" pitchFamily="49" charset="0"/>
                <a:cs typeface="Courier New" panose="02070309020205020404" pitchFamily="49" charset="0"/>
              </a:rPr>
              <a:t>(node-&gt;left);</a:t>
            </a:r>
          </a:p>
          <a:p>
            <a:pPr marL="0" indent="0">
              <a:lnSpc>
                <a:spcPct val="100000"/>
              </a:lnSpc>
              <a:spcBef>
                <a:spcPts val="300"/>
              </a:spcBef>
              <a:buNone/>
            </a:pPr>
            <a:r>
              <a:rPr lang="en-SG" sz="1200" b="1" dirty="0">
                <a:solidFill>
                  <a:srgbClr val="7030A0"/>
                </a:solidFill>
                <a:latin typeface="Courier New" panose="02070309020205020404" pitchFamily="49" charset="0"/>
                <a:cs typeface="Courier New" panose="02070309020205020404" pitchFamily="49" charset="0"/>
              </a:rPr>
              <a:t>     </a:t>
            </a:r>
            <a:r>
              <a:rPr lang="en-SG" sz="1200" b="1" dirty="0" err="1">
                <a:solidFill>
                  <a:srgbClr val="7030A0"/>
                </a:solidFill>
                <a:latin typeface="Courier New" panose="02070309020205020404" pitchFamily="49" charset="0"/>
                <a:cs typeface="Courier New" panose="02070309020205020404" pitchFamily="49" charset="0"/>
              </a:rPr>
              <a:t>printTree_PostOrder</a:t>
            </a:r>
            <a:r>
              <a:rPr lang="en-SG" sz="1200" b="1" dirty="0">
                <a:solidFill>
                  <a:srgbClr val="7030A0"/>
                </a:solidFill>
                <a:latin typeface="Courier New" panose="02070309020205020404" pitchFamily="49" charset="0"/>
                <a:cs typeface="Courier New" panose="02070309020205020404" pitchFamily="49" charset="0"/>
              </a:rPr>
              <a:t>(node-&gt;right);</a:t>
            </a:r>
          </a:p>
          <a:p>
            <a:pPr marL="0" indent="0">
              <a:lnSpc>
                <a:spcPct val="100000"/>
              </a:lnSpc>
              <a:spcBef>
                <a:spcPts val="300"/>
              </a:spcBef>
              <a:buNone/>
            </a:pPr>
            <a:r>
              <a:rPr lang="en-SG" sz="1200" b="1" dirty="0">
                <a:solidFill>
                  <a:srgbClr val="7030A0"/>
                </a:solidFill>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endParaRPr lang="en-SG" sz="1200" b="1" dirty="0">
              <a:solidFill>
                <a:srgbClr val="7030A0"/>
              </a:solidFill>
              <a:latin typeface="Courier New" panose="02070309020205020404" pitchFamily="49" charset="0"/>
              <a:cs typeface="Courier New" panose="02070309020205020404" pitchFamily="49" charset="0"/>
            </a:endParaRP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cxnSp>
        <p:nvCxnSpPr>
          <p:cNvPr id="41" name="Straight Arrow Connector 40">
            <a:extLst>
              <a:ext uri="{FF2B5EF4-FFF2-40B4-BE49-F238E27FC236}">
                <a16:creationId xmlns:a16="http://schemas.microsoft.com/office/drawing/2014/main" id="{1EB607D5-9C4F-4529-9B6C-76A9C044A155}"/>
              </a:ext>
            </a:extLst>
          </p:cNvPr>
          <p:cNvCxnSpPr>
            <a:cxnSpLocks/>
          </p:cNvCxnSpPr>
          <p:nvPr/>
        </p:nvCxnSpPr>
        <p:spPr>
          <a:xfrm>
            <a:off x="1122680" y="1801368"/>
            <a:ext cx="1" cy="85272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Content Placeholder 2">
            <a:extLst>
              <a:ext uri="{FF2B5EF4-FFF2-40B4-BE49-F238E27FC236}">
                <a16:creationId xmlns:a16="http://schemas.microsoft.com/office/drawing/2014/main" id="{13157FCB-F076-43D8-ACB4-EEF398918C99}"/>
              </a:ext>
            </a:extLst>
          </p:cNvPr>
          <p:cNvSpPr txBox="1">
            <a:spLocks/>
          </p:cNvSpPr>
          <p:nvPr/>
        </p:nvSpPr>
        <p:spPr>
          <a:xfrm>
            <a:off x="427743" y="4644611"/>
            <a:ext cx="4289156" cy="1873031"/>
          </a:xfrm>
          <a:prstGeom prst="rect">
            <a:avLst/>
          </a:prstGeom>
          <a:solidFill>
            <a:schemeClr val="bg1"/>
          </a:solidFill>
          <a:ln w="19050">
            <a:solidFill>
              <a:srgbClr val="0070C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rgbClr val="0070C0"/>
                </a:solidFill>
                <a:latin typeface="Courier New" panose="02070309020205020404" pitchFamily="49" charset="0"/>
                <a:cs typeface="Courier New" panose="02070309020205020404" pitchFamily="49" charset="0"/>
              </a:rPr>
              <a:t>printTree_PostOrder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printTree_PostOrder</a:t>
            </a:r>
            <a:r>
              <a:rPr lang="en-SG" sz="1200" b="1" dirty="0">
                <a:latin typeface="Courier New" panose="02070309020205020404" pitchFamily="49" charset="0"/>
                <a:cs typeface="Courier New" panose="02070309020205020404" pitchFamily="49" charset="0"/>
              </a:rPr>
              <a:t>(node-&gt;left);</a:t>
            </a:r>
          </a:p>
          <a:p>
            <a:pPr marL="0" indent="0">
              <a:lnSpc>
                <a:spcPct val="100000"/>
              </a:lnSpc>
              <a:spcBef>
                <a:spcPts val="300"/>
              </a:spcBef>
              <a:buNone/>
            </a:pP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printTree_PostOrder</a:t>
            </a:r>
            <a:r>
              <a:rPr lang="en-SG" sz="1200" b="1" dirty="0">
                <a:latin typeface="Courier New" panose="02070309020205020404" pitchFamily="49" charset="0"/>
                <a:cs typeface="Courier New" panose="02070309020205020404" pitchFamily="49" charset="0"/>
              </a:rPr>
              <a:t>(node-&gt;right);</a:t>
            </a:r>
          </a:p>
          <a:p>
            <a:pPr marL="0" indent="0">
              <a:lnSpc>
                <a:spcPct val="100000"/>
              </a:lnSpc>
              <a:spcBef>
                <a:spcPts val="300"/>
              </a:spcBef>
              <a:buNone/>
            </a:pPr>
            <a:r>
              <a:rPr lang="en-SG" sz="1200" b="1"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endParaRPr lang="en-SG" sz="1200" b="1" dirty="0">
              <a:latin typeface="Courier New" panose="02070309020205020404" pitchFamily="49" charset="0"/>
              <a:cs typeface="Courier New" panose="02070309020205020404" pitchFamily="49" charset="0"/>
            </a:endParaRP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cxnSp>
        <p:nvCxnSpPr>
          <p:cNvPr id="46" name="Straight Arrow Connector 45">
            <a:extLst>
              <a:ext uri="{FF2B5EF4-FFF2-40B4-BE49-F238E27FC236}">
                <a16:creationId xmlns:a16="http://schemas.microsoft.com/office/drawing/2014/main" id="{E03445E2-B038-4EEC-961D-5CC4052F04C1}"/>
              </a:ext>
            </a:extLst>
          </p:cNvPr>
          <p:cNvCxnSpPr>
            <a:cxnSpLocks/>
          </p:cNvCxnSpPr>
          <p:nvPr/>
        </p:nvCxnSpPr>
        <p:spPr>
          <a:xfrm>
            <a:off x="1280192" y="3575828"/>
            <a:ext cx="1" cy="105684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4" name="Content Placeholder 2">
            <a:extLst>
              <a:ext uri="{FF2B5EF4-FFF2-40B4-BE49-F238E27FC236}">
                <a16:creationId xmlns:a16="http://schemas.microsoft.com/office/drawing/2014/main" id="{8E64EAD5-A12B-4E2D-9EA0-D39CACE119BF}"/>
              </a:ext>
            </a:extLst>
          </p:cNvPr>
          <p:cNvSpPr txBox="1">
            <a:spLocks/>
          </p:cNvSpPr>
          <p:nvPr/>
        </p:nvSpPr>
        <p:spPr>
          <a:xfrm>
            <a:off x="417007" y="4635709"/>
            <a:ext cx="4299891" cy="2100755"/>
          </a:xfrm>
          <a:prstGeom prst="rect">
            <a:avLst/>
          </a:prstGeom>
          <a:solidFill>
            <a:schemeClr val="bg1"/>
          </a:solidFill>
          <a:ln w="19050">
            <a:solidFill>
              <a:srgbClr val="7030A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rgbClr val="7030A0"/>
                </a:solidFill>
                <a:latin typeface="Courier New" panose="02070309020205020404" pitchFamily="49" charset="0"/>
                <a:cs typeface="Courier New" panose="02070309020205020404" pitchFamily="49" charset="0"/>
              </a:rPr>
              <a:t>printTree_PostOrder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solidFill>
                  <a:schemeClr val="accent4">
                    <a:lumMod val="75000"/>
                  </a:schemeClr>
                </a:solidFill>
                <a:latin typeface="Courier New" panose="02070309020205020404" pitchFamily="49" charset="0"/>
                <a:cs typeface="Courier New" panose="02070309020205020404" pitchFamily="49" charset="0"/>
              </a:rPr>
              <a:t>     </a:t>
            </a:r>
            <a:r>
              <a:rPr lang="en-SG" sz="1200" b="1" dirty="0" err="1">
                <a:solidFill>
                  <a:schemeClr val="accent4">
                    <a:lumMod val="75000"/>
                  </a:schemeClr>
                </a:solidFill>
                <a:latin typeface="Courier New" panose="02070309020205020404" pitchFamily="49" charset="0"/>
                <a:cs typeface="Courier New" panose="02070309020205020404" pitchFamily="49" charset="0"/>
              </a:rPr>
              <a:t>printTree_PostOrder</a:t>
            </a:r>
            <a:r>
              <a:rPr lang="en-SG" sz="1200" b="1" dirty="0">
                <a:solidFill>
                  <a:schemeClr val="accent4">
                    <a:lumMod val="75000"/>
                  </a:schemeClr>
                </a:solidFill>
                <a:latin typeface="Courier New" panose="02070309020205020404" pitchFamily="49" charset="0"/>
                <a:cs typeface="Courier New" panose="02070309020205020404" pitchFamily="49" charset="0"/>
              </a:rPr>
              <a:t>(node-&gt;left);</a:t>
            </a:r>
          </a:p>
          <a:p>
            <a:pPr marL="0" indent="0">
              <a:lnSpc>
                <a:spcPct val="100000"/>
              </a:lnSpc>
              <a:spcBef>
                <a:spcPts val="300"/>
              </a:spcBef>
              <a:buNone/>
            </a:pP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printTree_PostOrder</a:t>
            </a:r>
            <a:r>
              <a:rPr lang="en-SG" sz="1200" b="1" dirty="0">
                <a:latin typeface="Courier New" panose="02070309020205020404" pitchFamily="49" charset="0"/>
                <a:cs typeface="Courier New" panose="02070309020205020404" pitchFamily="49" charset="0"/>
              </a:rPr>
              <a:t>(node-&gt;right);</a:t>
            </a:r>
          </a:p>
          <a:p>
            <a:pPr marL="0" indent="0">
              <a:lnSpc>
                <a:spcPct val="100000"/>
              </a:lnSpc>
              <a:spcBef>
                <a:spcPts val="300"/>
              </a:spcBef>
              <a:buNone/>
            </a:pPr>
            <a:r>
              <a:rPr lang="en-SG" sz="1200" b="1"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endParaRPr lang="en-SG" sz="1200" b="1" dirty="0">
              <a:solidFill>
                <a:schemeClr val="accent4">
                  <a:lumMod val="75000"/>
                </a:schemeClr>
              </a:solidFill>
              <a:latin typeface="Courier New" panose="02070309020205020404" pitchFamily="49" charset="0"/>
              <a:cs typeface="Courier New" panose="02070309020205020404" pitchFamily="49" charset="0"/>
            </a:endParaRP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sp>
        <p:nvSpPr>
          <p:cNvPr id="87" name="TextBox 86">
            <a:extLst>
              <a:ext uri="{FF2B5EF4-FFF2-40B4-BE49-F238E27FC236}">
                <a16:creationId xmlns:a16="http://schemas.microsoft.com/office/drawing/2014/main" id="{199A07BA-20BB-4162-9B89-437041DC9480}"/>
              </a:ext>
            </a:extLst>
          </p:cNvPr>
          <p:cNvSpPr txBox="1"/>
          <p:nvPr/>
        </p:nvSpPr>
        <p:spPr>
          <a:xfrm>
            <a:off x="4758269" y="5445287"/>
            <a:ext cx="2136426" cy="461665"/>
          </a:xfrm>
          <a:prstGeom prst="rect">
            <a:avLst/>
          </a:prstGeom>
          <a:solidFill>
            <a:schemeClr val="bg1"/>
          </a:solid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node-&gt;left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cxnSp>
        <p:nvCxnSpPr>
          <p:cNvPr id="100" name="Connector: Elbow 99">
            <a:extLst>
              <a:ext uri="{FF2B5EF4-FFF2-40B4-BE49-F238E27FC236}">
                <a16:creationId xmlns:a16="http://schemas.microsoft.com/office/drawing/2014/main" id="{1F112181-836C-4412-AA60-D93EBEC8AC18}"/>
              </a:ext>
            </a:extLst>
          </p:cNvPr>
          <p:cNvCxnSpPr>
            <a:cxnSpLocks/>
          </p:cNvCxnSpPr>
          <p:nvPr/>
        </p:nvCxnSpPr>
        <p:spPr>
          <a:xfrm flipH="1" flipV="1">
            <a:off x="4441556" y="1760702"/>
            <a:ext cx="133071" cy="1476839"/>
          </a:xfrm>
          <a:prstGeom prst="bentConnector3">
            <a:avLst>
              <a:gd name="adj1" fmla="val -171788"/>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B2F78EB-03BB-438F-83EA-25A4E6724C11}"/>
              </a:ext>
            </a:extLst>
          </p:cNvPr>
          <p:cNvSpPr txBox="1"/>
          <p:nvPr/>
        </p:nvSpPr>
        <p:spPr>
          <a:xfrm>
            <a:off x="4758269" y="5445287"/>
            <a:ext cx="2136426" cy="461665"/>
          </a:xfrm>
          <a:prstGeom prst="rect">
            <a:avLst/>
          </a:prstGeom>
          <a:solidFill>
            <a:schemeClr val="bg1"/>
          </a:solid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node-&gt;right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cxnSp>
        <p:nvCxnSpPr>
          <p:cNvPr id="96" name="Straight Arrow Connector 95">
            <a:extLst>
              <a:ext uri="{FF2B5EF4-FFF2-40B4-BE49-F238E27FC236}">
                <a16:creationId xmlns:a16="http://schemas.microsoft.com/office/drawing/2014/main" id="{877B8202-03D5-4CF7-A197-9BD6E03D473A}"/>
              </a:ext>
            </a:extLst>
          </p:cNvPr>
          <p:cNvCxnSpPr>
            <a:cxnSpLocks/>
          </p:cNvCxnSpPr>
          <p:nvPr/>
        </p:nvCxnSpPr>
        <p:spPr>
          <a:xfrm flipH="1">
            <a:off x="1274823" y="4018280"/>
            <a:ext cx="5369" cy="61439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1" name="Content Placeholder 2">
            <a:extLst>
              <a:ext uri="{FF2B5EF4-FFF2-40B4-BE49-F238E27FC236}">
                <a16:creationId xmlns:a16="http://schemas.microsoft.com/office/drawing/2014/main" id="{AA202F37-A6CB-4996-9A09-F04A54A945F3}"/>
              </a:ext>
            </a:extLst>
          </p:cNvPr>
          <p:cNvSpPr txBox="1">
            <a:spLocks/>
          </p:cNvSpPr>
          <p:nvPr/>
        </p:nvSpPr>
        <p:spPr>
          <a:xfrm>
            <a:off x="4987948" y="4632677"/>
            <a:ext cx="3975166" cy="1873031"/>
          </a:xfrm>
          <a:prstGeom prst="rect">
            <a:avLst/>
          </a:prstGeom>
          <a:solidFill>
            <a:schemeClr val="bg1"/>
          </a:solidFill>
          <a:ln w="19050">
            <a:solidFill>
              <a:schemeClr val="accent4">
                <a:lumMod val="75000"/>
              </a:schemeClr>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chemeClr val="accent4">
                    <a:lumMod val="75000"/>
                  </a:schemeClr>
                </a:solidFill>
                <a:latin typeface="Courier New" panose="02070309020205020404" pitchFamily="49" charset="0"/>
                <a:cs typeface="Courier New" panose="02070309020205020404" pitchFamily="49" charset="0"/>
              </a:rPr>
              <a:t>printTree_PostOrder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None/>
            </a:pPr>
            <a:r>
              <a:rPr lang="en-SG" sz="1200"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printTree_PostOrder</a:t>
            </a:r>
            <a:r>
              <a:rPr lang="en-SG" sz="1200" b="1" dirty="0">
                <a:latin typeface="Courier New" panose="02070309020205020404" pitchFamily="49" charset="0"/>
                <a:cs typeface="Courier New" panose="02070309020205020404" pitchFamily="49" charset="0"/>
              </a:rPr>
              <a:t>(node-&gt;left);</a:t>
            </a:r>
            <a:endParaRPr lang="en-SG" sz="1200" dirty="0">
              <a:latin typeface="Courier New" panose="02070309020205020404" pitchFamily="49" charset="0"/>
              <a:cs typeface="Courier New" panose="02070309020205020404" pitchFamily="49" charset="0"/>
            </a:endParaRPr>
          </a:p>
          <a:p>
            <a:pPr marL="0" indent="0">
              <a:lnSpc>
                <a:spcPct val="100000"/>
              </a:lnSpc>
              <a:spcBef>
                <a:spcPts val="300"/>
              </a:spcBef>
              <a:buFont typeface="Arial" panose="020B0604020202020204" pitchFamily="34" charset="0"/>
              <a:buNone/>
            </a:pP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printTree_PostOrder</a:t>
            </a:r>
            <a:r>
              <a:rPr lang="en-SG" sz="1200" b="1" dirty="0">
                <a:latin typeface="Courier New" panose="02070309020205020404" pitchFamily="49" charset="0"/>
                <a:cs typeface="Courier New" panose="02070309020205020404" pitchFamily="49" charset="0"/>
              </a:rPr>
              <a:t>(node-&gt;right);</a:t>
            </a:r>
          </a:p>
          <a:p>
            <a:pPr marL="0" indent="0">
              <a:lnSpc>
                <a:spcPct val="100000"/>
              </a:lnSpc>
              <a:spcBef>
                <a:spcPts val="300"/>
              </a:spcBef>
              <a:buNone/>
            </a:pPr>
            <a:r>
              <a:rPr lang="en-SG" sz="1200" b="1"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endParaRPr lang="en-SG" sz="1200" b="1" dirty="0">
              <a:latin typeface="Courier New" panose="02070309020205020404" pitchFamily="49" charset="0"/>
              <a:cs typeface="Courier New" panose="02070309020205020404" pitchFamily="49" charset="0"/>
            </a:endParaRP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cxnSp>
        <p:nvCxnSpPr>
          <p:cNvPr id="112" name="Straight Arrow Connector 111">
            <a:extLst>
              <a:ext uri="{FF2B5EF4-FFF2-40B4-BE49-F238E27FC236}">
                <a16:creationId xmlns:a16="http://schemas.microsoft.com/office/drawing/2014/main" id="{7B891FE7-A8E0-4EB9-9AB5-CB0C8E6A1BF9}"/>
              </a:ext>
            </a:extLst>
          </p:cNvPr>
          <p:cNvCxnSpPr>
            <a:cxnSpLocks/>
          </p:cNvCxnSpPr>
          <p:nvPr/>
        </p:nvCxnSpPr>
        <p:spPr>
          <a:xfrm>
            <a:off x="4017681" y="5455877"/>
            <a:ext cx="112463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D9865887-C7C5-4F6E-AEFC-DB587AA16A99}"/>
              </a:ext>
            </a:extLst>
          </p:cNvPr>
          <p:cNvSpPr txBox="1"/>
          <p:nvPr/>
        </p:nvSpPr>
        <p:spPr>
          <a:xfrm>
            <a:off x="6707304" y="6011597"/>
            <a:ext cx="2136426" cy="461665"/>
          </a:xfrm>
          <a:prstGeom prst="rect">
            <a:avLst/>
          </a:prstGeom>
          <a:no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node-&gt;left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sp>
        <p:nvSpPr>
          <p:cNvPr id="115" name="TextBox 114">
            <a:extLst>
              <a:ext uri="{FF2B5EF4-FFF2-40B4-BE49-F238E27FC236}">
                <a16:creationId xmlns:a16="http://schemas.microsoft.com/office/drawing/2014/main" id="{794F1CFE-E7C1-4CEC-95DB-1845126A8BE2}"/>
              </a:ext>
            </a:extLst>
          </p:cNvPr>
          <p:cNvSpPr txBox="1"/>
          <p:nvPr/>
        </p:nvSpPr>
        <p:spPr>
          <a:xfrm>
            <a:off x="6707304" y="6011132"/>
            <a:ext cx="2136426" cy="461665"/>
          </a:xfrm>
          <a:prstGeom prst="rect">
            <a:avLst/>
          </a:prstGeom>
          <a:solidFill>
            <a:schemeClr val="bg1"/>
          </a:solid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node-&gt;right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cxnSp>
        <p:nvCxnSpPr>
          <p:cNvPr id="116" name="Connector: Elbow 115">
            <a:extLst>
              <a:ext uri="{FF2B5EF4-FFF2-40B4-BE49-F238E27FC236}">
                <a16:creationId xmlns:a16="http://schemas.microsoft.com/office/drawing/2014/main" id="{87239510-FD31-44E8-8DA5-D2DB35117C69}"/>
              </a:ext>
            </a:extLst>
          </p:cNvPr>
          <p:cNvCxnSpPr>
            <a:cxnSpLocks/>
          </p:cNvCxnSpPr>
          <p:nvPr/>
        </p:nvCxnSpPr>
        <p:spPr>
          <a:xfrm rot="16200000" flipV="1">
            <a:off x="4893039" y="3804489"/>
            <a:ext cx="7356" cy="1636070"/>
          </a:xfrm>
          <a:prstGeom prst="bentConnector3">
            <a:avLst>
              <a:gd name="adj1" fmla="val 266825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Connector: Elbow 116">
            <a:extLst>
              <a:ext uri="{FF2B5EF4-FFF2-40B4-BE49-F238E27FC236}">
                <a16:creationId xmlns:a16="http://schemas.microsoft.com/office/drawing/2014/main" id="{988CE17C-33DA-488C-8BFE-2DCC1C255072}"/>
              </a:ext>
            </a:extLst>
          </p:cNvPr>
          <p:cNvCxnSpPr>
            <a:cxnSpLocks/>
          </p:cNvCxnSpPr>
          <p:nvPr/>
        </p:nvCxnSpPr>
        <p:spPr>
          <a:xfrm flipH="1" flipV="1">
            <a:off x="4566910" y="3893254"/>
            <a:ext cx="142272" cy="1502713"/>
          </a:xfrm>
          <a:prstGeom prst="bentConnector3">
            <a:avLst>
              <a:gd name="adj1" fmla="val -160678"/>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文本框 8">
            <a:extLst>
              <a:ext uri="{FF2B5EF4-FFF2-40B4-BE49-F238E27FC236}">
                <a16:creationId xmlns:a16="http://schemas.microsoft.com/office/drawing/2014/main" id="{1DD178C9-28CE-43C2-AFAC-DDA45AB670A3}"/>
              </a:ext>
            </a:extLst>
          </p:cNvPr>
          <p:cNvSpPr txBox="1"/>
          <p:nvPr/>
        </p:nvSpPr>
        <p:spPr>
          <a:xfrm>
            <a:off x="5418502" y="3259585"/>
            <a:ext cx="372942" cy="369332"/>
          </a:xfrm>
          <a:prstGeom prst="rect">
            <a:avLst/>
          </a:prstGeom>
          <a:noFill/>
        </p:spPr>
        <p:txBody>
          <a:bodyPr wrap="square" rtlCol="0">
            <a:spAutoFit/>
          </a:bodyPr>
          <a:lstStyle/>
          <a:p>
            <a:r>
              <a:rPr lang="en-US" altLang="zh-CN" b="1" dirty="0">
                <a:solidFill>
                  <a:schemeClr val="bg1"/>
                </a:solidFill>
                <a:latin typeface="Verdana (Body)"/>
              </a:rPr>
              <a:t>A</a:t>
            </a:r>
            <a:endParaRPr lang="zh-CN" altLang="en-US" b="1" dirty="0">
              <a:solidFill>
                <a:schemeClr val="bg1"/>
              </a:solidFill>
              <a:latin typeface="Verdana (Body)"/>
            </a:endParaRPr>
          </a:p>
        </p:txBody>
      </p:sp>
      <p:sp>
        <p:nvSpPr>
          <p:cNvPr id="55" name="文本框 46">
            <a:extLst>
              <a:ext uri="{FF2B5EF4-FFF2-40B4-BE49-F238E27FC236}">
                <a16:creationId xmlns:a16="http://schemas.microsoft.com/office/drawing/2014/main" id="{0F7DA35D-786A-4958-AAD0-0FA7B57F0815}"/>
              </a:ext>
            </a:extLst>
          </p:cNvPr>
          <p:cNvSpPr txBox="1"/>
          <p:nvPr/>
        </p:nvSpPr>
        <p:spPr>
          <a:xfrm>
            <a:off x="5750213" y="3259585"/>
            <a:ext cx="372942" cy="369332"/>
          </a:xfrm>
          <a:prstGeom prst="rect">
            <a:avLst/>
          </a:prstGeom>
          <a:noFill/>
        </p:spPr>
        <p:txBody>
          <a:bodyPr wrap="square" rtlCol="0">
            <a:spAutoFit/>
          </a:bodyPr>
          <a:lstStyle/>
          <a:p>
            <a:r>
              <a:rPr lang="en-US" altLang="zh-CN" b="1" dirty="0">
                <a:solidFill>
                  <a:schemeClr val="bg1"/>
                </a:solidFill>
                <a:latin typeface="Verdana (Body)"/>
              </a:rPr>
              <a:t>D</a:t>
            </a:r>
            <a:endParaRPr lang="zh-CN" altLang="en-US" b="1" dirty="0">
              <a:solidFill>
                <a:schemeClr val="bg1"/>
              </a:solidFill>
              <a:latin typeface="Verdana (Body)"/>
            </a:endParaRPr>
          </a:p>
        </p:txBody>
      </p:sp>
      <p:sp>
        <p:nvSpPr>
          <p:cNvPr id="56" name="文本框 47">
            <a:extLst>
              <a:ext uri="{FF2B5EF4-FFF2-40B4-BE49-F238E27FC236}">
                <a16:creationId xmlns:a16="http://schemas.microsoft.com/office/drawing/2014/main" id="{6BD4825E-91CE-4BC3-BB5D-F5DCBEC26D21}"/>
              </a:ext>
            </a:extLst>
          </p:cNvPr>
          <p:cNvSpPr txBox="1"/>
          <p:nvPr/>
        </p:nvSpPr>
        <p:spPr>
          <a:xfrm>
            <a:off x="6081924" y="3259585"/>
            <a:ext cx="372942" cy="369332"/>
          </a:xfrm>
          <a:prstGeom prst="rect">
            <a:avLst/>
          </a:prstGeom>
          <a:noFill/>
        </p:spPr>
        <p:txBody>
          <a:bodyPr wrap="square" rtlCol="0">
            <a:spAutoFit/>
          </a:bodyPr>
          <a:lstStyle/>
          <a:p>
            <a:r>
              <a:rPr lang="en-US" altLang="zh-CN" b="1" dirty="0">
                <a:solidFill>
                  <a:schemeClr val="bg1"/>
                </a:solidFill>
                <a:latin typeface="Verdana (Body)"/>
              </a:rPr>
              <a:t>C</a:t>
            </a:r>
            <a:endParaRPr lang="zh-CN" altLang="en-US" b="1" dirty="0">
              <a:solidFill>
                <a:schemeClr val="bg1"/>
              </a:solidFill>
              <a:latin typeface="Verdana (Body)"/>
            </a:endParaRPr>
          </a:p>
        </p:txBody>
      </p:sp>
      <p:sp>
        <p:nvSpPr>
          <p:cNvPr id="57" name="文本框 48">
            <a:extLst>
              <a:ext uri="{FF2B5EF4-FFF2-40B4-BE49-F238E27FC236}">
                <a16:creationId xmlns:a16="http://schemas.microsoft.com/office/drawing/2014/main" id="{0F64E376-C4C0-467C-B64E-A89A44198DDE}"/>
              </a:ext>
            </a:extLst>
          </p:cNvPr>
          <p:cNvSpPr txBox="1"/>
          <p:nvPr/>
        </p:nvSpPr>
        <p:spPr>
          <a:xfrm>
            <a:off x="6413635" y="3259585"/>
            <a:ext cx="372942" cy="369332"/>
          </a:xfrm>
          <a:prstGeom prst="rect">
            <a:avLst/>
          </a:prstGeom>
          <a:noFill/>
        </p:spPr>
        <p:txBody>
          <a:bodyPr wrap="square" rtlCol="0">
            <a:spAutoFit/>
          </a:bodyPr>
          <a:lstStyle/>
          <a:p>
            <a:r>
              <a:rPr lang="en-US" altLang="zh-CN" b="1" dirty="0">
                <a:solidFill>
                  <a:schemeClr val="bg1"/>
                </a:solidFill>
                <a:latin typeface="Verdana (Body)"/>
              </a:rPr>
              <a:t>B</a:t>
            </a:r>
            <a:endParaRPr lang="zh-CN" altLang="en-US" b="1" dirty="0">
              <a:solidFill>
                <a:schemeClr val="bg1"/>
              </a:solidFill>
              <a:latin typeface="Verdana (Body)"/>
            </a:endParaRPr>
          </a:p>
        </p:txBody>
      </p:sp>
      <p:sp>
        <p:nvSpPr>
          <p:cNvPr id="58" name="文本框 49">
            <a:extLst>
              <a:ext uri="{FF2B5EF4-FFF2-40B4-BE49-F238E27FC236}">
                <a16:creationId xmlns:a16="http://schemas.microsoft.com/office/drawing/2014/main" id="{E7153E82-797C-4AA9-8BBF-6F25EB1A29B0}"/>
              </a:ext>
            </a:extLst>
          </p:cNvPr>
          <p:cNvSpPr txBox="1"/>
          <p:nvPr/>
        </p:nvSpPr>
        <p:spPr>
          <a:xfrm>
            <a:off x="6745346" y="3259585"/>
            <a:ext cx="372942" cy="369332"/>
          </a:xfrm>
          <a:prstGeom prst="rect">
            <a:avLst/>
          </a:prstGeom>
          <a:noFill/>
        </p:spPr>
        <p:txBody>
          <a:bodyPr wrap="square" rtlCol="0">
            <a:spAutoFit/>
          </a:bodyPr>
          <a:lstStyle/>
          <a:p>
            <a:r>
              <a:rPr lang="en-US" altLang="zh-CN" b="1" dirty="0">
                <a:solidFill>
                  <a:schemeClr val="bg1"/>
                </a:solidFill>
                <a:latin typeface="Verdana (Body)"/>
              </a:rPr>
              <a:t>F</a:t>
            </a:r>
            <a:endParaRPr lang="zh-CN" altLang="en-US" b="1" dirty="0">
              <a:solidFill>
                <a:schemeClr val="bg1"/>
              </a:solidFill>
              <a:latin typeface="Verdana (Body)"/>
            </a:endParaRPr>
          </a:p>
        </p:txBody>
      </p:sp>
      <p:sp>
        <p:nvSpPr>
          <p:cNvPr id="59" name="文本框 50">
            <a:extLst>
              <a:ext uri="{FF2B5EF4-FFF2-40B4-BE49-F238E27FC236}">
                <a16:creationId xmlns:a16="http://schemas.microsoft.com/office/drawing/2014/main" id="{CC65C9F9-9EF5-49DA-8C1F-5CD38FB6256D}"/>
              </a:ext>
            </a:extLst>
          </p:cNvPr>
          <p:cNvSpPr txBox="1"/>
          <p:nvPr/>
        </p:nvSpPr>
        <p:spPr>
          <a:xfrm>
            <a:off x="7077057" y="3259585"/>
            <a:ext cx="372942" cy="369332"/>
          </a:xfrm>
          <a:prstGeom prst="rect">
            <a:avLst/>
          </a:prstGeom>
          <a:noFill/>
        </p:spPr>
        <p:txBody>
          <a:bodyPr wrap="square" rtlCol="0">
            <a:spAutoFit/>
          </a:bodyPr>
          <a:lstStyle/>
          <a:p>
            <a:r>
              <a:rPr lang="en-US" altLang="zh-CN" b="1" dirty="0">
                <a:solidFill>
                  <a:schemeClr val="bg1"/>
                </a:solidFill>
                <a:latin typeface="Verdana (Body)"/>
              </a:rPr>
              <a:t>H</a:t>
            </a:r>
            <a:endParaRPr lang="zh-CN" altLang="en-US" b="1" dirty="0">
              <a:solidFill>
                <a:schemeClr val="bg1"/>
              </a:solidFill>
              <a:latin typeface="Verdana (Body)"/>
            </a:endParaRPr>
          </a:p>
        </p:txBody>
      </p:sp>
      <p:sp>
        <p:nvSpPr>
          <p:cNvPr id="60" name="文本框 51">
            <a:extLst>
              <a:ext uri="{FF2B5EF4-FFF2-40B4-BE49-F238E27FC236}">
                <a16:creationId xmlns:a16="http://schemas.microsoft.com/office/drawing/2014/main" id="{37B72816-C3FF-4017-A63D-54EE2A703070}"/>
              </a:ext>
            </a:extLst>
          </p:cNvPr>
          <p:cNvSpPr txBox="1"/>
          <p:nvPr/>
        </p:nvSpPr>
        <p:spPr>
          <a:xfrm>
            <a:off x="7408768" y="3259585"/>
            <a:ext cx="372942" cy="369332"/>
          </a:xfrm>
          <a:prstGeom prst="rect">
            <a:avLst/>
          </a:prstGeom>
          <a:noFill/>
        </p:spPr>
        <p:txBody>
          <a:bodyPr wrap="square" rtlCol="0">
            <a:spAutoFit/>
          </a:bodyPr>
          <a:lstStyle/>
          <a:p>
            <a:r>
              <a:rPr lang="en-US" altLang="zh-CN" b="1" dirty="0">
                <a:solidFill>
                  <a:schemeClr val="bg1"/>
                </a:solidFill>
                <a:latin typeface="Verdana (Body)"/>
              </a:rPr>
              <a:t>I</a:t>
            </a:r>
            <a:endParaRPr lang="zh-CN" altLang="en-US" b="1" dirty="0">
              <a:solidFill>
                <a:schemeClr val="bg1"/>
              </a:solidFill>
              <a:latin typeface="Verdana (Body)"/>
            </a:endParaRPr>
          </a:p>
        </p:txBody>
      </p:sp>
      <p:sp>
        <p:nvSpPr>
          <p:cNvPr id="61" name="文本框 52">
            <a:extLst>
              <a:ext uri="{FF2B5EF4-FFF2-40B4-BE49-F238E27FC236}">
                <a16:creationId xmlns:a16="http://schemas.microsoft.com/office/drawing/2014/main" id="{86FA2D04-1173-4966-BD59-E5A90A7D179B}"/>
              </a:ext>
            </a:extLst>
          </p:cNvPr>
          <p:cNvSpPr txBox="1"/>
          <p:nvPr/>
        </p:nvSpPr>
        <p:spPr>
          <a:xfrm>
            <a:off x="7740479" y="3259585"/>
            <a:ext cx="372942" cy="369332"/>
          </a:xfrm>
          <a:prstGeom prst="rect">
            <a:avLst/>
          </a:prstGeom>
          <a:noFill/>
        </p:spPr>
        <p:txBody>
          <a:bodyPr wrap="square" rtlCol="0">
            <a:spAutoFit/>
          </a:bodyPr>
          <a:lstStyle/>
          <a:p>
            <a:r>
              <a:rPr lang="en-US" altLang="zh-CN" b="1" dirty="0">
                <a:solidFill>
                  <a:schemeClr val="bg1"/>
                </a:solidFill>
                <a:latin typeface="Verdana (Body)"/>
              </a:rPr>
              <a:t>G</a:t>
            </a:r>
            <a:endParaRPr lang="zh-CN" altLang="en-US" b="1" dirty="0">
              <a:solidFill>
                <a:schemeClr val="bg1"/>
              </a:solidFill>
              <a:latin typeface="Verdana (Body)"/>
            </a:endParaRPr>
          </a:p>
        </p:txBody>
      </p:sp>
      <p:sp>
        <p:nvSpPr>
          <p:cNvPr id="62" name="文本框 53">
            <a:extLst>
              <a:ext uri="{FF2B5EF4-FFF2-40B4-BE49-F238E27FC236}">
                <a16:creationId xmlns:a16="http://schemas.microsoft.com/office/drawing/2014/main" id="{35F08522-1D70-444C-A15F-F277CCE36B10}"/>
              </a:ext>
            </a:extLst>
          </p:cNvPr>
          <p:cNvSpPr txBox="1"/>
          <p:nvPr/>
        </p:nvSpPr>
        <p:spPr>
          <a:xfrm>
            <a:off x="8072192" y="3259585"/>
            <a:ext cx="372942" cy="369332"/>
          </a:xfrm>
          <a:prstGeom prst="rect">
            <a:avLst/>
          </a:prstGeom>
          <a:noFill/>
        </p:spPr>
        <p:txBody>
          <a:bodyPr wrap="square" rtlCol="0">
            <a:spAutoFit/>
          </a:bodyPr>
          <a:lstStyle/>
          <a:p>
            <a:r>
              <a:rPr lang="en-US" altLang="zh-CN" b="1" dirty="0">
                <a:solidFill>
                  <a:schemeClr val="bg1"/>
                </a:solidFill>
                <a:latin typeface="Verdana (Body)"/>
              </a:rPr>
              <a:t>E</a:t>
            </a:r>
            <a:endParaRPr lang="zh-CN" altLang="en-US" b="1" dirty="0">
              <a:solidFill>
                <a:schemeClr val="bg1"/>
              </a:solidFill>
              <a:latin typeface="Verdana (Body)"/>
            </a:endParaRPr>
          </a:p>
        </p:txBody>
      </p:sp>
      <p:cxnSp>
        <p:nvCxnSpPr>
          <p:cNvPr id="63" name="Straight Arrow Connector 62">
            <a:extLst>
              <a:ext uri="{FF2B5EF4-FFF2-40B4-BE49-F238E27FC236}">
                <a16:creationId xmlns:a16="http://schemas.microsoft.com/office/drawing/2014/main" id="{416424B8-04CE-4CFB-B96D-94F7C6359BAF}"/>
              </a:ext>
            </a:extLst>
          </p:cNvPr>
          <p:cNvCxnSpPr/>
          <p:nvPr/>
        </p:nvCxnSpPr>
        <p:spPr>
          <a:xfrm flipH="1">
            <a:off x="4033778" y="2790146"/>
            <a:ext cx="538222"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07AAAF8-76BD-45D5-9335-3B8BA2192A3D}"/>
              </a:ext>
            </a:extLst>
          </p:cNvPr>
          <p:cNvCxnSpPr/>
          <p:nvPr/>
        </p:nvCxnSpPr>
        <p:spPr>
          <a:xfrm flipH="1">
            <a:off x="4157939" y="4783182"/>
            <a:ext cx="538222"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DEA0D76-1CBD-44C8-ABA9-3C13AAB6DA83}"/>
              </a:ext>
            </a:extLst>
          </p:cNvPr>
          <p:cNvCxnSpPr/>
          <p:nvPr/>
        </p:nvCxnSpPr>
        <p:spPr>
          <a:xfrm flipH="1">
            <a:off x="4157939" y="4783182"/>
            <a:ext cx="538222"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916C2DF-AF87-43D1-A401-62FB70DD1C16}"/>
              </a:ext>
            </a:extLst>
          </p:cNvPr>
          <p:cNvCxnSpPr/>
          <p:nvPr/>
        </p:nvCxnSpPr>
        <p:spPr>
          <a:xfrm flipH="1">
            <a:off x="8688141" y="4771458"/>
            <a:ext cx="538222" cy="0"/>
          </a:xfrm>
          <a:prstGeom prst="straightConnector1">
            <a:avLst/>
          </a:prstGeom>
          <a:ln w="571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5B95227E-8014-474E-81A4-EF1F02F6AAB9}"/>
              </a:ext>
            </a:extLst>
          </p:cNvPr>
          <p:cNvCxnSpPr>
            <a:cxnSpLocks/>
          </p:cNvCxnSpPr>
          <p:nvPr/>
        </p:nvCxnSpPr>
        <p:spPr>
          <a:xfrm flipH="1" flipV="1">
            <a:off x="4553889" y="3902156"/>
            <a:ext cx="142272" cy="1502713"/>
          </a:xfrm>
          <a:prstGeom prst="bentConnector3">
            <a:avLst>
              <a:gd name="adj1" fmla="val -160678"/>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630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fade">
                                      <p:cBhvr>
                                        <p:cTn id="15" dur="500"/>
                                        <p:tgtEl>
                                          <p:spTgt spid="63"/>
                                        </p:tgtEl>
                                      </p:cBhvr>
                                    </p:animEffect>
                                  </p:childTnLst>
                                </p:cTn>
                              </p:par>
                              <p:par>
                                <p:cTn id="16" presetID="1" presetClass="emph" presetSubtype="2" fill="hold" nodeType="withEffect">
                                  <p:stCondLst>
                                    <p:cond delay="0"/>
                                  </p:stCondLst>
                                  <p:childTnLst>
                                    <p:animClr clrSpc="rgb" dir="cw">
                                      <p:cBhvr>
                                        <p:cTn id="17" dur="500" fill="hold"/>
                                        <p:tgtEl>
                                          <p:spTgt spid="8"/>
                                        </p:tgtEl>
                                        <p:attrNameLst>
                                          <p:attrName>fillcolor</p:attrName>
                                        </p:attrNameLst>
                                      </p:cBhvr>
                                      <p:to>
                                        <a:schemeClr val="accent2"/>
                                      </p:to>
                                    </p:animClr>
                                    <p:set>
                                      <p:cBhvr>
                                        <p:cTn id="18" dur="500" fill="hold"/>
                                        <p:tgtEl>
                                          <p:spTgt spid="8"/>
                                        </p:tgtEl>
                                        <p:attrNameLst>
                                          <p:attrName>fill.type</p:attrName>
                                        </p:attrNameLst>
                                      </p:cBhvr>
                                      <p:to>
                                        <p:strVal val="solid"/>
                                      </p:to>
                                    </p:set>
                                    <p:set>
                                      <p:cBhvr>
                                        <p:cTn id="19" dur="500" fill="hold"/>
                                        <p:tgtEl>
                                          <p:spTgt spid="8"/>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nodeType="clickEffect">
                                  <p:stCondLst>
                                    <p:cond delay="0"/>
                                  </p:stCondLst>
                                  <p:childTnLst>
                                    <p:animMotion origin="layout" path="M 3.88889E-6 -4.44444E-6 L -0.00035 0.09306 " pathEditMode="relative" rAng="0" ptsTypes="AA">
                                      <p:cBhvr>
                                        <p:cTn id="23" dur="500" fill="hold"/>
                                        <p:tgtEl>
                                          <p:spTgt spid="63"/>
                                        </p:tgtEl>
                                        <p:attrNameLst>
                                          <p:attrName>ppt_x</p:attrName>
                                          <p:attrName>ppt_y</p:attrName>
                                        </p:attrNameLst>
                                      </p:cBhvr>
                                      <p:rCtr x="-17" y="4653"/>
                                    </p:animMotion>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fade">
                                      <p:cBhvr>
                                        <p:cTn id="28" dur="500"/>
                                        <p:tgtEl>
                                          <p:spTgt spid="4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fade">
                                      <p:cBhvr>
                                        <p:cTn id="36" dur="500"/>
                                        <p:tgtEl>
                                          <p:spTgt spid="64"/>
                                        </p:tgtEl>
                                      </p:cBhvr>
                                    </p:animEffect>
                                  </p:childTnLst>
                                </p:cTn>
                              </p:par>
                              <p:par>
                                <p:cTn id="37" presetID="1" presetClass="emph" presetSubtype="2" fill="hold" nodeType="withEffect">
                                  <p:stCondLst>
                                    <p:cond delay="0"/>
                                  </p:stCondLst>
                                  <p:childTnLst>
                                    <p:animClr clrSpc="rgb" dir="cw">
                                      <p:cBhvr>
                                        <p:cTn id="38" dur="500" fill="hold"/>
                                        <p:tgtEl>
                                          <p:spTgt spid="11"/>
                                        </p:tgtEl>
                                        <p:attrNameLst>
                                          <p:attrName>fillcolor</p:attrName>
                                        </p:attrNameLst>
                                      </p:cBhvr>
                                      <p:to>
                                        <a:srgbClr val="0070C0"/>
                                      </p:to>
                                    </p:animClr>
                                    <p:set>
                                      <p:cBhvr>
                                        <p:cTn id="39" dur="500" fill="hold"/>
                                        <p:tgtEl>
                                          <p:spTgt spid="11"/>
                                        </p:tgtEl>
                                        <p:attrNameLst>
                                          <p:attrName>fill.type</p:attrName>
                                        </p:attrNameLst>
                                      </p:cBhvr>
                                      <p:to>
                                        <p:strVal val="solid"/>
                                      </p:to>
                                    </p:set>
                                    <p:set>
                                      <p:cBhvr>
                                        <p:cTn id="40" dur="500" fill="hold"/>
                                        <p:tgtEl>
                                          <p:spTgt spid="11"/>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nodeType="clickEffect">
                                  <p:stCondLst>
                                    <p:cond delay="0"/>
                                  </p:stCondLst>
                                  <p:childTnLst>
                                    <p:animMotion origin="layout" path="M 2.22222E-6 -3.7037E-6 L -0.00035 0.09306 " pathEditMode="relative" rAng="0" ptsTypes="AA">
                                      <p:cBhvr>
                                        <p:cTn id="44" dur="500" fill="hold"/>
                                        <p:tgtEl>
                                          <p:spTgt spid="64"/>
                                        </p:tgtEl>
                                        <p:attrNameLst>
                                          <p:attrName>ppt_x</p:attrName>
                                          <p:attrName>ppt_y</p:attrName>
                                        </p:attrNameLst>
                                      </p:cBhvr>
                                      <p:rCtr x="-17" y="4653"/>
                                    </p:animMotion>
                                  </p:childTnLst>
                                </p:cTn>
                              </p:par>
                              <p:par>
                                <p:cTn id="45" presetID="10" presetClass="entr" presetSubtype="0" fill="hold" grpId="0" nodeType="withEffect">
                                  <p:stCondLst>
                                    <p:cond delay="0"/>
                                  </p:stCondLst>
                                  <p:childTnLst>
                                    <p:set>
                                      <p:cBhvr>
                                        <p:cTn id="46" dur="1" fill="hold">
                                          <p:stCondLst>
                                            <p:cond delay="0"/>
                                          </p:stCondLst>
                                        </p:cTn>
                                        <p:tgtEl>
                                          <p:spTgt spid="87"/>
                                        </p:tgtEl>
                                        <p:attrNameLst>
                                          <p:attrName>style.visibility</p:attrName>
                                        </p:attrNameLst>
                                      </p:cBhvr>
                                      <p:to>
                                        <p:strVal val="visible"/>
                                      </p:to>
                                    </p:set>
                                    <p:animEffect transition="in" filter="fade">
                                      <p:cBhvr>
                                        <p:cTn id="47" dur="500"/>
                                        <p:tgtEl>
                                          <p:spTgt spid="87"/>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path" presetSubtype="0" accel="50000" decel="50000" fill="hold" nodeType="clickEffect">
                                  <p:stCondLst>
                                    <p:cond delay="0"/>
                                  </p:stCondLst>
                                  <p:childTnLst>
                                    <p:animMotion origin="layout" path="M -0.00035 0.09306 L -0.00035 0.12385 " pathEditMode="relative" rAng="0" ptsTypes="AA">
                                      <p:cBhvr>
                                        <p:cTn id="51" dur="500" fill="hold"/>
                                        <p:tgtEl>
                                          <p:spTgt spid="64"/>
                                        </p:tgtEl>
                                        <p:attrNameLst>
                                          <p:attrName>ppt_x</p:attrName>
                                          <p:attrName>ppt_y</p:attrName>
                                        </p:attrNameLst>
                                      </p:cBhvr>
                                      <p:rCtr x="0" y="1528"/>
                                    </p:animMotion>
                                  </p:childTnLst>
                                </p:cTn>
                              </p:par>
                              <p:par>
                                <p:cTn id="52" presetID="10" presetClass="entr" presetSubtype="0" fill="hold" grpId="0" nodeType="withEffect">
                                  <p:stCondLst>
                                    <p:cond delay="0"/>
                                  </p:stCondLst>
                                  <p:childTnLst>
                                    <p:set>
                                      <p:cBhvr>
                                        <p:cTn id="53" dur="1" fill="hold">
                                          <p:stCondLst>
                                            <p:cond delay="0"/>
                                          </p:stCondLst>
                                        </p:cTn>
                                        <p:tgtEl>
                                          <p:spTgt spid="70"/>
                                        </p:tgtEl>
                                        <p:attrNameLst>
                                          <p:attrName>style.visibility</p:attrName>
                                        </p:attrNameLst>
                                      </p:cBhvr>
                                      <p:to>
                                        <p:strVal val="visible"/>
                                      </p:to>
                                    </p:set>
                                    <p:animEffect transition="in" filter="fade">
                                      <p:cBhvr>
                                        <p:cTn id="54" dur="500"/>
                                        <p:tgtEl>
                                          <p:spTgt spid="70"/>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nodeType="clickEffect">
                                  <p:stCondLst>
                                    <p:cond delay="0"/>
                                  </p:stCondLst>
                                  <p:childTnLst>
                                    <p:animMotion origin="layout" path="M -0.00035 0.12385 L -0.06563 0.16065 " pathEditMode="relative" rAng="0" ptsTypes="AA">
                                      <p:cBhvr>
                                        <p:cTn id="58" dur="500" fill="hold"/>
                                        <p:tgtEl>
                                          <p:spTgt spid="64"/>
                                        </p:tgtEl>
                                        <p:attrNameLst>
                                          <p:attrName>ppt_x</p:attrName>
                                          <p:attrName>ppt_y</p:attrName>
                                        </p:attrNameLst>
                                      </p:cBhvr>
                                      <p:rCtr x="-3264" y="1829"/>
                                    </p:animMotion>
                                  </p:childTnLst>
                                </p:cTn>
                              </p:par>
                              <p:par>
                                <p:cTn id="59" presetID="10" presetClass="entr" presetSubtype="0"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fade">
                                      <p:cBhvr>
                                        <p:cTn id="61" dur="500"/>
                                        <p:tgtEl>
                                          <p:spTgt spid="58"/>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path" presetSubtype="0" accel="50000" decel="50000" fill="hold" nodeType="clickEffect">
                                  <p:stCondLst>
                                    <p:cond delay="0"/>
                                  </p:stCondLst>
                                  <p:childTnLst>
                                    <p:animMotion origin="layout" path="M -0.06563 0.16065 L -0.26667 0.19607 " pathEditMode="relative" rAng="0" ptsTypes="AA">
                                      <p:cBhvr>
                                        <p:cTn id="65" dur="500" fill="hold"/>
                                        <p:tgtEl>
                                          <p:spTgt spid="64"/>
                                        </p:tgtEl>
                                        <p:attrNameLst>
                                          <p:attrName>ppt_x</p:attrName>
                                          <p:attrName>ppt_y</p:attrName>
                                        </p:attrNameLst>
                                      </p:cBhvr>
                                      <p:rCtr x="-10052" y="1759"/>
                                    </p:animMotion>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117"/>
                                        </p:tgtEl>
                                        <p:attrNameLst>
                                          <p:attrName>style.visibility</p:attrName>
                                        </p:attrNameLst>
                                      </p:cBhvr>
                                      <p:to>
                                        <p:strVal val="visible"/>
                                      </p:to>
                                    </p:set>
                                    <p:animEffect transition="in" filter="wipe(down)">
                                      <p:cBhvr>
                                        <p:cTn id="70" dur="500"/>
                                        <p:tgtEl>
                                          <p:spTgt spid="117"/>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nodeType="clickEffect">
                                  <p:stCondLst>
                                    <p:cond delay="0"/>
                                  </p:stCondLst>
                                  <p:childTnLst>
                                    <p:animEffect transition="out" filter="fade">
                                      <p:cBhvr>
                                        <p:cTn id="74" dur="500"/>
                                        <p:tgtEl>
                                          <p:spTgt spid="46"/>
                                        </p:tgtEl>
                                      </p:cBhvr>
                                    </p:animEffect>
                                    <p:set>
                                      <p:cBhvr>
                                        <p:cTn id="75" dur="1" fill="hold">
                                          <p:stCondLst>
                                            <p:cond delay="499"/>
                                          </p:stCondLst>
                                        </p:cTn>
                                        <p:tgtEl>
                                          <p:spTgt spid="46"/>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44"/>
                                        </p:tgtEl>
                                      </p:cBhvr>
                                    </p:animEffect>
                                    <p:set>
                                      <p:cBhvr>
                                        <p:cTn id="78" dur="1" fill="hold">
                                          <p:stCondLst>
                                            <p:cond delay="499"/>
                                          </p:stCondLst>
                                        </p:cTn>
                                        <p:tgtEl>
                                          <p:spTgt spid="44"/>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64"/>
                                        </p:tgtEl>
                                      </p:cBhvr>
                                    </p:animEffect>
                                    <p:set>
                                      <p:cBhvr>
                                        <p:cTn id="81" dur="1" fill="hold">
                                          <p:stCondLst>
                                            <p:cond delay="499"/>
                                          </p:stCondLst>
                                        </p:cTn>
                                        <p:tgtEl>
                                          <p:spTgt spid="64"/>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117"/>
                                        </p:tgtEl>
                                      </p:cBhvr>
                                    </p:animEffect>
                                    <p:set>
                                      <p:cBhvr>
                                        <p:cTn id="84" dur="1" fill="hold">
                                          <p:stCondLst>
                                            <p:cond delay="499"/>
                                          </p:stCondLst>
                                        </p:cTn>
                                        <p:tgtEl>
                                          <p:spTgt spid="117"/>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42" presetClass="path" presetSubtype="0" accel="50000" decel="50000" fill="hold" nodeType="clickEffect">
                                  <p:stCondLst>
                                    <p:cond delay="0"/>
                                  </p:stCondLst>
                                  <p:childTnLst>
                                    <p:animMotion origin="layout" path="M -0.00035 0.09306 L -0.00035 0.12385 " pathEditMode="relative" rAng="0" ptsTypes="AA">
                                      <p:cBhvr>
                                        <p:cTn id="88" dur="500" fill="hold"/>
                                        <p:tgtEl>
                                          <p:spTgt spid="63"/>
                                        </p:tgtEl>
                                        <p:attrNameLst>
                                          <p:attrName>ppt_x</p:attrName>
                                          <p:attrName>ppt_y</p:attrName>
                                        </p:attrNameLst>
                                      </p:cBhvr>
                                      <p:rCtr x="17" y="1528"/>
                                    </p:animMotion>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96"/>
                                        </p:tgtEl>
                                        <p:attrNameLst>
                                          <p:attrName>style.visibility</p:attrName>
                                        </p:attrNameLst>
                                      </p:cBhvr>
                                      <p:to>
                                        <p:strVal val="visible"/>
                                      </p:to>
                                    </p:set>
                                    <p:animEffect transition="in" filter="fade">
                                      <p:cBhvr>
                                        <p:cTn id="93" dur="500"/>
                                        <p:tgtEl>
                                          <p:spTgt spid="96"/>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84"/>
                                        </p:tgtEl>
                                        <p:attrNameLst>
                                          <p:attrName>style.visibility</p:attrName>
                                        </p:attrNameLst>
                                      </p:cBhvr>
                                      <p:to>
                                        <p:strVal val="visible"/>
                                      </p:to>
                                    </p:set>
                                    <p:animEffect transition="in" filter="fade">
                                      <p:cBhvr>
                                        <p:cTn id="96" dur="500"/>
                                        <p:tgtEl>
                                          <p:spTgt spid="84"/>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65"/>
                                        </p:tgtEl>
                                        <p:attrNameLst>
                                          <p:attrName>style.visibility</p:attrName>
                                        </p:attrNameLst>
                                      </p:cBhvr>
                                      <p:to>
                                        <p:strVal val="visible"/>
                                      </p:to>
                                    </p:set>
                                    <p:animEffect transition="in" filter="fade">
                                      <p:cBhvr>
                                        <p:cTn id="101" dur="500"/>
                                        <p:tgtEl>
                                          <p:spTgt spid="65"/>
                                        </p:tgtEl>
                                      </p:cBhvr>
                                    </p:animEffect>
                                  </p:childTnLst>
                                </p:cTn>
                              </p:par>
                              <p:par>
                                <p:cTn id="102" presetID="1" presetClass="emph" presetSubtype="2" fill="hold" nodeType="withEffect">
                                  <p:stCondLst>
                                    <p:cond delay="0"/>
                                  </p:stCondLst>
                                  <p:childTnLst>
                                    <p:animClr clrSpc="rgb" dir="cw">
                                      <p:cBhvr>
                                        <p:cTn id="103" dur="500" fill="hold"/>
                                        <p:tgtEl>
                                          <p:spTgt spid="10"/>
                                        </p:tgtEl>
                                        <p:attrNameLst>
                                          <p:attrName>fillcolor</p:attrName>
                                        </p:attrNameLst>
                                      </p:cBhvr>
                                      <p:to>
                                        <a:srgbClr val="7030A0"/>
                                      </p:to>
                                    </p:animClr>
                                    <p:set>
                                      <p:cBhvr>
                                        <p:cTn id="104" dur="500" fill="hold"/>
                                        <p:tgtEl>
                                          <p:spTgt spid="10"/>
                                        </p:tgtEl>
                                        <p:attrNameLst>
                                          <p:attrName>fill.type</p:attrName>
                                        </p:attrNameLst>
                                      </p:cBhvr>
                                      <p:to>
                                        <p:strVal val="solid"/>
                                      </p:to>
                                    </p:set>
                                    <p:set>
                                      <p:cBhvr>
                                        <p:cTn id="105" dur="500" fill="hold"/>
                                        <p:tgtEl>
                                          <p:spTgt spid="10"/>
                                        </p:tgtEl>
                                        <p:attrNameLst>
                                          <p:attrName>fill.on</p:attrName>
                                        </p:attrNameLst>
                                      </p:cBhvr>
                                      <p:to>
                                        <p:strVal val="true"/>
                                      </p:to>
                                    </p:set>
                                  </p:childTnLst>
                                </p:cTn>
                              </p:par>
                            </p:childTnLst>
                          </p:cTn>
                        </p:par>
                      </p:childTnLst>
                    </p:cTn>
                  </p:par>
                  <p:par>
                    <p:cTn id="106" fill="hold">
                      <p:stCondLst>
                        <p:cond delay="indefinite"/>
                      </p:stCondLst>
                      <p:childTnLst>
                        <p:par>
                          <p:cTn id="107" fill="hold">
                            <p:stCondLst>
                              <p:cond delay="0"/>
                            </p:stCondLst>
                            <p:childTnLst>
                              <p:par>
                                <p:cTn id="108" presetID="42" presetClass="path" presetSubtype="0" accel="50000" decel="50000" fill="hold" nodeType="clickEffect">
                                  <p:stCondLst>
                                    <p:cond delay="0"/>
                                  </p:stCondLst>
                                  <p:childTnLst>
                                    <p:animMotion origin="layout" path="M 2.22222E-6 -3.7037E-6 L -0.00035 0.09306 " pathEditMode="relative" rAng="0" ptsTypes="AA">
                                      <p:cBhvr>
                                        <p:cTn id="109" dur="500" fill="hold"/>
                                        <p:tgtEl>
                                          <p:spTgt spid="65"/>
                                        </p:tgtEl>
                                        <p:attrNameLst>
                                          <p:attrName>ppt_x</p:attrName>
                                          <p:attrName>ppt_y</p:attrName>
                                        </p:attrNameLst>
                                      </p:cBhvr>
                                      <p:rCtr x="-17" y="4653"/>
                                    </p:animMotion>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112"/>
                                        </p:tgtEl>
                                        <p:attrNameLst>
                                          <p:attrName>style.visibility</p:attrName>
                                        </p:attrNameLst>
                                      </p:cBhvr>
                                      <p:to>
                                        <p:strVal val="visible"/>
                                      </p:to>
                                    </p:set>
                                    <p:animEffect transition="in" filter="fade">
                                      <p:cBhvr>
                                        <p:cTn id="114" dur="500"/>
                                        <p:tgtEl>
                                          <p:spTgt spid="112"/>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111"/>
                                        </p:tgtEl>
                                        <p:attrNameLst>
                                          <p:attrName>style.visibility</p:attrName>
                                        </p:attrNameLst>
                                      </p:cBhvr>
                                      <p:to>
                                        <p:strVal val="visible"/>
                                      </p:to>
                                    </p:set>
                                    <p:animEffect transition="in" filter="fade">
                                      <p:cBhvr>
                                        <p:cTn id="117" dur="500"/>
                                        <p:tgtEl>
                                          <p:spTgt spid="111"/>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66"/>
                                        </p:tgtEl>
                                        <p:attrNameLst>
                                          <p:attrName>style.visibility</p:attrName>
                                        </p:attrNameLst>
                                      </p:cBhvr>
                                      <p:to>
                                        <p:strVal val="visible"/>
                                      </p:to>
                                    </p:set>
                                    <p:animEffect transition="in" filter="fade">
                                      <p:cBhvr>
                                        <p:cTn id="122" dur="500"/>
                                        <p:tgtEl>
                                          <p:spTgt spid="66"/>
                                        </p:tgtEl>
                                      </p:cBhvr>
                                    </p:animEffect>
                                  </p:childTnLst>
                                </p:cTn>
                              </p:par>
                              <p:par>
                                <p:cTn id="123" presetID="1" presetClass="emph" presetSubtype="2" fill="hold" nodeType="withEffect">
                                  <p:stCondLst>
                                    <p:cond delay="0"/>
                                  </p:stCondLst>
                                  <p:childTnLst>
                                    <p:animClr clrSpc="rgb" dir="cw">
                                      <p:cBhvr>
                                        <p:cTn id="124" dur="500" fill="hold"/>
                                        <p:tgtEl>
                                          <p:spTgt spid="20"/>
                                        </p:tgtEl>
                                        <p:attrNameLst>
                                          <p:attrName>fillcolor</p:attrName>
                                        </p:attrNameLst>
                                      </p:cBhvr>
                                      <p:to>
                                        <a:srgbClr val="BF9000"/>
                                      </p:to>
                                    </p:animClr>
                                    <p:set>
                                      <p:cBhvr>
                                        <p:cTn id="125" dur="500" fill="hold"/>
                                        <p:tgtEl>
                                          <p:spTgt spid="20"/>
                                        </p:tgtEl>
                                        <p:attrNameLst>
                                          <p:attrName>fill.type</p:attrName>
                                        </p:attrNameLst>
                                      </p:cBhvr>
                                      <p:to>
                                        <p:strVal val="solid"/>
                                      </p:to>
                                    </p:set>
                                    <p:set>
                                      <p:cBhvr>
                                        <p:cTn id="126" dur="500" fill="hold"/>
                                        <p:tgtEl>
                                          <p:spTgt spid="20"/>
                                        </p:tgtEl>
                                        <p:attrNameLst>
                                          <p:attrName>fill.on</p:attrName>
                                        </p:attrNameLst>
                                      </p:cBhvr>
                                      <p:to>
                                        <p:strVal val="true"/>
                                      </p:to>
                                    </p:set>
                                  </p:childTnLst>
                                </p:cTn>
                              </p:par>
                            </p:childTnLst>
                          </p:cTn>
                        </p:par>
                      </p:childTnLst>
                    </p:cTn>
                  </p:par>
                  <p:par>
                    <p:cTn id="127" fill="hold">
                      <p:stCondLst>
                        <p:cond delay="indefinite"/>
                      </p:stCondLst>
                      <p:childTnLst>
                        <p:par>
                          <p:cTn id="128" fill="hold">
                            <p:stCondLst>
                              <p:cond delay="0"/>
                            </p:stCondLst>
                            <p:childTnLst>
                              <p:par>
                                <p:cTn id="129" presetID="42" presetClass="path" presetSubtype="0" accel="50000" decel="50000" fill="hold" nodeType="clickEffect">
                                  <p:stCondLst>
                                    <p:cond delay="0"/>
                                  </p:stCondLst>
                                  <p:childTnLst>
                                    <p:animMotion origin="layout" path="M -3.88889E-6 -3.33333E-6 L -0.00034 0.09306 " pathEditMode="relative" rAng="0" ptsTypes="AA">
                                      <p:cBhvr>
                                        <p:cTn id="130" dur="500" fill="hold"/>
                                        <p:tgtEl>
                                          <p:spTgt spid="66"/>
                                        </p:tgtEl>
                                        <p:attrNameLst>
                                          <p:attrName>ppt_x</p:attrName>
                                          <p:attrName>ppt_y</p:attrName>
                                        </p:attrNameLst>
                                      </p:cBhvr>
                                      <p:rCtr x="-17" y="4653"/>
                                    </p:animMotion>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114"/>
                                        </p:tgtEl>
                                        <p:attrNameLst>
                                          <p:attrName>style.visibility</p:attrName>
                                        </p:attrNameLst>
                                      </p:cBhvr>
                                      <p:to>
                                        <p:strVal val="visible"/>
                                      </p:to>
                                    </p:set>
                                    <p:animEffect transition="in" filter="fade">
                                      <p:cBhvr>
                                        <p:cTn id="135" dur="500"/>
                                        <p:tgtEl>
                                          <p:spTgt spid="114"/>
                                        </p:tgtEl>
                                      </p:cBhvr>
                                    </p:animEffect>
                                  </p:childTnLst>
                                </p:cTn>
                              </p:par>
                            </p:childTnLst>
                          </p:cTn>
                        </p:par>
                      </p:childTnLst>
                    </p:cTn>
                  </p:par>
                  <p:par>
                    <p:cTn id="136" fill="hold">
                      <p:stCondLst>
                        <p:cond delay="indefinite"/>
                      </p:stCondLst>
                      <p:childTnLst>
                        <p:par>
                          <p:cTn id="137" fill="hold">
                            <p:stCondLst>
                              <p:cond delay="0"/>
                            </p:stCondLst>
                            <p:childTnLst>
                              <p:par>
                                <p:cTn id="138" presetID="42" presetClass="path" presetSubtype="0" accel="50000" decel="50000" fill="hold" nodeType="clickEffect">
                                  <p:stCondLst>
                                    <p:cond delay="0"/>
                                  </p:stCondLst>
                                  <p:childTnLst>
                                    <p:animMotion origin="layout" path="M -0.00034 0.09306 L -0.00034 0.12385 " pathEditMode="relative" rAng="0" ptsTypes="AA">
                                      <p:cBhvr>
                                        <p:cTn id="139" dur="500" fill="hold"/>
                                        <p:tgtEl>
                                          <p:spTgt spid="66"/>
                                        </p:tgtEl>
                                        <p:attrNameLst>
                                          <p:attrName>ppt_x</p:attrName>
                                          <p:attrName>ppt_y</p:attrName>
                                        </p:attrNameLst>
                                      </p:cBhvr>
                                      <p:rCtr x="0" y="1528"/>
                                    </p:animMotion>
                                  </p:childTnLst>
                                </p:cTn>
                              </p:par>
                              <p:par>
                                <p:cTn id="140" presetID="10" presetClass="entr" presetSubtype="0" fill="hold" grpId="0" nodeType="withEffect">
                                  <p:stCondLst>
                                    <p:cond delay="0"/>
                                  </p:stCondLst>
                                  <p:childTnLst>
                                    <p:set>
                                      <p:cBhvr>
                                        <p:cTn id="141" dur="1" fill="hold">
                                          <p:stCondLst>
                                            <p:cond delay="0"/>
                                          </p:stCondLst>
                                        </p:cTn>
                                        <p:tgtEl>
                                          <p:spTgt spid="115"/>
                                        </p:tgtEl>
                                        <p:attrNameLst>
                                          <p:attrName>style.visibility</p:attrName>
                                        </p:attrNameLst>
                                      </p:cBhvr>
                                      <p:to>
                                        <p:strVal val="visible"/>
                                      </p:to>
                                    </p:set>
                                    <p:animEffect transition="in" filter="fade">
                                      <p:cBhvr>
                                        <p:cTn id="142" dur="500"/>
                                        <p:tgtEl>
                                          <p:spTgt spid="115"/>
                                        </p:tgtEl>
                                      </p:cBhvr>
                                    </p:animEffect>
                                  </p:childTnLst>
                                </p:cTn>
                              </p:par>
                            </p:childTnLst>
                          </p:cTn>
                        </p:par>
                      </p:childTnLst>
                    </p:cTn>
                  </p:par>
                  <p:par>
                    <p:cTn id="143" fill="hold">
                      <p:stCondLst>
                        <p:cond delay="indefinite"/>
                      </p:stCondLst>
                      <p:childTnLst>
                        <p:par>
                          <p:cTn id="144" fill="hold">
                            <p:stCondLst>
                              <p:cond delay="0"/>
                            </p:stCondLst>
                            <p:childTnLst>
                              <p:par>
                                <p:cTn id="145" presetID="42" presetClass="path" presetSubtype="0" accel="50000" decel="50000" fill="hold" nodeType="clickEffect">
                                  <p:stCondLst>
                                    <p:cond delay="0"/>
                                  </p:stCondLst>
                                  <p:childTnLst>
                                    <p:animMotion origin="layout" path="M -0.00034 0.12385 L -0.06562 0.16065 " pathEditMode="relative" rAng="0" ptsTypes="AA">
                                      <p:cBhvr>
                                        <p:cTn id="146" dur="500" fill="hold"/>
                                        <p:tgtEl>
                                          <p:spTgt spid="66"/>
                                        </p:tgtEl>
                                        <p:attrNameLst>
                                          <p:attrName>ppt_x</p:attrName>
                                          <p:attrName>ppt_y</p:attrName>
                                        </p:attrNameLst>
                                      </p:cBhvr>
                                      <p:rCtr x="-3264" y="1829"/>
                                    </p:animMotion>
                                  </p:childTnLst>
                                </p:cTn>
                              </p:par>
                              <p:par>
                                <p:cTn id="147" presetID="10" presetClass="entr" presetSubtype="0" fill="hold" grpId="0" nodeType="withEffect">
                                  <p:stCondLst>
                                    <p:cond delay="0"/>
                                  </p:stCondLst>
                                  <p:childTnLst>
                                    <p:set>
                                      <p:cBhvr>
                                        <p:cTn id="148" dur="1" fill="hold">
                                          <p:stCondLst>
                                            <p:cond delay="0"/>
                                          </p:stCondLst>
                                        </p:cTn>
                                        <p:tgtEl>
                                          <p:spTgt spid="59"/>
                                        </p:tgtEl>
                                        <p:attrNameLst>
                                          <p:attrName>style.visibility</p:attrName>
                                        </p:attrNameLst>
                                      </p:cBhvr>
                                      <p:to>
                                        <p:strVal val="visible"/>
                                      </p:to>
                                    </p:set>
                                    <p:animEffect transition="in" filter="fade">
                                      <p:cBhvr>
                                        <p:cTn id="149" dur="500"/>
                                        <p:tgtEl>
                                          <p:spTgt spid="59"/>
                                        </p:tgtEl>
                                      </p:cBhvr>
                                    </p:animEffect>
                                  </p:childTnLst>
                                </p:cTn>
                              </p:par>
                            </p:childTnLst>
                          </p:cTn>
                        </p:par>
                      </p:childTnLst>
                    </p:cTn>
                  </p:par>
                  <p:par>
                    <p:cTn id="150" fill="hold">
                      <p:stCondLst>
                        <p:cond delay="indefinite"/>
                      </p:stCondLst>
                      <p:childTnLst>
                        <p:par>
                          <p:cTn id="151" fill="hold">
                            <p:stCondLst>
                              <p:cond delay="0"/>
                            </p:stCondLst>
                            <p:childTnLst>
                              <p:par>
                                <p:cTn id="152" presetID="42" presetClass="path" presetSubtype="0" accel="50000" decel="50000" fill="hold" nodeType="clickEffect">
                                  <p:stCondLst>
                                    <p:cond delay="0"/>
                                  </p:stCondLst>
                                  <p:childTnLst>
                                    <p:animMotion origin="layout" path="M -0.06562 0.16065 L -0.26666 0.19607 " pathEditMode="relative" rAng="0" ptsTypes="AA">
                                      <p:cBhvr>
                                        <p:cTn id="153" dur="500" fill="hold"/>
                                        <p:tgtEl>
                                          <p:spTgt spid="66"/>
                                        </p:tgtEl>
                                        <p:attrNameLst>
                                          <p:attrName>ppt_x</p:attrName>
                                          <p:attrName>ppt_y</p:attrName>
                                        </p:attrNameLst>
                                      </p:cBhvr>
                                      <p:rCtr x="-10052" y="1759"/>
                                    </p:animMotion>
                                  </p:childTnLst>
                                </p:cTn>
                              </p:par>
                            </p:childTnLst>
                          </p:cTn>
                        </p:par>
                      </p:childTnLst>
                    </p:cTn>
                  </p:par>
                  <p:par>
                    <p:cTn id="154" fill="hold">
                      <p:stCondLst>
                        <p:cond delay="indefinite"/>
                      </p:stCondLst>
                      <p:childTnLst>
                        <p:par>
                          <p:cTn id="155" fill="hold">
                            <p:stCondLst>
                              <p:cond delay="0"/>
                            </p:stCondLst>
                            <p:childTnLst>
                              <p:par>
                                <p:cTn id="156" presetID="22" presetClass="entr" presetSubtype="4" fill="hold" nodeType="clickEffect">
                                  <p:stCondLst>
                                    <p:cond delay="0"/>
                                  </p:stCondLst>
                                  <p:childTnLst>
                                    <p:set>
                                      <p:cBhvr>
                                        <p:cTn id="157" dur="1" fill="hold">
                                          <p:stCondLst>
                                            <p:cond delay="0"/>
                                          </p:stCondLst>
                                        </p:cTn>
                                        <p:tgtEl>
                                          <p:spTgt spid="116"/>
                                        </p:tgtEl>
                                        <p:attrNameLst>
                                          <p:attrName>style.visibility</p:attrName>
                                        </p:attrNameLst>
                                      </p:cBhvr>
                                      <p:to>
                                        <p:strVal val="visible"/>
                                      </p:to>
                                    </p:set>
                                    <p:animEffect transition="in" filter="wipe(down)">
                                      <p:cBhvr>
                                        <p:cTn id="158" dur="500"/>
                                        <p:tgtEl>
                                          <p:spTgt spid="116"/>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xit" presetSubtype="0" fill="hold" nodeType="clickEffect">
                                  <p:stCondLst>
                                    <p:cond delay="0"/>
                                  </p:stCondLst>
                                  <p:childTnLst>
                                    <p:animEffect transition="out" filter="fade">
                                      <p:cBhvr>
                                        <p:cTn id="162" dur="500"/>
                                        <p:tgtEl>
                                          <p:spTgt spid="112"/>
                                        </p:tgtEl>
                                      </p:cBhvr>
                                    </p:animEffect>
                                    <p:set>
                                      <p:cBhvr>
                                        <p:cTn id="163" dur="1" fill="hold">
                                          <p:stCondLst>
                                            <p:cond delay="499"/>
                                          </p:stCondLst>
                                        </p:cTn>
                                        <p:tgtEl>
                                          <p:spTgt spid="112"/>
                                        </p:tgtEl>
                                        <p:attrNameLst>
                                          <p:attrName>style.visibility</p:attrName>
                                        </p:attrNameLst>
                                      </p:cBhvr>
                                      <p:to>
                                        <p:strVal val="hidden"/>
                                      </p:to>
                                    </p:set>
                                  </p:childTnLst>
                                </p:cTn>
                              </p:par>
                              <p:par>
                                <p:cTn id="164" presetID="10" presetClass="exit" presetSubtype="0" fill="hold" grpId="1" nodeType="withEffect">
                                  <p:stCondLst>
                                    <p:cond delay="0"/>
                                  </p:stCondLst>
                                  <p:childTnLst>
                                    <p:animEffect transition="out" filter="fade">
                                      <p:cBhvr>
                                        <p:cTn id="165" dur="500"/>
                                        <p:tgtEl>
                                          <p:spTgt spid="111"/>
                                        </p:tgtEl>
                                      </p:cBhvr>
                                    </p:animEffect>
                                    <p:set>
                                      <p:cBhvr>
                                        <p:cTn id="166" dur="1" fill="hold">
                                          <p:stCondLst>
                                            <p:cond delay="499"/>
                                          </p:stCondLst>
                                        </p:cTn>
                                        <p:tgtEl>
                                          <p:spTgt spid="111"/>
                                        </p:tgtEl>
                                        <p:attrNameLst>
                                          <p:attrName>style.visibility</p:attrName>
                                        </p:attrNameLst>
                                      </p:cBhvr>
                                      <p:to>
                                        <p:strVal val="hidden"/>
                                      </p:to>
                                    </p:set>
                                  </p:childTnLst>
                                </p:cTn>
                              </p:par>
                              <p:par>
                                <p:cTn id="167" presetID="10" presetClass="exit" presetSubtype="0" fill="hold" grpId="1" nodeType="withEffect">
                                  <p:stCondLst>
                                    <p:cond delay="0"/>
                                  </p:stCondLst>
                                  <p:childTnLst>
                                    <p:animEffect transition="out" filter="fade">
                                      <p:cBhvr>
                                        <p:cTn id="168" dur="500"/>
                                        <p:tgtEl>
                                          <p:spTgt spid="114"/>
                                        </p:tgtEl>
                                      </p:cBhvr>
                                    </p:animEffect>
                                    <p:set>
                                      <p:cBhvr>
                                        <p:cTn id="169" dur="1" fill="hold">
                                          <p:stCondLst>
                                            <p:cond delay="499"/>
                                          </p:stCondLst>
                                        </p:cTn>
                                        <p:tgtEl>
                                          <p:spTgt spid="114"/>
                                        </p:tgtEl>
                                        <p:attrNameLst>
                                          <p:attrName>style.visibility</p:attrName>
                                        </p:attrNameLst>
                                      </p:cBhvr>
                                      <p:to>
                                        <p:strVal val="hidden"/>
                                      </p:to>
                                    </p:set>
                                  </p:childTnLst>
                                </p:cTn>
                              </p:par>
                              <p:par>
                                <p:cTn id="170" presetID="10" presetClass="exit" presetSubtype="0" fill="hold" grpId="1" nodeType="withEffect">
                                  <p:stCondLst>
                                    <p:cond delay="0"/>
                                  </p:stCondLst>
                                  <p:childTnLst>
                                    <p:animEffect transition="out" filter="fade">
                                      <p:cBhvr>
                                        <p:cTn id="171" dur="500"/>
                                        <p:tgtEl>
                                          <p:spTgt spid="115"/>
                                        </p:tgtEl>
                                      </p:cBhvr>
                                    </p:animEffect>
                                    <p:set>
                                      <p:cBhvr>
                                        <p:cTn id="172" dur="1" fill="hold">
                                          <p:stCondLst>
                                            <p:cond delay="499"/>
                                          </p:stCondLst>
                                        </p:cTn>
                                        <p:tgtEl>
                                          <p:spTgt spid="115"/>
                                        </p:tgtEl>
                                        <p:attrNameLst>
                                          <p:attrName>style.visibility</p:attrName>
                                        </p:attrNameLst>
                                      </p:cBhvr>
                                      <p:to>
                                        <p:strVal val="hidden"/>
                                      </p:to>
                                    </p:set>
                                  </p:childTnLst>
                                </p:cTn>
                              </p:par>
                              <p:par>
                                <p:cTn id="173" presetID="10" presetClass="exit" presetSubtype="0" fill="hold" nodeType="withEffect">
                                  <p:stCondLst>
                                    <p:cond delay="0"/>
                                  </p:stCondLst>
                                  <p:childTnLst>
                                    <p:animEffect transition="out" filter="fade">
                                      <p:cBhvr>
                                        <p:cTn id="174" dur="500"/>
                                        <p:tgtEl>
                                          <p:spTgt spid="66"/>
                                        </p:tgtEl>
                                      </p:cBhvr>
                                    </p:animEffect>
                                    <p:set>
                                      <p:cBhvr>
                                        <p:cTn id="175" dur="1" fill="hold">
                                          <p:stCondLst>
                                            <p:cond delay="499"/>
                                          </p:stCondLst>
                                        </p:cTn>
                                        <p:tgtEl>
                                          <p:spTgt spid="66"/>
                                        </p:tgtEl>
                                        <p:attrNameLst>
                                          <p:attrName>style.visibility</p:attrName>
                                        </p:attrNameLst>
                                      </p:cBhvr>
                                      <p:to>
                                        <p:strVal val="hidden"/>
                                      </p:to>
                                    </p:set>
                                  </p:childTnLst>
                                </p:cTn>
                              </p:par>
                              <p:par>
                                <p:cTn id="176" presetID="10" presetClass="exit" presetSubtype="0" fill="hold" nodeType="withEffect">
                                  <p:stCondLst>
                                    <p:cond delay="0"/>
                                  </p:stCondLst>
                                  <p:childTnLst>
                                    <p:animEffect transition="out" filter="fade">
                                      <p:cBhvr>
                                        <p:cTn id="177" dur="500"/>
                                        <p:tgtEl>
                                          <p:spTgt spid="116"/>
                                        </p:tgtEl>
                                      </p:cBhvr>
                                    </p:animEffect>
                                    <p:set>
                                      <p:cBhvr>
                                        <p:cTn id="178" dur="1" fill="hold">
                                          <p:stCondLst>
                                            <p:cond delay="499"/>
                                          </p:stCondLst>
                                        </p:cTn>
                                        <p:tgtEl>
                                          <p:spTgt spid="116"/>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42" presetClass="path" presetSubtype="0" accel="50000" decel="50000" fill="hold" nodeType="clickEffect">
                                  <p:stCondLst>
                                    <p:cond delay="0"/>
                                  </p:stCondLst>
                                  <p:childTnLst>
                                    <p:animMotion origin="layout" path="M -0.00035 0.09306 L -0.00035 0.12385 " pathEditMode="relative" rAng="0" ptsTypes="AA">
                                      <p:cBhvr>
                                        <p:cTn id="182" dur="500" fill="hold"/>
                                        <p:tgtEl>
                                          <p:spTgt spid="65"/>
                                        </p:tgtEl>
                                        <p:attrNameLst>
                                          <p:attrName>ppt_x</p:attrName>
                                          <p:attrName>ppt_y</p:attrName>
                                        </p:attrNameLst>
                                      </p:cBhvr>
                                      <p:rCtr x="0" y="1528"/>
                                    </p:animMotion>
                                  </p:childTnLst>
                                </p:cTn>
                              </p:par>
                              <p:par>
                                <p:cTn id="183" presetID="10" presetClass="entr" presetSubtype="0" fill="hold" grpId="1" nodeType="withEffect">
                                  <p:stCondLst>
                                    <p:cond delay="0"/>
                                  </p:stCondLst>
                                  <p:childTnLst>
                                    <p:set>
                                      <p:cBhvr>
                                        <p:cTn id="184" dur="1" fill="hold">
                                          <p:stCondLst>
                                            <p:cond delay="0"/>
                                          </p:stCondLst>
                                        </p:cTn>
                                        <p:tgtEl>
                                          <p:spTgt spid="70"/>
                                        </p:tgtEl>
                                        <p:attrNameLst>
                                          <p:attrName>style.visibility</p:attrName>
                                        </p:attrNameLst>
                                      </p:cBhvr>
                                      <p:to>
                                        <p:strVal val="visible"/>
                                      </p:to>
                                    </p:set>
                                    <p:animEffect transition="in" filter="fade">
                                      <p:cBhvr>
                                        <p:cTn id="185" dur="500"/>
                                        <p:tgtEl>
                                          <p:spTgt spid="70"/>
                                        </p:tgtEl>
                                      </p:cBhvr>
                                    </p:animEffect>
                                  </p:childTnLst>
                                </p:cTn>
                              </p:par>
                            </p:childTnLst>
                          </p:cTn>
                        </p:par>
                      </p:childTnLst>
                    </p:cTn>
                  </p:par>
                  <p:par>
                    <p:cTn id="186" fill="hold">
                      <p:stCondLst>
                        <p:cond delay="indefinite"/>
                      </p:stCondLst>
                      <p:childTnLst>
                        <p:par>
                          <p:cTn id="187" fill="hold">
                            <p:stCondLst>
                              <p:cond delay="0"/>
                            </p:stCondLst>
                            <p:childTnLst>
                              <p:par>
                                <p:cTn id="188" presetID="42" presetClass="path" presetSubtype="0" accel="50000" decel="50000" fill="hold" nodeType="clickEffect">
                                  <p:stCondLst>
                                    <p:cond delay="0"/>
                                  </p:stCondLst>
                                  <p:childTnLst>
                                    <p:animMotion origin="layout" path="M -0.00035 0.12385 L -0.06563 0.16065 " pathEditMode="relative" rAng="0" ptsTypes="AA">
                                      <p:cBhvr>
                                        <p:cTn id="189" dur="500" fill="hold"/>
                                        <p:tgtEl>
                                          <p:spTgt spid="65"/>
                                        </p:tgtEl>
                                        <p:attrNameLst>
                                          <p:attrName>ppt_x</p:attrName>
                                          <p:attrName>ppt_y</p:attrName>
                                        </p:attrNameLst>
                                      </p:cBhvr>
                                      <p:rCtr x="-3264" y="1829"/>
                                    </p:animMotion>
                                  </p:childTnLst>
                                </p:cTn>
                              </p:par>
                              <p:par>
                                <p:cTn id="190" presetID="10" presetClass="entr" presetSubtype="0" fill="hold" grpId="0" nodeType="withEffect">
                                  <p:stCondLst>
                                    <p:cond delay="0"/>
                                  </p:stCondLst>
                                  <p:childTnLst>
                                    <p:set>
                                      <p:cBhvr>
                                        <p:cTn id="191" dur="1" fill="hold">
                                          <p:stCondLst>
                                            <p:cond delay="0"/>
                                          </p:stCondLst>
                                        </p:cTn>
                                        <p:tgtEl>
                                          <p:spTgt spid="60"/>
                                        </p:tgtEl>
                                        <p:attrNameLst>
                                          <p:attrName>style.visibility</p:attrName>
                                        </p:attrNameLst>
                                      </p:cBhvr>
                                      <p:to>
                                        <p:strVal val="visible"/>
                                      </p:to>
                                    </p:set>
                                    <p:animEffect transition="in" filter="fade">
                                      <p:cBhvr>
                                        <p:cTn id="192" dur="500"/>
                                        <p:tgtEl>
                                          <p:spTgt spid="60"/>
                                        </p:tgtEl>
                                      </p:cBhvr>
                                    </p:animEffect>
                                  </p:childTnLst>
                                </p:cTn>
                              </p:par>
                            </p:childTnLst>
                          </p:cTn>
                        </p:par>
                      </p:childTnLst>
                    </p:cTn>
                  </p:par>
                  <p:par>
                    <p:cTn id="193" fill="hold">
                      <p:stCondLst>
                        <p:cond delay="indefinite"/>
                      </p:stCondLst>
                      <p:childTnLst>
                        <p:par>
                          <p:cTn id="194" fill="hold">
                            <p:stCondLst>
                              <p:cond delay="0"/>
                            </p:stCondLst>
                            <p:childTnLst>
                              <p:par>
                                <p:cTn id="195" presetID="42" presetClass="path" presetSubtype="0" accel="50000" decel="50000" fill="hold" nodeType="clickEffect">
                                  <p:stCondLst>
                                    <p:cond delay="0"/>
                                  </p:stCondLst>
                                  <p:childTnLst>
                                    <p:animMotion origin="layout" path="M -0.06563 0.16065 L -0.26667 0.19607 " pathEditMode="relative" rAng="0" ptsTypes="AA">
                                      <p:cBhvr>
                                        <p:cTn id="196" dur="500" fill="hold"/>
                                        <p:tgtEl>
                                          <p:spTgt spid="65"/>
                                        </p:tgtEl>
                                        <p:attrNameLst>
                                          <p:attrName>ppt_x</p:attrName>
                                          <p:attrName>ppt_y</p:attrName>
                                        </p:attrNameLst>
                                      </p:cBhvr>
                                      <p:rCtr x="-10052" y="1759"/>
                                    </p:animMotion>
                                  </p:childTnLst>
                                </p:cTn>
                              </p:par>
                            </p:childTnLst>
                          </p:cTn>
                        </p:par>
                      </p:childTnLst>
                    </p:cTn>
                  </p:par>
                  <p:par>
                    <p:cTn id="197" fill="hold">
                      <p:stCondLst>
                        <p:cond delay="indefinite"/>
                      </p:stCondLst>
                      <p:childTnLst>
                        <p:par>
                          <p:cTn id="198" fill="hold">
                            <p:stCondLst>
                              <p:cond delay="0"/>
                            </p:stCondLst>
                            <p:childTnLst>
                              <p:par>
                                <p:cTn id="199" presetID="22" presetClass="entr" presetSubtype="4" fill="hold" nodeType="clickEffect">
                                  <p:stCondLst>
                                    <p:cond delay="0"/>
                                  </p:stCondLst>
                                  <p:childTnLst>
                                    <p:set>
                                      <p:cBhvr>
                                        <p:cTn id="200" dur="1" fill="hold">
                                          <p:stCondLst>
                                            <p:cond delay="0"/>
                                          </p:stCondLst>
                                        </p:cTn>
                                        <p:tgtEl>
                                          <p:spTgt spid="68"/>
                                        </p:tgtEl>
                                        <p:attrNameLst>
                                          <p:attrName>style.visibility</p:attrName>
                                        </p:attrNameLst>
                                      </p:cBhvr>
                                      <p:to>
                                        <p:strVal val="visible"/>
                                      </p:to>
                                    </p:set>
                                    <p:animEffect transition="in" filter="wipe(down)">
                                      <p:cBhvr>
                                        <p:cTn id="201" dur="500"/>
                                        <p:tgtEl>
                                          <p:spTgt spid="68"/>
                                        </p:tgtEl>
                                      </p:cBhvr>
                                    </p:animEffect>
                                  </p:childTnLst>
                                </p:cTn>
                              </p:par>
                            </p:childTnLst>
                          </p:cTn>
                        </p:par>
                      </p:childTnLst>
                    </p:cTn>
                  </p:par>
                  <p:par>
                    <p:cTn id="202" fill="hold">
                      <p:stCondLst>
                        <p:cond delay="indefinite"/>
                      </p:stCondLst>
                      <p:childTnLst>
                        <p:par>
                          <p:cTn id="203" fill="hold">
                            <p:stCondLst>
                              <p:cond delay="0"/>
                            </p:stCondLst>
                            <p:childTnLst>
                              <p:par>
                                <p:cTn id="204" presetID="10" presetClass="exit" presetSubtype="0" fill="hold" nodeType="clickEffect">
                                  <p:stCondLst>
                                    <p:cond delay="0"/>
                                  </p:stCondLst>
                                  <p:childTnLst>
                                    <p:animEffect transition="out" filter="fade">
                                      <p:cBhvr>
                                        <p:cTn id="205" dur="500"/>
                                        <p:tgtEl>
                                          <p:spTgt spid="96"/>
                                        </p:tgtEl>
                                      </p:cBhvr>
                                    </p:animEffect>
                                    <p:set>
                                      <p:cBhvr>
                                        <p:cTn id="206" dur="1" fill="hold">
                                          <p:stCondLst>
                                            <p:cond delay="499"/>
                                          </p:stCondLst>
                                        </p:cTn>
                                        <p:tgtEl>
                                          <p:spTgt spid="96"/>
                                        </p:tgtEl>
                                        <p:attrNameLst>
                                          <p:attrName>style.visibility</p:attrName>
                                        </p:attrNameLst>
                                      </p:cBhvr>
                                      <p:to>
                                        <p:strVal val="hidden"/>
                                      </p:to>
                                    </p:set>
                                  </p:childTnLst>
                                </p:cTn>
                              </p:par>
                              <p:par>
                                <p:cTn id="207" presetID="10" presetClass="exit" presetSubtype="0" fill="hold" grpId="1" nodeType="withEffect">
                                  <p:stCondLst>
                                    <p:cond delay="0"/>
                                  </p:stCondLst>
                                  <p:childTnLst>
                                    <p:animEffect transition="out" filter="fade">
                                      <p:cBhvr>
                                        <p:cTn id="208" dur="500"/>
                                        <p:tgtEl>
                                          <p:spTgt spid="84"/>
                                        </p:tgtEl>
                                      </p:cBhvr>
                                    </p:animEffect>
                                    <p:set>
                                      <p:cBhvr>
                                        <p:cTn id="209" dur="1" fill="hold">
                                          <p:stCondLst>
                                            <p:cond delay="499"/>
                                          </p:stCondLst>
                                        </p:cTn>
                                        <p:tgtEl>
                                          <p:spTgt spid="84"/>
                                        </p:tgtEl>
                                        <p:attrNameLst>
                                          <p:attrName>style.visibility</p:attrName>
                                        </p:attrNameLst>
                                      </p:cBhvr>
                                      <p:to>
                                        <p:strVal val="hidden"/>
                                      </p:to>
                                    </p:set>
                                  </p:childTnLst>
                                </p:cTn>
                              </p:par>
                              <p:par>
                                <p:cTn id="210" presetID="10" presetClass="exit" presetSubtype="0" fill="hold" grpId="2" nodeType="withEffect">
                                  <p:stCondLst>
                                    <p:cond delay="0"/>
                                  </p:stCondLst>
                                  <p:childTnLst>
                                    <p:animEffect transition="out" filter="fade">
                                      <p:cBhvr>
                                        <p:cTn id="211" dur="500"/>
                                        <p:tgtEl>
                                          <p:spTgt spid="70"/>
                                        </p:tgtEl>
                                      </p:cBhvr>
                                    </p:animEffect>
                                    <p:set>
                                      <p:cBhvr>
                                        <p:cTn id="212" dur="1" fill="hold">
                                          <p:stCondLst>
                                            <p:cond delay="499"/>
                                          </p:stCondLst>
                                        </p:cTn>
                                        <p:tgtEl>
                                          <p:spTgt spid="70"/>
                                        </p:tgtEl>
                                        <p:attrNameLst>
                                          <p:attrName>style.visibility</p:attrName>
                                        </p:attrNameLst>
                                      </p:cBhvr>
                                      <p:to>
                                        <p:strVal val="hidden"/>
                                      </p:to>
                                    </p:set>
                                  </p:childTnLst>
                                </p:cTn>
                              </p:par>
                              <p:par>
                                <p:cTn id="213" presetID="10" presetClass="exit" presetSubtype="0" fill="hold" nodeType="withEffect">
                                  <p:stCondLst>
                                    <p:cond delay="0"/>
                                  </p:stCondLst>
                                  <p:childTnLst>
                                    <p:animEffect transition="out" filter="fade">
                                      <p:cBhvr>
                                        <p:cTn id="214" dur="500"/>
                                        <p:tgtEl>
                                          <p:spTgt spid="65"/>
                                        </p:tgtEl>
                                      </p:cBhvr>
                                    </p:animEffect>
                                    <p:set>
                                      <p:cBhvr>
                                        <p:cTn id="215" dur="1" fill="hold">
                                          <p:stCondLst>
                                            <p:cond delay="499"/>
                                          </p:stCondLst>
                                        </p:cTn>
                                        <p:tgtEl>
                                          <p:spTgt spid="65"/>
                                        </p:tgtEl>
                                        <p:attrNameLst>
                                          <p:attrName>style.visibility</p:attrName>
                                        </p:attrNameLst>
                                      </p:cBhvr>
                                      <p:to>
                                        <p:strVal val="hidden"/>
                                      </p:to>
                                    </p:set>
                                  </p:childTnLst>
                                </p:cTn>
                              </p:par>
                              <p:par>
                                <p:cTn id="216" presetID="10" presetClass="exit" presetSubtype="0" fill="hold" nodeType="withEffect">
                                  <p:stCondLst>
                                    <p:cond delay="0"/>
                                  </p:stCondLst>
                                  <p:childTnLst>
                                    <p:animEffect transition="out" filter="fade">
                                      <p:cBhvr>
                                        <p:cTn id="217" dur="500"/>
                                        <p:tgtEl>
                                          <p:spTgt spid="68"/>
                                        </p:tgtEl>
                                      </p:cBhvr>
                                    </p:animEffect>
                                    <p:set>
                                      <p:cBhvr>
                                        <p:cTn id="218" dur="1" fill="hold">
                                          <p:stCondLst>
                                            <p:cond delay="499"/>
                                          </p:stCondLst>
                                        </p:cTn>
                                        <p:tgtEl>
                                          <p:spTgt spid="68"/>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42" presetClass="path" presetSubtype="0" accel="50000" decel="50000" fill="hold" nodeType="clickEffect">
                                  <p:stCondLst>
                                    <p:cond delay="0"/>
                                  </p:stCondLst>
                                  <p:childTnLst>
                                    <p:animMotion origin="layout" path="M -0.00035 0.12385 L -0.06563 0.16065 " pathEditMode="relative" rAng="0" ptsTypes="AA">
                                      <p:cBhvr>
                                        <p:cTn id="222" dur="500" fill="hold"/>
                                        <p:tgtEl>
                                          <p:spTgt spid="63"/>
                                        </p:tgtEl>
                                        <p:attrNameLst>
                                          <p:attrName>ppt_x</p:attrName>
                                          <p:attrName>ppt_y</p:attrName>
                                        </p:attrNameLst>
                                      </p:cBhvr>
                                      <p:rCtr x="-3299" y="1921"/>
                                    </p:animMotion>
                                  </p:childTnLst>
                                </p:cTn>
                              </p:par>
                              <p:par>
                                <p:cTn id="223" presetID="10" presetClass="entr" presetSubtype="0" fill="hold" grpId="0" nodeType="withEffect">
                                  <p:stCondLst>
                                    <p:cond delay="0"/>
                                  </p:stCondLst>
                                  <p:childTnLst>
                                    <p:set>
                                      <p:cBhvr>
                                        <p:cTn id="224" dur="1" fill="hold">
                                          <p:stCondLst>
                                            <p:cond delay="0"/>
                                          </p:stCondLst>
                                        </p:cTn>
                                        <p:tgtEl>
                                          <p:spTgt spid="61"/>
                                        </p:tgtEl>
                                        <p:attrNameLst>
                                          <p:attrName>style.visibility</p:attrName>
                                        </p:attrNameLst>
                                      </p:cBhvr>
                                      <p:to>
                                        <p:strVal val="visible"/>
                                      </p:to>
                                    </p:set>
                                    <p:animEffect transition="in" filter="fade">
                                      <p:cBhvr>
                                        <p:cTn id="225" dur="500"/>
                                        <p:tgtEl>
                                          <p:spTgt spid="61"/>
                                        </p:tgtEl>
                                      </p:cBhvr>
                                    </p:animEffect>
                                  </p:childTnLst>
                                </p:cTn>
                              </p:par>
                            </p:childTnLst>
                          </p:cTn>
                        </p:par>
                      </p:childTnLst>
                    </p:cTn>
                  </p:par>
                  <p:par>
                    <p:cTn id="226" fill="hold">
                      <p:stCondLst>
                        <p:cond delay="indefinite"/>
                      </p:stCondLst>
                      <p:childTnLst>
                        <p:par>
                          <p:cTn id="227" fill="hold">
                            <p:stCondLst>
                              <p:cond delay="0"/>
                            </p:stCondLst>
                            <p:childTnLst>
                              <p:par>
                                <p:cTn id="228" presetID="42" presetClass="path" presetSubtype="0" accel="50000" decel="50000" fill="hold" nodeType="clickEffect">
                                  <p:stCondLst>
                                    <p:cond delay="0"/>
                                  </p:stCondLst>
                                  <p:childTnLst>
                                    <p:animMotion origin="layout" path="M -0.06562 0.16065 L -0.26667 0.19607 " pathEditMode="relative" rAng="0" ptsTypes="AA">
                                      <p:cBhvr>
                                        <p:cTn id="229" dur="500" fill="hold"/>
                                        <p:tgtEl>
                                          <p:spTgt spid="63"/>
                                        </p:tgtEl>
                                        <p:attrNameLst>
                                          <p:attrName>ppt_x</p:attrName>
                                          <p:attrName>ppt_y</p:attrName>
                                        </p:attrNameLst>
                                      </p:cBhvr>
                                      <p:rCtr x="-10174" y="1690"/>
                                    </p:animMotion>
                                  </p:childTnLst>
                                </p:cTn>
                              </p:par>
                            </p:childTnLst>
                          </p:cTn>
                        </p:par>
                      </p:childTnLst>
                    </p:cTn>
                  </p:par>
                  <p:par>
                    <p:cTn id="230" fill="hold">
                      <p:stCondLst>
                        <p:cond delay="indefinite"/>
                      </p:stCondLst>
                      <p:childTnLst>
                        <p:par>
                          <p:cTn id="231" fill="hold">
                            <p:stCondLst>
                              <p:cond delay="0"/>
                            </p:stCondLst>
                            <p:childTnLst>
                              <p:par>
                                <p:cTn id="232" presetID="22" presetClass="entr" presetSubtype="4" fill="hold" nodeType="clickEffect">
                                  <p:stCondLst>
                                    <p:cond delay="0"/>
                                  </p:stCondLst>
                                  <p:childTnLst>
                                    <p:set>
                                      <p:cBhvr>
                                        <p:cTn id="233" dur="1" fill="hold">
                                          <p:stCondLst>
                                            <p:cond delay="0"/>
                                          </p:stCondLst>
                                        </p:cTn>
                                        <p:tgtEl>
                                          <p:spTgt spid="100"/>
                                        </p:tgtEl>
                                        <p:attrNameLst>
                                          <p:attrName>style.visibility</p:attrName>
                                        </p:attrNameLst>
                                      </p:cBhvr>
                                      <p:to>
                                        <p:strVal val="visible"/>
                                      </p:to>
                                    </p:set>
                                    <p:animEffect transition="in" filter="wipe(down)">
                                      <p:cBhvr>
                                        <p:cTn id="234" dur="500"/>
                                        <p:tgtEl>
                                          <p:spTgt spid="100"/>
                                        </p:tgtEl>
                                      </p:cBhvr>
                                    </p:animEffect>
                                  </p:childTnLst>
                                </p:cTn>
                              </p:par>
                            </p:childTnLst>
                          </p:cTn>
                        </p:par>
                      </p:childTnLst>
                    </p:cTn>
                  </p:par>
                  <p:par>
                    <p:cTn id="235" fill="hold">
                      <p:stCondLst>
                        <p:cond delay="indefinite"/>
                      </p:stCondLst>
                      <p:childTnLst>
                        <p:par>
                          <p:cTn id="236" fill="hold">
                            <p:stCondLst>
                              <p:cond delay="0"/>
                            </p:stCondLst>
                            <p:childTnLst>
                              <p:par>
                                <p:cTn id="237" presetID="10" presetClass="exit" presetSubtype="0" fill="hold" nodeType="clickEffect">
                                  <p:stCondLst>
                                    <p:cond delay="0"/>
                                  </p:stCondLst>
                                  <p:childTnLst>
                                    <p:animEffect transition="out" filter="fade">
                                      <p:cBhvr>
                                        <p:cTn id="238" dur="500"/>
                                        <p:tgtEl>
                                          <p:spTgt spid="41"/>
                                        </p:tgtEl>
                                      </p:cBhvr>
                                    </p:animEffect>
                                    <p:set>
                                      <p:cBhvr>
                                        <p:cTn id="239" dur="1" fill="hold">
                                          <p:stCondLst>
                                            <p:cond delay="499"/>
                                          </p:stCondLst>
                                        </p:cTn>
                                        <p:tgtEl>
                                          <p:spTgt spid="41"/>
                                        </p:tgtEl>
                                        <p:attrNameLst>
                                          <p:attrName>style.visibility</p:attrName>
                                        </p:attrNameLst>
                                      </p:cBhvr>
                                      <p:to>
                                        <p:strVal val="hidden"/>
                                      </p:to>
                                    </p:set>
                                  </p:childTnLst>
                                </p:cTn>
                              </p:par>
                              <p:par>
                                <p:cTn id="240" presetID="10" presetClass="exit" presetSubtype="0" fill="hold" grpId="1" nodeType="withEffect">
                                  <p:stCondLst>
                                    <p:cond delay="0"/>
                                  </p:stCondLst>
                                  <p:childTnLst>
                                    <p:animEffect transition="out" filter="fade">
                                      <p:cBhvr>
                                        <p:cTn id="241" dur="500"/>
                                        <p:tgtEl>
                                          <p:spTgt spid="39"/>
                                        </p:tgtEl>
                                      </p:cBhvr>
                                    </p:animEffect>
                                    <p:set>
                                      <p:cBhvr>
                                        <p:cTn id="242" dur="1" fill="hold">
                                          <p:stCondLst>
                                            <p:cond delay="499"/>
                                          </p:stCondLst>
                                        </p:cTn>
                                        <p:tgtEl>
                                          <p:spTgt spid="39"/>
                                        </p:tgtEl>
                                        <p:attrNameLst>
                                          <p:attrName>style.visibility</p:attrName>
                                        </p:attrNameLst>
                                      </p:cBhvr>
                                      <p:to>
                                        <p:strVal val="hidden"/>
                                      </p:to>
                                    </p:set>
                                  </p:childTnLst>
                                </p:cTn>
                              </p:par>
                              <p:par>
                                <p:cTn id="243" presetID="10" presetClass="exit" presetSubtype="0" fill="hold" nodeType="withEffect">
                                  <p:stCondLst>
                                    <p:cond delay="0"/>
                                  </p:stCondLst>
                                  <p:childTnLst>
                                    <p:animEffect transition="out" filter="fade">
                                      <p:cBhvr>
                                        <p:cTn id="244" dur="500"/>
                                        <p:tgtEl>
                                          <p:spTgt spid="63"/>
                                        </p:tgtEl>
                                      </p:cBhvr>
                                    </p:animEffect>
                                    <p:set>
                                      <p:cBhvr>
                                        <p:cTn id="245" dur="1" fill="hold">
                                          <p:stCondLst>
                                            <p:cond delay="499"/>
                                          </p:stCondLst>
                                        </p:cTn>
                                        <p:tgtEl>
                                          <p:spTgt spid="63"/>
                                        </p:tgtEl>
                                        <p:attrNameLst>
                                          <p:attrName>style.visibility</p:attrName>
                                        </p:attrNameLst>
                                      </p:cBhvr>
                                      <p:to>
                                        <p:strVal val="hidden"/>
                                      </p:to>
                                    </p:set>
                                  </p:childTnLst>
                                </p:cTn>
                              </p:par>
                              <p:par>
                                <p:cTn id="246" presetID="10" presetClass="exit" presetSubtype="0" fill="hold" nodeType="withEffect">
                                  <p:stCondLst>
                                    <p:cond delay="0"/>
                                  </p:stCondLst>
                                  <p:childTnLst>
                                    <p:animEffect transition="out" filter="fade">
                                      <p:cBhvr>
                                        <p:cTn id="247" dur="500"/>
                                        <p:tgtEl>
                                          <p:spTgt spid="100"/>
                                        </p:tgtEl>
                                      </p:cBhvr>
                                    </p:animEffect>
                                    <p:set>
                                      <p:cBhvr>
                                        <p:cTn id="248" dur="1" fill="hold">
                                          <p:stCondLst>
                                            <p:cond delay="499"/>
                                          </p:stCondLst>
                                        </p:cTn>
                                        <p:tgtEl>
                                          <p:spTgt spid="100"/>
                                        </p:tgtEl>
                                        <p:attrNameLst>
                                          <p:attrName>style.visibility</p:attrName>
                                        </p:attrNameLst>
                                      </p:cBhvr>
                                      <p:to>
                                        <p:strVal val="hidden"/>
                                      </p:to>
                                    </p:set>
                                  </p:childTnLst>
                                </p:cTn>
                              </p:par>
                            </p:childTnLst>
                          </p:cTn>
                        </p:par>
                      </p:childTnLst>
                    </p:cTn>
                  </p:par>
                  <p:par>
                    <p:cTn id="249" fill="hold">
                      <p:stCondLst>
                        <p:cond delay="indefinite"/>
                      </p:stCondLst>
                      <p:childTnLst>
                        <p:par>
                          <p:cTn id="250" fill="hold">
                            <p:stCondLst>
                              <p:cond delay="0"/>
                            </p:stCondLst>
                            <p:childTnLst>
                              <p:par>
                                <p:cTn id="251" presetID="42" presetClass="path" presetSubtype="0" accel="50000" decel="50000" fill="hold" nodeType="clickEffect">
                                  <p:stCondLst>
                                    <p:cond delay="0"/>
                                  </p:stCondLst>
                                  <p:childTnLst>
                                    <p:animMotion origin="layout" path="M -2.22222E-6 -1.48148E-6 L -0.04444 0.02523 " pathEditMode="relative" rAng="0" ptsTypes="AA">
                                      <p:cBhvr>
                                        <p:cTn id="252" dur="500" fill="hold"/>
                                        <p:tgtEl>
                                          <p:spTgt spid="23"/>
                                        </p:tgtEl>
                                        <p:attrNameLst>
                                          <p:attrName>ppt_x</p:attrName>
                                          <p:attrName>ppt_y</p:attrName>
                                        </p:attrNameLst>
                                      </p:cBhvr>
                                      <p:rCtr x="-2222" y="1250"/>
                                    </p:animMotion>
                                  </p:childTnLst>
                                </p:cTn>
                              </p:par>
                              <p:par>
                                <p:cTn id="253" presetID="10" presetClass="entr" presetSubtype="0" fill="hold" grpId="0" nodeType="withEffect">
                                  <p:stCondLst>
                                    <p:cond delay="0"/>
                                  </p:stCondLst>
                                  <p:childTnLst>
                                    <p:set>
                                      <p:cBhvr>
                                        <p:cTn id="254" dur="1" fill="hold">
                                          <p:stCondLst>
                                            <p:cond delay="0"/>
                                          </p:stCondLst>
                                        </p:cTn>
                                        <p:tgtEl>
                                          <p:spTgt spid="62"/>
                                        </p:tgtEl>
                                        <p:attrNameLst>
                                          <p:attrName>style.visibility</p:attrName>
                                        </p:attrNameLst>
                                      </p:cBhvr>
                                      <p:to>
                                        <p:strVal val="visible"/>
                                      </p:to>
                                    </p:set>
                                    <p:animEffect transition="in" filter="fade">
                                      <p:cBhvr>
                                        <p:cTn id="255" dur="500"/>
                                        <p:tgtEl>
                                          <p:spTgt spid="62"/>
                                        </p:tgtEl>
                                      </p:cBhvr>
                                    </p:animEffect>
                                  </p:childTnLst>
                                </p:cTn>
                              </p:par>
                            </p:childTnLst>
                          </p:cTn>
                        </p:par>
                      </p:childTnLst>
                    </p:cTn>
                  </p:par>
                  <p:par>
                    <p:cTn id="256" fill="hold">
                      <p:stCondLst>
                        <p:cond delay="indefinite"/>
                      </p:stCondLst>
                      <p:childTnLst>
                        <p:par>
                          <p:cTn id="257" fill="hold">
                            <p:stCondLst>
                              <p:cond delay="0"/>
                            </p:stCondLst>
                            <p:childTnLst>
                              <p:par>
                                <p:cTn id="258" presetID="42" presetClass="path" presetSubtype="0" accel="50000" decel="50000" fill="hold" nodeType="clickEffect">
                                  <p:stCondLst>
                                    <p:cond delay="0"/>
                                  </p:stCondLst>
                                  <p:childTnLst>
                                    <p:animMotion origin="layout" path="M -0.04444 0.02524 L -0.25642 0.06088 " pathEditMode="relative" rAng="0" ptsTypes="AA">
                                      <p:cBhvr>
                                        <p:cTn id="259" dur="500" fill="hold"/>
                                        <p:tgtEl>
                                          <p:spTgt spid="23"/>
                                        </p:tgtEl>
                                        <p:attrNameLst>
                                          <p:attrName>ppt_x</p:attrName>
                                          <p:attrName>ppt_y</p:attrName>
                                        </p:attrNameLst>
                                      </p:cBhvr>
                                      <p:rCtr x="-10625" y="17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44" grpId="0" animBg="1"/>
      <p:bldP spid="44" grpId="1" animBg="1"/>
      <p:bldP spid="84" grpId="0" animBg="1"/>
      <p:bldP spid="84" grpId="1" animBg="1"/>
      <p:bldP spid="87" grpId="0" animBg="1"/>
      <p:bldP spid="70" grpId="0" animBg="1"/>
      <p:bldP spid="70" grpId="1" animBg="1"/>
      <p:bldP spid="70" grpId="2" animBg="1"/>
      <p:bldP spid="111" grpId="0" animBg="1"/>
      <p:bldP spid="111" grpId="1" animBg="1"/>
      <p:bldP spid="114" grpId="0"/>
      <p:bldP spid="114" grpId="1"/>
      <p:bldP spid="115" grpId="0" animBg="1"/>
      <p:bldP spid="115" grpId="1" animBg="1"/>
      <p:bldP spid="58" grpId="0"/>
      <p:bldP spid="59" grpId="0"/>
      <p:bldP spid="60" grpId="0"/>
      <p:bldP spid="61" grpId="0"/>
      <p:bldP spid="62" grpId="0"/>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Tree traversal Pre-order: print</a:t>
            </a:r>
          </a:p>
        </p:txBody>
      </p:sp>
      <p:sp>
        <p:nvSpPr>
          <p:cNvPr id="4" name="Content Placeholder 1"/>
          <p:cNvSpPr txBox="1">
            <a:spLocks/>
          </p:cNvSpPr>
          <p:nvPr/>
        </p:nvSpPr>
        <p:spPr>
          <a:xfrm>
            <a:off x="1097280" y="1380226"/>
            <a:ext cx="7299960" cy="4322498"/>
          </a:xfrm>
          <a:prstGeom prst="rect">
            <a:avLst/>
          </a:prstGeom>
        </p:spPr>
        <p:txBody>
          <a:bodyPr l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SG" sz="1800" dirty="0"/>
          </a:p>
          <a:p>
            <a:pPr marL="0" indent="0" algn="just">
              <a:lnSpc>
                <a:spcPct val="150000"/>
              </a:lnSpc>
              <a:buNone/>
            </a:pPr>
            <a:endParaRPr lang="en-SG" sz="1800" dirty="0"/>
          </a:p>
          <a:p>
            <a:pPr marL="457200" lvl="1" indent="0" algn="just">
              <a:lnSpc>
                <a:spcPct val="150000"/>
              </a:lnSpc>
              <a:buNone/>
            </a:pPr>
            <a:endParaRPr lang="en-SG" sz="1800" dirty="0"/>
          </a:p>
          <a:p>
            <a:pPr marL="0" indent="0" algn="just">
              <a:lnSpc>
                <a:spcPct val="150000"/>
              </a:lnSpc>
              <a:buNone/>
            </a:pPr>
            <a:endParaRPr lang="en-SG" sz="600" dirty="0"/>
          </a:p>
          <a:p>
            <a:pPr marL="0" indent="0">
              <a:lnSpc>
                <a:spcPct val="100000"/>
              </a:lnSpc>
              <a:buNone/>
            </a:pPr>
            <a:r>
              <a:rPr lang="en-SG" sz="1600" dirty="0">
                <a:latin typeface="Courier New" panose="02070309020205020404" pitchFamily="49" charset="0"/>
                <a:cs typeface="Courier New" panose="02070309020205020404" pitchFamily="49" charset="0"/>
              </a:rPr>
              <a:t>void </a:t>
            </a:r>
            <a:r>
              <a:rPr lang="en-SG" sz="1600" dirty="0" err="1">
                <a:latin typeface="Courier New" panose="02070309020205020404" pitchFamily="49" charset="0"/>
                <a:cs typeface="Courier New" panose="02070309020205020404" pitchFamily="49" charset="0"/>
              </a:rPr>
              <a:t>TreeTraversal_pre</a:t>
            </a:r>
            <a:r>
              <a:rPr lang="en-SG" sz="1600" dirty="0">
                <a:latin typeface="Courier New" panose="02070309020205020404" pitchFamily="49" charset="0"/>
                <a:cs typeface="Courier New" panose="02070309020205020404" pitchFamily="49" charset="0"/>
              </a:rPr>
              <a:t>(</a:t>
            </a:r>
            <a:r>
              <a:rPr lang="en-SG" sz="1600" dirty="0" err="1">
                <a:latin typeface="Courier New" panose="02070309020205020404" pitchFamily="49" charset="0"/>
                <a:cs typeface="Courier New" panose="02070309020205020404" pitchFamily="49" charset="0"/>
              </a:rPr>
              <a:t>BTNode</a:t>
            </a:r>
            <a:r>
              <a:rPr lang="en-SG" sz="1600" dirty="0">
                <a:latin typeface="Courier New" panose="02070309020205020404" pitchFamily="49" charset="0"/>
                <a:cs typeface="Courier New" panose="02070309020205020404" pitchFamily="49" charset="0"/>
              </a:rPr>
              <a:t> *cur){</a:t>
            </a:r>
          </a:p>
          <a:p>
            <a:pPr marL="0" indent="0">
              <a:lnSpc>
                <a:spcPct val="100000"/>
              </a:lnSpc>
              <a:buNone/>
            </a:pPr>
            <a:r>
              <a:rPr lang="en-SG" sz="1600" dirty="0">
                <a:latin typeface="Courier New" panose="02070309020205020404" pitchFamily="49" charset="0"/>
                <a:cs typeface="Courier New" panose="02070309020205020404" pitchFamily="49" charset="0"/>
              </a:rPr>
              <a:t>    if (cur == NULL) </a:t>
            </a:r>
          </a:p>
          <a:p>
            <a:pPr marL="0" indent="0">
              <a:lnSpc>
                <a:spcPct val="100000"/>
              </a:lnSpc>
              <a:spcBef>
                <a:spcPts val="300"/>
              </a:spcBef>
              <a:buNone/>
            </a:pPr>
            <a:r>
              <a:rPr lang="en-SG" sz="1600" dirty="0">
                <a:latin typeface="Courier New" panose="02070309020205020404" pitchFamily="49" charset="0"/>
                <a:cs typeface="Courier New" panose="02070309020205020404" pitchFamily="49" charset="0"/>
              </a:rPr>
              <a:t>        return;</a:t>
            </a:r>
          </a:p>
          <a:p>
            <a:pPr marL="0" indent="0">
              <a:lnSpc>
                <a:spcPct val="100000"/>
              </a:lnSpc>
              <a:buNone/>
            </a:pPr>
            <a:endParaRPr lang="en-SG" sz="300" dirty="0">
              <a:latin typeface="Courier New" panose="02070309020205020404" pitchFamily="49" charset="0"/>
              <a:cs typeface="Courier New" panose="02070309020205020404" pitchFamily="49" charset="0"/>
            </a:endParaRPr>
          </a:p>
          <a:p>
            <a:pPr marL="0" indent="0">
              <a:lnSpc>
                <a:spcPct val="100000"/>
              </a:lnSpc>
              <a:buNone/>
            </a:pPr>
            <a:r>
              <a:rPr lang="en-SG" sz="1600" spc="-5" dirty="0">
                <a:latin typeface="Courier New" panose="02070309020205020404" pitchFamily="49" charset="0"/>
                <a:cs typeface="Courier New" panose="02070309020205020404" pitchFamily="49" charset="0"/>
              </a:rPr>
              <a:t>    </a:t>
            </a:r>
            <a:r>
              <a:rPr lang="en-SG" altLang="zh-CN" sz="1600" dirty="0" err="1">
                <a:latin typeface="Courier New" panose="02070309020205020404" pitchFamily="49" charset="0"/>
                <a:cs typeface="Courier New" panose="02070309020205020404" pitchFamily="49" charset="0"/>
              </a:rPr>
              <a:t>printf</a:t>
            </a:r>
            <a:r>
              <a:rPr lang="en-SG" altLang="zh-CN" sz="1600" dirty="0">
                <a:latin typeface="Courier New" panose="02070309020205020404" pitchFamily="49" charset="0"/>
                <a:cs typeface="Courier New" panose="02070309020205020404" pitchFamily="49" charset="0"/>
              </a:rPr>
              <a:t>(“%c  ”,cur-&gt;item);</a:t>
            </a:r>
          </a:p>
          <a:p>
            <a:pPr marL="0" indent="0">
              <a:lnSpc>
                <a:spcPct val="100000"/>
              </a:lnSpc>
              <a:buNone/>
            </a:pPr>
            <a:endParaRPr lang="en-SG" altLang="zh-CN" sz="300" dirty="0">
              <a:latin typeface="Courier New" panose="02070309020205020404" pitchFamily="49" charset="0"/>
              <a:cs typeface="Courier New" panose="02070309020205020404" pitchFamily="49" charset="0"/>
            </a:endParaRPr>
          </a:p>
          <a:p>
            <a:pPr marL="0" indent="0">
              <a:lnSpc>
                <a:spcPct val="100000"/>
              </a:lnSpc>
              <a:buNone/>
            </a:pPr>
            <a:r>
              <a:rPr lang="en-SG" sz="1600" dirty="0">
                <a:latin typeface="Courier New" panose="02070309020205020404" pitchFamily="49" charset="0"/>
                <a:cs typeface="Courier New" panose="02070309020205020404" pitchFamily="49" charset="0"/>
              </a:rPr>
              <a:t>    </a:t>
            </a:r>
            <a:r>
              <a:rPr lang="en-SG" sz="1500" dirty="0" err="1">
                <a:latin typeface="Courier New" panose="02070309020205020404" pitchFamily="49" charset="0"/>
                <a:cs typeface="Courier New" panose="02070309020205020404" pitchFamily="49" charset="0"/>
              </a:rPr>
              <a:t>TreeTraversal_pre</a:t>
            </a:r>
            <a:r>
              <a:rPr lang="en-SG" sz="1500" dirty="0">
                <a:latin typeface="Courier New" panose="02070309020205020404" pitchFamily="49" charset="0"/>
                <a:cs typeface="Courier New" panose="02070309020205020404" pitchFamily="49" charset="0"/>
              </a:rPr>
              <a:t>(cur-&gt;left); //Visit the left child node</a:t>
            </a:r>
          </a:p>
          <a:p>
            <a:pPr marL="0" indent="0">
              <a:lnSpc>
                <a:spcPct val="100000"/>
              </a:lnSpc>
              <a:spcBef>
                <a:spcPts val="300"/>
              </a:spcBef>
              <a:buNone/>
            </a:pPr>
            <a:r>
              <a:rPr lang="en-SG" sz="1600" dirty="0">
                <a:latin typeface="Courier New" panose="02070309020205020404" pitchFamily="49" charset="0"/>
                <a:cs typeface="Courier New" panose="02070309020205020404" pitchFamily="49" charset="0"/>
              </a:rPr>
              <a:t>    </a:t>
            </a:r>
            <a:r>
              <a:rPr lang="en-SG" sz="1500" dirty="0" err="1">
                <a:latin typeface="Courier New" panose="02070309020205020404" pitchFamily="49" charset="0"/>
                <a:cs typeface="Courier New" panose="02070309020205020404" pitchFamily="49" charset="0"/>
              </a:rPr>
              <a:t>TreeTraversal_pre</a:t>
            </a:r>
            <a:r>
              <a:rPr lang="en-SG" sz="1500" dirty="0">
                <a:latin typeface="Courier New" panose="02070309020205020404" pitchFamily="49" charset="0"/>
                <a:cs typeface="Courier New" panose="02070309020205020404" pitchFamily="49" charset="0"/>
              </a:rPr>
              <a:t>(cur-&gt;right);//Visit the right child node</a:t>
            </a:r>
          </a:p>
          <a:p>
            <a:pPr marL="0" indent="0">
              <a:lnSpc>
                <a:spcPct val="100000"/>
              </a:lnSpc>
              <a:spcBef>
                <a:spcPts val="300"/>
              </a:spcBef>
              <a:buNone/>
            </a:pPr>
            <a:r>
              <a:rPr lang="en-SG" sz="1600" dirty="0">
                <a:latin typeface="Courier New" panose="02070309020205020404" pitchFamily="49" charset="0"/>
                <a:cs typeface="Courier New" panose="02070309020205020404" pitchFamily="49" charset="0"/>
              </a:rPr>
              <a:t>}</a:t>
            </a:r>
          </a:p>
          <a:p>
            <a:pPr marL="0" indent="0" algn="just">
              <a:lnSpc>
                <a:spcPct val="150000"/>
              </a:lnSpc>
              <a:buNone/>
            </a:pPr>
            <a:endParaRPr lang="en-SG" sz="1800" dirty="0"/>
          </a:p>
        </p:txBody>
      </p:sp>
      <p:sp>
        <p:nvSpPr>
          <p:cNvPr id="5" name="object 49"/>
          <p:cNvSpPr/>
          <p:nvPr/>
        </p:nvSpPr>
        <p:spPr>
          <a:xfrm>
            <a:off x="6277393" y="1492960"/>
            <a:ext cx="797560" cy="508000"/>
          </a:xfrm>
          <a:custGeom>
            <a:avLst/>
            <a:gdLst/>
            <a:ahLst/>
            <a:cxnLst/>
            <a:rect l="l" t="t" r="r" b="b"/>
            <a:pathLst>
              <a:path w="797559" h="508000">
                <a:moveTo>
                  <a:pt x="0" y="253948"/>
                </a:moveTo>
                <a:lnTo>
                  <a:pt x="5218" y="212757"/>
                </a:lnTo>
                <a:lnTo>
                  <a:pt x="20326" y="173681"/>
                </a:lnTo>
                <a:lnTo>
                  <a:pt x="44502" y="137244"/>
                </a:lnTo>
                <a:lnTo>
                  <a:pt x="76927" y="103970"/>
                </a:lnTo>
                <a:lnTo>
                  <a:pt x="116778" y="74379"/>
                </a:lnTo>
                <a:lnTo>
                  <a:pt x="163235" y="48997"/>
                </a:lnTo>
                <a:lnTo>
                  <a:pt x="215477" y="28345"/>
                </a:lnTo>
                <a:lnTo>
                  <a:pt x="272683" y="12946"/>
                </a:lnTo>
                <a:lnTo>
                  <a:pt x="334033" y="3323"/>
                </a:lnTo>
                <a:lnTo>
                  <a:pt x="398705" y="0"/>
                </a:lnTo>
                <a:lnTo>
                  <a:pt x="431405" y="841"/>
                </a:lnTo>
                <a:lnTo>
                  <a:pt x="494519" y="7380"/>
                </a:lnTo>
                <a:lnTo>
                  <a:pt x="553900" y="19956"/>
                </a:lnTo>
                <a:lnTo>
                  <a:pt x="608727" y="38047"/>
                </a:lnTo>
                <a:lnTo>
                  <a:pt x="658179" y="61130"/>
                </a:lnTo>
                <a:lnTo>
                  <a:pt x="701436" y="88681"/>
                </a:lnTo>
                <a:lnTo>
                  <a:pt x="737676" y="120179"/>
                </a:lnTo>
                <a:lnTo>
                  <a:pt x="766079" y="155100"/>
                </a:lnTo>
                <a:lnTo>
                  <a:pt x="785824" y="192922"/>
                </a:lnTo>
                <a:lnTo>
                  <a:pt x="796090" y="233121"/>
                </a:lnTo>
                <a:lnTo>
                  <a:pt x="797412" y="253948"/>
                </a:lnTo>
                <a:lnTo>
                  <a:pt x="796090" y="274776"/>
                </a:lnTo>
                <a:lnTo>
                  <a:pt x="785824" y="314975"/>
                </a:lnTo>
                <a:lnTo>
                  <a:pt x="766079" y="352797"/>
                </a:lnTo>
                <a:lnTo>
                  <a:pt x="737676" y="387718"/>
                </a:lnTo>
                <a:lnTo>
                  <a:pt x="701436" y="419216"/>
                </a:lnTo>
                <a:lnTo>
                  <a:pt x="658179" y="446767"/>
                </a:lnTo>
                <a:lnTo>
                  <a:pt x="608727" y="469850"/>
                </a:lnTo>
                <a:lnTo>
                  <a:pt x="553900" y="487941"/>
                </a:lnTo>
                <a:lnTo>
                  <a:pt x="494519" y="500517"/>
                </a:lnTo>
                <a:lnTo>
                  <a:pt x="431405" y="507056"/>
                </a:lnTo>
                <a:lnTo>
                  <a:pt x="398705" y="507898"/>
                </a:lnTo>
                <a:lnTo>
                  <a:pt x="366005" y="507056"/>
                </a:lnTo>
                <a:lnTo>
                  <a:pt x="302892" y="500517"/>
                </a:lnTo>
                <a:lnTo>
                  <a:pt x="243511" y="487941"/>
                </a:lnTo>
                <a:lnTo>
                  <a:pt x="188684" y="469850"/>
                </a:lnTo>
                <a:lnTo>
                  <a:pt x="139232" y="446767"/>
                </a:lnTo>
                <a:lnTo>
                  <a:pt x="95975" y="419216"/>
                </a:lnTo>
                <a:lnTo>
                  <a:pt x="59735" y="387718"/>
                </a:lnTo>
                <a:lnTo>
                  <a:pt x="31332" y="352797"/>
                </a:lnTo>
                <a:lnTo>
                  <a:pt x="11587" y="314975"/>
                </a:lnTo>
                <a:lnTo>
                  <a:pt x="1321" y="274776"/>
                </a:lnTo>
                <a:lnTo>
                  <a:pt x="0" y="253948"/>
                </a:lnTo>
                <a:close/>
              </a:path>
            </a:pathLst>
          </a:custGeom>
          <a:ln w="76199">
            <a:solidFill>
              <a:srgbClr val="FAA757"/>
            </a:solidFill>
          </a:ln>
        </p:spPr>
        <p:txBody>
          <a:bodyPr wrap="square" lIns="0" tIns="0" rIns="0" bIns="0" rtlCol="0"/>
          <a:lstStyle/>
          <a:p>
            <a:endParaRPr sz="2000">
              <a:solidFill>
                <a:prstClr val="black"/>
              </a:solidFill>
            </a:endParaRPr>
          </a:p>
        </p:txBody>
      </p:sp>
      <p:sp>
        <p:nvSpPr>
          <p:cNvPr id="6" name="object 6"/>
          <p:cNvSpPr/>
          <p:nvPr/>
        </p:nvSpPr>
        <p:spPr>
          <a:xfrm>
            <a:off x="6476782" y="1572697"/>
            <a:ext cx="398780" cy="297180"/>
          </a:xfrm>
          <a:prstGeom prst="ellipse">
            <a:avLst/>
          </a:prstGeom>
          <a:solidFill>
            <a:schemeClr val="bg1"/>
          </a:solidFill>
        </p:spPr>
        <p:txBody>
          <a:bodyPr wrap="square" lIns="0" tIns="0" rIns="0" bIns="0" rtlCol="0"/>
          <a:lstStyle/>
          <a:p>
            <a:r>
              <a:rPr lang="en-US" sz="2000" dirty="0">
                <a:solidFill>
                  <a:prstClr val="black"/>
                </a:solidFill>
              </a:rPr>
              <a:t> E</a:t>
            </a:r>
            <a:endParaRPr sz="2000" dirty="0">
              <a:solidFill>
                <a:prstClr val="black"/>
              </a:solidFill>
            </a:endParaRPr>
          </a:p>
        </p:txBody>
      </p:sp>
      <p:sp>
        <p:nvSpPr>
          <p:cNvPr id="7" name="object 7"/>
          <p:cNvSpPr/>
          <p:nvPr/>
        </p:nvSpPr>
        <p:spPr>
          <a:xfrm>
            <a:off x="6476782" y="1572697"/>
            <a:ext cx="398780" cy="297180"/>
          </a:xfrm>
          <a:prstGeom prst="ellipse">
            <a:avLst/>
          </a:prstGeom>
          <a:solidFill>
            <a:schemeClr val="bg1"/>
          </a:solidFill>
          <a:ln w="25399">
            <a:solidFill>
              <a:srgbClr val="839950"/>
            </a:solidFill>
          </a:ln>
        </p:spPr>
        <p:txBody>
          <a:bodyPr wrap="square" lIns="0" tIns="0" rIns="0" bIns="0" rtlCol="0"/>
          <a:lstStyle/>
          <a:p>
            <a:r>
              <a:rPr lang="en-US" sz="1400" dirty="0">
                <a:solidFill>
                  <a:prstClr val="black"/>
                </a:solidFill>
              </a:rPr>
              <a:t> </a:t>
            </a:r>
            <a:r>
              <a:rPr lang="en-US" sz="2000" dirty="0">
                <a:solidFill>
                  <a:prstClr val="black"/>
                </a:solidFill>
              </a:rPr>
              <a:t>E</a:t>
            </a:r>
            <a:endParaRPr sz="2000" dirty="0">
              <a:solidFill>
                <a:prstClr val="black"/>
              </a:solidFill>
            </a:endParaRPr>
          </a:p>
        </p:txBody>
      </p:sp>
      <p:sp>
        <p:nvSpPr>
          <p:cNvPr id="8" name="object 8"/>
          <p:cNvSpPr/>
          <p:nvPr/>
        </p:nvSpPr>
        <p:spPr>
          <a:xfrm>
            <a:off x="5679370" y="212324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9" name="object 9"/>
          <p:cNvSpPr/>
          <p:nvPr/>
        </p:nvSpPr>
        <p:spPr>
          <a:xfrm>
            <a:off x="5679370" y="2123244"/>
            <a:ext cx="398780" cy="297180"/>
          </a:xfrm>
          <a:prstGeom prst="ellipse">
            <a:avLst/>
          </a:prstGeom>
          <a:solidFill>
            <a:schemeClr val="bg1"/>
          </a:solidFill>
          <a:ln w="25399">
            <a:solidFill>
              <a:srgbClr val="839950"/>
            </a:solidFill>
          </a:ln>
        </p:spPr>
        <p:txBody>
          <a:bodyPr wrap="square" lIns="0" tIns="0" rIns="0" bIns="0" rtlCol="0"/>
          <a:lstStyle/>
          <a:p>
            <a:r>
              <a:rPr lang="en-US" sz="1200" dirty="0">
                <a:solidFill>
                  <a:prstClr val="black"/>
                </a:solidFill>
              </a:rPr>
              <a:t> </a:t>
            </a:r>
            <a:r>
              <a:rPr lang="en-US" sz="2000" dirty="0">
                <a:solidFill>
                  <a:prstClr val="black"/>
                </a:solidFill>
              </a:rPr>
              <a:t>B</a:t>
            </a:r>
            <a:endParaRPr sz="2000" dirty="0">
              <a:solidFill>
                <a:prstClr val="black"/>
              </a:solidFill>
            </a:endParaRPr>
          </a:p>
        </p:txBody>
      </p:sp>
      <p:sp>
        <p:nvSpPr>
          <p:cNvPr id="10" name="object 10"/>
          <p:cNvSpPr/>
          <p:nvPr/>
        </p:nvSpPr>
        <p:spPr>
          <a:xfrm>
            <a:off x="5280666" y="2760536"/>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1" name="object 11"/>
          <p:cNvSpPr/>
          <p:nvPr/>
        </p:nvSpPr>
        <p:spPr>
          <a:xfrm>
            <a:off x="5280666" y="2760536"/>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dirty="0"/>
              <a:t>A</a:t>
            </a:r>
            <a:endParaRPr sz="2000" dirty="0"/>
          </a:p>
        </p:txBody>
      </p:sp>
      <p:sp>
        <p:nvSpPr>
          <p:cNvPr id="12" name="object 12"/>
          <p:cNvSpPr/>
          <p:nvPr/>
        </p:nvSpPr>
        <p:spPr>
          <a:xfrm>
            <a:off x="6078077" y="2760536"/>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3" name="object 13"/>
          <p:cNvSpPr/>
          <p:nvPr/>
        </p:nvSpPr>
        <p:spPr>
          <a:xfrm>
            <a:off x="6078077" y="2760536"/>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dirty="0">
                <a:solidFill>
                  <a:prstClr val="black"/>
                </a:solidFill>
              </a:rPr>
              <a:t>C</a:t>
            </a:r>
            <a:endParaRPr sz="2000" dirty="0">
              <a:solidFill>
                <a:prstClr val="black"/>
              </a:solidFill>
            </a:endParaRPr>
          </a:p>
        </p:txBody>
      </p:sp>
      <p:sp>
        <p:nvSpPr>
          <p:cNvPr id="14" name="object 14"/>
          <p:cNvSpPr/>
          <p:nvPr/>
        </p:nvSpPr>
        <p:spPr>
          <a:xfrm>
            <a:off x="7274192" y="212324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5" name="object 15"/>
          <p:cNvSpPr/>
          <p:nvPr/>
        </p:nvSpPr>
        <p:spPr>
          <a:xfrm>
            <a:off x="7274192" y="2123244"/>
            <a:ext cx="398780" cy="297180"/>
          </a:xfrm>
          <a:prstGeom prst="ellipse">
            <a:avLst/>
          </a:prstGeom>
          <a:solidFill>
            <a:schemeClr val="bg1"/>
          </a:solidFill>
          <a:ln w="25399">
            <a:solidFill>
              <a:srgbClr val="839950"/>
            </a:solidFill>
          </a:ln>
        </p:spPr>
        <p:txBody>
          <a:bodyPr wrap="square" lIns="0" tIns="0" rIns="0" bIns="0" rtlCol="0"/>
          <a:lstStyle/>
          <a:p>
            <a:r>
              <a:rPr lang="en-US" sz="900">
                <a:solidFill>
                  <a:prstClr val="black"/>
                </a:solidFill>
              </a:rPr>
              <a:t> </a:t>
            </a:r>
            <a:r>
              <a:rPr lang="en-US" sz="2000">
                <a:solidFill>
                  <a:prstClr val="black"/>
                </a:solidFill>
              </a:rPr>
              <a:t>G</a:t>
            </a:r>
            <a:endParaRPr sz="2000" dirty="0">
              <a:solidFill>
                <a:prstClr val="black"/>
              </a:solidFill>
            </a:endParaRPr>
          </a:p>
        </p:txBody>
      </p:sp>
      <p:sp>
        <p:nvSpPr>
          <p:cNvPr id="16" name="object 16"/>
          <p:cNvSpPr/>
          <p:nvPr/>
        </p:nvSpPr>
        <p:spPr>
          <a:xfrm>
            <a:off x="6875488" y="276535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7" name="object 17"/>
          <p:cNvSpPr/>
          <p:nvPr/>
        </p:nvSpPr>
        <p:spPr>
          <a:xfrm>
            <a:off x="6875488" y="2765355"/>
            <a:ext cx="398780" cy="297180"/>
          </a:xfrm>
          <a:prstGeom prst="ellipse">
            <a:avLst/>
          </a:prstGeom>
          <a:solidFill>
            <a:schemeClr val="bg1"/>
          </a:solidFill>
          <a:ln w="25399">
            <a:solidFill>
              <a:srgbClr val="839950"/>
            </a:solidFill>
          </a:ln>
        </p:spPr>
        <p:txBody>
          <a:bodyPr wrap="square" lIns="0" tIns="0" rIns="0" bIns="0" rtlCol="0"/>
          <a:lstStyle/>
          <a:p>
            <a:r>
              <a:rPr lang="en-US" sz="1400" dirty="0">
                <a:solidFill>
                  <a:prstClr val="black"/>
                </a:solidFill>
              </a:rPr>
              <a:t> </a:t>
            </a:r>
            <a:r>
              <a:rPr lang="en-US" sz="2000" dirty="0">
                <a:solidFill>
                  <a:prstClr val="black"/>
                </a:solidFill>
              </a:rPr>
              <a:t>F</a:t>
            </a:r>
            <a:endParaRPr sz="2000" dirty="0">
              <a:solidFill>
                <a:prstClr val="black"/>
              </a:solidFill>
            </a:endParaRPr>
          </a:p>
        </p:txBody>
      </p:sp>
      <p:sp>
        <p:nvSpPr>
          <p:cNvPr id="18" name="object 18"/>
          <p:cNvSpPr/>
          <p:nvPr/>
        </p:nvSpPr>
        <p:spPr>
          <a:xfrm>
            <a:off x="7672899" y="276535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9" name="object 19"/>
          <p:cNvSpPr/>
          <p:nvPr/>
        </p:nvSpPr>
        <p:spPr>
          <a:xfrm>
            <a:off x="7672898" y="2765355"/>
            <a:ext cx="398780" cy="297180"/>
          </a:xfrm>
          <a:prstGeom prst="ellipse">
            <a:avLst/>
          </a:prstGeom>
          <a:solidFill>
            <a:schemeClr val="bg1"/>
          </a:solidFill>
          <a:ln w="25399">
            <a:solidFill>
              <a:srgbClr val="839950"/>
            </a:solidFill>
          </a:ln>
        </p:spPr>
        <p:txBody>
          <a:bodyPr wrap="square" lIns="0" tIns="0" rIns="0" bIns="0" rtlCol="0"/>
          <a:lstStyle/>
          <a:p>
            <a:r>
              <a:rPr lang="en-US" sz="2000">
                <a:solidFill>
                  <a:prstClr val="black"/>
                </a:solidFill>
              </a:rPr>
              <a:t> I</a:t>
            </a:r>
            <a:endParaRPr sz="2000" dirty="0">
              <a:solidFill>
                <a:prstClr val="black"/>
              </a:solidFill>
            </a:endParaRPr>
          </a:p>
        </p:txBody>
      </p:sp>
      <p:sp>
        <p:nvSpPr>
          <p:cNvPr id="20" name="object 38"/>
          <p:cNvSpPr/>
          <p:nvPr/>
        </p:nvSpPr>
        <p:spPr>
          <a:xfrm>
            <a:off x="6277430" y="344286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21" name="object 39"/>
          <p:cNvSpPr/>
          <p:nvPr/>
        </p:nvSpPr>
        <p:spPr>
          <a:xfrm>
            <a:off x="6277430" y="3442865"/>
            <a:ext cx="398780" cy="297180"/>
          </a:xfrm>
          <a:prstGeom prst="ellipse">
            <a:avLst/>
          </a:prstGeom>
          <a:solidFill>
            <a:schemeClr val="bg1"/>
          </a:solidFill>
          <a:ln w="25399">
            <a:solidFill>
              <a:srgbClr val="839950"/>
            </a:solidFill>
          </a:ln>
        </p:spPr>
        <p:txBody>
          <a:bodyPr wrap="square" lIns="0" tIns="0" rIns="0" bIns="0" rtlCol="0"/>
          <a:lstStyle/>
          <a:p>
            <a:r>
              <a:rPr lang="en-US" sz="1050">
                <a:solidFill>
                  <a:prstClr val="black"/>
                </a:solidFill>
              </a:rPr>
              <a:t> </a:t>
            </a:r>
            <a:r>
              <a:rPr lang="en-US" sz="2000">
                <a:solidFill>
                  <a:prstClr val="black"/>
                </a:solidFill>
              </a:rPr>
              <a:t>D</a:t>
            </a:r>
            <a:endParaRPr sz="2000" dirty="0">
              <a:solidFill>
                <a:prstClr val="black"/>
              </a:solidFill>
            </a:endParaRPr>
          </a:p>
        </p:txBody>
      </p:sp>
      <p:sp>
        <p:nvSpPr>
          <p:cNvPr id="22" name="object 40"/>
          <p:cNvSpPr/>
          <p:nvPr/>
        </p:nvSpPr>
        <p:spPr>
          <a:xfrm>
            <a:off x="7473545" y="344286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23" name="object 41"/>
          <p:cNvSpPr/>
          <p:nvPr/>
        </p:nvSpPr>
        <p:spPr>
          <a:xfrm>
            <a:off x="7473545" y="3442865"/>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dirty="0">
                <a:solidFill>
                  <a:prstClr val="black"/>
                </a:solidFill>
              </a:rPr>
              <a:t>H</a:t>
            </a:r>
            <a:endParaRPr sz="2000" dirty="0">
              <a:solidFill>
                <a:prstClr val="black"/>
              </a:solidFill>
            </a:endParaRPr>
          </a:p>
        </p:txBody>
      </p:sp>
      <p:cxnSp>
        <p:nvCxnSpPr>
          <p:cNvPr id="24" name="直接箭头连接符 38"/>
          <p:cNvCxnSpPr>
            <a:stCxn id="7" idx="5"/>
            <a:endCxn id="15" idx="1"/>
          </p:cNvCxnSpPr>
          <p:nvPr/>
        </p:nvCxnSpPr>
        <p:spPr>
          <a:xfrm>
            <a:off x="6817162" y="1826356"/>
            <a:ext cx="515430" cy="3404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39"/>
          <p:cNvCxnSpPr>
            <a:stCxn id="7" idx="3"/>
            <a:endCxn id="8" idx="7"/>
          </p:cNvCxnSpPr>
          <p:nvPr/>
        </p:nvCxnSpPr>
        <p:spPr>
          <a:xfrm flipH="1">
            <a:off x="6019750" y="1826356"/>
            <a:ext cx="515432" cy="3404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40"/>
          <p:cNvCxnSpPr>
            <a:stCxn id="8" idx="3"/>
            <a:endCxn id="11" idx="0"/>
          </p:cNvCxnSpPr>
          <p:nvPr/>
        </p:nvCxnSpPr>
        <p:spPr>
          <a:xfrm flipH="1">
            <a:off x="5480056" y="2376904"/>
            <a:ext cx="257714" cy="3836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41"/>
          <p:cNvCxnSpPr>
            <a:stCxn id="15" idx="3"/>
            <a:endCxn id="16" idx="0"/>
          </p:cNvCxnSpPr>
          <p:nvPr/>
        </p:nvCxnSpPr>
        <p:spPr>
          <a:xfrm flipH="1">
            <a:off x="7074878" y="2376903"/>
            <a:ext cx="257714"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42"/>
          <p:cNvCxnSpPr>
            <a:stCxn id="9" idx="5"/>
            <a:endCxn id="12" idx="0"/>
          </p:cNvCxnSpPr>
          <p:nvPr/>
        </p:nvCxnSpPr>
        <p:spPr>
          <a:xfrm>
            <a:off x="6019750" y="2376903"/>
            <a:ext cx="257717" cy="383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43"/>
          <p:cNvCxnSpPr>
            <a:stCxn id="15" idx="5"/>
            <a:endCxn id="18" idx="0"/>
          </p:cNvCxnSpPr>
          <p:nvPr/>
        </p:nvCxnSpPr>
        <p:spPr>
          <a:xfrm>
            <a:off x="7614572" y="2376903"/>
            <a:ext cx="257717"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44"/>
          <p:cNvCxnSpPr>
            <a:stCxn id="13" idx="4"/>
            <a:endCxn id="20" idx="0"/>
          </p:cNvCxnSpPr>
          <p:nvPr/>
        </p:nvCxnSpPr>
        <p:spPr>
          <a:xfrm>
            <a:off x="6277467" y="3057716"/>
            <a:ext cx="199353" cy="3851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45"/>
          <p:cNvCxnSpPr>
            <a:stCxn id="19" idx="4"/>
            <a:endCxn id="23" idx="0"/>
          </p:cNvCxnSpPr>
          <p:nvPr/>
        </p:nvCxnSpPr>
        <p:spPr>
          <a:xfrm flipH="1">
            <a:off x="7672935" y="3062535"/>
            <a:ext cx="199353" cy="3803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矩形 2"/>
          <p:cNvSpPr/>
          <p:nvPr/>
        </p:nvSpPr>
        <p:spPr>
          <a:xfrm>
            <a:off x="1097281" y="2112034"/>
            <a:ext cx="3081934" cy="4110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Verdana (Body)"/>
            </a:endParaRPr>
          </a:p>
        </p:txBody>
      </p:sp>
      <p:sp>
        <p:nvSpPr>
          <p:cNvPr id="35" name="文本框 8"/>
          <p:cNvSpPr txBox="1"/>
          <p:nvPr/>
        </p:nvSpPr>
        <p:spPr>
          <a:xfrm>
            <a:off x="1152582" y="2153793"/>
            <a:ext cx="372942" cy="369332"/>
          </a:xfrm>
          <a:prstGeom prst="rect">
            <a:avLst/>
          </a:prstGeom>
          <a:noFill/>
        </p:spPr>
        <p:txBody>
          <a:bodyPr wrap="square" rtlCol="0">
            <a:spAutoFit/>
          </a:bodyPr>
          <a:lstStyle/>
          <a:p>
            <a:r>
              <a:rPr lang="en-US" altLang="zh-CN" dirty="0">
                <a:solidFill>
                  <a:schemeClr val="bg1"/>
                </a:solidFill>
                <a:latin typeface="Verdana (Body)"/>
              </a:rPr>
              <a:t>E</a:t>
            </a:r>
            <a:endParaRPr lang="zh-CN" altLang="en-US" dirty="0">
              <a:solidFill>
                <a:schemeClr val="bg1"/>
              </a:solidFill>
              <a:latin typeface="Verdana (Body)"/>
            </a:endParaRPr>
          </a:p>
        </p:txBody>
      </p:sp>
      <p:sp>
        <p:nvSpPr>
          <p:cNvPr id="36" name="文本框 9"/>
          <p:cNvSpPr txBox="1"/>
          <p:nvPr/>
        </p:nvSpPr>
        <p:spPr>
          <a:xfrm>
            <a:off x="1097281" y="1671654"/>
            <a:ext cx="1106484" cy="369332"/>
          </a:xfrm>
          <a:prstGeom prst="rect">
            <a:avLst/>
          </a:prstGeom>
          <a:noFill/>
        </p:spPr>
        <p:txBody>
          <a:bodyPr wrap="square" rtlCol="0">
            <a:spAutoFit/>
          </a:bodyPr>
          <a:lstStyle/>
          <a:p>
            <a:r>
              <a:rPr lang="en-US" altLang="zh-CN" dirty="0">
                <a:latin typeface="Verdana (Body)"/>
              </a:rPr>
              <a:t>Output: </a:t>
            </a:r>
            <a:endParaRPr lang="zh-CN" altLang="en-US" dirty="0">
              <a:latin typeface="Verdana (Body)"/>
            </a:endParaRPr>
          </a:p>
        </p:txBody>
      </p:sp>
      <p:sp>
        <p:nvSpPr>
          <p:cNvPr id="37" name="文本框 46"/>
          <p:cNvSpPr txBox="1"/>
          <p:nvPr/>
        </p:nvSpPr>
        <p:spPr>
          <a:xfrm>
            <a:off x="1484293" y="2153793"/>
            <a:ext cx="372942" cy="369332"/>
          </a:xfrm>
          <a:prstGeom prst="rect">
            <a:avLst/>
          </a:prstGeom>
          <a:noFill/>
        </p:spPr>
        <p:txBody>
          <a:bodyPr wrap="square" rtlCol="0">
            <a:spAutoFit/>
          </a:bodyPr>
          <a:lstStyle/>
          <a:p>
            <a:r>
              <a:rPr lang="en-US" altLang="zh-CN" dirty="0">
                <a:solidFill>
                  <a:schemeClr val="bg1"/>
                </a:solidFill>
                <a:latin typeface="Verdana (Body)"/>
              </a:rPr>
              <a:t>B</a:t>
            </a:r>
            <a:endParaRPr lang="zh-CN" altLang="en-US" dirty="0">
              <a:solidFill>
                <a:schemeClr val="bg1"/>
              </a:solidFill>
              <a:latin typeface="Verdana (Body)"/>
            </a:endParaRPr>
          </a:p>
        </p:txBody>
      </p:sp>
      <p:sp>
        <p:nvSpPr>
          <p:cNvPr id="38" name="文本框 47"/>
          <p:cNvSpPr txBox="1"/>
          <p:nvPr/>
        </p:nvSpPr>
        <p:spPr>
          <a:xfrm>
            <a:off x="1816004" y="2153793"/>
            <a:ext cx="372942" cy="369332"/>
          </a:xfrm>
          <a:prstGeom prst="rect">
            <a:avLst/>
          </a:prstGeom>
          <a:noFill/>
        </p:spPr>
        <p:txBody>
          <a:bodyPr wrap="square" rtlCol="0">
            <a:spAutoFit/>
          </a:bodyPr>
          <a:lstStyle/>
          <a:p>
            <a:r>
              <a:rPr lang="en-US" altLang="zh-CN" dirty="0">
                <a:solidFill>
                  <a:schemeClr val="bg1"/>
                </a:solidFill>
                <a:latin typeface="Verdana (Body)"/>
              </a:rPr>
              <a:t>A</a:t>
            </a:r>
            <a:endParaRPr lang="zh-CN" altLang="en-US" dirty="0">
              <a:solidFill>
                <a:schemeClr val="bg1"/>
              </a:solidFill>
              <a:latin typeface="Verdana (Body)"/>
            </a:endParaRPr>
          </a:p>
        </p:txBody>
      </p:sp>
      <p:sp>
        <p:nvSpPr>
          <p:cNvPr id="39" name="文本框 48"/>
          <p:cNvSpPr txBox="1"/>
          <p:nvPr/>
        </p:nvSpPr>
        <p:spPr>
          <a:xfrm>
            <a:off x="2147715" y="2153793"/>
            <a:ext cx="372942" cy="369332"/>
          </a:xfrm>
          <a:prstGeom prst="rect">
            <a:avLst/>
          </a:prstGeom>
          <a:noFill/>
        </p:spPr>
        <p:txBody>
          <a:bodyPr wrap="square" rtlCol="0">
            <a:spAutoFit/>
          </a:bodyPr>
          <a:lstStyle/>
          <a:p>
            <a:r>
              <a:rPr lang="en-US" altLang="zh-CN" dirty="0">
                <a:solidFill>
                  <a:schemeClr val="bg1"/>
                </a:solidFill>
                <a:latin typeface="Verdana (Body)"/>
              </a:rPr>
              <a:t>C</a:t>
            </a:r>
            <a:endParaRPr lang="zh-CN" altLang="en-US" dirty="0">
              <a:solidFill>
                <a:schemeClr val="bg1"/>
              </a:solidFill>
              <a:latin typeface="Verdana (Body)"/>
            </a:endParaRPr>
          </a:p>
        </p:txBody>
      </p:sp>
      <p:sp>
        <p:nvSpPr>
          <p:cNvPr id="40" name="文本框 49"/>
          <p:cNvSpPr txBox="1"/>
          <p:nvPr/>
        </p:nvSpPr>
        <p:spPr>
          <a:xfrm>
            <a:off x="2479426" y="2153793"/>
            <a:ext cx="372942" cy="369332"/>
          </a:xfrm>
          <a:prstGeom prst="rect">
            <a:avLst/>
          </a:prstGeom>
          <a:noFill/>
        </p:spPr>
        <p:txBody>
          <a:bodyPr wrap="square" rtlCol="0">
            <a:spAutoFit/>
          </a:bodyPr>
          <a:lstStyle/>
          <a:p>
            <a:r>
              <a:rPr lang="en-US" altLang="zh-CN" dirty="0">
                <a:solidFill>
                  <a:schemeClr val="bg1"/>
                </a:solidFill>
                <a:latin typeface="Verdana (Body)"/>
              </a:rPr>
              <a:t>D</a:t>
            </a:r>
            <a:endParaRPr lang="zh-CN" altLang="en-US" dirty="0">
              <a:solidFill>
                <a:schemeClr val="bg1"/>
              </a:solidFill>
              <a:latin typeface="Verdana (Body)"/>
            </a:endParaRPr>
          </a:p>
        </p:txBody>
      </p:sp>
      <p:sp>
        <p:nvSpPr>
          <p:cNvPr id="41" name="文本框 50"/>
          <p:cNvSpPr txBox="1"/>
          <p:nvPr/>
        </p:nvSpPr>
        <p:spPr>
          <a:xfrm>
            <a:off x="2811137" y="2153793"/>
            <a:ext cx="372942" cy="369332"/>
          </a:xfrm>
          <a:prstGeom prst="rect">
            <a:avLst/>
          </a:prstGeom>
          <a:noFill/>
        </p:spPr>
        <p:txBody>
          <a:bodyPr wrap="square" rtlCol="0">
            <a:spAutoFit/>
          </a:bodyPr>
          <a:lstStyle/>
          <a:p>
            <a:r>
              <a:rPr lang="en-US" altLang="zh-CN" dirty="0">
                <a:solidFill>
                  <a:schemeClr val="bg1"/>
                </a:solidFill>
                <a:latin typeface="Verdana (Body)"/>
              </a:rPr>
              <a:t>G</a:t>
            </a:r>
            <a:endParaRPr lang="zh-CN" altLang="en-US" dirty="0">
              <a:solidFill>
                <a:schemeClr val="bg1"/>
              </a:solidFill>
              <a:latin typeface="Verdana (Body)"/>
            </a:endParaRPr>
          </a:p>
        </p:txBody>
      </p:sp>
      <p:sp>
        <p:nvSpPr>
          <p:cNvPr id="42" name="文本框 51"/>
          <p:cNvSpPr txBox="1"/>
          <p:nvPr/>
        </p:nvSpPr>
        <p:spPr>
          <a:xfrm>
            <a:off x="3142848" y="2153793"/>
            <a:ext cx="372942" cy="369332"/>
          </a:xfrm>
          <a:prstGeom prst="rect">
            <a:avLst/>
          </a:prstGeom>
          <a:noFill/>
        </p:spPr>
        <p:txBody>
          <a:bodyPr wrap="square" rtlCol="0">
            <a:spAutoFit/>
          </a:bodyPr>
          <a:lstStyle/>
          <a:p>
            <a:r>
              <a:rPr lang="en-US" altLang="zh-CN" dirty="0">
                <a:solidFill>
                  <a:schemeClr val="bg1"/>
                </a:solidFill>
                <a:latin typeface="Verdana (Body)"/>
              </a:rPr>
              <a:t>F</a:t>
            </a:r>
            <a:endParaRPr lang="zh-CN" altLang="en-US" dirty="0">
              <a:solidFill>
                <a:schemeClr val="bg1"/>
              </a:solidFill>
              <a:latin typeface="Verdana (Body)"/>
            </a:endParaRPr>
          </a:p>
        </p:txBody>
      </p:sp>
      <p:sp>
        <p:nvSpPr>
          <p:cNvPr id="43" name="文本框 52"/>
          <p:cNvSpPr txBox="1"/>
          <p:nvPr/>
        </p:nvSpPr>
        <p:spPr>
          <a:xfrm>
            <a:off x="3474559" y="2153793"/>
            <a:ext cx="372942" cy="369332"/>
          </a:xfrm>
          <a:prstGeom prst="rect">
            <a:avLst/>
          </a:prstGeom>
          <a:noFill/>
        </p:spPr>
        <p:txBody>
          <a:bodyPr wrap="square" rtlCol="0">
            <a:spAutoFit/>
          </a:bodyPr>
          <a:lstStyle/>
          <a:p>
            <a:r>
              <a:rPr lang="en-US" altLang="zh-CN" sz="1200">
                <a:solidFill>
                  <a:schemeClr val="bg1"/>
                </a:solidFill>
                <a:latin typeface="Verdana (Body)"/>
              </a:rPr>
              <a:t> </a:t>
            </a:r>
            <a:r>
              <a:rPr lang="en-US" altLang="zh-CN">
                <a:solidFill>
                  <a:schemeClr val="bg1"/>
                </a:solidFill>
                <a:latin typeface="Verdana (Body)"/>
              </a:rPr>
              <a:t>I</a:t>
            </a:r>
            <a:endParaRPr lang="zh-CN" altLang="en-US" dirty="0">
              <a:solidFill>
                <a:schemeClr val="bg1"/>
              </a:solidFill>
              <a:latin typeface="Verdana (Body)"/>
            </a:endParaRPr>
          </a:p>
        </p:txBody>
      </p:sp>
      <p:sp>
        <p:nvSpPr>
          <p:cNvPr id="44" name="文本框 53"/>
          <p:cNvSpPr txBox="1"/>
          <p:nvPr/>
        </p:nvSpPr>
        <p:spPr>
          <a:xfrm>
            <a:off x="3806272" y="2153793"/>
            <a:ext cx="372942" cy="369332"/>
          </a:xfrm>
          <a:prstGeom prst="rect">
            <a:avLst/>
          </a:prstGeom>
          <a:noFill/>
        </p:spPr>
        <p:txBody>
          <a:bodyPr wrap="square" rtlCol="0">
            <a:spAutoFit/>
          </a:bodyPr>
          <a:lstStyle/>
          <a:p>
            <a:r>
              <a:rPr lang="en-US" altLang="zh-CN" dirty="0">
                <a:solidFill>
                  <a:schemeClr val="bg1"/>
                </a:solidFill>
                <a:latin typeface="Verdana (Body)"/>
              </a:rPr>
              <a:t>H</a:t>
            </a:r>
            <a:endParaRPr lang="zh-CN" altLang="en-US" dirty="0">
              <a:solidFill>
                <a:schemeClr val="bg1"/>
              </a:solidFill>
              <a:latin typeface="Verdana (Body)"/>
            </a:endParaRPr>
          </a:p>
        </p:txBody>
      </p:sp>
      <p:sp>
        <p:nvSpPr>
          <p:cNvPr id="3" name="Rectangle 2"/>
          <p:cNvSpPr/>
          <p:nvPr/>
        </p:nvSpPr>
        <p:spPr>
          <a:xfrm>
            <a:off x="1464564" y="4402334"/>
            <a:ext cx="5868924" cy="314446"/>
          </a:xfrm>
          <a:prstGeom prst="rect">
            <a:avLst/>
          </a:prstGeom>
          <a:noFill/>
          <a:ln w="19050">
            <a:solidFill>
              <a:srgbClr val="FAA7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307983736"/>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mph" presetSubtype="2" fill="hold" nodeType="clickEffect">
                                  <p:stCondLst>
                                    <p:cond delay="0"/>
                                  </p:stCondLst>
                                  <p:childTnLst>
                                    <p:animClr clrSpc="rgb" dir="cw">
                                      <p:cBhvr>
                                        <p:cTn id="13" dur="2000" fill="hold"/>
                                        <p:tgtEl>
                                          <p:spTgt spid="7"/>
                                        </p:tgtEl>
                                        <p:attrNameLst>
                                          <p:attrName>fillcolor</p:attrName>
                                        </p:attrNameLst>
                                      </p:cBhvr>
                                      <p:to>
                                        <a:srgbClr val="FFFF00"/>
                                      </p:to>
                                    </p:animClr>
                                    <p:set>
                                      <p:cBhvr>
                                        <p:cTn id="14" dur="2000" fill="hold"/>
                                        <p:tgtEl>
                                          <p:spTgt spid="7"/>
                                        </p:tgtEl>
                                        <p:attrNameLst>
                                          <p:attrName>fill.type</p:attrName>
                                        </p:attrNameLst>
                                      </p:cBhvr>
                                      <p:to>
                                        <p:strVal val="solid"/>
                                      </p:to>
                                    </p:set>
                                    <p:set>
                                      <p:cBhvr>
                                        <p:cTn id="15" dur="2000" fill="hold"/>
                                        <p:tgtEl>
                                          <p:spTgt spid="7"/>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barn(inVertical)">
                                      <p:cBhvr>
                                        <p:cTn id="20" dur="500"/>
                                        <p:tgtEl>
                                          <p:spTgt spid="35"/>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1" nodeType="clickEffect">
                                  <p:stCondLst>
                                    <p:cond delay="0"/>
                                  </p:stCondLst>
                                  <p:childTnLst>
                                    <p:animMotion origin="layout" path="M -4.72222E-6 3.7037E-7 L -0.09357 0.08819 " pathEditMode="relative" rAng="0" ptsTypes="AA">
                                      <p:cBhvr>
                                        <p:cTn id="24" dur="2000" fill="hold"/>
                                        <p:tgtEl>
                                          <p:spTgt spid="5"/>
                                        </p:tgtEl>
                                        <p:attrNameLst>
                                          <p:attrName>ppt_x</p:attrName>
                                          <p:attrName>ppt_y</p:attrName>
                                        </p:attrNameLst>
                                      </p:cBhvr>
                                      <p:rCtr x="-4688" y="4398"/>
                                    </p:animMotion>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barn(inVertical)">
                                      <p:cBhvr>
                                        <p:cTn id="29" dur="500"/>
                                        <p:tgtEl>
                                          <p:spTgt spid="37"/>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mph" presetSubtype="2" fill="hold" nodeType="clickEffect">
                                  <p:stCondLst>
                                    <p:cond delay="0"/>
                                  </p:stCondLst>
                                  <p:childTnLst>
                                    <p:animClr clrSpc="rgb" dir="cw">
                                      <p:cBhvr>
                                        <p:cTn id="33" dur="2000" fill="hold"/>
                                        <p:tgtEl>
                                          <p:spTgt spid="9"/>
                                        </p:tgtEl>
                                        <p:attrNameLst>
                                          <p:attrName>fillcolor</p:attrName>
                                        </p:attrNameLst>
                                      </p:cBhvr>
                                      <p:to>
                                        <a:srgbClr val="FFFF00"/>
                                      </p:to>
                                    </p:animClr>
                                    <p:set>
                                      <p:cBhvr>
                                        <p:cTn id="34" dur="2000" fill="hold"/>
                                        <p:tgtEl>
                                          <p:spTgt spid="9"/>
                                        </p:tgtEl>
                                        <p:attrNameLst>
                                          <p:attrName>fill.type</p:attrName>
                                        </p:attrNameLst>
                                      </p:cBhvr>
                                      <p:to>
                                        <p:strVal val="solid"/>
                                      </p:to>
                                    </p:set>
                                    <p:set>
                                      <p:cBhvr>
                                        <p:cTn id="35" dur="2000" fill="hold"/>
                                        <p:tgtEl>
                                          <p:spTgt spid="9"/>
                                        </p:tgtEl>
                                        <p:attrNameLst>
                                          <p:attrName>fill.on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barn(inVertical)">
                                      <p:cBhvr>
                                        <p:cTn id="40" dur="500"/>
                                        <p:tgtEl>
                                          <p:spTgt spid="38"/>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grpId="2" nodeType="clickEffect">
                                  <p:stCondLst>
                                    <p:cond delay="0"/>
                                  </p:stCondLst>
                                  <p:childTnLst>
                                    <p:animMotion origin="layout" path="M -0.09357 0.08819 L -0.1217 0.17593 " pathEditMode="relative" rAng="0" ptsTypes="AA">
                                      <p:cBhvr>
                                        <p:cTn id="44" dur="2000" fill="hold"/>
                                        <p:tgtEl>
                                          <p:spTgt spid="5"/>
                                        </p:tgtEl>
                                        <p:attrNameLst>
                                          <p:attrName>ppt_x</p:attrName>
                                          <p:attrName>ppt_y</p:attrName>
                                        </p:attrNameLst>
                                      </p:cBhvr>
                                      <p:rCtr x="-1406" y="4375"/>
                                    </p:animMotion>
                                  </p:childTnLst>
                                </p:cTn>
                              </p:par>
                            </p:childTnLst>
                          </p:cTn>
                        </p:par>
                      </p:childTnLst>
                    </p:cTn>
                  </p:par>
                  <p:par>
                    <p:cTn id="45" fill="hold">
                      <p:stCondLst>
                        <p:cond delay="indefinite"/>
                      </p:stCondLst>
                      <p:childTnLst>
                        <p:par>
                          <p:cTn id="46" fill="hold">
                            <p:stCondLst>
                              <p:cond delay="0"/>
                            </p:stCondLst>
                            <p:childTnLst>
                              <p:par>
                                <p:cTn id="47" presetID="1" presetClass="emph" presetSubtype="2" fill="hold" nodeType="clickEffect">
                                  <p:stCondLst>
                                    <p:cond delay="0"/>
                                  </p:stCondLst>
                                  <p:childTnLst>
                                    <p:animClr clrSpc="rgb" dir="cw">
                                      <p:cBhvr>
                                        <p:cTn id="48" dur="2000" fill="hold"/>
                                        <p:tgtEl>
                                          <p:spTgt spid="11"/>
                                        </p:tgtEl>
                                        <p:attrNameLst>
                                          <p:attrName>fillcolor</p:attrName>
                                        </p:attrNameLst>
                                      </p:cBhvr>
                                      <p:to>
                                        <a:srgbClr val="FFFF00"/>
                                      </p:to>
                                    </p:animClr>
                                    <p:set>
                                      <p:cBhvr>
                                        <p:cTn id="49" dur="2000" fill="hold"/>
                                        <p:tgtEl>
                                          <p:spTgt spid="11"/>
                                        </p:tgtEl>
                                        <p:attrNameLst>
                                          <p:attrName>fill.type</p:attrName>
                                        </p:attrNameLst>
                                      </p:cBhvr>
                                      <p:to>
                                        <p:strVal val="solid"/>
                                      </p:to>
                                    </p:set>
                                    <p:set>
                                      <p:cBhvr>
                                        <p:cTn id="50" dur="2000" fill="hold"/>
                                        <p:tgtEl>
                                          <p:spTgt spid="11"/>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grpId="3" nodeType="clickEffect">
                                  <p:stCondLst>
                                    <p:cond delay="0"/>
                                  </p:stCondLst>
                                  <p:childTnLst>
                                    <p:animMotion origin="layout" path="M -0.1217 0.17593 L -0.09357 0.08819 " pathEditMode="relative" rAng="0" ptsTypes="AA">
                                      <p:cBhvr>
                                        <p:cTn id="54" dur="2000" fill="hold"/>
                                        <p:tgtEl>
                                          <p:spTgt spid="5"/>
                                        </p:tgtEl>
                                        <p:attrNameLst>
                                          <p:attrName>ppt_x</p:attrName>
                                          <p:attrName>ppt_y</p:attrName>
                                        </p:attrNameLst>
                                      </p:cBhvr>
                                      <p:rCtr x="1406" y="-4398"/>
                                    </p:animMotion>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4" nodeType="clickEffect">
                                  <p:stCondLst>
                                    <p:cond delay="0"/>
                                  </p:stCondLst>
                                  <p:childTnLst>
                                    <p:animMotion origin="layout" path="M -0.09357 0.08819 L -0.04357 0.15556 " pathEditMode="relative" rAng="0" ptsTypes="AA">
                                      <p:cBhvr>
                                        <p:cTn id="58" dur="2000" fill="hold"/>
                                        <p:tgtEl>
                                          <p:spTgt spid="5"/>
                                        </p:tgtEl>
                                        <p:attrNameLst>
                                          <p:attrName>ppt_x</p:attrName>
                                          <p:attrName>ppt_y</p:attrName>
                                        </p:attrNameLst>
                                      </p:cBhvr>
                                      <p:rCtr x="2500" y="3356"/>
                                    </p:animMotion>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grpId="0" nodeType="click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barn(inVertical)">
                                      <p:cBhvr>
                                        <p:cTn id="63" dur="500"/>
                                        <p:tgtEl>
                                          <p:spTgt spid="39"/>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mph" presetSubtype="2" fill="hold" nodeType="clickEffect">
                                  <p:stCondLst>
                                    <p:cond delay="0"/>
                                  </p:stCondLst>
                                  <p:childTnLst>
                                    <p:animClr clrSpc="rgb" dir="cw">
                                      <p:cBhvr>
                                        <p:cTn id="67" dur="2000" fill="hold"/>
                                        <p:tgtEl>
                                          <p:spTgt spid="13"/>
                                        </p:tgtEl>
                                        <p:attrNameLst>
                                          <p:attrName>fillcolor</p:attrName>
                                        </p:attrNameLst>
                                      </p:cBhvr>
                                      <p:to>
                                        <a:srgbClr val="FFFF00"/>
                                      </p:to>
                                    </p:animClr>
                                    <p:set>
                                      <p:cBhvr>
                                        <p:cTn id="68" dur="2000" fill="hold"/>
                                        <p:tgtEl>
                                          <p:spTgt spid="13"/>
                                        </p:tgtEl>
                                        <p:attrNameLst>
                                          <p:attrName>fill.type</p:attrName>
                                        </p:attrNameLst>
                                      </p:cBhvr>
                                      <p:to>
                                        <p:strVal val="solid"/>
                                      </p:to>
                                    </p:set>
                                    <p:set>
                                      <p:cBhvr>
                                        <p:cTn id="69" dur="2000" fill="hold"/>
                                        <p:tgtEl>
                                          <p:spTgt spid="13"/>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42" presetClass="path" presetSubtype="0" accel="50000" decel="50000" fill="hold" grpId="5" nodeType="clickEffect">
                                  <p:stCondLst>
                                    <p:cond delay="0"/>
                                  </p:stCondLst>
                                  <p:childTnLst>
                                    <p:animMotion origin="layout" path="M -0.04357 0.15556 L -0.0217 0.27245 " pathEditMode="relative" rAng="0" ptsTypes="AA">
                                      <p:cBhvr>
                                        <p:cTn id="73" dur="2000" fill="hold"/>
                                        <p:tgtEl>
                                          <p:spTgt spid="5"/>
                                        </p:tgtEl>
                                        <p:attrNameLst>
                                          <p:attrName>ppt_x</p:attrName>
                                          <p:attrName>ppt_y</p:attrName>
                                        </p:attrNameLst>
                                      </p:cBhvr>
                                      <p:rCtr x="1094" y="5833"/>
                                    </p:animMotion>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grpId="0" nodeType="click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barn(inVertical)">
                                      <p:cBhvr>
                                        <p:cTn id="78" dur="500"/>
                                        <p:tgtEl>
                                          <p:spTgt spid="40"/>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mph" presetSubtype="2" fill="hold" nodeType="clickEffect">
                                  <p:stCondLst>
                                    <p:cond delay="0"/>
                                  </p:stCondLst>
                                  <p:childTnLst>
                                    <p:animClr clrSpc="rgb" dir="cw">
                                      <p:cBhvr>
                                        <p:cTn id="82" dur="2000" fill="hold"/>
                                        <p:tgtEl>
                                          <p:spTgt spid="21"/>
                                        </p:tgtEl>
                                        <p:attrNameLst>
                                          <p:attrName>fillcolor</p:attrName>
                                        </p:attrNameLst>
                                      </p:cBhvr>
                                      <p:to>
                                        <a:srgbClr val="FFFF00"/>
                                      </p:to>
                                    </p:animClr>
                                    <p:set>
                                      <p:cBhvr>
                                        <p:cTn id="83" dur="2000" fill="hold"/>
                                        <p:tgtEl>
                                          <p:spTgt spid="21"/>
                                        </p:tgtEl>
                                        <p:attrNameLst>
                                          <p:attrName>fill.type</p:attrName>
                                        </p:attrNameLst>
                                      </p:cBhvr>
                                      <p:to>
                                        <p:strVal val="solid"/>
                                      </p:to>
                                    </p:set>
                                    <p:set>
                                      <p:cBhvr>
                                        <p:cTn id="84" dur="2000" fill="hold"/>
                                        <p:tgtEl>
                                          <p:spTgt spid="21"/>
                                        </p:tgtEl>
                                        <p:attrNameLst>
                                          <p:attrName>fill.on</p:attrName>
                                        </p:attrNameLst>
                                      </p:cBhvr>
                                      <p:to>
                                        <p:strVal val="true"/>
                                      </p:to>
                                    </p:set>
                                  </p:childTnLst>
                                </p:cTn>
                              </p:par>
                            </p:childTnLst>
                          </p:cTn>
                        </p:par>
                      </p:childTnLst>
                    </p:cTn>
                  </p:par>
                  <p:par>
                    <p:cTn id="85" fill="hold">
                      <p:stCondLst>
                        <p:cond delay="indefinite"/>
                      </p:stCondLst>
                      <p:childTnLst>
                        <p:par>
                          <p:cTn id="86" fill="hold">
                            <p:stCondLst>
                              <p:cond delay="0"/>
                            </p:stCondLst>
                            <p:childTnLst>
                              <p:par>
                                <p:cTn id="87" presetID="42" presetClass="path" presetSubtype="0" accel="50000" decel="50000" fill="hold" grpId="6" nodeType="clickEffect">
                                  <p:stCondLst>
                                    <p:cond delay="0"/>
                                  </p:stCondLst>
                                  <p:childTnLst>
                                    <p:animMotion origin="layout" path="M -0.0217 0.27245 L -0.04357 0.15556 " pathEditMode="relative" rAng="0" ptsTypes="AA">
                                      <p:cBhvr>
                                        <p:cTn id="88" dur="2000" fill="hold"/>
                                        <p:tgtEl>
                                          <p:spTgt spid="5"/>
                                        </p:tgtEl>
                                        <p:attrNameLst>
                                          <p:attrName>ppt_x</p:attrName>
                                          <p:attrName>ppt_y</p:attrName>
                                        </p:attrNameLst>
                                      </p:cBhvr>
                                      <p:rCtr x="-1094" y="-5856"/>
                                    </p:animMotion>
                                  </p:childTnLst>
                                </p:cTn>
                              </p:par>
                            </p:childTnLst>
                          </p:cTn>
                        </p:par>
                      </p:childTnLst>
                    </p:cTn>
                  </p:par>
                  <p:par>
                    <p:cTn id="89" fill="hold">
                      <p:stCondLst>
                        <p:cond delay="indefinite"/>
                      </p:stCondLst>
                      <p:childTnLst>
                        <p:par>
                          <p:cTn id="90" fill="hold">
                            <p:stCondLst>
                              <p:cond delay="0"/>
                            </p:stCondLst>
                            <p:childTnLst>
                              <p:par>
                                <p:cTn id="91" presetID="42" presetClass="path" presetSubtype="0" accel="50000" decel="50000" fill="hold" grpId="7" nodeType="clickEffect">
                                  <p:stCondLst>
                                    <p:cond delay="0"/>
                                  </p:stCondLst>
                                  <p:childTnLst>
                                    <p:animMotion origin="layout" path="M -0.04357 0.15556 L -0.09357 0.08819 " pathEditMode="relative" rAng="0" ptsTypes="AA">
                                      <p:cBhvr>
                                        <p:cTn id="92" dur="2000" fill="hold"/>
                                        <p:tgtEl>
                                          <p:spTgt spid="5"/>
                                        </p:tgtEl>
                                        <p:attrNameLst>
                                          <p:attrName>ppt_x</p:attrName>
                                          <p:attrName>ppt_y</p:attrName>
                                        </p:attrNameLst>
                                      </p:cBhvr>
                                      <p:rCtr x="-2500" y="-3380"/>
                                    </p:animMotion>
                                  </p:childTnLst>
                                </p:cTn>
                              </p:par>
                            </p:childTnLst>
                          </p:cTn>
                        </p:par>
                      </p:childTnLst>
                    </p:cTn>
                  </p:par>
                  <p:par>
                    <p:cTn id="93" fill="hold">
                      <p:stCondLst>
                        <p:cond delay="indefinite"/>
                      </p:stCondLst>
                      <p:childTnLst>
                        <p:par>
                          <p:cTn id="94" fill="hold">
                            <p:stCondLst>
                              <p:cond delay="0"/>
                            </p:stCondLst>
                            <p:childTnLst>
                              <p:par>
                                <p:cTn id="95" presetID="42" presetClass="path" presetSubtype="0" accel="50000" decel="50000" fill="hold" grpId="8" nodeType="clickEffect">
                                  <p:stCondLst>
                                    <p:cond delay="0"/>
                                  </p:stCondLst>
                                  <p:childTnLst>
                                    <p:animMotion origin="layout" path="M -0.09357 0.08819 L -4.72222E-6 3.7037E-7 " pathEditMode="relative" rAng="0" ptsTypes="AA">
                                      <p:cBhvr>
                                        <p:cTn id="96" dur="2000" fill="hold"/>
                                        <p:tgtEl>
                                          <p:spTgt spid="5"/>
                                        </p:tgtEl>
                                        <p:attrNameLst>
                                          <p:attrName>ppt_x</p:attrName>
                                          <p:attrName>ppt_y</p:attrName>
                                        </p:attrNameLst>
                                      </p:cBhvr>
                                      <p:rCtr x="4670" y="-4421"/>
                                    </p:animMotion>
                                  </p:childTnLst>
                                </p:cTn>
                              </p:par>
                            </p:childTnLst>
                          </p:cTn>
                        </p:par>
                      </p:childTnLst>
                    </p:cTn>
                  </p:par>
                  <p:par>
                    <p:cTn id="97" fill="hold">
                      <p:stCondLst>
                        <p:cond delay="indefinite"/>
                      </p:stCondLst>
                      <p:childTnLst>
                        <p:par>
                          <p:cTn id="98" fill="hold">
                            <p:stCondLst>
                              <p:cond delay="0"/>
                            </p:stCondLst>
                            <p:childTnLst>
                              <p:par>
                                <p:cTn id="99" presetID="42" presetClass="path" presetSubtype="0" accel="50000" decel="50000" fill="hold" grpId="9" nodeType="clickEffect">
                                  <p:stCondLst>
                                    <p:cond delay="0"/>
                                  </p:stCondLst>
                                  <p:childTnLst>
                                    <p:animMotion origin="layout" path="M -4.72222E-6 3.7037E-7 L 0.09601 0.06921 " pathEditMode="relative" rAng="0" ptsTypes="AA">
                                      <p:cBhvr>
                                        <p:cTn id="100" dur="2000" fill="hold"/>
                                        <p:tgtEl>
                                          <p:spTgt spid="5"/>
                                        </p:tgtEl>
                                        <p:attrNameLst>
                                          <p:attrName>ppt_x</p:attrName>
                                          <p:attrName>ppt_y</p:attrName>
                                        </p:attrNameLst>
                                      </p:cBhvr>
                                      <p:rCtr x="4792" y="3449"/>
                                    </p:animMotion>
                                  </p:childTnLst>
                                </p:cTn>
                              </p:par>
                            </p:childTnLst>
                          </p:cTn>
                        </p:par>
                      </p:childTnLst>
                    </p:cTn>
                  </p:par>
                  <p:par>
                    <p:cTn id="101" fill="hold">
                      <p:stCondLst>
                        <p:cond delay="indefinite"/>
                      </p:stCondLst>
                      <p:childTnLst>
                        <p:par>
                          <p:cTn id="102" fill="hold">
                            <p:stCondLst>
                              <p:cond delay="0"/>
                            </p:stCondLst>
                            <p:childTnLst>
                              <p:par>
                                <p:cTn id="103" presetID="16" presetClass="entr" presetSubtype="21" fill="hold" grpId="0" nodeType="clickEffect">
                                  <p:stCondLst>
                                    <p:cond delay="0"/>
                                  </p:stCondLst>
                                  <p:childTnLst>
                                    <p:set>
                                      <p:cBhvr>
                                        <p:cTn id="104" dur="1" fill="hold">
                                          <p:stCondLst>
                                            <p:cond delay="0"/>
                                          </p:stCondLst>
                                        </p:cTn>
                                        <p:tgtEl>
                                          <p:spTgt spid="41"/>
                                        </p:tgtEl>
                                        <p:attrNameLst>
                                          <p:attrName>style.visibility</p:attrName>
                                        </p:attrNameLst>
                                      </p:cBhvr>
                                      <p:to>
                                        <p:strVal val="visible"/>
                                      </p:to>
                                    </p:set>
                                    <p:animEffect transition="in" filter="barn(inVertical)">
                                      <p:cBhvr>
                                        <p:cTn id="105" dur="500"/>
                                        <p:tgtEl>
                                          <p:spTgt spid="41"/>
                                        </p:tgtEl>
                                      </p:cBhvr>
                                    </p:animEffect>
                                  </p:childTnLst>
                                </p:cTn>
                              </p:par>
                            </p:childTnLst>
                          </p:cTn>
                        </p:par>
                      </p:childTnLst>
                    </p:cTn>
                  </p:par>
                  <p:par>
                    <p:cTn id="106" fill="hold">
                      <p:stCondLst>
                        <p:cond delay="indefinite"/>
                      </p:stCondLst>
                      <p:childTnLst>
                        <p:par>
                          <p:cTn id="107" fill="hold">
                            <p:stCondLst>
                              <p:cond delay="0"/>
                            </p:stCondLst>
                            <p:childTnLst>
                              <p:par>
                                <p:cTn id="108" presetID="1" presetClass="emph" presetSubtype="2" fill="hold" nodeType="clickEffect">
                                  <p:stCondLst>
                                    <p:cond delay="0"/>
                                  </p:stCondLst>
                                  <p:childTnLst>
                                    <p:animClr clrSpc="rgb" dir="cw">
                                      <p:cBhvr>
                                        <p:cTn id="109" dur="2000" fill="hold"/>
                                        <p:tgtEl>
                                          <p:spTgt spid="15"/>
                                        </p:tgtEl>
                                        <p:attrNameLst>
                                          <p:attrName>fillcolor</p:attrName>
                                        </p:attrNameLst>
                                      </p:cBhvr>
                                      <p:to>
                                        <a:srgbClr val="FFFF00"/>
                                      </p:to>
                                    </p:animClr>
                                    <p:set>
                                      <p:cBhvr>
                                        <p:cTn id="110" dur="2000" fill="hold"/>
                                        <p:tgtEl>
                                          <p:spTgt spid="15"/>
                                        </p:tgtEl>
                                        <p:attrNameLst>
                                          <p:attrName>fill.type</p:attrName>
                                        </p:attrNameLst>
                                      </p:cBhvr>
                                      <p:to>
                                        <p:strVal val="solid"/>
                                      </p:to>
                                    </p:set>
                                    <p:set>
                                      <p:cBhvr>
                                        <p:cTn id="111" dur="2000" fill="hold"/>
                                        <p:tgtEl>
                                          <p:spTgt spid="15"/>
                                        </p:tgtEl>
                                        <p:attrNameLst>
                                          <p:attrName>fill.on</p:attrName>
                                        </p:attrNameLst>
                                      </p:cBhvr>
                                      <p:to>
                                        <p:strVal val="true"/>
                                      </p:to>
                                    </p:set>
                                  </p:childTnLst>
                                </p:cTn>
                              </p:par>
                            </p:childTnLst>
                          </p:cTn>
                        </p:par>
                      </p:childTnLst>
                    </p:cTn>
                  </p:par>
                  <p:par>
                    <p:cTn id="112" fill="hold">
                      <p:stCondLst>
                        <p:cond delay="indefinite"/>
                      </p:stCondLst>
                      <p:childTnLst>
                        <p:par>
                          <p:cTn id="113" fill="hold">
                            <p:stCondLst>
                              <p:cond delay="0"/>
                            </p:stCondLst>
                            <p:childTnLst>
                              <p:par>
                                <p:cTn id="114" presetID="42" presetClass="path" presetSubtype="0" accel="50000" decel="50000" fill="hold" grpId="10" nodeType="clickEffect">
                                  <p:stCondLst>
                                    <p:cond delay="0"/>
                                  </p:stCondLst>
                                  <p:childTnLst>
                                    <p:animMotion origin="layout" path="M 0.09601 0.06921 L 0.04358 0.17755 " pathEditMode="relative" rAng="0" ptsTypes="AA">
                                      <p:cBhvr>
                                        <p:cTn id="115" dur="2000" fill="hold"/>
                                        <p:tgtEl>
                                          <p:spTgt spid="5"/>
                                        </p:tgtEl>
                                        <p:attrNameLst>
                                          <p:attrName>ppt_x</p:attrName>
                                          <p:attrName>ppt_y</p:attrName>
                                        </p:attrNameLst>
                                      </p:cBhvr>
                                      <p:rCtr x="-2622" y="5417"/>
                                    </p:animMotion>
                                  </p:childTnLst>
                                </p:cTn>
                              </p:par>
                            </p:childTnLst>
                          </p:cTn>
                        </p:par>
                      </p:childTnLst>
                    </p:cTn>
                  </p:par>
                  <p:par>
                    <p:cTn id="116" fill="hold">
                      <p:stCondLst>
                        <p:cond delay="indefinite"/>
                      </p:stCondLst>
                      <p:childTnLst>
                        <p:par>
                          <p:cTn id="117" fill="hold">
                            <p:stCondLst>
                              <p:cond delay="0"/>
                            </p:stCondLst>
                            <p:childTnLst>
                              <p:par>
                                <p:cTn id="118" presetID="16" presetClass="entr" presetSubtype="21" fill="hold" grpId="0" nodeType="clickEffect">
                                  <p:stCondLst>
                                    <p:cond delay="0"/>
                                  </p:stCondLst>
                                  <p:childTnLst>
                                    <p:set>
                                      <p:cBhvr>
                                        <p:cTn id="119" dur="1" fill="hold">
                                          <p:stCondLst>
                                            <p:cond delay="0"/>
                                          </p:stCondLst>
                                        </p:cTn>
                                        <p:tgtEl>
                                          <p:spTgt spid="42"/>
                                        </p:tgtEl>
                                        <p:attrNameLst>
                                          <p:attrName>style.visibility</p:attrName>
                                        </p:attrNameLst>
                                      </p:cBhvr>
                                      <p:to>
                                        <p:strVal val="visible"/>
                                      </p:to>
                                    </p:set>
                                    <p:animEffect transition="in" filter="barn(inVertical)">
                                      <p:cBhvr>
                                        <p:cTn id="120" dur="500"/>
                                        <p:tgtEl>
                                          <p:spTgt spid="42"/>
                                        </p:tgtEl>
                                      </p:cBhvr>
                                    </p:animEffect>
                                  </p:childTnLst>
                                </p:cTn>
                              </p:par>
                            </p:childTnLst>
                          </p:cTn>
                        </p:par>
                      </p:childTnLst>
                    </p:cTn>
                  </p:par>
                  <p:par>
                    <p:cTn id="121" fill="hold">
                      <p:stCondLst>
                        <p:cond delay="indefinite"/>
                      </p:stCondLst>
                      <p:childTnLst>
                        <p:par>
                          <p:cTn id="122" fill="hold">
                            <p:stCondLst>
                              <p:cond delay="0"/>
                            </p:stCondLst>
                            <p:childTnLst>
                              <p:par>
                                <p:cTn id="123" presetID="1" presetClass="emph" presetSubtype="2" fill="hold" nodeType="clickEffect">
                                  <p:stCondLst>
                                    <p:cond delay="0"/>
                                  </p:stCondLst>
                                  <p:childTnLst>
                                    <p:animClr clrSpc="rgb" dir="cw">
                                      <p:cBhvr>
                                        <p:cTn id="124" dur="2000" fill="hold"/>
                                        <p:tgtEl>
                                          <p:spTgt spid="17"/>
                                        </p:tgtEl>
                                        <p:attrNameLst>
                                          <p:attrName>fillcolor</p:attrName>
                                        </p:attrNameLst>
                                      </p:cBhvr>
                                      <p:to>
                                        <a:srgbClr val="FFFF00"/>
                                      </p:to>
                                    </p:animClr>
                                    <p:set>
                                      <p:cBhvr>
                                        <p:cTn id="125" dur="2000" fill="hold"/>
                                        <p:tgtEl>
                                          <p:spTgt spid="17"/>
                                        </p:tgtEl>
                                        <p:attrNameLst>
                                          <p:attrName>fill.type</p:attrName>
                                        </p:attrNameLst>
                                      </p:cBhvr>
                                      <p:to>
                                        <p:strVal val="solid"/>
                                      </p:to>
                                    </p:set>
                                    <p:set>
                                      <p:cBhvr>
                                        <p:cTn id="126" dur="2000" fill="hold"/>
                                        <p:tgtEl>
                                          <p:spTgt spid="17"/>
                                        </p:tgtEl>
                                        <p:attrNameLst>
                                          <p:attrName>fill.on</p:attrName>
                                        </p:attrNameLst>
                                      </p:cBhvr>
                                      <p:to>
                                        <p:strVal val="true"/>
                                      </p:to>
                                    </p:set>
                                  </p:childTnLst>
                                </p:cTn>
                              </p:par>
                            </p:childTnLst>
                          </p:cTn>
                        </p:par>
                      </p:childTnLst>
                    </p:cTn>
                  </p:par>
                  <p:par>
                    <p:cTn id="127" fill="hold">
                      <p:stCondLst>
                        <p:cond delay="indefinite"/>
                      </p:stCondLst>
                      <p:childTnLst>
                        <p:par>
                          <p:cTn id="128" fill="hold">
                            <p:stCondLst>
                              <p:cond delay="0"/>
                            </p:stCondLst>
                            <p:childTnLst>
                              <p:par>
                                <p:cTn id="129" presetID="42" presetClass="path" presetSubtype="0" accel="50000" decel="50000" fill="hold" grpId="11" nodeType="clickEffect">
                                  <p:stCondLst>
                                    <p:cond delay="0"/>
                                  </p:stCondLst>
                                  <p:childTnLst>
                                    <p:animMotion origin="layout" path="M 0.04358 0.17755 L 0.09601 0.06921 " pathEditMode="relative" rAng="0" ptsTypes="AA">
                                      <p:cBhvr>
                                        <p:cTn id="130" dur="2000" fill="hold"/>
                                        <p:tgtEl>
                                          <p:spTgt spid="5"/>
                                        </p:tgtEl>
                                        <p:attrNameLst>
                                          <p:attrName>ppt_x</p:attrName>
                                          <p:attrName>ppt_y</p:attrName>
                                        </p:attrNameLst>
                                      </p:cBhvr>
                                      <p:rCtr x="2622" y="-5417"/>
                                    </p:animMotion>
                                  </p:childTnLst>
                                </p:cTn>
                              </p:par>
                            </p:childTnLst>
                          </p:cTn>
                        </p:par>
                      </p:childTnLst>
                    </p:cTn>
                  </p:par>
                  <p:par>
                    <p:cTn id="131" fill="hold">
                      <p:stCondLst>
                        <p:cond delay="indefinite"/>
                      </p:stCondLst>
                      <p:childTnLst>
                        <p:par>
                          <p:cTn id="132" fill="hold">
                            <p:stCondLst>
                              <p:cond delay="0"/>
                            </p:stCondLst>
                            <p:childTnLst>
                              <p:par>
                                <p:cTn id="133" presetID="42" presetClass="path" presetSubtype="0" accel="50000" decel="50000" fill="hold" grpId="12" nodeType="clickEffect">
                                  <p:stCondLst>
                                    <p:cond delay="0"/>
                                  </p:stCondLst>
                                  <p:childTnLst>
                                    <p:animMotion origin="layout" path="M 0.09601 0.06921 L 0.13091 0.18403 " pathEditMode="relative" rAng="0" ptsTypes="AA">
                                      <p:cBhvr>
                                        <p:cTn id="134" dur="2000" fill="hold"/>
                                        <p:tgtEl>
                                          <p:spTgt spid="5"/>
                                        </p:tgtEl>
                                        <p:attrNameLst>
                                          <p:attrName>ppt_x</p:attrName>
                                          <p:attrName>ppt_y</p:attrName>
                                        </p:attrNameLst>
                                      </p:cBhvr>
                                      <p:rCtr x="1736" y="5741"/>
                                    </p:animMotion>
                                  </p:childTnLst>
                                </p:cTn>
                              </p:par>
                            </p:childTnLst>
                          </p:cTn>
                        </p:par>
                      </p:childTnLst>
                    </p:cTn>
                  </p:par>
                  <p:par>
                    <p:cTn id="135" fill="hold">
                      <p:stCondLst>
                        <p:cond delay="indefinite"/>
                      </p:stCondLst>
                      <p:childTnLst>
                        <p:par>
                          <p:cTn id="136" fill="hold">
                            <p:stCondLst>
                              <p:cond delay="0"/>
                            </p:stCondLst>
                            <p:childTnLst>
                              <p:par>
                                <p:cTn id="137" presetID="16" presetClass="entr" presetSubtype="21" fill="hold" grpId="0" nodeType="clickEffect">
                                  <p:stCondLst>
                                    <p:cond delay="0"/>
                                  </p:stCondLst>
                                  <p:childTnLst>
                                    <p:set>
                                      <p:cBhvr>
                                        <p:cTn id="138" dur="1" fill="hold">
                                          <p:stCondLst>
                                            <p:cond delay="0"/>
                                          </p:stCondLst>
                                        </p:cTn>
                                        <p:tgtEl>
                                          <p:spTgt spid="43"/>
                                        </p:tgtEl>
                                        <p:attrNameLst>
                                          <p:attrName>style.visibility</p:attrName>
                                        </p:attrNameLst>
                                      </p:cBhvr>
                                      <p:to>
                                        <p:strVal val="visible"/>
                                      </p:to>
                                    </p:set>
                                    <p:animEffect transition="in" filter="barn(inVertical)">
                                      <p:cBhvr>
                                        <p:cTn id="139" dur="500"/>
                                        <p:tgtEl>
                                          <p:spTgt spid="43"/>
                                        </p:tgtEl>
                                      </p:cBhvr>
                                    </p:animEffect>
                                  </p:childTnLst>
                                </p:cTn>
                              </p:par>
                            </p:childTnLst>
                          </p:cTn>
                        </p:par>
                      </p:childTnLst>
                    </p:cTn>
                  </p:par>
                  <p:par>
                    <p:cTn id="140" fill="hold">
                      <p:stCondLst>
                        <p:cond delay="indefinite"/>
                      </p:stCondLst>
                      <p:childTnLst>
                        <p:par>
                          <p:cTn id="141" fill="hold">
                            <p:stCondLst>
                              <p:cond delay="0"/>
                            </p:stCondLst>
                            <p:childTnLst>
                              <p:par>
                                <p:cTn id="142" presetID="1" presetClass="emph" presetSubtype="2" fill="hold" nodeType="clickEffect">
                                  <p:stCondLst>
                                    <p:cond delay="0"/>
                                  </p:stCondLst>
                                  <p:childTnLst>
                                    <p:animClr clrSpc="rgb" dir="cw">
                                      <p:cBhvr>
                                        <p:cTn id="143" dur="2000" fill="hold"/>
                                        <p:tgtEl>
                                          <p:spTgt spid="19"/>
                                        </p:tgtEl>
                                        <p:attrNameLst>
                                          <p:attrName>fillcolor</p:attrName>
                                        </p:attrNameLst>
                                      </p:cBhvr>
                                      <p:to>
                                        <a:srgbClr val="FFFF00"/>
                                      </p:to>
                                    </p:animClr>
                                    <p:set>
                                      <p:cBhvr>
                                        <p:cTn id="144" dur="2000" fill="hold"/>
                                        <p:tgtEl>
                                          <p:spTgt spid="19"/>
                                        </p:tgtEl>
                                        <p:attrNameLst>
                                          <p:attrName>fill.type</p:attrName>
                                        </p:attrNameLst>
                                      </p:cBhvr>
                                      <p:to>
                                        <p:strVal val="solid"/>
                                      </p:to>
                                    </p:set>
                                    <p:set>
                                      <p:cBhvr>
                                        <p:cTn id="145" dur="2000" fill="hold"/>
                                        <p:tgtEl>
                                          <p:spTgt spid="19"/>
                                        </p:tgtEl>
                                        <p:attrNameLst>
                                          <p:attrName>fill.on</p:attrName>
                                        </p:attrNameLst>
                                      </p:cBhvr>
                                      <p:to>
                                        <p:strVal val="true"/>
                                      </p:to>
                                    </p:set>
                                  </p:childTnLst>
                                </p:cTn>
                              </p:par>
                            </p:childTnLst>
                          </p:cTn>
                        </p:par>
                      </p:childTnLst>
                    </p:cTn>
                  </p:par>
                  <p:par>
                    <p:cTn id="146" fill="hold">
                      <p:stCondLst>
                        <p:cond delay="indefinite"/>
                      </p:stCondLst>
                      <p:childTnLst>
                        <p:par>
                          <p:cTn id="147" fill="hold">
                            <p:stCondLst>
                              <p:cond delay="0"/>
                            </p:stCondLst>
                            <p:childTnLst>
                              <p:par>
                                <p:cTn id="148" presetID="42" presetClass="path" presetSubtype="0" accel="50000" decel="50000" fill="hold" grpId="13" nodeType="clickEffect">
                                  <p:stCondLst>
                                    <p:cond delay="0"/>
                                  </p:stCondLst>
                                  <p:childTnLst>
                                    <p:animMotion origin="layout" path="M 0.13091 0.18403 L 0.10226 0.26574 " pathEditMode="relative" rAng="0" ptsTypes="AA">
                                      <p:cBhvr>
                                        <p:cTn id="149" dur="2000" fill="hold"/>
                                        <p:tgtEl>
                                          <p:spTgt spid="5"/>
                                        </p:tgtEl>
                                        <p:attrNameLst>
                                          <p:attrName>ppt_x</p:attrName>
                                          <p:attrName>ppt_y</p:attrName>
                                        </p:attrNameLst>
                                      </p:cBhvr>
                                      <p:rCtr x="-1441" y="4074"/>
                                    </p:animMotion>
                                  </p:childTnLst>
                                </p:cTn>
                              </p:par>
                            </p:childTnLst>
                          </p:cTn>
                        </p:par>
                      </p:childTnLst>
                    </p:cTn>
                  </p:par>
                  <p:par>
                    <p:cTn id="150" fill="hold">
                      <p:stCondLst>
                        <p:cond delay="indefinite"/>
                      </p:stCondLst>
                      <p:childTnLst>
                        <p:par>
                          <p:cTn id="151" fill="hold">
                            <p:stCondLst>
                              <p:cond delay="0"/>
                            </p:stCondLst>
                            <p:childTnLst>
                              <p:par>
                                <p:cTn id="152" presetID="16" presetClass="entr" presetSubtype="21" fill="hold" grpId="0" nodeType="clickEffect">
                                  <p:stCondLst>
                                    <p:cond delay="0"/>
                                  </p:stCondLst>
                                  <p:childTnLst>
                                    <p:set>
                                      <p:cBhvr>
                                        <p:cTn id="153" dur="1" fill="hold">
                                          <p:stCondLst>
                                            <p:cond delay="0"/>
                                          </p:stCondLst>
                                        </p:cTn>
                                        <p:tgtEl>
                                          <p:spTgt spid="44"/>
                                        </p:tgtEl>
                                        <p:attrNameLst>
                                          <p:attrName>style.visibility</p:attrName>
                                        </p:attrNameLst>
                                      </p:cBhvr>
                                      <p:to>
                                        <p:strVal val="visible"/>
                                      </p:to>
                                    </p:set>
                                    <p:animEffect transition="in" filter="barn(inVertical)">
                                      <p:cBhvr>
                                        <p:cTn id="154" dur="500"/>
                                        <p:tgtEl>
                                          <p:spTgt spid="44"/>
                                        </p:tgtEl>
                                      </p:cBhvr>
                                    </p:animEffect>
                                  </p:childTnLst>
                                </p:cTn>
                              </p:par>
                            </p:childTnLst>
                          </p:cTn>
                        </p:par>
                      </p:childTnLst>
                    </p:cTn>
                  </p:par>
                  <p:par>
                    <p:cTn id="155" fill="hold">
                      <p:stCondLst>
                        <p:cond delay="indefinite"/>
                      </p:stCondLst>
                      <p:childTnLst>
                        <p:par>
                          <p:cTn id="156" fill="hold">
                            <p:stCondLst>
                              <p:cond delay="0"/>
                            </p:stCondLst>
                            <p:childTnLst>
                              <p:par>
                                <p:cTn id="157" presetID="1" presetClass="emph" presetSubtype="2" fill="hold" nodeType="clickEffect">
                                  <p:stCondLst>
                                    <p:cond delay="0"/>
                                  </p:stCondLst>
                                  <p:childTnLst>
                                    <p:animClr clrSpc="rgb" dir="cw">
                                      <p:cBhvr>
                                        <p:cTn id="158" dur="2000" fill="hold"/>
                                        <p:tgtEl>
                                          <p:spTgt spid="23"/>
                                        </p:tgtEl>
                                        <p:attrNameLst>
                                          <p:attrName>fillcolor</p:attrName>
                                        </p:attrNameLst>
                                      </p:cBhvr>
                                      <p:to>
                                        <a:srgbClr val="FFFF00"/>
                                      </p:to>
                                    </p:animClr>
                                    <p:set>
                                      <p:cBhvr>
                                        <p:cTn id="159" dur="2000" fill="hold"/>
                                        <p:tgtEl>
                                          <p:spTgt spid="23"/>
                                        </p:tgtEl>
                                        <p:attrNameLst>
                                          <p:attrName>fill.type</p:attrName>
                                        </p:attrNameLst>
                                      </p:cBhvr>
                                      <p:to>
                                        <p:strVal val="solid"/>
                                      </p:to>
                                    </p:set>
                                    <p:set>
                                      <p:cBhvr>
                                        <p:cTn id="160" dur="2000" fill="hold"/>
                                        <p:tgtEl>
                                          <p:spTgt spid="23"/>
                                        </p:tgtEl>
                                        <p:attrNameLst>
                                          <p:attrName>fill.on</p:attrName>
                                        </p:attrNameLst>
                                      </p:cBhvr>
                                      <p:to>
                                        <p:strVal val="true"/>
                                      </p:to>
                                    </p:set>
                                  </p:childTnLst>
                                </p:cTn>
                              </p:par>
                            </p:childTnLst>
                          </p:cTn>
                        </p:par>
                      </p:childTnLst>
                    </p:cTn>
                  </p:par>
                  <p:par>
                    <p:cTn id="161" fill="hold">
                      <p:stCondLst>
                        <p:cond delay="indefinite"/>
                      </p:stCondLst>
                      <p:childTnLst>
                        <p:par>
                          <p:cTn id="162" fill="hold">
                            <p:stCondLst>
                              <p:cond delay="0"/>
                            </p:stCondLst>
                            <p:childTnLst>
                              <p:par>
                                <p:cTn id="163" presetID="42" presetClass="path" presetSubtype="0" accel="50000" decel="50000" fill="hold" grpId="14" nodeType="clickEffect">
                                  <p:stCondLst>
                                    <p:cond delay="0"/>
                                  </p:stCondLst>
                                  <p:childTnLst>
                                    <p:animMotion origin="layout" path="M 0.10226 0.26574 L 0.13091 0.18403 " pathEditMode="relative" rAng="0" ptsTypes="AA">
                                      <p:cBhvr>
                                        <p:cTn id="164" dur="2000" fill="hold"/>
                                        <p:tgtEl>
                                          <p:spTgt spid="5"/>
                                        </p:tgtEl>
                                        <p:attrNameLst>
                                          <p:attrName>ppt_x</p:attrName>
                                          <p:attrName>ppt_y</p:attrName>
                                        </p:attrNameLst>
                                      </p:cBhvr>
                                      <p:rCtr x="1424" y="-4097"/>
                                    </p:animMotion>
                                  </p:childTnLst>
                                </p:cTn>
                              </p:par>
                            </p:childTnLst>
                          </p:cTn>
                        </p:par>
                      </p:childTnLst>
                    </p:cTn>
                  </p:par>
                  <p:par>
                    <p:cTn id="165" fill="hold">
                      <p:stCondLst>
                        <p:cond delay="indefinite"/>
                      </p:stCondLst>
                      <p:childTnLst>
                        <p:par>
                          <p:cTn id="166" fill="hold">
                            <p:stCondLst>
                              <p:cond delay="0"/>
                            </p:stCondLst>
                            <p:childTnLst>
                              <p:par>
                                <p:cTn id="167" presetID="42" presetClass="path" presetSubtype="0" accel="50000" decel="50000" fill="hold" grpId="15" nodeType="clickEffect">
                                  <p:stCondLst>
                                    <p:cond delay="0"/>
                                  </p:stCondLst>
                                  <p:childTnLst>
                                    <p:animMotion origin="layout" path="M 0.13091 0.18403 L 0.09601 0.06921 " pathEditMode="relative" rAng="0" ptsTypes="AA">
                                      <p:cBhvr>
                                        <p:cTn id="168" dur="2000" fill="hold"/>
                                        <p:tgtEl>
                                          <p:spTgt spid="5"/>
                                        </p:tgtEl>
                                        <p:attrNameLst>
                                          <p:attrName>ppt_x</p:attrName>
                                          <p:attrName>ppt_y</p:attrName>
                                        </p:attrNameLst>
                                      </p:cBhvr>
                                      <p:rCtr x="-1753" y="-5741"/>
                                    </p:animMotion>
                                  </p:childTnLst>
                                </p:cTn>
                              </p:par>
                            </p:childTnLst>
                          </p:cTn>
                        </p:par>
                      </p:childTnLst>
                    </p:cTn>
                  </p:par>
                  <p:par>
                    <p:cTn id="169" fill="hold">
                      <p:stCondLst>
                        <p:cond delay="indefinite"/>
                      </p:stCondLst>
                      <p:childTnLst>
                        <p:par>
                          <p:cTn id="170" fill="hold">
                            <p:stCondLst>
                              <p:cond delay="0"/>
                            </p:stCondLst>
                            <p:childTnLst>
                              <p:par>
                                <p:cTn id="171" presetID="42" presetClass="path" presetSubtype="0" accel="50000" decel="50000" fill="hold" grpId="16" nodeType="clickEffect">
                                  <p:stCondLst>
                                    <p:cond delay="0"/>
                                  </p:stCondLst>
                                  <p:childTnLst>
                                    <p:animMotion origin="layout" path="M 0.09601 0.06921 L -4.72222E-6 3.7037E-7 " pathEditMode="relative" rAng="0" ptsTypes="AA">
                                      <p:cBhvr>
                                        <p:cTn id="172" dur="2000" fill="hold"/>
                                        <p:tgtEl>
                                          <p:spTgt spid="5"/>
                                        </p:tgtEl>
                                        <p:attrNameLst>
                                          <p:attrName>ppt_x</p:attrName>
                                          <p:attrName>ppt_y</p:attrName>
                                        </p:attrNameLst>
                                      </p:cBhvr>
                                      <p:rCtr x="-4809" y="-34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5" grpId="3" animBg="1"/>
      <p:bldP spid="5" grpId="4" animBg="1"/>
      <p:bldP spid="5" grpId="5" animBg="1"/>
      <p:bldP spid="5" grpId="6" animBg="1"/>
      <p:bldP spid="5" grpId="7" animBg="1"/>
      <p:bldP spid="5" grpId="8" animBg="1"/>
      <p:bldP spid="5" grpId="9" animBg="1"/>
      <p:bldP spid="5" grpId="10" animBg="1"/>
      <p:bldP spid="5" grpId="11" animBg="1"/>
      <p:bldP spid="5" grpId="12" animBg="1"/>
      <p:bldP spid="5" grpId="13" animBg="1"/>
      <p:bldP spid="5" grpId="14" animBg="1"/>
      <p:bldP spid="5" grpId="15" animBg="1"/>
      <p:bldP spid="5" grpId="16" animBg="1"/>
      <p:bldP spid="35" grpId="0"/>
      <p:bldP spid="37" grpId="0"/>
      <p:bldP spid="38" grpId="0"/>
      <p:bldP spid="39" grpId="0"/>
      <p:bldP spid="40" grpId="0"/>
      <p:bldP spid="41" grpId="0"/>
      <p:bldP spid="42" grpId="0"/>
      <p:bldP spid="43" grpId="0"/>
      <p:bldP spid="44" grpId="0"/>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Tree traversal In-order: print</a:t>
            </a:r>
          </a:p>
        </p:txBody>
      </p:sp>
      <p:sp>
        <p:nvSpPr>
          <p:cNvPr id="4" name="Content Placeholder 1"/>
          <p:cNvSpPr txBox="1">
            <a:spLocks/>
          </p:cNvSpPr>
          <p:nvPr/>
        </p:nvSpPr>
        <p:spPr>
          <a:xfrm>
            <a:off x="1097280" y="1380226"/>
            <a:ext cx="7299960" cy="4322498"/>
          </a:xfrm>
          <a:prstGeom prst="rect">
            <a:avLst/>
          </a:prstGeom>
        </p:spPr>
        <p:txBody>
          <a:bodyPr l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SG" sz="1800" dirty="0"/>
          </a:p>
          <a:p>
            <a:pPr marL="0" indent="0" algn="just">
              <a:lnSpc>
                <a:spcPct val="150000"/>
              </a:lnSpc>
              <a:buNone/>
            </a:pPr>
            <a:endParaRPr lang="en-SG" sz="1800" dirty="0"/>
          </a:p>
          <a:p>
            <a:pPr marL="457200" lvl="1" indent="0" algn="just">
              <a:lnSpc>
                <a:spcPct val="150000"/>
              </a:lnSpc>
              <a:buNone/>
            </a:pPr>
            <a:endParaRPr lang="en-SG" sz="1800" dirty="0"/>
          </a:p>
          <a:p>
            <a:pPr marL="0" indent="0" algn="just">
              <a:lnSpc>
                <a:spcPct val="150000"/>
              </a:lnSpc>
              <a:buNone/>
            </a:pPr>
            <a:endParaRPr lang="en-SG" sz="600" dirty="0"/>
          </a:p>
          <a:p>
            <a:pPr marL="0" indent="0">
              <a:lnSpc>
                <a:spcPct val="100000"/>
              </a:lnSpc>
              <a:buNone/>
            </a:pPr>
            <a:r>
              <a:rPr lang="en-SG" sz="1600" dirty="0">
                <a:latin typeface="Courier New" panose="02070309020205020404" pitchFamily="49" charset="0"/>
                <a:cs typeface="Courier New" panose="02070309020205020404" pitchFamily="49" charset="0"/>
              </a:rPr>
              <a:t>void </a:t>
            </a:r>
            <a:r>
              <a:rPr lang="en-SG" sz="1600" dirty="0" err="1">
                <a:latin typeface="Courier New" panose="02070309020205020404" pitchFamily="49" charset="0"/>
                <a:cs typeface="Courier New" panose="02070309020205020404" pitchFamily="49" charset="0"/>
              </a:rPr>
              <a:t>TreeTraversal_in</a:t>
            </a:r>
            <a:r>
              <a:rPr lang="en-SG" sz="1600" dirty="0">
                <a:latin typeface="Courier New" panose="02070309020205020404" pitchFamily="49" charset="0"/>
                <a:cs typeface="Courier New" panose="02070309020205020404" pitchFamily="49" charset="0"/>
              </a:rPr>
              <a:t>(</a:t>
            </a:r>
            <a:r>
              <a:rPr lang="en-SG" sz="1600" dirty="0" err="1">
                <a:latin typeface="Courier New" panose="02070309020205020404" pitchFamily="49" charset="0"/>
                <a:cs typeface="Courier New" panose="02070309020205020404" pitchFamily="49" charset="0"/>
              </a:rPr>
              <a:t>BTNode</a:t>
            </a:r>
            <a:r>
              <a:rPr lang="en-SG" sz="1600" dirty="0">
                <a:latin typeface="Courier New" panose="02070309020205020404" pitchFamily="49" charset="0"/>
                <a:cs typeface="Courier New" panose="02070309020205020404" pitchFamily="49" charset="0"/>
              </a:rPr>
              <a:t> *cur){</a:t>
            </a:r>
          </a:p>
          <a:p>
            <a:pPr marL="0" indent="0">
              <a:lnSpc>
                <a:spcPct val="100000"/>
              </a:lnSpc>
              <a:buNone/>
            </a:pPr>
            <a:r>
              <a:rPr lang="en-SG" sz="1600" dirty="0">
                <a:latin typeface="Courier New" panose="02070309020205020404" pitchFamily="49" charset="0"/>
                <a:cs typeface="Courier New" panose="02070309020205020404" pitchFamily="49" charset="0"/>
              </a:rPr>
              <a:t>    if (cur == NULL) </a:t>
            </a:r>
          </a:p>
          <a:p>
            <a:pPr marL="0" indent="0">
              <a:lnSpc>
                <a:spcPct val="100000"/>
              </a:lnSpc>
              <a:spcBef>
                <a:spcPts val="300"/>
              </a:spcBef>
              <a:buNone/>
            </a:pPr>
            <a:r>
              <a:rPr lang="en-SG" sz="1600" dirty="0">
                <a:latin typeface="Courier New" panose="02070309020205020404" pitchFamily="49" charset="0"/>
                <a:cs typeface="Courier New" panose="02070309020205020404" pitchFamily="49" charset="0"/>
              </a:rPr>
              <a:t>        return;</a:t>
            </a:r>
          </a:p>
          <a:p>
            <a:pPr marL="0" indent="0">
              <a:lnSpc>
                <a:spcPct val="100000"/>
              </a:lnSpc>
              <a:buNone/>
            </a:pPr>
            <a:endParaRPr lang="en-SG" sz="300" dirty="0">
              <a:latin typeface="Courier New" panose="02070309020205020404" pitchFamily="49" charset="0"/>
              <a:cs typeface="Courier New" panose="02070309020205020404" pitchFamily="49" charset="0"/>
            </a:endParaRPr>
          </a:p>
          <a:p>
            <a:pPr marL="0" indent="0">
              <a:lnSpc>
                <a:spcPct val="100000"/>
              </a:lnSpc>
              <a:buNone/>
            </a:pPr>
            <a:r>
              <a:rPr lang="en-SG" sz="1600" dirty="0">
                <a:latin typeface="Courier New" panose="02070309020205020404" pitchFamily="49" charset="0"/>
                <a:cs typeface="Courier New" panose="02070309020205020404" pitchFamily="49" charset="0"/>
              </a:rPr>
              <a:t>    </a:t>
            </a:r>
            <a:r>
              <a:rPr lang="en-SG" sz="1500" dirty="0" err="1">
                <a:latin typeface="Courier New" panose="02070309020205020404" pitchFamily="49" charset="0"/>
                <a:cs typeface="Courier New" panose="02070309020205020404" pitchFamily="49" charset="0"/>
              </a:rPr>
              <a:t>TreeTraversal_in</a:t>
            </a:r>
            <a:r>
              <a:rPr lang="en-SG" sz="1500" dirty="0">
                <a:latin typeface="Courier New" panose="02070309020205020404" pitchFamily="49" charset="0"/>
                <a:cs typeface="Courier New" panose="02070309020205020404" pitchFamily="49" charset="0"/>
              </a:rPr>
              <a:t>(cur-&gt;left); //Visit the left child node</a:t>
            </a:r>
          </a:p>
          <a:p>
            <a:pPr marL="0" indent="0">
              <a:lnSpc>
                <a:spcPct val="100000"/>
              </a:lnSpc>
              <a:spcBef>
                <a:spcPts val="300"/>
              </a:spcBef>
              <a:buNone/>
            </a:pPr>
            <a:r>
              <a:rPr lang="en-SG" sz="1600" dirty="0">
                <a:latin typeface="Courier New" panose="02070309020205020404" pitchFamily="49" charset="0"/>
                <a:cs typeface="Courier New" panose="02070309020205020404" pitchFamily="49" charset="0"/>
              </a:rPr>
              <a:t>    </a:t>
            </a:r>
            <a:r>
              <a:rPr lang="en-SG" altLang="zh-CN" sz="1600" dirty="0" err="1">
                <a:latin typeface="Courier New" panose="02070309020205020404" pitchFamily="49" charset="0"/>
                <a:cs typeface="Courier New" panose="02070309020205020404" pitchFamily="49" charset="0"/>
              </a:rPr>
              <a:t>printf</a:t>
            </a:r>
            <a:r>
              <a:rPr lang="en-SG" altLang="zh-CN" sz="1600" dirty="0">
                <a:latin typeface="Courier New" panose="02070309020205020404" pitchFamily="49" charset="0"/>
                <a:cs typeface="Courier New" panose="02070309020205020404" pitchFamily="49" charset="0"/>
              </a:rPr>
              <a:t>(“%c  ”,cur-&gt;item);</a:t>
            </a:r>
            <a:endParaRPr lang="en-SG" sz="1600" dirty="0">
              <a:latin typeface="Courier New" panose="02070309020205020404" pitchFamily="49" charset="0"/>
              <a:cs typeface="Courier New" panose="02070309020205020404" pitchFamily="49" charset="0"/>
            </a:endParaRPr>
          </a:p>
          <a:p>
            <a:pPr marL="0" indent="0">
              <a:lnSpc>
                <a:spcPct val="100000"/>
              </a:lnSpc>
              <a:spcBef>
                <a:spcPts val="300"/>
              </a:spcBef>
              <a:buNone/>
            </a:pPr>
            <a:r>
              <a:rPr lang="en-SG" sz="1600" dirty="0">
                <a:latin typeface="Courier New" panose="02070309020205020404" pitchFamily="49" charset="0"/>
                <a:cs typeface="Courier New" panose="02070309020205020404" pitchFamily="49" charset="0"/>
              </a:rPr>
              <a:t>    </a:t>
            </a:r>
            <a:r>
              <a:rPr lang="en-SG" sz="1500" dirty="0" err="1">
                <a:latin typeface="Courier New" panose="02070309020205020404" pitchFamily="49" charset="0"/>
                <a:cs typeface="Courier New" panose="02070309020205020404" pitchFamily="49" charset="0"/>
              </a:rPr>
              <a:t>TreeTraversal_in</a:t>
            </a:r>
            <a:r>
              <a:rPr lang="en-SG" sz="1500" dirty="0">
                <a:latin typeface="Courier New" panose="02070309020205020404" pitchFamily="49" charset="0"/>
                <a:cs typeface="Courier New" panose="02070309020205020404" pitchFamily="49" charset="0"/>
              </a:rPr>
              <a:t>(cur-&gt;right);//Visit the right child node</a:t>
            </a:r>
          </a:p>
          <a:p>
            <a:pPr marL="0" indent="0">
              <a:lnSpc>
                <a:spcPct val="100000"/>
              </a:lnSpc>
              <a:spcBef>
                <a:spcPts val="300"/>
              </a:spcBef>
              <a:buNone/>
            </a:pPr>
            <a:r>
              <a:rPr lang="en-SG" sz="1600" dirty="0">
                <a:latin typeface="Courier New" panose="02070309020205020404" pitchFamily="49" charset="0"/>
                <a:cs typeface="Courier New" panose="02070309020205020404" pitchFamily="49" charset="0"/>
              </a:rPr>
              <a:t>}</a:t>
            </a:r>
          </a:p>
          <a:p>
            <a:pPr marL="0" indent="0" algn="just">
              <a:lnSpc>
                <a:spcPct val="150000"/>
              </a:lnSpc>
              <a:buNone/>
            </a:pPr>
            <a:endParaRPr lang="en-SG" sz="1800" dirty="0"/>
          </a:p>
        </p:txBody>
      </p:sp>
      <p:sp>
        <p:nvSpPr>
          <p:cNvPr id="5" name="object 49"/>
          <p:cNvSpPr/>
          <p:nvPr/>
        </p:nvSpPr>
        <p:spPr>
          <a:xfrm>
            <a:off x="6277393" y="1492960"/>
            <a:ext cx="797560" cy="508000"/>
          </a:xfrm>
          <a:custGeom>
            <a:avLst/>
            <a:gdLst/>
            <a:ahLst/>
            <a:cxnLst/>
            <a:rect l="l" t="t" r="r" b="b"/>
            <a:pathLst>
              <a:path w="797559" h="508000">
                <a:moveTo>
                  <a:pt x="0" y="253948"/>
                </a:moveTo>
                <a:lnTo>
                  <a:pt x="5218" y="212757"/>
                </a:lnTo>
                <a:lnTo>
                  <a:pt x="20326" y="173681"/>
                </a:lnTo>
                <a:lnTo>
                  <a:pt x="44502" y="137244"/>
                </a:lnTo>
                <a:lnTo>
                  <a:pt x="76927" y="103970"/>
                </a:lnTo>
                <a:lnTo>
                  <a:pt x="116778" y="74379"/>
                </a:lnTo>
                <a:lnTo>
                  <a:pt x="163235" y="48997"/>
                </a:lnTo>
                <a:lnTo>
                  <a:pt x="215477" y="28345"/>
                </a:lnTo>
                <a:lnTo>
                  <a:pt x="272683" y="12946"/>
                </a:lnTo>
                <a:lnTo>
                  <a:pt x="334033" y="3323"/>
                </a:lnTo>
                <a:lnTo>
                  <a:pt x="398705" y="0"/>
                </a:lnTo>
                <a:lnTo>
                  <a:pt x="431405" y="841"/>
                </a:lnTo>
                <a:lnTo>
                  <a:pt x="494519" y="7380"/>
                </a:lnTo>
                <a:lnTo>
                  <a:pt x="553900" y="19956"/>
                </a:lnTo>
                <a:lnTo>
                  <a:pt x="608727" y="38047"/>
                </a:lnTo>
                <a:lnTo>
                  <a:pt x="658179" y="61130"/>
                </a:lnTo>
                <a:lnTo>
                  <a:pt x="701436" y="88681"/>
                </a:lnTo>
                <a:lnTo>
                  <a:pt x="737676" y="120179"/>
                </a:lnTo>
                <a:lnTo>
                  <a:pt x="766079" y="155100"/>
                </a:lnTo>
                <a:lnTo>
                  <a:pt x="785824" y="192922"/>
                </a:lnTo>
                <a:lnTo>
                  <a:pt x="796090" y="233121"/>
                </a:lnTo>
                <a:lnTo>
                  <a:pt x="797412" y="253948"/>
                </a:lnTo>
                <a:lnTo>
                  <a:pt x="796090" y="274776"/>
                </a:lnTo>
                <a:lnTo>
                  <a:pt x="785824" y="314975"/>
                </a:lnTo>
                <a:lnTo>
                  <a:pt x="766079" y="352797"/>
                </a:lnTo>
                <a:lnTo>
                  <a:pt x="737676" y="387718"/>
                </a:lnTo>
                <a:lnTo>
                  <a:pt x="701436" y="419216"/>
                </a:lnTo>
                <a:lnTo>
                  <a:pt x="658179" y="446767"/>
                </a:lnTo>
                <a:lnTo>
                  <a:pt x="608727" y="469850"/>
                </a:lnTo>
                <a:lnTo>
                  <a:pt x="553900" y="487941"/>
                </a:lnTo>
                <a:lnTo>
                  <a:pt x="494519" y="500517"/>
                </a:lnTo>
                <a:lnTo>
                  <a:pt x="431405" y="507056"/>
                </a:lnTo>
                <a:lnTo>
                  <a:pt x="398705" y="507898"/>
                </a:lnTo>
                <a:lnTo>
                  <a:pt x="366005" y="507056"/>
                </a:lnTo>
                <a:lnTo>
                  <a:pt x="302892" y="500517"/>
                </a:lnTo>
                <a:lnTo>
                  <a:pt x="243511" y="487941"/>
                </a:lnTo>
                <a:lnTo>
                  <a:pt x="188684" y="469850"/>
                </a:lnTo>
                <a:lnTo>
                  <a:pt x="139232" y="446767"/>
                </a:lnTo>
                <a:lnTo>
                  <a:pt x="95975" y="419216"/>
                </a:lnTo>
                <a:lnTo>
                  <a:pt x="59735" y="387718"/>
                </a:lnTo>
                <a:lnTo>
                  <a:pt x="31332" y="352797"/>
                </a:lnTo>
                <a:lnTo>
                  <a:pt x="11587" y="314975"/>
                </a:lnTo>
                <a:lnTo>
                  <a:pt x="1321" y="274776"/>
                </a:lnTo>
                <a:lnTo>
                  <a:pt x="0" y="253948"/>
                </a:lnTo>
                <a:close/>
              </a:path>
            </a:pathLst>
          </a:custGeom>
          <a:ln w="76199">
            <a:solidFill>
              <a:srgbClr val="FAA757"/>
            </a:solidFill>
          </a:ln>
        </p:spPr>
        <p:txBody>
          <a:bodyPr wrap="square" lIns="0" tIns="0" rIns="0" bIns="0" rtlCol="0"/>
          <a:lstStyle/>
          <a:p>
            <a:endParaRPr sz="2000">
              <a:solidFill>
                <a:prstClr val="black"/>
              </a:solidFill>
            </a:endParaRPr>
          </a:p>
        </p:txBody>
      </p:sp>
      <p:sp>
        <p:nvSpPr>
          <p:cNvPr id="6" name="object 6"/>
          <p:cNvSpPr/>
          <p:nvPr/>
        </p:nvSpPr>
        <p:spPr>
          <a:xfrm>
            <a:off x="6476782" y="1572697"/>
            <a:ext cx="398780" cy="297180"/>
          </a:xfrm>
          <a:prstGeom prst="ellipse">
            <a:avLst/>
          </a:prstGeom>
          <a:solidFill>
            <a:schemeClr val="bg1"/>
          </a:solidFill>
        </p:spPr>
        <p:txBody>
          <a:bodyPr wrap="square" lIns="0" tIns="0" rIns="0" bIns="0" rtlCol="0"/>
          <a:lstStyle/>
          <a:p>
            <a:r>
              <a:rPr lang="en-US" sz="2000" dirty="0">
                <a:solidFill>
                  <a:prstClr val="black"/>
                </a:solidFill>
              </a:rPr>
              <a:t> E</a:t>
            </a:r>
            <a:endParaRPr sz="2000" dirty="0">
              <a:solidFill>
                <a:prstClr val="black"/>
              </a:solidFill>
            </a:endParaRPr>
          </a:p>
        </p:txBody>
      </p:sp>
      <p:sp>
        <p:nvSpPr>
          <p:cNvPr id="7" name="object 7"/>
          <p:cNvSpPr/>
          <p:nvPr/>
        </p:nvSpPr>
        <p:spPr>
          <a:xfrm>
            <a:off x="6476782" y="1572697"/>
            <a:ext cx="398780" cy="297180"/>
          </a:xfrm>
          <a:prstGeom prst="ellipse">
            <a:avLst/>
          </a:prstGeom>
          <a:solidFill>
            <a:schemeClr val="bg1"/>
          </a:solidFill>
          <a:ln w="25399">
            <a:solidFill>
              <a:srgbClr val="839950"/>
            </a:solidFill>
          </a:ln>
        </p:spPr>
        <p:txBody>
          <a:bodyPr wrap="square" lIns="0" tIns="0" rIns="0" bIns="0" rtlCol="0"/>
          <a:lstStyle/>
          <a:p>
            <a:r>
              <a:rPr lang="en-US" sz="1400" dirty="0">
                <a:solidFill>
                  <a:prstClr val="black"/>
                </a:solidFill>
              </a:rPr>
              <a:t> </a:t>
            </a:r>
            <a:r>
              <a:rPr lang="en-US" sz="2000" dirty="0">
                <a:solidFill>
                  <a:prstClr val="black"/>
                </a:solidFill>
              </a:rPr>
              <a:t>E</a:t>
            </a:r>
            <a:endParaRPr sz="2000" dirty="0">
              <a:solidFill>
                <a:prstClr val="black"/>
              </a:solidFill>
            </a:endParaRPr>
          </a:p>
        </p:txBody>
      </p:sp>
      <p:sp>
        <p:nvSpPr>
          <p:cNvPr id="8" name="object 8"/>
          <p:cNvSpPr/>
          <p:nvPr/>
        </p:nvSpPr>
        <p:spPr>
          <a:xfrm>
            <a:off x="5679370" y="212324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9" name="object 9"/>
          <p:cNvSpPr/>
          <p:nvPr/>
        </p:nvSpPr>
        <p:spPr>
          <a:xfrm>
            <a:off x="5679370" y="2123244"/>
            <a:ext cx="398780" cy="297180"/>
          </a:xfrm>
          <a:prstGeom prst="ellipse">
            <a:avLst/>
          </a:prstGeom>
          <a:solidFill>
            <a:schemeClr val="bg1"/>
          </a:solidFill>
          <a:ln w="25399">
            <a:solidFill>
              <a:srgbClr val="839950"/>
            </a:solidFill>
          </a:ln>
        </p:spPr>
        <p:txBody>
          <a:bodyPr wrap="square" lIns="0" tIns="0" rIns="0" bIns="0" rtlCol="0"/>
          <a:lstStyle/>
          <a:p>
            <a:r>
              <a:rPr lang="en-US" sz="1200" dirty="0">
                <a:solidFill>
                  <a:prstClr val="black"/>
                </a:solidFill>
              </a:rPr>
              <a:t> </a:t>
            </a:r>
            <a:r>
              <a:rPr lang="en-US" sz="2000" dirty="0">
                <a:solidFill>
                  <a:prstClr val="black"/>
                </a:solidFill>
              </a:rPr>
              <a:t>B</a:t>
            </a:r>
            <a:endParaRPr sz="2000" dirty="0">
              <a:solidFill>
                <a:prstClr val="black"/>
              </a:solidFill>
            </a:endParaRPr>
          </a:p>
        </p:txBody>
      </p:sp>
      <p:sp>
        <p:nvSpPr>
          <p:cNvPr id="10" name="object 10"/>
          <p:cNvSpPr/>
          <p:nvPr/>
        </p:nvSpPr>
        <p:spPr>
          <a:xfrm>
            <a:off x="5280666" y="2760536"/>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1" name="object 11"/>
          <p:cNvSpPr/>
          <p:nvPr/>
        </p:nvSpPr>
        <p:spPr>
          <a:xfrm>
            <a:off x="5280666" y="2760536"/>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dirty="0"/>
              <a:t>A</a:t>
            </a:r>
            <a:endParaRPr sz="2000" dirty="0"/>
          </a:p>
        </p:txBody>
      </p:sp>
      <p:sp>
        <p:nvSpPr>
          <p:cNvPr id="12" name="object 12"/>
          <p:cNvSpPr/>
          <p:nvPr/>
        </p:nvSpPr>
        <p:spPr>
          <a:xfrm>
            <a:off x="6078077" y="2760536"/>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3" name="object 13"/>
          <p:cNvSpPr/>
          <p:nvPr/>
        </p:nvSpPr>
        <p:spPr>
          <a:xfrm>
            <a:off x="6078077" y="2760536"/>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dirty="0">
                <a:solidFill>
                  <a:prstClr val="black"/>
                </a:solidFill>
              </a:rPr>
              <a:t>C</a:t>
            </a:r>
            <a:endParaRPr sz="2000" dirty="0">
              <a:solidFill>
                <a:prstClr val="black"/>
              </a:solidFill>
            </a:endParaRPr>
          </a:p>
        </p:txBody>
      </p:sp>
      <p:sp>
        <p:nvSpPr>
          <p:cNvPr id="14" name="object 14"/>
          <p:cNvSpPr/>
          <p:nvPr/>
        </p:nvSpPr>
        <p:spPr>
          <a:xfrm>
            <a:off x="7274192" y="212324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5" name="object 15"/>
          <p:cNvSpPr/>
          <p:nvPr/>
        </p:nvSpPr>
        <p:spPr>
          <a:xfrm>
            <a:off x="7274192" y="2123244"/>
            <a:ext cx="398780" cy="297180"/>
          </a:xfrm>
          <a:prstGeom prst="ellipse">
            <a:avLst/>
          </a:prstGeom>
          <a:solidFill>
            <a:schemeClr val="bg1"/>
          </a:solidFill>
          <a:ln w="25399">
            <a:solidFill>
              <a:srgbClr val="839950"/>
            </a:solidFill>
          </a:ln>
        </p:spPr>
        <p:txBody>
          <a:bodyPr wrap="square" lIns="0" tIns="0" rIns="0" bIns="0" rtlCol="0"/>
          <a:lstStyle/>
          <a:p>
            <a:r>
              <a:rPr lang="en-US" sz="900">
                <a:solidFill>
                  <a:prstClr val="black"/>
                </a:solidFill>
              </a:rPr>
              <a:t> </a:t>
            </a:r>
            <a:r>
              <a:rPr lang="en-US" sz="2000">
                <a:solidFill>
                  <a:prstClr val="black"/>
                </a:solidFill>
              </a:rPr>
              <a:t>G</a:t>
            </a:r>
            <a:endParaRPr sz="2000" dirty="0">
              <a:solidFill>
                <a:prstClr val="black"/>
              </a:solidFill>
            </a:endParaRPr>
          </a:p>
        </p:txBody>
      </p:sp>
      <p:sp>
        <p:nvSpPr>
          <p:cNvPr id="16" name="object 16"/>
          <p:cNvSpPr/>
          <p:nvPr/>
        </p:nvSpPr>
        <p:spPr>
          <a:xfrm>
            <a:off x="6875488" y="276535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7" name="object 17"/>
          <p:cNvSpPr/>
          <p:nvPr/>
        </p:nvSpPr>
        <p:spPr>
          <a:xfrm>
            <a:off x="6875488" y="2765355"/>
            <a:ext cx="398780" cy="297180"/>
          </a:xfrm>
          <a:prstGeom prst="ellipse">
            <a:avLst/>
          </a:prstGeom>
          <a:solidFill>
            <a:schemeClr val="bg1"/>
          </a:solidFill>
          <a:ln w="25399">
            <a:solidFill>
              <a:srgbClr val="839950"/>
            </a:solidFill>
          </a:ln>
        </p:spPr>
        <p:txBody>
          <a:bodyPr wrap="square" lIns="0" tIns="0" rIns="0" bIns="0" rtlCol="0"/>
          <a:lstStyle/>
          <a:p>
            <a:r>
              <a:rPr lang="en-US" sz="1400" dirty="0">
                <a:solidFill>
                  <a:prstClr val="black"/>
                </a:solidFill>
              </a:rPr>
              <a:t> </a:t>
            </a:r>
            <a:r>
              <a:rPr lang="en-US" sz="2000" dirty="0">
                <a:solidFill>
                  <a:prstClr val="black"/>
                </a:solidFill>
              </a:rPr>
              <a:t>F</a:t>
            </a:r>
            <a:endParaRPr sz="2000" dirty="0">
              <a:solidFill>
                <a:prstClr val="black"/>
              </a:solidFill>
            </a:endParaRPr>
          </a:p>
        </p:txBody>
      </p:sp>
      <p:sp>
        <p:nvSpPr>
          <p:cNvPr id="18" name="object 18"/>
          <p:cNvSpPr/>
          <p:nvPr/>
        </p:nvSpPr>
        <p:spPr>
          <a:xfrm>
            <a:off x="7672899" y="276535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9" name="object 19"/>
          <p:cNvSpPr/>
          <p:nvPr/>
        </p:nvSpPr>
        <p:spPr>
          <a:xfrm>
            <a:off x="7672898" y="2765355"/>
            <a:ext cx="398780" cy="297180"/>
          </a:xfrm>
          <a:prstGeom prst="ellipse">
            <a:avLst/>
          </a:prstGeom>
          <a:solidFill>
            <a:schemeClr val="bg1"/>
          </a:solidFill>
          <a:ln w="25399">
            <a:solidFill>
              <a:srgbClr val="839950"/>
            </a:solidFill>
          </a:ln>
        </p:spPr>
        <p:txBody>
          <a:bodyPr wrap="square" lIns="0" tIns="0" rIns="0" bIns="0" rtlCol="0"/>
          <a:lstStyle/>
          <a:p>
            <a:r>
              <a:rPr lang="en-US" sz="2000">
                <a:solidFill>
                  <a:prstClr val="black"/>
                </a:solidFill>
              </a:rPr>
              <a:t> I</a:t>
            </a:r>
            <a:endParaRPr sz="2000" dirty="0">
              <a:solidFill>
                <a:prstClr val="black"/>
              </a:solidFill>
            </a:endParaRPr>
          </a:p>
        </p:txBody>
      </p:sp>
      <p:sp>
        <p:nvSpPr>
          <p:cNvPr id="20" name="object 38"/>
          <p:cNvSpPr/>
          <p:nvPr/>
        </p:nvSpPr>
        <p:spPr>
          <a:xfrm>
            <a:off x="6277430" y="344286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21" name="object 39"/>
          <p:cNvSpPr/>
          <p:nvPr/>
        </p:nvSpPr>
        <p:spPr>
          <a:xfrm>
            <a:off x="6277430" y="3442865"/>
            <a:ext cx="398780" cy="297180"/>
          </a:xfrm>
          <a:prstGeom prst="ellipse">
            <a:avLst/>
          </a:prstGeom>
          <a:solidFill>
            <a:schemeClr val="bg1"/>
          </a:solidFill>
          <a:ln w="25399">
            <a:solidFill>
              <a:srgbClr val="839950"/>
            </a:solidFill>
          </a:ln>
        </p:spPr>
        <p:txBody>
          <a:bodyPr wrap="square" lIns="0" tIns="0" rIns="0" bIns="0" rtlCol="0"/>
          <a:lstStyle/>
          <a:p>
            <a:r>
              <a:rPr lang="en-US" sz="1050">
                <a:solidFill>
                  <a:prstClr val="black"/>
                </a:solidFill>
              </a:rPr>
              <a:t> </a:t>
            </a:r>
            <a:r>
              <a:rPr lang="en-US" sz="2000">
                <a:solidFill>
                  <a:prstClr val="black"/>
                </a:solidFill>
              </a:rPr>
              <a:t>D</a:t>
            </a:r>
            <a:endParaRPr sz="2000" dirty="0">
              <a:solidFill>
                <a:prstClr val="black"/>
              </a:solidFill>
            </a:endParaRPr>
          </a:p>
        </p:txBody>
      </p:sp>
      <p:sp>
        <p:nvSpPr>
          <p:cNvPr id="22" name="object 40"/>
          <p:cNvSpPr/>
          <p:nvPr/>
        </p:nvSpPr>
        <p:spPr>
          <a:xfrm>
            <a:off x="7473545" y="344286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23" name="object 41"/>
          <p:cNvSpPr/>
          <p:nvPr/>
        </p:nvSpPr>
        <p:spPr>
          <a:xfrm>
            <a:off x="7473545" y="3442865"/>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dirty="0">
                <a:solidFill>
                  <a:prstClr val="black"/>
                </a:solidFill>
              </a:rPr>
              <a:t>H</a:t>
            </a:r>
            <a:endParaRPr sz="2000" dirty="0">
              <a:solidFill>
                <a:prstClr val="black"/>
              </a:solidFill>
            </a:endParaRPr>
          </a:p>
        </p:txBody>
      </p:sp>
      <p:cxnSp>
        <p:nvCxnSpPr>
          <p:cNvPr id="24" name="直接箭头连接符 38"/>
          <p:cNvCxnSpPr>
            <a:stCxn id="7" idx="5"/>
            <a:endCxn id="15" idx="1"/>
          </p:cNvCxnSpPr>
          <p:nvPr/>
        </p:nvCxnSpPr>
        <p:spPr>
          <a:xfrm>
            <a:off x="6817162" y="1826356"/>
            <a:ext cx="515430" cy="3404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39"/>
          <p:cNvCxnSpPr>
            <a:stCxn id="7" idx="3"/>
            <a:endCxn id="8" idx="7"/>
          </p:cNvCxnSpPr>
          <p:nvPr/>
        </p:nvCxnSpPr>
        <p:spPr>
          <a:xfrm flipH="1">
            <a:off x="6019750" y="1826356"/>
            <a:ext cx="515432" cy="3404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40"/>
          <p:cNvCxnSpPr>
            <a:stCxn id="8" idx="3"/>
            <a:endCxn id="11" idx="0"/>
          </p:cNvCxnSpPr>
          <p:nvPr/>
        </p:nvCxnSpPr>
        <p:spPr>
          <a:xfrm flipH="1">
            <a:off x="5480056" y="2376904"/>
            <a:ext cx="257714" cy="3836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41"/>
          <p:cNvCxnSpPr>
            <a:stCxn id="15" idx="3"/>
            <a:endCxn id="16" idx="0"/>
          </p:cNvCxnSpPr>
          <p:nvPr/>
        </p:nvCxnSpPr>
        <p:spPr>
          <a:xfrm flipH="1">
            <a:off x="7074878" y="2376903"/>
            <a:ext cx="257714"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42"/>
          <p:cNvCxnSpPr>
            <a:stCxn id="9" idx="5"/>
            <a:endCxn id="12" idx="0"/>
          </p:cNvCxnSpPr>
          <p:nvPr/>
        </p:nvCxnSpPr>
        <p:spPr>
          <a:xfrm>
            <a:off x="6019750" y="2376903"/>
            <a:ext cx="257717" cy="383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43"/>
          <p:cNvCxnSpPr>
            <a:stCxn id="15" idx="5"/>
            <a:endCxn id="18" idx="0"/>
          </p:cNvCxnSpPr>
          <p:nvPr/>
        </p:nvCxnSpPr>
        <p:spPr>
          <a:xfrm>
            <a:off x="7614572" y="2376903"/>
            <a:ext cx="257717"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44"/>
          <p:cNvCxnSpPr>
            <a:stCxn id="13" idx="4"/>
            <a:endCxn id="20" idx="0"/>
          </p:cNvCxnSpPr>
          <p:nvPr/>
        </p:nvCxnSpPr>
        <p:spPr>
          <a:xfrm>
            <a:off x="6277467" y="3057716"/>
            <a:ext cx="199353" cy="3851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45"/>
          <p:cNvCxnSpPr>
            <a:stCxn id="19" idx="4"/>
            <a:endCxn id="23" idx="0"/>
          </p:cNvCxnSpPr>
          <p:nvPr/>
        </p:nvCxnSpPr>
        <p:spPr>
          <a:xfrm flipH="1">
            <a:off x="7672935" y="3062535"/>
            <a:ext cx="199353" cy="3803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矩形 2"/>
          <p:cNvSpPr/>
          <p:nvPr/>
        </p:nvSpPr>
        <p:spPr>
          <a:xfrm>
            <a:off x="1097280" y="2112033"/>
            <a:ext cx="3822035" cy="52973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Verdana (Body)"/>
            </a:endParaRPr>
          </a:p>
        </p:txBody>
      </p:sp>
      <p:sp>
        <p:nvSpPr>
          <p:cNvPr id="35" name="文本框 8"/>
          <p:cNvSpPr txBox="1"/>
          <p:nvPr/>
        </p:nvSpPr>
        <p:spPr>
          <a:xfrm>
            <a:off x="1152582" y="2153793"/>
            <a:ext cx="372942" cy="369332"/>
          </a:xfrm>
          <a:prstGeom prst="rect">
            <a:avLst/>
          </a:prstGeom>
          <a:noFill/>
        </p:spPr>
        <p:txBody>
          <a:bodyPr wrap="square" rtlCol="0">
            <a:spAutoFit/>
          </a:bodyPr>
          <a:lstStyle/>
          <a:p>
            <a:r>
              <a:rPr lang="en-US" altLang="zh-CN" dirty="0">
                <a:solidFill>
                  <a:schemeClr val="bg1"/>
                </a:solidFill>
                <a:latin typeface="Verdana (Body)"/>
              </a:rPr>
              <a:t>A</a:t>
            </a:r>
            <a:endParaRPr lang="zh-CN" altLang="en-US" dirty="0">
              <a:solidFill>
                <a:schemeClr val="bg1"/>
              </a:solidFill>
              <a:latin typeface="Verdana (Body)"/>
            </a:endParaRPr>
          </a:p>
        </p:txBody>
      </p:sp>
      <p:sp>
        <p:nvSpPr>
          <p:cNvPr id="36" name="文本框 9"/>
          <p:cNvSpPr txBox="1"/>
          <p:nvPr/>
        </p:nvSpPr>
        <p:spPr>
          <a:xfrm>
            <a:off x="1097281" y="1671654"/>
            <a:ext cx="1106484" cy="369332"/>
          </a:xfrm>
          <a:prstGeom prst="rect">
            <a:avLst/>
          </a:prstGeom>
          <a:noFill/>
        </p:spPr>
        <p:txBody>
          <a:bodyPr wrap="square" rtlCol="0">
            <a:spAutoFit/>
          </a:bodyPr>
          <a:lstStyle/>
          <a:p>
            <a:r>
              <a:rPr lang="en-US" altLang="zh-CN" dirty="0">
                <a:latin typeface="Verdana (Body)"/>
              </a:rPr>
              <a:t>Output: </a:t>
            </a:r>
            <a:endParaRPr lang="zh-CN" altLang="en-US" dirty="0">
              <a:latin typeface="Verdana (Body)"/>
            </a:endParaRPr>
          </a:p>
        </p:txBody>
      </p:sp>
      <p:sp>
        <p:nvSpPr>
          <p:cNvPr id="37" name="文本框 46"/>
          <p:cNvSpPr txBox="1"/>
          <p:nvPr/>
        </p:nvSpPr>
        <p:spPr>
          <a:xfrm>
            <a:off x="1484293" y="2153793"/>
            <a:ext cx="372942" cy="369332"/>
          </a:xfrm>
          <a:prstGeom prst="rect">
            <a:avLst/>
          </a:prstGeom>
          <a:noFill/>
        </p:spPr>
        <p:txBody>
          <a:bodyPr wrap="square" rtlCol="0">
            <a:spAutoFit/>
          </a:bodyPr>
          <a:lstStyle/>
          <a:p>
            <a:r>
              <a:rPr lang="en-US" altLang="zh-CN" dirty="0">
                <a:solidFill>
                  <a:schemeClr val="bg1"/>
                </a:solidFill>
                <a:latin typeface="Verdana (Body)"/>
              </a:rPr>
              <a:t>B</a:t>
            </a:r>
            <a:endParaRPr lang="zh-CN" altLang="en-US" dirty="0">
              <a:solidFill>
                <a:schemeClr val="bg1"/>
              </a:solidFill>
              <a:latin typeface="Verdana (Body)"/>
            </a:endParaRPr>
          </a:p>
        </p:txBody>
      </p:sp>
      <p:sp>
        <p:nvSpPr>
          <p:cNvPr id="38" name="文本框 47"/>
          <p:cNvSpPr txBox="1"/>
          <p:nvPr/>
        </p:nvSpPr>
        <p:spPr>
          <a:xfrm>
            <a:off x="1816004" y="2153793"/>
            <a:ext cx="372942" cy="369332"/>
          </a:xfrm>
          <a:prstGeom prst="rect">
            <a:avLst/>
          </a:prstGeom>
          <a:noFill/>
        </p:spPr>
        <p:txBody>
          <a:bodyPr wrap="square" rtlCol="0">
            <a:spAutoFit/>
          </a:bodyPr>
          <a:lstStyle/>
          <a:p>
            <a:r>
              <a:rPr lang="en-US" altLang="zh-CN" dirty="0">
                <a:solidFill>
                  <a:schemeClr val="bg1"/>
                </a:solidFill>
                <a:latin typeface="Verdana (Body)"/>
              </a:rPr>
              <a:t>C</a:t>
            </a:r>
            <a:endParaRPr lang="zh-CN" altLang="en-US" dirty="0">
              <a:solidFill>
                <a:schemeClr val="bg1"/>
              </a:solidFill>
              <a:latin typeface="Verdana (Body)"/>
            </a:endParaRPr>
          </a:p>
        </p:txBody>
      </p:sp>
      <p:sp>
        <p:nvSpPr>
          <p:cNvPr id="39" name="文本框 48"/>
          <p:cNvSpPr txBox="1"/>
          <p:nvPr/>
        </p:nvSpPr>
        <p:spPr>
          <a:xfrm>
            <a:off x="2147715" y="2153793"/>
            <a:ext cx="372942" cy="369332"/>
          </a:xfrm>
          <a:prstGeom prst="rect">
            <a:avLst/>
          </a:prstGeom>
          <a:noFill/>
        </p:spPr>
        <p:txBody>
          <a:bodyPr wrap="square" rtlCol="0">
            <a:spAutoFit/>
          </a:bodyPr>
          <a:lstStyle/>
          <a:p>
            <a:r>
              <a:rPr lang="en-US" altLang="zh-CN" dirty="0">
                <a:solidFill>
                  <a:schemeClr val="bg1"/>
                </a:solidFill>
                <a:latin typeface="Verdana (Body)"/>
              </a:rPr>
              <a:t>D</a:t>
            </a:r>
            <a:endParaRPr lang="zh-CN" altLang="en-US" dirty="0">
              <a:solidFill>
                <a:schemeClr val="bg1"/>
              </a:solidFill>
              <a:latin typeface="Verdana (Body)"/>
            </a:endParaRPr>
          </a:p>
        </p:txBody>
      </p:sp>
      <p:sp>
        <p:nvSpPr>
          <p:cNvPr id="40" name="文本框 49"/>
          <p:cNvSpPr txBox="1"/>
          <p:nvPr/>
        </p:nvSpPr>
        <p:spPr>
          <a:xfrm>
            <a:off x="2479426" y="2153793"/>
            <a:ext cx="372942" cy="369332"/>
          </a:xfrm>
          <a:prstGeom prst="rect">
            <a:avLst/>
          </a:prstGeom>
          <a:noFill/>
        </p:spPr>
        <p:txBody>
          <a:bodyPr wrap="square" rtlCol="0">
            <a:spAutoFit/>
          </a:bodyPr>
          <a:lstStyle/>
          <a:p>
            <a:r>
              <a:rPr lang="en-US" altLang="zh-CN" dirty="0">
                <a:solidFill>
                  <a:schemeClr val="bg1"/>
                </a:solidFill>
                <a:latin typeface="Verdana (Body)"/>
              </a:rPr>
              <a:t>E</a:t>
            </a:r>
            <a:endParaRPr lang="zh-CN" altLang="en-US" dirty="0">
              <a:solidFill>
                <a:schemeClr val="bg1"/>
              </a:solidFill>
              <a:latin typeface="Verdana (Body)"/>
            </a:endParaRPr>
          </a:p>
        </p:txBody>
      </p:sp>
      <p:sp>
        <p:nvSpPr>
          <p:cNvPr id="41" name="文本框 50"/>
          <p:cNvSpPr txBox="1"/>
          <p:nvPr/>
        </p:nvSpPr>
        <p:spPr>
          <a:xfrm>
            <a:off x="2811137" y="2153793"/>
            <a:ext cx="372942" cy="369332"/>
          </a:xfrm>
          <a:prstGeom prst="rect">
            <a:avLst/>
          </a:prstGeom>
          <a:noFill/>
        </p:spPr>
        <p:txBody>
          <a:bodyPr wrap="square" rtlCol="0">
            <a:spAutoFit/>
          </a:bodyPr>
          <a:lstStyle/>
          <a:p>
            <a:r>
              <a:rPr lang="en-US" altLang="zh-CN" dirty="0">
                <a:solidFill>
                  <a:schemeClr val="bg1"/>
                </a:solidFill>
                <a:latin typeface="Verdana (Body)"/>
              </a:rPr>
              <a:t>F</a:t>
            </a:r>
            <a:endParaRPr lang="zh-CN" altLang="en-US" dirty="0">
              <a:solidFill>
                <a:schemeClr val="bg1"/>
              </a:solidFill>
              <a:latin typeface="Verdana (Body)"/>
            </a:endParaRPr>
          </a:p>
        </p:txBody>
      </p:sp>
      <p:sp>
        <p:nvSpPr>
          <p:cNvPr id="42" name="文本框 51"/>
          <p:cNvSpPr txBox="1"/>
          <p:nvPr/>
        </p:nvSpPr>
        <p:spPr>
          <a:xfrm>
            <a:off x="3142848" y="2153793"/>
            <a:ext cx="372942" cy="369332"/>
          </a:xfrm>
          <a:prstGeom prst="rect">
            <a:avLst/>
          </a:prstGeom>
          <a:noFill/>
        </p:spPr>
        <p:txBody>
          <a:bodyPr wrap="square" rtlCol="0">
            <a:spAutoFit/>
          </a:bodyPr>
          <a:lstStyle/>
          <a:p>
            <a:r>
              <a:rPr lang="en-US" altLang="zh-CN" dirty="0">
                <a:solidFill>
                  <a:schemeClr val="bg1"/>
                </a:solidFill>
                <a:latin typeface="Verdana (Body)"/>
              </a:rPr>
              <a:t>G</a:t>
            </a:r>
            <a:endParaRPr lang="zh-CN" altLang="en-US" dirty="0">
              <a:solidFill>
                <a:schemeClr val="bg1"/>
              </a:solidFill>
              <a:latin typeface="Verdana (Body)"/>
            </a:endParaRPr>
          </a:p>
        </p:txBody>
      </p:sp>
      <p:sp>
        <p:nvSpPr>
          <p:cNvPr id="43" name="文本框 52"/>
          <p:cNvSpPr txBox="1"/>
          <p:nvPr/>
        </p:nvSpPr>
        <p:spPr>
          <a:xfrm>
            <a:off x="3474559" y="2153793"/>
            <a:ext cx="372942" cy="369332"/>
          </a:xfrm>
          <a:prstGeom prst="rect">
            <a:avLst/>
          </a:prstGeom>
          <a:noFill/>
        </p:spPr>
        <p:txBody>
          <a:bodyPr wrap="square" rtlCol="0">
            <a:spAutoFit/>
          </a:bodyPr>
          <a:lstStyle/>
          <a:p>
            <a:r>
              <a:rPr lang="en-US" altLang="zh-CN" dirty="0">
                <a:solidFill>
                  <a:schemeClr val="bg1"/>
                </a:solidFill>
                <a:latin typeface="Verdana (Body)"/>
              </a:rPr>
              <a:t>H</a:t>
            </a:r>
            <a:endParaRPr lang="zh-CN" altLang="en-US" dirty="0">
              <a:solidFill>
                <a:schemeClr val="bg1"/>
              </a:solidFill>
              <a:latin typeface="Verdana (Body)"/>
            </a:endParaRPr>
          </a:p>
        </p:txBody>
      </p:sp>
      <p:sp>
        <p:nvSpPr>
          <p:cNvPr id="44" name="文本框 53"/>
          <p:cNvSpPr txBox="1"/>
          <p:nvPr/>
        </p:nvSpPr>
        <p:spPr>
          <a:xfrm>
            <a:off x="3806272" y="2153793"/>
            <a:ext cx="372942" cy="369332"/>
          </a:xfrm>
          <a:prstGeom prst="rect">
            <a:avLst/>
          </a:prstGeom>
          <a:noFill/>
        </p:spPr>
        <p:txBody>
          <a:bodyPr wrap="square" rtlCol="0">
            <a:spAutoFit/>
          </a:bodyPr>
          <a:lstStyle/>
          <a:p>
            <a:r>
              <a:rPr lang="en-US" altLang="zh-CN" dirty="0">
                <a:solidFill>
                  <a:schemeClr val="bg1"/>
                </a:solidFill>
                <a:latin typeface="Verdana (Body)"/>
              </a:rPr>
              <a:t>I</a:t>
            </a:r>
            <a:endParaRPr lang="zh-CN" altLang="en-US" dirty="0">
              <a:solidFill>
                <a:schemeClr val="bg1"/>
              </a:solidFill>
              <a:latin typeface="Verdana (Body)"/>
            </a:endParaRPr>
          </a:p>
        </p:txBody>
      </p:sp>
      <p:sp>
        <p:nvSpPr>
          <p:cNvPr id="3" name="Rectangle 2"/>
          <p:cNvSpPr/>
          <p:nvPr/>
        </p:nvSpPr>
        <p:spPr>
          <a:xfrm>
            <a:off x="1464564" y="4718964"/>
            <a:ext cx="5868924" cy="252476"/>
          </a:xfrm>
          <a:prstGeom prst="rect">
            <a:avLst/>
          </a:prstGeom>
          <a:noFill/>
          <a:ln w="19050">
            <a:solidFill>
              <a:srgbClr val="FAA7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284867378"/>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1" nodeType="clickEffect">
                                  <p:stCondLst>
                                    <p:cond delay="0"/>
                                  </p:stCondLst>
                                  <p:childTnLst>
                                    <p:animMotion origin="layout" path="M -4.72222E-6 3.7037E-7 L -0.09357 0.08819 " pathEditMode="relative" rAng="0" ptsTypes="AA">
                                      <p:cBhvr>
                                        <p:cTn id="13" dur="2000" fill="hold"/>
                                        <p:tgtEl>
                                          <p:spTgt spid="5"/>
                                        </p:tgtEl>
                                        <p:attrNameLst>
                                          <p:attrName>ppt_x</p:attrName>
                                          <p:attrName>ppt_y</p:attrName>
                                        </p:attrNameLst>
                                      </p:cBhvr>
                                      <p:rCtr x="-4688" y="4398"/>
                                    </p:animMotion>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2" nodeType="clickEffect">
                                  <p:stCondLst>
                                    <p:cond delay="0"/>
                                  </p:stCondLst>
                                  <p:childTnLst>
                                    <p:animMotion origin="layout" path="M -0.09357 0.08819 L -0.1217 0.17593 " pathEditMode="relative" rAng="0" ptsTypes="AA">
                                      <p:cBhvr>
                                        <p:cTn id="17" dur="2000" fill="hold"/>
                                        <p:tgtEl>
                                          <p:spTgt spid="5"/>
                                        </p:tgtEl>
                                        <p:attrNameLst>
                                          <p:attrName>ppt_x</p:attrName>
                                          <p:attrName>ppt_y</p:attrName>
                                        </p:attrNameLst>
                                      </p:cBhvr>
                                      <p:rCtr x="-1406" y="4375"/>
                                    </p:animMotion>
                                  </p:childTnLst>
                                </p:cTn>
                              </p:par>
                            </p:childTnLst>
                          </p:cTn>
                        </p:par>
                      </p:childTnLst>
                    </p:cTn>
                  </p:par>
                  <p:par>
                    <p:cTn id="18" fill="hold">
                      <p:stCondLst>
                        <p:cond delay="indefinite"/>
                      </p:stCondLst>
                      <p:childTnLst>
                        <p:par>
                          <p:cTn id="19" fill="hold">
                            <p:stCondLst>
                              <p:cond delay="0"/>
                            </p:stCondLst>
                            <p:childTnLst>
                              <p:par>
                                <p:cTn id="20" presetID="1" presetClass="emph" presetSubtype="2" fill="hold" nodeType="clickEffect">
                                  <p:stCondLst>
                                    <p:cond delay="0"/>
                                  </p:stCondLst>
                                  <p:childTnLst>
                                    <p:animClr clrSpc="rgb" dir="cw">
                                      <p:cBhvr>
                                        <p:cTn id="21" dur="2000" fill="hold"/>
                                        <p:tgtEl>
                                          <p:spTgt spid="11"/>
                                        </p:tgtEl>
                                        <p:attrNameLst>
                                          <p:attrName>fillcolor</p:attrName>
                                        </p:attrNameLst>
                                      </p:cBhvr>
                                      <p:to>
                                        <a:srgbClr val="FFFF00"/>
                                      </p:to>
                                    </p:animClr>
                                    <p:set>
                                      <p:cBhvr>
                                        <p:cTn id="22" dur="2000" fill="hold"/>
                                        <p:tgtEl>
                                          <p:spTgt spid="11"/>
                                        </p:tgtEl>
                                        <p:attrNameLst>
                                          <p:attrName>fill.type</p:attrName>
                                        </p:attrNameLst>
                                      </p:cBhvr>
                                      <p:to>
                                        <p:strVal val="solid"/>
                                      </p:to>
                                    </p:set>
                                    <p:set>
                                      <p:cBhvr>
                                        <p:cTn id="23" dur="2000" fill="hold"/>
                                        <p:tgtEl>
                                          <p:spTgt spid="11"/>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barn(inVertical)">
                                      <p:cBhvr>
                                        <p:cTn id="28" dur="500"/>
                                        <p:tgtEl>
                                          <p:spTgt spid="35"/>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3" nodeType="clickEffect">
                                  <p:stCondLst>
                                    <p:cond delay="0"/>
                                  </p:stCondLst>
                                  <p:childTnLst>
                                    <p:animMotion origin="layout" path="M -0.1217 0.17593 L -0.09357 0.08819 " pathEditMode="relative" rAng="0" ptsTypes="AA">
                                      <p:cBhvr>
                                        <p:cTn id="32" dur="2000" fill="hold"/>
                                        <p:tgtEl>
                                          <p:spTgt spid="5"/>
                                        </p:tgtEl>
                                        <p:attrNameLst>
                                          <p:attrName>ppt_x</p:attrName>
                                          <p:attrName>ppt_y</p:attrName>
                                        </p:attrNameLst>
                                      </p:cBhvr>
                                      <p:rCtr x="1406" y="-4398"/>
                                    </p:animMotion>
                                  </p:childTnLst>
                                </p:cTn>
                              </p:par>
                            </p:childTnLst>
                          </p:cTn>
                        </p:par>
                      </p:childTnLst>
                    </p:cTn>
                  </p:par>
                  <p:par>
                    <p:cTn id="33" fill="hold">
                      <p:stCondLst>
                        <p:cond delay="indefinite"/>
                      </p:stCondLst>
                      <p:childTnLst>
                        <p:par>
                          <p:cTn id="34" fill="hold">
                            <p:stCondLst>
                              <p:cond delay="0"/>
                            </p:stCondLst>
                            <p:childTnLst>
                              <p:par>
                                <p:cTn id="35" presetID="1" presetClass="emph" presetSubtype="2" fill="hold" nodeType="clickEffect">
                                  <p:stCondLst>
                                    <p:cond delay="0"/>
                                  </p:stCondLst>
                                  <p:childTnLst>
                                    <p:animClr clrSpc="rgb" dir="cw">
                                      <p:cBhvr>
                                        <p:cTn id="36" dur="2000" fill="hold"/>
                                        <p:tgtEl>
                                          <p:spTgt spid="9"/>
                                        </p:tgtEl>
                                        <p:attrNameLst>
                                          <p:attrName>fillcolor</p:attrName>
                                        </p:attrNameLst>
                                      </p:cBhvr>
                                      <p:to>
                                        <a:srgbClr val="FFFF00"/>
                                      </p:to>
                                    </p:animClr>
                                    <p:set>
                                      <p:cBhvr>
                                        <p:cTn id="37" dur="2000" fill="hold"/>
                                        <p:tgtEl>
                                          <p:spTgt spid="9"/>
                                        </p:tgtEl>
                                        <p:attrNameLst>
                                          <p:attrName>fill.type</p:attrName>
                                        </p:attrNameLst>
                                      </p:cBhvr>
                                      <p:to>
                                        <p:strVal val="solid"/>
                                      </p:to>
                                    </p:set>
                                    <p:set>
                                      <p:cBhvr>
                                        <p:cTn id="38" dur="2000" fill="hold"/>
                                        <p:tgtEl>
                                          <p:spTgt spid="9"/>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barn(inVertical)">
                                      <p:cBhvr>
                                        <p:cTn id="43" dur="500"/>
                                        <p:tgtEl>
                                          <p:spTgt spid="37"/>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grpId="4" nodeType="clickEffect">
                                  <p:stCondLst>
                                    <p:cond delay="0"/>
                                  </p:stCondLst>
                                  <p:childTnLst>
                                    <p:animMotion origin="layout" path="M -0.09357 0.08819 L -0.04357 0.15556 " pathEditMode="relative" rAng="0" ptsTypes="AA">
                                      <p:cBhvr>
                                        <p:cTn id="47" dur="2000" fill="hold"/>
                                        <p:tgtEl>
                                          <p:spTgt spid="5"/>
                                        </p:tgtEl>
                                        <p:attrNameLst>
                                          <p:attrName>ppt_x</p:attrName>
                                          <p:attrName>ppt_y</p:attrName>
                                        </p:attrNameLst>
                                      </p:cBhvr>
                                      <p:rCtr x="2500" y="3356"/>
                                    </p:animMotion>
                                  </p:childTnLst>
                                </p:cTn>
                              </p:par>
                            </p:childTnLst>
                          </p:cTn>
                        </p:par>
                      </p:childTnLst>
                    </p:cTn>
                  </p:par>
                  <p:par>
                    <p:cTn id="48" fill="hold">
                      <p:stCondLst>
                        <p:cond delay="indefinite"/>
                      </p:stCondLst>
                      <p:childTnLst>
                        <p:par>
                          <p:cTn id="49" fill="hold">
                            <p:stCondLst>
                              <p:cond delay="0"/>
                            </p:stCondLst>
                            <p:childTnLst>
                              <p:par>
                                <p:cTn id="50" presetID="1" presetClass="emph" presetSubtype="2" fill="hold" nodeType="clickEffect">
                                  <p:stCondLst>
                                    <p:cond delay="0"/>
                                  </p:stCondLst>
                                  <p:childTnLst>
                                    <p:animClr clrSpc="rgb" dir="cw">
                                      <p:cBhvr>
                                        <p:cTn id="51" dur="2000" fill="hold"/>
                                        <p:tgtEl>
                                          <p:spTgt spid="13"/>
                                        </p:tgtEl>
                                        <p:attrNameLst>
                                          <p:attrName>fillcolor</p:attrName>
                                        </p:attrNameLst>
                                      </p:cBhvr>
                                      <p:to>
                                        <a:srgbClr val="FFFF00"/>
                                      </p:to>
                                    </p:animClr>
                                    <p:set>
                                      <p:cBhvr>
                                        <p:cTn id="52" dur="2000" fill="hold"/>
                                        <p:tgtEl>
                                          <p:spTgt spid="13"/>
                                        </p:tgtEl>
                                        <p:attrNameLst>
                                          <p:attrName>fill.type</p:attrName>
                                        </p:attrNameLst>
                                      </p:cBhvr>
                                      <p:to>
                                        <p:strVal val="solid"/>
                                      </p:to>
                                    </p:set>
                                    <p:set>
                                      <p:cBhvr>
                                        <p:cTn id="53" dur="2000" fill="hold"/>
                                        <p:tgtEl>
                                          <p:spTgt spid="13"/>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barn(inVertical)">
                                      <p:cBhvr>
                                        <p:cTn id="58" dur="500"/>
                                        <p:tgtEl>
                                          <p:spTgt spid="38"/>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5" nodeType="clickEffect">
                                  <p:stCondLst>
                                    <p:cond delay="0"/>
                                  </p:stCondLst>
                                  <p:childTnLst>
                                    <p:animMotion origin="layout" path="M -0.04357 0.15556 L -0.0217 0.27245 " pathEditMode="relative" rAng="0" ptsTypes="AA">
                                      <p:cBhvr>
                                        <p:cTn id="62" dur="2000" fill="hold"/>
                                        <p:tgtEl>
                                          <p:spTgt spid="5"/>
                                        </p:tgtEl>
                                        <p:attrNameLst>
                                          <p:attrName>ppt_x</p:attrName>
                                          <p:attrName>ppt_y</p:attrName>
                                        </p:attrNameLst>
                                      </p:cBhvr>
                                      <p:rCtr x="1094" y="5833"/>
                                    </p:animMotion>
                                  </p:childTnLst>
                                </p:cTn>
                              </p:par>
                            </p:childTnLst>
                          </p:cTn>
                        </p:par>
                      </p:childTnLst>
                    </p:cTn>
                  </p:par>
                  <p:par>
                    <p:cTn id="63" fill="hold">
                      <p:stCondLst>
                        <p:cond delay="indefinite"/>
                      </p:stCondLst>
                      <p:childTnLst>
                        <p:par>
                          <p:cTn id="64" fill="hold">
                            <p:stCondLst>
                              <p:cond delay="0"/>
                            </p:stCondLst>
                            <p:childTnLst>
                              <p:par>
                                <p:cTn id="65" presetID="1" presetClass="emph" presetSubtype="2" fill="hold" nodeType="clickEffect">
                                  <p:stCondLst>
                                    <p:cond delay="0"/>
                                  </p:stCondLst>
                                  <p:childTnLst>
                                    <p:animClr clrSpc="rgb" dir="cw">
                                      <p:cBhvr>
                                        <p:cTn id="66" dur="2000" fill="hold"/>
                                        <p:tgtEl>
                                          <p:spTgt spid="21"/>
                                        </p:tgtEl>
                                        <p:attrNameLst>
                                          <p:attrName>fillcolor</p:attrName>
                                        </p:attrNameLst>
                                      </p:cBhvr>
                                      <p:to>
                                        <a:srgbClr val="FFFF00"/>
                                      </p:to>
                                    </p:animClr>
                                    <p:set>
                                      <p:cBhvr>
                                        <p:cTn id="67" dur="2000" fill="hold"/>
                                        <p:tgtEl>
                                          <p:spTgt spid="21"/>
                                        </p:tgtEl>
                                        <p:attrNameLst>
                                          <p:attrName>fill.type</p:attrName>
                                        </p:attrNameLst>
                                      </p:cBhvr>
                                      <p:to>
                                        <p:strVal val="solid"/>
                                      </p:to>
                                    </p:set>
                                    <p:set>
                                      <p:cBhvr>
                                        <p:cTn id="68" dur="2000" fill="hold"/>
                                        <p:tgtEl>
                                          <p:spTgt spid="21"/>
                                        </p:tgtEl>
                                        <p:attrNameLst>
                                          <p:attrName>fill.on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barn(inVertical)">
                                      <p:cBhvr>
                                        <p:cTn id="73" dur="500"/>
                                        <p:tgtEl>
                                          <p:spTgt spid="39"/>
                                        </p:tgtEl>
                                      </p:cBhvr>
                                    </p:animEffect>
                                  </p:childTnLst>
                                </p:cTn>
                              </p:par>
                            </p:childTnLst>
                          </p:cTn>
                        </p:par>
                      </p:childTnLst>
                    </p:cTn>
                  </p:par>
                  <p:par>
                    <p:cTn id="74" fill="hold">
                      <p:stCondLst>
                        <p:cond delay="indefinite"/>
                      </p:stCondLst>
                      <p:childTnLst>
                        <p:par>
                          <p:cTn id="75" fill="hold">
                            <p:stCondLst>
                              <p:cond delay="0"/>
                            </p:stCondLst>
                            <p:childTnLst>
                              <p:par>
                                <p:cTn id="76" presetID="42" presetClass="path" presetSubtype="0" accel="50000" decel="50000" fill="hold" grpId="6" nodeType="clickEffect">
                                  <p:stCondLst>
                                    <p:cond delay="0"/>
                                  </p:stCondLst>
                                  <p:childTnLst>
                                    <p:animMotion origin="layout" path="M -0.0217 0.27245 L -0.04357 0.15556 " pathEditMode="relative" rAng="0" ptsTypes="AA">
                                      <p:cBhvr>
                                        <p:cTn id="77" dur="2000" fill="hold"/>
                                        <p:tgtEl>
                                          <p:spTgt spid="5"/>
                                        </p:tgtEl>
                                        <p:attrNameLst>
                                          <p:attrName>ppt_x</p:attrName>
                                          <p:attrName>ppt_y</p:attrName>
                                        </p:attrNameLst>
                                      </p:cBhvr>
                                      <p:rCtr x="-1094" y="-5856"/>
                                    </p:animMotion>
                                  </p:childTnLst>
                                </p:cTn>
                              </p:par>
                            </p:childTnLst>
                          </p:cTn>
                        </p:par>
                      </p:childTnLst>
                    </p:cTn>
                  </p:par>
                  <p:par>
                    <p:cTn id="78" fill="hold">
                      <p:stCondLst>
                        <p:cond delay="indefinite"/>
                      </p:stCondLst>
                      <p:childTnLst>
                        <p:par>
                          <p:cTn id="79" fill="hold">
                            <p:stCondLst>
                              <p:cond delay="0"/>
                            </p:stCondLst>
                            <p:childTnLst>
                              <p:par>
                                <p:cTn id="80" presetID="42" presetClass="path" presetSubtype="0" accel="50000" decel="50000" fill="hold" grpId="7" nodeType="clickEffect">
                                  <p:stCondLst>
                                    <p:cond delay="0"/>
                                  </p:stCondLst>
                                  <p:childTnLst>
                                    <p:animMotion origin="layout" path="M -0.04357 0.15556 L -0.09357 0.08819 " pathEditMode="relative" rAng="0" ptsTypes="AA">
                                      <p:cBhvr>
                                        <p:cTn id="81" dur="2000" fill="hold"/>
                                        <p:tgtEl>
                                          <p:spTgt spid="5"/>
                                        </p:tgtEl>
                                        <p:attrNameLst>
                                          <p:attrName>ppt_x</p:attrName>
                                          <p:attrName>ppt_y</p:attrName>
                                        </p:attrNameLst>
                                      </p:cBhvr>
                                      <p:rCtr x="-2500" y="-3380"/>
                                    </p:animMotion>
                                  </p:childTnLst>
                                </p:cTn>
                              </p:par>
                            </p:childTnLst>
                          </p:cTn>
                        </p:par>
                      </p:childTnLst>
                    </p:cTn>
                  </p:par>
                  <p:par>
                    <p:cTn id="82" fill="hold">
                      <p:stCondLst>
                        <p:cond delay="indefinite"/>
                      </p:stCondLst>
                      <p:childTnLst>
                        <p:par>
                          <p:cTn id="83" fill="hold">
                            <p:stCondLst>
                              <p:cond delay="0"/>
                            </p:stCondLst>
                            <p:childTnLst>
                              <p:par>
                                <p:cTn id="84" presetID="42" presetClass="path" presetSubtype="0" accel="50000" decel="50000" fill="hold" grpId="8" nodeType="clickEffect">
                                  <p:stCondLst>
                                    <p:cond delay="0"/>
                                  </p:stCondLst>
                                  <p:childTnLst>
                                    <p:animMotion origin="layout" path="M -0.09357 0.08819 L -4.72222E-6 3.7037E-7 " pathEditMode="relative" rAng="0" ptsTypes="AA">
                                      <p:cBhvr>
                                        <p:cTn id="85" dur="2000" fill="hold"/>
                                        <p:tgtEl>
                                          <p:spTgt spid="5"/>
                                        </p:tgtEl>
                                        <p:attrNameLst>
                                          <p:attrName>ppt_x</p:attrName>
                                          <p:attrName>ppt_y</p:attrName>
                                        </p:attrNameLst>
                                      </p:cBhvr>
                                      <p:rCtr x="4670" y="-4421"/>
                                    </p:animMotion>
                                  </p:childTnLst>
                                </p:cTn>
                              </p:par>
                            </p:childTnLst>
                          </p:cTn>
                        </p:par>
                      </p:childTnLst>
                    </p:cTn>
                  </p:par>
                  <p:par>
                    <p:cTn id="86" fill="hold">
                      <p:stCondLst>
                        <p:cond delay="indefinite"/>
                      </p:stCondLst>
                      <p:childTnLst>
                        <p:par>
                          <p:cTn id="87" fill="hold">
                            <p:stCondLst>
                              <p:cond delay="0"/>
                            </p:stCondLst>
                            <p:childTnLst>
                              <p:par>
                                <p:cTn id="88" presetID="1" presetClass="emph" presetSubtype="2" fill="hold" nodeType="clickEffect">
                                  <p:stCondLst>
                                    <p:cond delay="0"/>
                                  </p:stCondLst>
                                  <p:childTnLst>
                                    <p:animClr clrSpc="rgb" dir="cw">
                                      <p:cBhvr>
                                        <p:cTn id="89" dur="2000" fill="hold"/>
                                        <p:tgtEl>
                                          <p:spTgt spid="7"/>
                                        </p:tgtEl>
                                        <p:attrNameLst>
                                          <p:attrName>fillcolor</p:attrName>
                                        </p:attrNameLst>
                                      </p:cBhvr>
                                      <p:to>
                                        <a:srgbClr val="FFFF00"/>
                                      </p:to>
                                    </p:animClr>
                                    <p:set>
                                      <p:cBhvr>
                                        <p:cTn id="90" dur="2000" fill="hold"/>
                                        <p:tgtEl>
                                          <p:spTgt spid="7"/>
                                        </p:tgtEl>
                                        <p:attrNameLst>
                                          <p:attrName>fill.type</p:attrName>
                                        </p:attrNameLst>
                                      </p:cBhvr>
                                      <p:to>
                                        <p:strVal val="solid"/>
                                      </p:to>
                                    </p:set>
                                    <p:set>
                                      <p:cBhvr>
                                        <p:cTn id="91" dur="2000" fill="hold"/>
                                        <p:tgtEl>
                                          <p:spTgt spid="7"/>
                                        </p:tgtEl>
                                        <p:attrNameLst>
                                          <p:attrName>fill.on</p:attrName>
                                        </p:attrNameLst>
                                      </p:cBhvr>
                                      <p:to>
                                        <p:strVal val="true"/>
                                      </p:to>
                                    </p:set>
                                  </p:childTnLst>
                                </p:cTn>
                              </p:par>
                            </p:childTnLst>
                          </p:cTn>
                        </p:par>
                      </p:childTnLst>
                    </p:cTn>
                  </p:par>
                  <p:par>
                    <p:cTn id="92" fill="hold">
                      <p:stCondLst>
                        <p:cond delay="indefinite"/>
                      </p:stCondLst>
                      <p:childTnLst>
                        <p:par>
                          <p:cTn id="93" fill="hold">
                            <p:stCondLst>
                              <p:cond delay="0"/>
                            </p:stCondLst>
                            <p:childTnLst>
                              <p:par>
                                <p:cTn id="94" presetID="16" presetClass="entr" presetSubtype="21" fill="hold" grpId="0" nodeType="clickEffect">
                                  <p:stCondLst>
                                    <p:cond delay="0"/>
                                  </p:stCondLst>
                                  <p:childTnLst>
                                    <p:set>
                                      <p:cBhvr>
                                        <p:cTn id="95" dur="1" fill="hold">
                                          <p:stCondLst>
                                            <p:cond delay="0"/>
                                          </p:stCondLst>
                                        </p:cTn>
                                        <p:tgtEl>
                                          <p:spTgt spid="40"/>
                                        </p:tgtEl>
                                        <p:attrNameLst>
                                          <p:attrName>style.visibility</p:attrName>
                                        </p:attrNameLst>
                                      </p:cBhvr>
                                      <p:to>
                                        <p:strVal val="visible"/>
                                      </p:to>
                                    </p:set>
                                    <p:animEffect transition="in" filter="barn(inVertical)">
                                      <p:cBhvr>
                                        <p:cTn id="96" dur="500"/>
                                        <p:tgtEl>
                                          <p:spTgt spid="40"/>
                                        </p:tgtEl>
                                      </p:cBhvr>
                                    </p:animEffect>
                                  </p:childTnLst>
                                </p:cTn>
                              </p:par>
                            </p:childTnLst>
                          </p:cTn>
                        </p:par>
                      </p:childTnLst>
                    </p:cTn>
                  </p:par>
                  <p:par>
                    <p:cTn id="97" fill="hold">
                      <p:stCondLst>
                        <p:cond delay="indefinite"/>
                      </p:stCondLst>
                      <p:childTnLst>
                        <p:par>
                          <p:cTn id="98" fill="hold">
                            <p:stCondLst>
                              <p:cond delay="0"/>
                            </p:stCondLst>
                            <p:childTnLst>
                              <p:par>
                                <p:cTn id="99" presetID="42" presetClass="path" presetSubtype="0" accel="50000" decel="50000" fill="hold" grpId="9" nodeType="clickEffect">
                                  <p:stCondLst>
                                    <p:cond delay="0"/>
                                  </p:stCondLst>
                                  <p:childTnLst>
                                    <p:animMotion origin="layout" path="M -4.72222E-6 3.7037E-7 L 0.09601 0.06921 " pathEditMode="relative" rAng="0" ptsTypes="AA">
                                      <p:cBhvr>
                                        <p:cTn id="100" dur="2000" fill="hold"/>
                                        <p:tgtEl>
                                          <p:spTgt spid="5"/>
                                        </p:tgtEl>
                                        <p:attrNameLst>
                                          <p:attrName>ppt_x</p:attrName>
                                          <p:attrName>ppt_y</p:attrName>
                                        </p:attrNameLst>
                                      </p:cBhvr>
                                      <p:rCtr x="4792" y="3449"/>
                                    </p:animMotion>
                                  </p:childTnLst>
                                </p:cTn>
                              </p:par>
                            </p:childTnLst>
                          </p:cTn>
                        </p:par>
                      </p:childTnLst>
                    </p:cTn>
                  </p:par>
                  <p:par>
                    <p:cTn id="101" fill="hold">
                      <p:stCondLst>
                        <p:cond delay="indefinite"/>
                      </p:stCondLst>
                      <p:childTnLst>
                        <p:par>
                          <p:cTn id="102" fill="hold">
                            <p:stCondLst>
                              <p:cond delay="0"/>
                            </p:stCondLst>
                            <p:childTnLst>
                              <p:par>
                                <p:cTn id="103" presetID="42" presetClass="path" presetSubtype="0" accel="50000" decel="50000" fill="hold" grpId="10" nodeType="clickEffect">
                                  <p:stCondLst>
                                    <p:cond delay="0"/>
                                  </p:stCondLst>
                                  <p:childTnLst>
                                    <p:animMotion origin="layout" path="M 0.09601 0.06921 L 0.04358 0.17755 " pathEditMode="relative" rAng="0" ptsTypes="AA">
                                      <p:cBhvr>
                                        <p:cTn id="104" dur="2000" fill="hold"/>
                                        <p:tgtEl>
                                          <p:spTgt spid="5"/>
                                        </p:tgtEl>
                                        <p:attrNameLst>
                                          <p:attrName>ppt_x</p:attrName>
                                          <p:attrName>ppt_y</p:attrName>
                                        </p:attrNameLst>
                                      </p:cBhvr>
                                      <p:rCtr x="-2622" y="5417"/>
                                    </p:animMotion>
                                  </p:childTnLst>
                                </p:cTn>
                              </p:par>
                            </p:childTnLst>
                          </p:cTn>
                        </p:par>
                      </p:childTnLst>
                    </p:cTn>
                  </p:par>
                  <p:par>
                    <p:cTn id="105" fill="hold">
                      <p:stCondLst>
                        <p:cond delay="indefinite"/>
                      </p:stCondLst>
                      <p:childTnLst>
                        <p:par>
                          <p:cTn id="106" fill="hold">
                            <p:stCondLst>
                              <p:cond delay="0"/>
                            </p:stCondLst>
                            <p:childTnLst>
                              <p:par>
                                <p:cTn id="107" presetID="1" presetClass="emph" presetSubtype="2" fill="hold" nodeType="clickEffect">
                                  <p:stCondLst>
                                    <p:cond delay="0"/>
                                  </p:stCondLst>
                                  <p:childTnLst>
                                    <p:animClr clrSpc="rgb" dir="cw">
                                      <p:cBhvr>
                                        <p:cTn id="108" dur="2000" fill="hold"/>
                                        <p:tgtEl>
                                          <p:spTgt spid="17"/>
                                        </p:tgtEl>
                                        <p:attrNameLst>
                                          <p:attrName>fillcolor</p:attrName>
                                        </p:attrNameLst>
                                      </p:cBhvr>
                                      <p:to>
                                        <a:srgbClr val="FFFF00"/>
                                      </p:to>
                                    </p:animClr>
                                    <p:set>
                                      <p:cBhvr>
                                        <p:cTn id="109" dur="2000" fill="hold"/>
                                        <p:tgtEl>
                                          <p:spTgt spid="17"/>
                                        </p:tgtEl>
                                        <p:attrNameLst>
                                          <p:attrName>fill.type</p:attrName>
                                        </p:attrNameLst>
                                      </p:cBhvr>
                                      <p:to>
                                        <p:strVal val="solid"/>
                                      </p:to>
                                    </p:set>
                                    <p:set>
                                      <p:cBhvr>
                                        <p:cTn id="110" dur="2000" fill="hold"/>
                                        <p:tgtEl>
                                          <p:spTgt spid="17"/>
                                        </p:tgtEl>
                                        <p:attrNameLst>
                                          <p:attrName>fill.on</p:attrName>
                                        </p:attrNameLst>
                                      </p:cBhvr>
                                      <p:to>
                                        <p:strVal val="true"/>
                                      </p:to>
                                    </p:set>
                                  </p:childTnLst>
                                </p:cTn>
                              </p:par>
                            </p:childTnLst>
                          </p:cTn>
                        </p:par>
                      </p:childTnLst>
                    </p:cTn>
                  </p:par>
                  <p:par>
                    <p:cTn id="111" fill="hold">
                      <p:stCondLst>
                        <p:cond delay="indefinite"/>
                      </p:stCondLst>
                      <p:childTnLst>
                        <p:par>
                          <p:cTn id="112" fill="hold">
                            <p:stCondLst>
                              <p:cond delay="0"/>
                            </p:stCondLst>
                            <p:childTnLst>
                              <p:par>
                                <p:cTn id="113" presetID="16" presetClass="entr" presetSubtype="21" fill="hold" grpId="0" nodeType="clickEffect">
                                  <p:stCondLst>
                                    <p:cond delay="0"/>
                                  </p:stCondLst>
                                  <p:childTnLst>
                                    <p:set>
                                      <p:cBhvr>
                                        <p:cTn id="114" dur="1" fill="hold">
                                          <p:stCondLst>
                                            <p:cond delay="0"/>
                                          </p:stCondLst>
                                        </p:cTn>
                                        <p:tgtEl>
                                          <p:spTgt spid="41"/>
                                        </p:tgtEl>
                                        <p:attrNameLst>
                                          <p:attrName>style.visibility</p:attrName>
                                        </p:attrNameLst>
                                      </p:cBhvr>
                                      <p:to>
                                        <p:strVal val="visible"/>
                                      </p:to>
                                    </p:set>
                                    <p:animEffect transition="in" filter="barn(inVertical)">
                                      <p:cBhvr>
                                        <p:cTn id="115" dur="500"/>
                                        <p:tgtEl>
                                          <p:spTgt spid="41"/>
                                        </p:tgtEl>
                                      </p:cBhvr>
                                    </p:animEffect>
                                  </p:childTnLst>
                                </p:cTn>
                              </p:par>
                            </p:childTnLst>
                          </p:cTn>
                        </p:par>
                      </p:childTnLst>
                    </p:cTn>
                  </p:par>
                  <p:par>
                    <p:cTn id="116" fill="hold">
                      <p:stCondLst>
                        <p:cond delay="indefinite"/>
                      </p:stCondLst>
                      <p:childTnLst>
                        <p:par>
                          <p:cTn id="117" fill="hold">
                            <p:stCondLst>
                              <p:cond delay="0"/>
                            </p:stCondLst>
                            <p:childTnLst>
                              <p:par>
                                <p:cTn id="118" presetID="42" presetClass="path" presetSubtype="0" accel="50000" decel="50000" fill="hold" grpId="11" nodeType="clickEffect">
                                  <p:stCondLst>
                                    <p:cond delay="0"/>
                                  </p:stCondLst>
                                  <p:childTnLst>
                                    <p:animMotion origin="layout" path="M 0.04358 0.17755 L 0.09601 0.06921 " pathEditMode="relative" rAng="0" ptsTypes="AA">
                                      <p:cBhvr>
                                        <p:cTn id="119" dur="2000" fill="hold"/>
                                        <p:tgtEl>
                                          <p:spTgt spid="5"/>
                                        </p:tgtEl>
                                        <p:attrNameLst>
                                          <p:attrName>ppt_x</p:attrName>
                                          <p:attrName>ppt_y</p:attrName>
                                        </p:attrNameLst>
                                      </p:cBhvr>
                                      <p:rCtr x="2622" y="-5417"/>
                                    </p:animMotion>
                                  </p:childTnLst>
                                </p:cTn>
                              </p:par>
                            </p:childTnLst>
                          </p:cTn>
                        </p:par>
                      </p:childTnLst>
                    </p:cTn>
                  </p:par>
                  <p:par>
                    <p:cTn id="120" fill="hold">
                      <p:stCondLst>
                        <p:cond delay="indefinite"/>
                      </p:stCondLst>
                      <p:childTnLst>
                        <p:par>
                          <p:cTn id="121" fill="hold">
                            <p:stCondLst>
                              <p:cond delay="0"/>
                            </p:stCondLst>
                            <p:childTnLst>
                              <p:par>
                                <p:cTn id="122" presetID="1" presetClass="emph" presetSubtype="2" fill="hold" nodeType="clickEffect">
                                  <p:stCondLst>
                                    <p:cond delay="0"/>
                                  </p:stCondLst>
                                  <p:childTnLst>
                                    <p:animClr clrSpc="rgb" dir="cw">
                                      <p:cBhvr>
                                        <p:cTn id="123" dur="2000" fill="hold"/>
                                        <p:tgtEl>
                                          <p:spTgt spid="15"/>
                                        </p:tgtEl>
                                        <p:attrNameLst>
                                          <p:attrName>fillcolor</p:attrName>
                                        </p:attrNameLst>
                                      </p:cBhvr>
                                      <p:to>
                                        <a:srgbClr val="FFFF00"/>
                                      </p:to>
                                    </p:animClr>
                                    <p:set>
                                      <p:cBhvr>
                                        <p:cTn id="124" dur="2000" fill="hold"/>
                                        <p:tgtEl>
                                          <p:spTgt spid="15"/>
                                        </p:tgtEl>
                                        <p:attrNameLst>
                                          <p:attrName>fill.type</p:attrName>
                                        </p:attrNameLst>
                                      </p:cBhvr>
                                      <p:to>
                                        <p:strVal val="solid"/>
                                      </p:to>
                                    </p:set>
                                    <p:set>
                                      <p:cBhvr>
                                        <p:cTn id="125" dur="2000" fill="hold"/>
                                        <p:tgtEl>
                                          <p:spTgt spid="15"/>
                                        </p:tgtEl>
                                        <p:attrNameLst>
                                          <p:attrName>fill.on</p:attrName>
                                        </p:attrNameLst>
                                      </p:cBhvr>
                                      <p:to>
                                        <p:strVal val="true"/>
                                      </p:to>
                                    </p:set>
                                  </p:childTnLst>
                                </p:cTn>
                              </p:par>
                            </p:childTnLst>
                          </p:cTn>
                        </p:par>
                      </p:childTnLst>
                    </p:cTn>
                  </p:par>
                  <p:par>
                    <p:cTn id="126" fill="hold">
                      <p:stCondLst>
                        <p:cond delay="indefinite"/>
                      </p:stCondLst>
                      <p:childTnLst>
                        <p:par>
                          <p:cTn id="127" fill="hold">
                            <p:stCondLst>
                              <p:cond delay="0"/>
                            </p:stCondLst>
                            <p:childTnLst>
                              <p:par>
                                <p:cTn id="128" presetID="16" presetClass="entr" presetSubtype="21" fill="hold" grpId="0" nodeType="clickEffect">
                                  <p:stCondLst>
                                    <p:cond delay="0"/>
                                  </p:stCondLst>
                                  <p:childTnLst>
                                    <p:set>
                                      <p:cBhvr>
                                        <p:cTn id="129" dur="1" fill="hold">
                                          <p:stCondLst>
                                            <p:cond delay="0"/>
                                          </p:stCondLst>
                                        </p:cTn>
                                        <p:tgtEl>
                                          <p:spTgt spid="42"/>
                                        </p:tgtEl>
                                        <p:attrNameLst>
                                          <p:attrName>style.visibility</p:attrName>
                                        </p:attrNameLst>
                                      </p:cBhvr>
                                      <p:to>
                                        <p:strVal val="visible"/>
                                      </p:to>
                                    </p:set>
                                    <p:animEffect transition="in" filter="barn(inVertical)">
                                      <p:cBhvr>
                                        <p:cTn id="130" dur="500"/>
                                        <p:tgtEl>
                                          <p:spTgt spid="42"/>
                                        </p:tgtEl>
                                      </p:cBhvr>
                                    </p:animEffect>
                                  </p:childTnLst>
                                </p:cTn>
                              </p:par>
                            </p:childTnLst>
                          </p:cTn>
                        </p:par>
                      </p:childTnLst>
                    </p:cTn>
                  </p:par>
                  <p:par>
                    <p:cTn id="131" fill="hold">
                      <p:stCondLst>
                        <p:cond delay="indefinite"/>
                      </p:stCondLst>
                      <p:childTnLst>
                        <p:par>
                          <p:cTn id="132" fill="hold">
                            <p:stCondLst>
                              <p:cond delay="0"/>
                            </p:stCondLst>
                            <p:childTnLst>
                              <p:par>
                                <p:cTn id="133" presetID="42" presetClass="path" presetSubtype="0" accel="50000" decel="50000" fill="hold" grpId="12" nodeType="clickEffect">
                                  <p:stCondLst>
                                    <p:cond delay="0"/>
                                  </p:stCondLst>
                                  <p:childTnLst>
                                    <p:animMotion origin="layout" path="M 0.09601 0.06921 L 0.13091 0.18403 " pathEditMode="relative" rAng="0" ptsTypes="AA">
                                      <p:cBhvr>
                                        <p:cTn id="134" dur="2000" fill="hold"/>
                                        <p:tgtEl>
                                          <p:spTgt spid="5"/>
                                        </p:tgtEl>
                                        <p:attrNameLst>
                                          <p:attrName>ppt_x</p:attrName>
                                          <p:attrName>ppt_y</p:attrName>
                                        </p:attrNameLst>
                                      </p:cBhvr>
                                      <p:rCtr x="1736" y="5741"/>
                                    </p:animMotion>
                                  </p:childTnLst>
                                </p:cTn>
                              </p:par>
                            </p:childTnLst>
                          </p:cTn>
                        </p:par>
                      </p:childTnLst>
                    </p:cTn>
                  </p:par>
                  <p:par>
                    <p:cTn id="135" fill="hold">
                      <p:stCondLst>
                        <p:cond delay="indefinite"/>
                      </p:stCondLst>
                      <p:childTnLst>
                        <p:par>
                          <p:cTn id="136" fill="hold">
                            <p:stCondLst>
                              <p:cond delay="0"/>
                            </p:stCondLst>
                            <p:childTnLst>
                              <p:par>
                                <p:cTn id="137" presetID="42" presetClass="path" presetSubtype="0" accel="50000" decel="50000" fill="hold" grpId="13" nodeType="clickEffect">
                                  <p:stCondLst>
                                    <p:cond delay="0"/>
                                  </p:stCondLst>
                                  <p:childTnLst>
                                    <p:animMotion origin="layout" path="M 0.13091 0.18403 L 0.10226 0.26574 " pathEditMode="relative" rAng="0" ptsTypes="AA">
                                      <p:cBhvr>
                                        <p:cTn id="138" dur="2000" fill="hold"/>
                                        <p:tgtEl>
                                          <p:spTgt spid="5"/>
                                        </p:tgtEl>
                                        <p:attrNameLst>
                                          <p:attrName>ppt_x</p:attrName>
                                          <p:attrName>ppt_y</p:attrName>
                                        </p:attrNameLst>
                                      </p:cBhvr>
                                      <p:rCtr x="-1441" y="4074"/>
                                    </p:animMotion>
                                  </p:childTnLst>
                                </p:cTn>
                              </p:par>
                            </p:childTnLst>
                          </p:cTn>
                        </p:par>
                      </p:childTnLst>
                    </p:cTn>
                  </p:par>
                  <p:par>
                    <p:cTn id="139" fill="hold">
                      <p:stCondLst>
                        <p:cond delay="indefinite"/>
                      </p:stCondLst>
                      <p:childTnLst>
                        <p:par>
                          <p:cTn id="140" fill="hold">
                            <p:stCondLst>
                              <p:cond delay="0"/>
                            </p:stCondLst>
                            <p:childTnLst>
                              <p:par>
                                <p:cTn id="141" presetID="1" presetClass="emph" presetSubtype="2" fill="hold" nodeType="clickEffect">
                                  <p:stCondLst>
                                    <p:cond delay="0"/>
                                  </p:stCondLst>
                                  <p:childTnLst>
                                    <p:animClr clrSpc="rgb" dir="cw">
                                      <p:cBhvr>
                                        <p:cTn id="142" dur="2000" fill="hold"/>
                                        <p:tgtEl>
                                          <p:spTgt spid="23"/>
                                        </p:tgtEl>
                                        <p:attrNameLst>
                                          <p:attrName>fillcolor</p:attrName>
                                        </p:attrNameLst>
                                      </p:cBhvr>
                                      <p:to>
                                        <a:srgbClr val="FFFF00"/>
                                      </p:to>
                                    </p:animClr>
                                    <p:set>
                                      <p:cBhvr>
                                        <p:cTn id="143" dur="2000" fill="hold"/>
                                        <p:tgtEl>
                                          <p:spTgt spid="23"/>
                                        </p:tgtEl>
                                        <p:attrNameLst>
                                          <p:attrName>fill.type</p:attrName>
                                        </p:attrNameLst>
                                      </p:cBhvr>
                                      <p:to>
                                        <p:strVal val="solid"/>
                                      </p:to>
                                    </p:set>
                                    <p:set>
                                      <p:cBhvr>
                                        <p:cTn id="144" dur="2000" fill="hold"/>
                                        <p:tgtEl>
                                          <p:spTgt spid="23"/>
                                        </p:tgtEl>
                                        <p:attrNameLst>
                                          <p:attrName>fill.on</p:attrName>
                                        </p:attrNameLst>
                                      </p:cBhvr>
                                      <p:to>
                                        <p:strVal val="true"/>
                                      </p:to>
                                    </p:set>
                                  </p:childTnLst>
                                </p:cTn>
                              </p:par>
                            </p:childTnLst>
                          </p:cTn>
                        </p:par>
                      </p:childTnLst>
                    </p:cTn>
                  </p:par>
                  <p:par>
                    <p:cTn id="145" fill="hold">
                      <p:stCondLst>
                        <p:cond delay="indefinite"/>
                      </p:stCondLst>
                      <p:childTnLst>
                        <p:par>
                          <p:cTn id="146" fill="hold">
                            <p:stCondLst>
                              <p:cond delay="0"/>
                            </p:stCondLst>
                            <p:childTnLst>
                              <p:par>
                                <p:cTn id="147" presetID="16" presetClass="entr" presetSubtype="21" fill="hold" grpId="0" nodeType="clickEffect">
                                  <p:stCondLst>
                                    <p:cond delay="0"/>
                                  </p:stCondLst>
                                  <p:childTnLst>
                                    <p:set>
                                      <p:cBhvr>
                                        <p:cTn id="148" dur="1" fill="hold">
                                          <p:stCondLst>
                                            <p:cond delay="0"/>
                                          </p:stCondLst>
                                        </p:cTn>
                                        <p:tgtEl>
                                          <p:spTgt spid="43"/>
                                        </p:tgtEl>
                                        <p:attrNameLst>
                                          <p:attrName>style.visibility</p:attrName>
                                        </p:attrNameLst>
                                      </p:cBhvr>
                                      <p:to>
                                        <p:strVal val="visible"/>
                                      </p:to>
                                    </p:set>
                                    <p:animEffect transition="in" filter="barn(inVertical)">
                                      <p:cBhvr>
                                        <p:cTn id="149" dur="500"/>
                                        <p:tgtEl>
                                          <p:spTgt spid="43"/>
                                        </p:tgtEl>
                                      </p:cBhvr>
                                    </p:animEffect>
                                  </p:childTnLst>
                                </p:cTn>
                              </p:par>
                            </p:childTnLst>
                          </p:cTn>
                        </p:par>
                      </p:childTnLst>
                    </p:cTn>
                  </p:par>
                  <p:par>
                    <p:cTn id="150" fill="hold">
                      <p:stCondLst>
                        <p:cond delay="indefinite"/>
                      </p:stCondLst>
                      <p:childTnLst>
                        <p:par>
                          <p:cTn id="151" fill="hold">
                            <p:stCondLst>
                              <p:cond delay="0"/>
                            </p:stCondLst>
                            <p:childTnLst>
                              <p:par>
                                <p:cTn id="152" presetID="42" presetClass="path" presetSubtype="0" accel="50000" decel="50000" fill="hold" grpId="14" nodeType="clickEffect">
                                  <p:stCondLst>
                                    <p:cond delay="0"/>
                                  </p:stCondLst>
                                  <p:childTnLst>
                                    <p:animMotion origin="layout" path="M 0.10226 0.26574 L 0.13091 0.18403 " pathEditMode="relative" rAng="0" ptsTypes="AA">
                                      <p:cBhvr>
                                        <p:cTn id="153" dur="2000" fill="hold"/>
                                        <p:tgtEl>
                                          <p:spTgt spid="5"/>
                                        </p:tgtEl>
                                        <p:attrNameLst>
                                          <p:attrName>ppt_x</p:attrName>
                                          <p:attrName>ppt_y</p:attrName>
                                        </p:attrNameLst>
                                      </p:cBhvr>
                                      <p:rCtr x="1424" y="-4097"/>
                                    </p:animMotion>
                                  </p:childTnLst>
                                </p:cTn>
                              </p:par>
                            </p:childTnLst>
                          </p:cTn>
                        </p:par>
                      </p:childTnLst>
                    </p:cTn>
                  </p:par>
                  <p:par>
                    <p:cTn id="154" fill="hold">
                      <p:stCondLst>
                        <p:cond delay="indefinite"/>
                      </p:stCondLst>
                      <p:childTnLst>
                        <p:par>
                          <p:cTn id="155" fill="hold">
                            <p:stCondLst>
                              <p:cond delay="0"/>
                            </p:stCondLst>
                            <p:childTnLst>
                              <p:par>
                                <p:cTn id="156" presetID="1" presetClass="emph" presetSubtype="2" fill="hold" nodeType="clickEffect">
                                  <p:stCondLst>
                                    <p:cond delay="0"/>
                                  </p:stCondLst>
                                  <p:childTnLst>
                                    <p:animClr clrSpc="rgb" dir="cw">
                                      <p:cBhvr>
                                        <p:cTn id="157" dur="2000" fill="hold"/>
                                        <p:tgtEl>
                                          <p:spTgt spid="19"/>
                                        </p:tgtEl>
                                        <p:attrNameLst>
                                          <p:attrName>fillcolor</p:attrName>
                                        </p:attrNameLst>
                                      </p:cBhvr>
                                      <p:to>
                                        <a:srgbClr val="FFFF00"/>
                                      </p:to>
                                    </p:animClr>
                                    <p:set>
                                      <p:cBhvr>
                                        <p:cTn id="158" dur="2000" fill="hold"/>
                                        <p:tgtEl>
                                          <p:spTgt spid="19"/>
                                        </p:tgtEl>
                                        <p:attrNameLst>
                                          <p:attrName>fill.type</p:attrName>
                                        </p:attrNameLst>
                                      </p:cBhvr>
                                      <p:to>
                                        <p:strVal val="solid"/>
                                      </p:to>
                                    </p:set>
                                    <p:set>
                                      <p:cBhvr>
                                        <p:cTn id="159" dur="2000" fill="hold"/>
                                        <p:tgtEl>
                                          <p:spTgt spid="19"/>
                                        </p:tgtEl>
                                        <p:attrNameLst>
                                          <p:attrName>fill.on</p:attrName>
                                        </p:attrNameLst>
                                      </p:cBhvr>
                                      <p:to>
                                        <p:strVal val="true"/>
                                      </p:to>
                                    </p:set>
                                  </p:childTnLst>
                                </p:cTn>
                              </p:par>
                            </p:childTnLst>
                          </p:cTn>
                        </p:par>
                      </p:childTnLst>
                    </p:cTn>
                  </p:par>
                  <p:par>
                    <p:cTn id="160" fill="hold">
                      <p:stCondLst>
                        <p:cond delay="indefinite"/>
                      </p:stCondLst>
                      <p:childTnLst>
                        <p:par>
                          <p:cTn id="161" fill="hold">
                            <p:stCondLst>
                              <p:cond delay="0"/>
                            </p:stCondLst>
                            <p:childTnLst>
                              <p:par>
                                <p:cTn id="162" presetID="16" presetClass="entr" presetSubtype="21" fill="hold" grpId="0" nodeType="clickEffect">
                                  <p:stCondLst>
                                    <p:cond delay="0"/>
                                  </p:stCondLst>
                                  <p:childTnLst>
                                    <p:set>
                                      <p:cBhvr>
                                        <p:cTn id="163" dur="1" fill="hold">
                                          <p:stCondLst>
                                            <p:cond delay="0"/>
                                          </p:stCondLst>
                                        </p:cTn>
                                        <p:tgtEl>
                                          <p:spTgt spid="44"/>
                                        </p:tgtEl>
                                        <p:attrNameLst>
                                          <p:attrName>style.visibility</p:attrName>
                                        </p:attrNameLst>
                                      </p:cBhvr>
                                      <p:to>
                                        <p:strVal val="visible"/>
                                      </p:to>
                                    </p:set>
                                    <p:animEffect transition="in" filter="barn(inVertical)">
                                      <p:cBhvr>
                                        <p:cTn id="164" dur="500"/>
                                        <p:tgtEl>
                                          <p:spTgt spid="44"/>
                                        </p:tgtEl>
                                      </p:cBhvr>
                                    </p:animEffect>
                                  </p:childTnLst>
                                </p:cTn>
                              </p:par>
                            </p:childTnLst>
                          </p:cTn>
                        </p:par>
                      </p:childTnLst>
                    </p:cTn>
                  </p:par>
                  <p:par>
                    <p:cTn id="165" fill="hold">
                      <p:stCondLst>
                        <p:cond delay="indefinite"/>
                      </p:stCondLst>
                      <p:childTnLst>
                        <p:par>
                          <p:cTn id="166" fill="hold">
                            <p:stCondLst>
                              <p:cond delay="0"/>
                            </p:stCondLst>
                            <p:childTnLst>
                              <p:par>
                                <p:cTn id="167" presetID="42" presetClass="path" presetSubtype="0" accel="50000" decel="50000" fill="hold" grpId="15" nodeType="clickEffect">
                                  <p:stCondLst>
                                    <p:cond delay="0"/>
                                  </p:stCondLst>
                                  <p:childTnLst>
                                    <p:animMotion origin="layout" path="M 0.13091 0.18403 L 0.09601 0.06921 " pathEditMode="relative" rAng="0" ptsTypes="AA">
                                      <p:cBhvr>
                                        <p:cTn id="168" dur="2000" fill="hold"/>
                                        <p:tgtEl>
                                          <p:spTgt spid="5"/>
                                        </p:tgtEl>
                                        <p:attrNameLst>
                                          <p:attrName>ppt_x</p:attrName>
                                          <p:attrName>ppt_y</p:attrName>
                                        </p:attrNameLst>
                                      </p:cBhvr>
                                      <p:rCtr x="-1753" y="-5741"/>
                                    </p:animMotion>
                                  </p:childTnLst>
                                </p:cTn>
                              </p:par>
                            </p:childTnLst>
                          </p:cTn>
                        </p:par>
                      </p:childTnLst>
                    </p:cTn>
                  </p:par>
                  <p:par>
                    <p:cTn id="169" fill="hold">
                      <p:stCondLst>
                        <p:cond delay="indefinite"/>
                      </p:stCondLst>
                      <p:childTnLst>
                        <p:par>
                          <p:cTn id="170" fill="hold">
                            <p:stCondLst>
                              <p:cond delay="0"/>
                            </p:stCondLst>
                            <p:childTnLst>
                              <p:par>
                                <p:cTn id="171" presetID="42" presetClass="path" presetSubtype="0" accel="50000" decel="50000" fill="hold" grpId="16" nodeType="clickEffect">
                                  <p:stCondLst>
                                    <p:cond delay="0"/>
                                  </p:stCondLst>
                                  <p:childTnLst>
                                    <p:animMotion origin="layout" path="M 0.09601 0.06921 L -4.72222E-6 3.7037E-7 " pathEditMode="relative" rAng="0" ptsTypes="AA">
                                      <p:cBhvr>
                                        <p:cTn id="172" dur="2000" fill="hold"/>
                                        <p:tgtEl>
                                          <p:spTgt spid="5"/>
                                        </p:tgtEl>
                                        <p:attrNameLst>
                                          <p:attrName>ppt_x</p:attrName>
                                          <p:attrName>ppt_y</p:attrName>
                                        </p:attrNameLst>
                                      </p:cBhvr>
                                      <p:rCtr x="-4809" y="-34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5" grpId="3" animBg="1"/>
      <p:bldP spid="5" grpId="4" animBg="1"/>
      <p:bldP spid="5" grpId="5" animBg="1"/>
      <p:bldP spid="5" grpId="6" animBg="1"/>
      <p:bldP spid="5" grpId="7" animBg="1"/>
      <p:bldP spid="5" grpId="8" animBg="1"/>
      <p:bldP spid="5" grpId="9" animBg="1"/>
      <p:bldP spid="5" grpId="10" animBg="1"/>
      <p:bldP spid="5" grpId="11" animBg="1"/>
      <p:bldP spid="5" grpId="12" animBg="1"/>
      <p:bldP spid="5" grpId="13" animBg="1"/>
      <p:bldP spid="5" grpId="14" animBg="1"/>
      <p:bldP spid="5" grpId="15" animBg="1"/>
      <p:bldP spid="5" grpId="16" animBg="1"/>
      <p:bldP spid="35" grpId="0"/>
      <p:bldP spid="37" grpId="0"/>
      <p:bldP spid="38" grpId="0"/>
      <p:bldP spid="39" grpId="0"/>
      <p:bldP spid="40" grpId="0"/>
      <p:bldP spid="41" grpId="0"/>
      <p:bldP spid="42" grpId="0"/>
      <p:bldP spid="43" grpId="0"/>
      <p:bldP spid="44"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Tree traversal Post-order: print</a:t>
            </a:r>
          </a:p>
        </p:txBody>
      </p:sp>
      <p:sp>
        <p:nvSpPr>
          <p:cNvPr id="4" name="Content Placeholder 1"/>
          <p:cNvSpPr txBox="1">
            <a:spLocks/>
          </p:cNvSpPr>
          <p:nvPr/>
        </p:nvSpPr>
        <p:spPr>
          <a:xfrm>
            <a:off x="1097280" y="1380226"/>
            <a:ext cx="7386320" cy="4322498"/>
          </a:xfrm>
          <a:prstGeom prst="rect">
            <a:avLst/>
          </a:prstGeom>
        </p:spPr>
        <p:txBody>
          <a:bodyPr l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SG" sz="1800" dirty="0"/>
          </a:p>
          <a:p>
            <a:pPr marL="0" indent="0" algn="just">
              <a:lnSpc>
                <a:spcPct val="150000"/>
              </a:lnSpc>
              <a:buNone/>
            </a:pPr>
            <a:endParaRPr lang="en-SG" sz="1800" dirty="0"/>
          </a:p>
          <a:p>
            <a:pPr marL="457200" lvl="1" indent="0" algn="just">
              <a:lnSpc>
                <a:spcPct val="150000"/>
              </a:lnSpc>
              <a:buNone/>
            </a:pPr>
            <a:endParaRPr lang="en-SG" sz="1800" dirty="0"/>
          </a:p>
          <a:p>
            <a:pPr marL="0" indent="0" algn="just">
              <a:lnSpc>
                <a:spcPct val="150000"/>
              </a:lnSpc>
              <a:buNone/>
            </a:pPr>
            <a:endParaRPr lang="en-SG" sz="600" dirty="0"/>
          </a:p>
          <a:p>
            <a:pPr marL="0" indent="0">
              <a:lnSpc>
                <a:spcPct val="100000"/>
              </a:lnSpc>
              <a:buNone/>
            </a:pPr>
            <a:r>
              <a:rPr lang="en-SG" sz="1600" dirty="0">
                <a:latin typeface="Courier New" panose="02070309020205020404" pitchFamily="49" charset="0"/>
                <a:cs typeface="Courier New" panose="02070309020205020404" pitchFamily="49" charset="0"/>
              </a:rPr>
              <a:t>void </a:t>
            </a:r>
            <a:r>
              <a:rPr lang="en-SG" sz="1600" dirty="0" err="1">
                <a:latin typeface="Courier New" panose="02070309020205020404" pitchFamily="49" charset="0"/>
                <a:cs typeface="Courier New" panose="02070309020205020404" pitchFamily="49" charset="0"/>
              </a:rPr>
              <a:t>TreeTraversal_post</a:t>
            </a:r>
            <a:r>
              <a:rPr lang="en-SG" sz="1600" dirty="0">
                <a:latin typeface="Courier New" panose="02070309020205020404" pitchFamily="49" charset="0"/>
                <a:cs typeface="Courier New" panose="02070309020205020404" pitchFamily="49" charset="0"/>
              </a:rPr>
              <a:t>(</a:t>
            </a:r>
            <a:r>
              <a:rPr lang="en-SG" sz="1600" dirty="0" err="1">
                <a:latin typeface="Courier New" panose="02070309020205020404" pitchFamily="49" charset="0"/>
                <a:cs typeface="Courier New" panose="02070309020205020404" pitchFamily="49" charset="0"/>
              </a:rPr>
              <a:t>BTNode</a:t>
            </a:r>
            <a:r>
              <a:rPr lang="en-SG" sz="1600" dirty="0">
                <a:latin typeface="Courier New" panose="02070309020205020404" pitchFamily="49" charset="0"/>
                <a:cs typeface="Courier New" panose="02070309020205020404" pitchFamily="49" charset="0"/>
              </a:rPr>
              <a:t> *cur){</a:t>
            </a:r>
          </a:p>
          <a:p>
            <a:pPr marL="0" indent="0">
              <a:lnSpc>
                <a:spcPct val="100000"/>
              </a:lnSpc>
              <a:buNone/>
            </a:pPr>
            <a:r>
              <a:rPr lang="en-SG" sz="1600" dirty="0">
                <a:latin typeface="Courier New" panose="02070309020205020404" pitchFamily="49" charset="0"/>
                <a:cs typeface="Courier New" panose="02070309020205020404" pitchFamily="49" charset="0"/>
              </a:rPr>
              <a:t>    if (cur == NULL) </a:t>
            </a:r>
          </a:p>
          <a:p>
            <a:pPr marL="0" indent="0">
              <a:lnSpc>
                <a:spcPct val="100000"/>
              </a:lnSpc>
              <a:spcBef>
                <a:spcPts val="300"/>
              </a:spcBef>
              <a:buNone/>
            </a:pPr>
            <a:r>
              <a:rPr lang="en-SG" sz="1600" dirty="0">
                <a:latin typeface="Courier New" panose="02070309020205020404" pitchFamily="49" charset="0"/>
                <a:cs typeface="Courier New" panose="02070309020205020404" pitchFamily="49" charset="0"/>
              </a:rPr>
              <a:t>        return;</a:t>
            </a:r>
          </a:p>
          <a:p>
            <a:pPr marL="0" indent="0">
              <a:lnSpc>
                <a:spcPct val="100000"/>
              </a:lnSpc>
              <a:buNone/>
            </a:pPr>
            <a:endParaRPr lang="en-SG" sz="300" dirty="0">
              <a:latin typeface="Courier New" panose="02070309020205020404" pitchFamily="49" charset="0"/>
              <a:cs typeface="Courier New" panose="02070309020205020404" pitchFamily="49" charset="0"/>
            </a:endParaRPr>
          </a:p>
          <a:p>
            <a:pPr marL="0" indent="0">
              <a:lnSpc>
                <a:spcPct val="100000"/>
              </a:lnSpc>
              <a:buNone/>
            </a:pPr>
            <a:r>
              <a:rPr lang="en-SG" sz="1600" dirty="0">
                <a:latin typeface="Courier New" panose="02070309020205020404" pitchFamily="49" charset="0"/>
                <a:cs typeface="Courier New" panose="02070309020205020404" pitchFamily="49" charset="0"/>
              </a:rPr>
              <a:t>   </a:t>
            </a:r>
            <a:r>
              <a:rPr lang="en-SG" sz="1500" dirty="0" err="1">
                <a:latin typeface="Courier New" panose="02070309020205020404" pitchFamily="49" charset="0"/>
                <a:cs typeface="Courier New" panose="02070309020205020404" pitchFamily="49" charset="0"/>
              </a:rPr>
              <a:t>TreeTraversal_post</a:t>
            </a:r>
            <a:r>
              <a:rPr lang="en-SG" sz="1500" dirty="0">
                <a:latin typeface="Courier New" panose="02070309020205020404" pitchFamily="49" charset="0"/>
                <a:cs typeface="Courier New" panose="02070309020205020404" pitchFamily="49" charset="0"/>
              </a:rPr>
              <a:t>(cur-&gt;left); //Visit the left child node</a:t>
            </a:r>
          </a:p>
          <a:p>
            <a:pPr marL="0" indent="0">
              <a:lnSpc>
                <a:spcPct val="100000"/>
              </a:lnSpc>
              <a:spcBef>
                <a:spcPts val="300"/>
              </a:spcBef>
              <a:buNone/>
            </a:pPr>
            <a:r>
              <a:rPr lang="en-SG" sz="1600" dirty="0">
                <a:latin typeface="Courier New" panose="02070309020205020404" pitchFamily="49" charset="0"/>
                <a:cs typeface="Courier New" panose="02070309020205020404" pitchFamily="49" charset="0"/>
              </a:rPr>
              <a:t>   </a:t>
            </a:r>
            <a:r>
              <a:rPr lang="en-SG" sz="1500" dirty="0" err="1">
                <a:latin typeface="Courier New" panose="02070309020205020404" pitchFamily="49" charset="0"/>
                <a:cs typeface="Courier New" panose="02070309020205020404" pitchFamily="49" charset="0"/>
              </a:rPr>
              <a:t>TreeTraversal_post</a:t>
            </a:r>
            <a:r>
              <a:rPr lang="en-SG" sz="1500" dirty="0">
                <a:latin typeface="Courier New" panose="02070309020205020404" pitchFamily="49" charset="0"/>
                <a:cs typeface="Courier New" panose="02070309020205020404" pitchFamily="49" charset="0"/>
              </a:rPr>
              <a:t>(cur-&gt;right);//Visit the right child node</a:t>
            </a:r>
          </a:p>
          <a:p>
            <a:pPr marL="0" indent="0">
              <a:lnSpc>
                <a:spcPct val="100000"/>
              </a:lnSpc>
              <a:spcBef>
                <a:spcPts val="300"/>
              </a:spcBef>
              <a:buNone/>
            </a:pPr>
            <a:r>
              <a:rPr lang="en-SG" altLang="zh-CN" sz="1600" dirty="0">
                <a:latin typeface="Courier New" panose="02070309020205020404" pitchFamily="49" charset="0"/>
                <a:cs typeface="Courier New" panose="02070309020205020404" pitchFamily="49" charset="0"/>
              </a:rPr>
              <a:t>   </a:t>
            </a:r>
            <a:r>
              <a:rPr lang="en-SG" altLang="zh-CN" sz="1600" dirty="0" err="1">
                <a:latin typeface="Courier New" panose="02070309020205020404" pitchFamily="49" charset="0"/>
                <a:cs typeface="Courier New" panose="02070309020205020404" pitchFamily="49" charset="0"/>
              </a:rPr>
              <a:t>printf</a:t>
            </a:r>
            <a:r>
              <a:rPr lang="en-SG" altLang="zh-CN" sz="1600" dirty="0">
                <a:latin typeface="Courier New" panose="02070309020205020404" pitchFamily="49" charset="0"/>
                <a:cs typeface="Courier New" panose="02070309020205020404" pitchFamily="49" charset="0"/>
              </a:rPr>
              <a:t>(“%c  ”,cur-&gt;item);</a:t>
            </a:r>
            <a:endParaRPr lang="en-SG" sz="1600" dirty="0">
              <a:latin typeface="Courier New" panose="02070309020205020404" pitchFamily="49" charset="0"/>
              <a:cs typeface="Courier New" panose="02070309020205020404" pitchFamily="49" charset="0"/>
            </a:endParaRPr>
          </a:p>
          <a:p>
            <a:pPr marL="0" indent="0">
              <a:lnSpc>
                <a:spcPct val="100000"/>
              </a:lnSpc>
              <a:spcBef>
                <a:spcPts val="300"/>
              </a:spcBef>
              <a:buNone/>
            </a:pPr>
            <a:r>
              <a:rPr lang="en-SG" sz="1600" dirty="0">
                <a:latin typeface="Courier New" panose="02070309020205020404" pitchFamily="49" charset="0"/>
                <a:cs typeface="Courier New" panose="02070309020205020404" pitchFamily="49" charset="0"/>
              </a:rPr>
              <a:t>}</a:t>
            </a:r>
          </a:p>
          <a:p>
            <a:pPr marL="0" indent="0" algn="just">
              <a:lnSpc>
                <a:spcPct val="150000"/>
              </a:lnSpc>
              <a:buNone/>
            </a:pPr>
            <a:endParaRPr lang="en-SG" sz="1800" dirty="0"/>
          </a:p>
        </p:txBody>
      </p:sp>
      <p:sp>
        <p:nvSpPr>
          <p:cNvPr id="5" name="object 49"/>
          <p:cNvSpPr/>
          <p:nvPr/>
        </p:nvSpPr>
        <p:spPr>
          <a:xfrm>
            <a:off x="6277393" y="1492960"/>
            <a:ext cx="797560" cy="508000"/>
          </a:xfrm>
          <a:custGeom>
            <a:avLst/>
            <a:gdLst/>
            <a:ahLst/>
            <a:cxnLst/>
            <a:rect l="l" t="t" r="r" b="b"/>
            <a:pathLst>
              <a:path w="797559" h="508000">
                <a:moveTo>
                  <a:pt x="0" y="253948"/>
                </a:moveTo>
                <a:lnTo>
                  <a:pt x="5218" y="212757"/>
                </a:lnTo>
                <a:lnTo>
                  <a:pt x="20326" y="173681"/>
                </a:lnTo>
                <a:lnTo>
                  <a:pt x="44502" y="137244"/>
                </a:lnTo>
                <a:lnTo>
                  <a:pt x="76927" y="103970"/>
                </a:lnTo>
                <a:lnTo>
                  <a:pt x="116778" y="74379"/>
                </a:lnTo>
                <a:lnTo>
                  <a:pt x="163235" y="48997"/>
                </a:lnTo>
                <a:lnTo>
                  <a:pt x="215477" y="28345"/>
                </a:lnTo>
                <a:lnTo>
                  <a:pt x="272683" y="12946"/>
                </a:lnTo>
                <a:lnTo>
                  <a:pt x="334033" y="3323"/>
                </a:lnTo>
                <a:lnTo>
                  <a:pt x="398705" y="0"/>
                </a:lnTo>
                <a:lnTo>
                  <a:pt x="431405" y="841"/>
                </a:lnTo>
                <a:lnTo>
                  <a:pt x="494519" y="7380"/>
                </a:lnTo>
                <a:lnTo>
                  <a:pt x="553900" y="19956"/>
                </a:lnTo>
                <a:lnTo>
                  <a:pt x="608727" y="38047"/>
                </a:lnTo>
                <a:lnTo>
                  <a:pt x="658179" y="61130"/>
                </a:lnTo>
                <a:lnTo>
                  <a:pt x="701436" y="88681"/>
                </a:lnTo>
                <a:lnTo>
                  <a:pt x="737676" y="120179"/>
                </a:lnTo>
                <a:lnTo>
                  <a:pt x="766079" y="155100"/>
                </a:lnTo>
                <a:lnTo>
                  <a:pt x="785824" y="192922"/>
                </a:lnTo>
                <a:lnTo>
                  <a:pt x="796090" y="233121"/>
                </a:lnTo>
                <a:lnTo>
                  <a:pt x="797412" y="253948"/>
                </a:lnTo>
                <a:lnTo>
                  <a:pt x="796090" y="274776"/>
                </a:lnTo>
                <a:lnTo>
                  <a:pt x="785824" y="314975"/>
                </a:lnTo>
                <a:lnTo>
                  <a:pt x="766079" y="352797"/>
                </a:lnTo>
                <a:lnTo>
                  <a:pt x="737676" y="387718"/>
                </a:lnTo>
                <a:lnTo>
                  <a:pt x="701436" y="419216"/>
                </a:lnTo>
                <a:lnTo>
                  <a:pt x="658179" y="446767"/>
                </a:lnTo>
                <a:lnTo>
                  <a:pt x="608727" y="469850"/>
                </a:lnTo>
                <a:lnTo>
                  <a:pt x="553900" y="487941"/>
                </a:lnTo>
                <a:lnTo>
                  <a:pt x="494519" y="500517"/>
                </a:lnTo>
                <a:lnTo>
                  <a:pt x="431405" y="507056"/>
                </a:lnTo>
                <a:lnTo>
                  <a:pt x="398705" y="507898"/>
                </a:lnTo>
                <a:lnTo>
                  <a:pt x="366005" y="507056"/>
                </a:lnTo>
                <a:lnTo>
                  <a:pt x="302892" y="500517"/>
                </a:lnTo>
                <a:lnTo>
                  <a:pt x="243511" y="487941"/>
                </a:lnTo>
                <a:lnTo>
                  <a:pt x="188684" y="469850"/>
                </a:lnTo>
                <a:lnTo>
                  <a:pt x="139232" y="446767"/>
                </a:lnTo>
                <a:lnTo>
                  <a:pt x="95975" y="419216"/>
                </a:lnTo>
                <a:lnTo>
                  <a:pt x="59735" y="387718"/>
                </a:lnTo>
                <a:lnTo>
                  <a:pt x="31332" y="352797"/>
                </a:lnTo>
                <a:lnTo>
                  <a:pt x="11587" y="314975"/>
                </a:lnTo>
                <a:lnTo>
                  <a:pt x="1321" y="274776"/>
                </a:lnTo>
                <a:lnTo>
                  <a:pt x="0" y="253948"/>
                </a:lnTo>
                <a:close/>
              </a:path>
            </a:pathLst>
          </a:custGeom>
          <a:ln w="76199">
            <a:solidFill>
              <a:srgbClr val="FAA757"/>
            </a:solidFill>
          </a:ln>
        </p:spPr>
        <p:txBody>
          <a:bodyPr wrap="square" lIns="0" tIns="0" rIns="0" bIns="0" rtlCol="0"/>
          <a:lstStyle/>
          <a:p>
            <a:endParaRPr sz="2000">
              <a:solidFill>
                <a:prstClr val="black"/>
              </a:solidFill>
            </a:endParaRPr>
          </a:p>
        </p:txBody>
      </p:sp>
      <p:sp>
        <p:nvSpPr>
          <p:cNvPr id="6" name="object 6"/>
          <p:cNvSpPr/>
          <p:nvPr/>
        </p:nvSpPr>
        <p:spPr>
          <a:xfrm>
            <a:off x="6476782" y="1572697"/>
            <a:ext cx="398780" cy="297180"/>
          </a:xfrm>
          <a:prstGeom prst="ellipse">
            <a:avLst/>
          </a:prstGeom>
          <a:solidFill>
            <a:schemeClr val="bg1"/>
          </a:solidFill>
        </p:spPr>
        <p:txBody>
          <a:bodyPr wrap="square" lIns="0" tIns="0" rIns="0" bIns="0" rtlCol="0"/>
          <a:lstStyle/>
          <a:p>
            <a:r>
              <a:rPr lang="en-US" sz="2000" dirty="0">
                <a:solidFill>
                  <a:prstClr val="black"/>
                </a:solidFill>
              </a:rPr>
              <a:t> E</a:t>
            </a:r>
            <a:endParaRPr sz="2000" dirty="0">
              <a:solidFill>
                <a:prstClr val="black"/>
              </a:solidFill>
            </a:endParaRPr>
          </a:p>
        </p:txBody>
      </p:sp>
      <p:sp>
        <p:nvSpPr>
          <p:cNvPr id="7" name="object 7"/>
          <p:cNvSpPr/>
          <p:nvPr/>
        </p:nvSpPr>
        <p:spPr>
          <a:xfrm>
            <a:off x="6476782" y="1572697"/>
            <a:ext cx="398780" cy="297180"/>
          </a:xfrm>
          <a:prstGeom prst="ellipse">
            <a:avLst/>
          </a:prstGeom>
          <a:solidFill>
            <a:schemeClr val="bg1"/>
          </a:solidFill>
          <a:ln w="25399">
            <a:solidFill>
              <a:srgbClr val="839950"/>
            </a:solidFill>
          </a:ln>
        </p:spPr>
        <p:txBody>
          <a:bodyPr wrap="square" lIns="0" tIns="0" rIns="0" bIns="0" rtlCol="0"/>
          <a:lstStyle/>
          <a:p>
            <a:r>
              <a:rPr lang="en-US" sz="1400" dirty="0">
                <a:solidFill>
                  <a:prstClr val="black"/>
                </a:solidFill>
              </a:rPr>
              <a:t> </a:t>
            </a:r>
            <a:r>
              <a:rPr lang="en-US" sz="2000" dirty="0">
                <a:solidFill>
                  <a:prstClr val="black"/>
                </a:solidFill>
              </a:rPr>
              <a:t>E</a:t>
            </a:r>
            <a:endParaRPr sz="2000" dirty="0">
              <a:solidFill>
                <a:prstClr val="black"/>
              </a:solidFill>
            </a:endParaRPr>
          </a:p>
        </p:txBody>
      </p:sp>
      <p:sp>
        <p:nvSpPr>
          <p:cNvPr id="8" name="object 8"/>
          <p:cNvSpPr/>
          <p:nvPr/>
        </p:nvSpPr>
        <p:spPr>
          <a:xfrm>
            <a:off x="5679370" y="212324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9" name="object 9"/>
          <p:cNvSpPr/>
          <p:nvPr/>
        </p:nvSpPr>
        <p:spPr>
          <a:xfrm>
            <a:off x="5679370" y="2123244"/>
            <a:ext cx="398780" cy="297180"/>
          </a:xfrm>
          <a:prstGeom prst="ellipse">
            <a:avLst/>
          </a:prstGeom>
          <a:solidFill>
            <a:schemeClr val="bg1"/>
          </a:solidFill>
          <a:ln w="25399">
            <a:solidFill>
              <a:srgbClr val="839950"/>
            </a:solidFill>
          </a:ln>
        </p:spPr>
        <p:txBody>
          <a:bodyPr wrap="square" lIns="0" tIns="0" rIns="0" bIns="0" rtlCol="0"/>
          <a:lstStyle/>
          <a:p>
            <a:r>
              <a:rPr lang="en-US" sz="1200" dirty="0">
                <a:solidFill>
                  <a:prstClr val="black"/>
                </a:solidFill>
              </a:rPr>
              <a:t> </a:t>
            </a:r>
            <a:r>
              <a:rPr lang="en-US" sz="2000" dirty="0">
                <a:solidFill>
                  <a:prstClr val="black"/>
                </a:solidFill>
              </a:rPr>
              <a:t>B</a:t>
            </a:r>
            <a:endParaRPr sz="2000" dirty="0">
              <a:solidFill>
                <a:prstClr val="black"/>
              </a:solidFill>
            </a:endParaRPr>
          </a:p>
        </p:txBody>
      </p:sp>
      <p:sp>
        <p:nvSpPr>
          <p:cNvPr id="10" name="object 10"/>
          <p:cNvSpPr/>
          <p:nvPr/>
        </p:nvSpPr>
        <p:spPr>
          <a:xfrm>
            <a:off x="5280666" y="2760536"/>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1" name="object 11"/>
          <p:cNvSpPr/>
          <p:nvPr/>
        </p:nvSpPr>
        <p:spPr>
          <a:xfrm>
            <a:off x="5280666" y="2760536"/>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dirty="0"/>
              <a:t>A</a:t>
            </a:r>
            <a:endParaRPr sz="2000" dirty="0"/>
          </a:p>
        </p:txBody>
      </p:sp>
      <p:sp>
        <p:nvSpPr>
          <p:cNvPr id="12" name="object 12"/>
          <p:cNvSpPr/>
          <p:nvPr/>
        </p:nvSpPr>
        <p:spPr>
          <a:xfrm>
            <a:off x="6078077" y="2760536"/>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3" name="object 13"/>
          <p:cNvSpPr/>
          <p:nvPr/>
        </p:nvSpPr>
        <p:spPr>
          <a:xfrm>
            <a:off x="6078077" y="2760536"/>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dirty="0">
                <a:solidFill>
                  <a:prstClr val="black"/>
                </a:solidFill>
              </a:rPr>
              <a:t>C</a:t>
            </a:r>
            <a:endParaRPr sz="2000" dirty="0">
              <a:solidFill>
                <a:prstClr val="black"/>
              </a:solidFill>
            </a:endParaRPr>
          </a:p>
        </p:txBody>
      </p:sp>
      <p:sp>
        <p:nvSpPr>
          <p:cNvPr id="14" name="object 14"/>
          <p:cNvSpPr/>
          <p:nvPr/>
        </p:nvSpPr>
        <p:spPr>
          <a:xfrm>
            <a:off x="7274192" y="212324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5" name="object 15"/>
          <p:cNvSpPr/>
          <p:nvPr/>
        </p:nvSpPr>
        <p:spPr>
          <a:xfrm>
            <a:off x="7274192" y="2123244"/>
            <a:ext cx="398780" cy="297180"/>
          </a:xfrm>
          <a:prstGeom prst="ellipse">
            <a:avLst/>
          </a:prstGeom>
          <a:solidFill>
            <a:schemeClr val="bg1"/>
          </a:solidFill>
          <a:ln w="25399">
            <a:solidFill>
              <a:srgbClr val="839950"/>
            </a:solidFill>
          </a:ln>
        </p:spPr>
        <p:txBody>
          <a:bodyPr wrap="square" lIns="0" tIns="0" rIns="0" bIns="0" rtlCol="0"/>
          <a:lstStyle/>
          <a:p>
            <a:r>
              <a:rPr lang="en-US" sz="900">
                <a:solidFill>
                  <a:prstClr val="black"/>
                </a:solidFill>
              </a:rPr>
              <a:t> </a:t>
            </a:r>
            <a:r>
              <a:rPr lang="en-US" sz="2000">
                <a:solidFill>
                  <a:prstClr val="black"/>
                </a:solidFill>
              </a:rPr>
              <a:t>G</a:t>
            </a:r>
            <a:endParaRPr sz="2000" dirty="0">
              <a:solidFill>
                <a:prstClr val="black"/>
              </a:solidFill>
            </a:endParaRPr>
          </a:p>
        </p:txBody>
      </p:sp>
      <p:sp>
        <p:nvSpPr>
          <p:cNvPr id="16" name="object 16"/>
          <p:cNvSpPr/>
          <p:nvPr/>
        </p:nvSpPr>
        <p:spPr>
          <a:xfrm>
            <a:off x="6875488" y="276535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7" name="object 17"/>
          <p:cNvSpPr/>
          <p:nvPr/>
        </p:nvSpPr>
        <p:spPr>
          <a:xfrm>
            <a:off x="6875488" y="2765355"/>
            <a:ext cx="398780" cy="297180"/>
          </a:xfrm>
          <a:prstGeom prst="ellipse">
            <a:avLst/>
          </a:prstGeom>
          <a:solidFill>
            <a:schemeClr val="bg1"/>
          </a:solidFill>
          <a:ln w="25399">
            <a:solidFill>
              <a:srgbClr val="839950"/>
            </a:solidFill>
          </a:ln>
        </p:spPr>
        <p:txBody>
          <a:bodyPr wrap="square" lIns="0" tIns="0" rIns="0" bIns="0" rtlCol="0"/>
          <a:lstStyle/>
          <a:p>
            <a:r>
              <a:rPr lang="en-US" sz="1400" dirty="0">
                <a:solidFill>
                  <a:prstClr val="black"/>
                </a:solidFill>
              </a:rPr>
              <a:t> </a:t>
            </a:r>
            <a:r>
              <a:rPr lang="en-US" sz="2000" dirty="0">
                <a:solidFill>
                  <a:prstClr val="black"/>
                </a:solidFill>
              </a:rPr>
              <a:t>F</a:t>
            </a:r>
            <a:endParaRPr sz="2000" dirty="0">
              <a:solidFill>
                <a:prstClr val="black"/>
              </a:solidFill>
            </a:endParaRPr>
          </a:p>
        </p:txBody>
      </p:sp>
      <p:sp>
        <p:nvSpPr>
          <p:cNvPr id="18" name="object 18"/>
          <p:cNvSpPr/>
          <p:nvPr/>
        </p:nvSpPr>
        <p:spPr>
          <a:xfrm>
            <a:off x="7672899" y="276535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9" name="object 19"/>
          <p:cNvSpPr/>
          <p:nvPr/>
        </p:nvSpPr>
        <p:spPr>
          <a:xfrm>
            <a:off x="7672898" y="2765355"/>
            <a:ext cx="398780" cy="297180"/>
          </a:xfrm>
          <a:prstGeom prst="ellipse">
            <a:avLst/>
          </a:prstGeom>
          <a:solidFill>
            <a:schemeClr val="bg1"/>
          </a:solidFill>
          <a:ln w="25399">
            <a:solidFill>
              <a:srgbClr val="839950"/>
            </a:solidFill>
          </a:ln>
        </p:spPr>
        <p:txBody>
          <a:bodyPr wrap="square" lIns="0" tIns="0" rIns="0" bIns="0" rtlCol="0"/>
          <a:lstStyle/>
          <a:p>
            <a:r>
              <a:rPr lang="en-US" sz="2000">
                <a:solidFill>
                  <a:prstClr val="black"/>
                </a:solidFill>
              </a:rPr>
              <a:t> I</a:t>
            </a:r>
            <a:endParaRPr sz="2000" dirty="0">
              <a:solidFill>
                <a:prstClr val="black"/>
              </a:solidFill>
            </a:endParaRPr>
          </a:p>
        </p:txBody>
      </p:sp>
      <p:sp>
        <p:nvSpPr>
          <p:cNvPr id="20" name="object 38"/>
          <p:cNvSpPr/>
          <p:nvPr/>
        </p:nvSpPr>
        <p:spPr>
          <a:xfrm>
            <a:off x="6277430" y="344286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21" name="object 39"/>
          <p:cNvSpPr/>
          <p:nvPr/>
        </p:nvSpPr>
        <p:spPr>
          <a:xfrm>
            <a:off x="6277430" y="3442865"/>
            <a:ext cx="398780" cy="297180"/>
          </a:xfrm>
          <a:prstGeom prst="ellipse">
            <a:avLst/>
          </a:prstGeom>
          <a:solidFill>
            <a:schemeClr val="bg1"/>
          </a:solidFill>
          <a:ln w="25399">
            <a:solidFill>
              <a:srgbClr val="839950"/>
            </a:solidFill>
          </a:ln>
        </p:spPr>
        <p:txBody>
          <a:bodyPr wrap="square" lIns="0" tIns="0" rIns="0" bIns="0" rtlCol="0"/>
          <a:lstStyle/>
          <a:p>
            <a:r>
              <a:rPr lang="en-US" sz="1050">
                <a:solidFill>
                  <a:prstClr val="black"/>
                </a:solidFill>
              </a:rPr>
              <a:t> </a:t>
            </a:r>
            <a:r>
              <a:rPr lang="en-US" sz="2000">
                <a:solidFill>
                  <a:prstClr val="black"/>
                </a:solidFill>
              </a:rPr>
              <a:t>D</a:t>
            </a:r>
            <a:endParaRPr sz="2000" dirty="0">
              <a:solidFill>
                <a:prstClr val="black"/>
              </a:solidFill>
            </a:endParaRPr>
          </a:p>
        </p:txBody>
      </p:sp>
      <p:sp>
        <p:nvSpPr>
          <p:cNvPr id="22" name="object 40"/>
          <p:cNvSpPr/>
          <p:nvPr/>
        </p:nvSpPr>
        <p:spPr>
          <a:xfrm>
            <a:off x="7473545" y="344286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23" name="object 41"/>
          <p:cNvSpPr/>
          <p:nvPr/>
        </p:nvSpPr>
        <p:spPr>
          <a:xfrm>
            <a:off x="7473545" y="3442865"/>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dirty="0">
                <a:solidFill>
                  <a:prstClr val="black"/>
                </a:solidFill>
              </a:rPr>
              <a:t>H</a:t>
            </a:r>
            <a:endParaRPr sz="2000" dirty="0">
              <a:solidFill>
                <a:prstClr val="black"/>
              </a:solidFill>
            </a:endParaRPr>
          </a:p>
        </p:txBody>
      </p:sp>
      <p:cxnSp>
        <p:nvCxnSpPr>
          <p:cNvPr id="24" name="直接箭头连接符 38"/>
          <p:cNvCxnSpPr>
            <a:stCxn id="7" idx="5"/>
            <a:endCxn id="15" idx="1"/>
          </p:cNvCxnSpPr>
          <p:nvPr/>
        </p:nvCxnSpPr>
        <p:spPr>
          <a:xfrm>
            <a:off x="6817162" y="1826356"/>
            <a:ext cx="515430" cy="3404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39"/>
          <p:cNvCxnSpPr>
            <a:stCxn id="7" idx="3"/>
            <a:endCxn id="8" idx="7"/>
          </p:cNvCxnSpPr>
          <p:nvPr/>
        </p:nvCxnSpPr>
        <p:spPr>
          <a:xfrm flipH="1">
            <a:off x="6019750" y="1826356"/>
            <a:ext cx="515432" cy="3404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40"/>
          <p:cNvCxnSpPr>
            <a:stCxn id="8" idx="3"/>
            <a:endCxn id="11" idx="0"/>
          </p:cNvCxnSpPr>
          <p:nvPr/>
        </p:nvCxnSpPr>
        <p:spPr>
          <a:xfrm flipH="1">
            <a:off x="5480056" y="2376904"/>
            <a:ext cx="257714" cy="3836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41"/>
          <p:cNvCxnSpPr>
            <a:stCxn id="15" idx="3"/>
            <a:endCxn id="16" idx="0"/>
          </p:cNvCxnSpPr>
          <p:nvPr/>
        </p:nvCxnSpPr>
        <p:spPr>
          <a:xfrm flipH="1">
            <a:off x="7074878" y="2376903"/>
            <a:ext cx="257714"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42"/>
          <p:cNvCxnSpPr>
            <a:stCxn id="9" idx="5"/>
            <a:endCxn id="12" idx="0"/>
          </p:cNvCxnSpPr>
          <p:nvPr/>
        </p:nvCxnSpPr>
        <p:spPr>
          <a:xfrm>
            <a:off x="6019750" y="2376903"/>
            <a:ext cx="257717" cy="383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43"/>
          <p:cNvCxnSpPr>
            <a:stCxn id="15" idx="5"/>
            <a:endCxn id="18" idx="0"/>
          </p:cNvCxnSpPr>
          <p:nvPr/>
        </p:nvCxnSpPr>
        <p:spPr>
          <a:xfrm>
            <a:off x="7614572" y="2376903"/>
            <a:ext cx="257717"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44"/>
          <p:cNvCxnSpPr>
            <a:stCxn id="13" idx="4"/>
            <a:endCxn id="20" idx="0"/>
          </p:cNvCxnSpPr>
          <p:nvPr/>
        </p:nvCxnSpPr>
        <p:spPr>
          <a:xfrm>
            <a:off x="6277467" y="3057716"/>
            <a:ext cx="199353" cy="3851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45"/>
          <p:cNvCxnSpPr>
            <a:stCxn id="19" idx="4"/>
            <a:endCxn id="23" idx="0"/>
          </p:cNvCxnSpPr>
          <p:nvPr/>
        </p:nvCxnSpPr>
        <p:spPr>
          <a:xfrm flipH="1">
            <a:off x="7672935" y="3062535"/>
            <a:ext cx="199353" cy="3803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矩形 2"/>
          <p:cNvSpPr/>
          <p:nvPr/>
        </p:nvSpPr>
        <p:spPr>
          <a:xfrm>
            <a:off x="1097280" y="2112033"/>
            <a:ext cx="3822035" cy="52973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Verdana (Body)"/>
            </a:endParaRPr>
          </a:p>
        </p:txBody>
      </p:sp>
      <p:sp>
        <p:nvSpPr>
          <p:cNvPr id="35" name="文本框 8"/>
          <p:cNvSpPr txBox="1"/>
          <p:nvPr/>
        </p:nvSpPr>
        <p:spPr>
          <a:xfrm>
            <a:off x="1152582" y="2153793"/>
            <a:ext cx="372942" cy="369332"/>
          </a:xfrm>
          <a:prstGeom prst="rect">
            <a:avLst/>
          </a:prstGeom>
          <a:noFill/>
        </p:spPr>
        <p:txBody>
          <a:bodyPr wrap="square" rtlCol="0">
            <a:spAutoFit/>
          </a:bodyPr>
          <a:lstStyle/>
          <a:p>
            <a:r>
              <a:rPr lang="en-US" altLang="zh-CN" dirty="0">
                <a:solidFill>
                  <a:schemeClr val="bg1"/>
                </a:solidFill>
                <a:latin typeface="Verdana (Body)"/>
              </a:rPr>
              <a:t>A</a:t>
            </a:r>
            <a:endParaRPr lang="zh-CN" altLang="en-US" dirty="0">
              <a:solidFill>
                <a:schemeClr val="bg1"/>
              </a:solidFill>
              <a:latin typeface="Verdana (Body)"/>
            </a:endParaRPr>
          </a:p>
        </p:txBody>
      </p:sp>
      <p:sp>
        <p:nvSpPr>
          <p:cNvPr id="36" name="文本框 9"/>
          <p:cNvSpPr txBox="1"/>
          <p:nvPr/>
        </p:nvSpPr>
        <p:spPr>
          <a:xfrm>
            <a:off x="1097281" y="1671654"/>
            <a:ext cx="1106484" cy="369332"/>
          </a:xfrm>
          <a:prstGeom prst="rect">
            <a:avLst/>
          </a:prstGeom>
          <a:noFill/>
        </p:spPr>
        <p:txBody>
          <a:bodyPr wrap="square" rtlCol="0">
            <a:spAutoFit/>
          </a:bodyPr>
          <a:lstStyle/>
          <a:p>
            <a:r>
              <a:rPr lang="en-US" altLang="zh-CN" dirty="0">
                <a:latin typeface="Verdana (Body)"/>
              </a:rPr>
              <a:t>Output: </a:t>
            </a:r>
            <a:endParaRPr lang="zh-CN" altLang="en-US" dirty="0">
              <a:latin typeface="Verdana (Body)"/>
            </a:endParaRPr>
          </a:p>
        </p:txBody>
      </p:sp>
      <p:sp>
        <p:nvSpPr>
          <p:cNvPr id="37" name="文本框 46"/>
          <p:cNvSpPr txBox="1"/>
          <p:nvPr/>
        </p:nvSpPr>
        <p:spPr>
          <a:xfrm>
            <a:off x="1484293" y="2153793"/>
            <a:ext cx="372942" cy="369332"/>
          </a:xfrm>
          <a:prstGeom prst="rect">
            <a:avLst/>
          </a:prstGeom>
          <a:noFill/>
        </p:spPr>
        <p:txBody>
          <a:bodyPr wrap="square" rtlCol="0">
            <a:spAutoFit/>
          </a:bodyPr>
          <a:lstStyle/>
          <a:p>
            <a:r>
              <a:rPr lang="en-US" altLang="zh-CN" dirty="0">
                <a:solidFill>
                  <a:schemeClr val="bg1"/>
                </a:solidFill>
                <a:latin typeface="Verdana (Body)"/>
              </a:rPr>
              <a:t>D</a:t>
            </a:r>
            <a:endParaRPr lang="zh-CN" altLang="en-US" dirty="0">
              <a:solidFill>
                <a:schemeClr val="bg1"/>
              </a:solidFill>
              <a:latin typeface="Verdana (Body)"/>
            </a:endParaRPr>
          </a:p>
        </p:txBody>
      </p:sp>
      <p:sp>
        <p:nvSpPr>
          <p:cNvPr id="38" name="文本框 47"/>
          <p:cNvSpPr txBox="1"/>
          <p:nvPr/>
        </p:nvSpPr>
        <p:spPr>
          <a:xfrm>
            <a:off x="1816004" y="2153793"/>
            <a:ext cx="372942" cy="369332"/>
          </a:xfrm>
          <a:prstGeom prst="rect">
            <a:avLst/>
          </a:prstGeom>
          <a:noFill/>
        </p:spPr>
        <p:txBody>
          <a:bodyPr wrap="square" rtlCol="0">
            <a:spAutoFit/>
          </a:bodyPr>
          <a:lstStyle/>
          <a:p>
            <a:r>
              <a:rPr lang="en-US" altLang="zh-CN" dirty="0">
                <a:solidFill>
                  <a:schemeClr val="bg1"/>
                </a:solidFill>
                <a:latin typeface="Verdana (Body)"/>
              </a:rPr>
              <a:t>C</a:t>
            </a:r>
            <a:endParaRPr lang="zh-CN" altLang="en-US" dirty="0">
              <a:solidFill>
                <a:schemeClr val="bg1"/>
              </a:solidFill>
              <a:latin typeface="Verdana (Body)"/>
            </a:endParaRPr>
          </a:p>
        </p:txBody>
      </p:sp>
      <p:sp>
        <p:nvSpPr>
          <p:cNvPr id="39" name="文本框 48"/>
          <p:cNvSpPr txBox="1"/>
          <p:nvPr/>
        </p:nvSpPr>
        <p:spPr>
          <a:xfrm>
            <a:off x="2147715" y="2153793"/>
            <a:ext cx="372942" cy="369332"/>
          </a:xfrm>
          <a:prstGeom prst="rect">
            <a:avLst/>
          </a:prstGeom>
          <a:noFill/>
        </p:spPr>
        <p:txBody>
          <a:bodyPr wrap="square" rtlCol="0">
            <a:spAutoFit/>
          </a:bodyPr>
          <a:lstStyle/>
          <a:p>
            <a:r>
              <a:rPr lang="en-US" altLang="zh-CN" dirty="0">
                <a:solidFill>
                  <a:schemeClr val="bg1"/>
                </a:solidFill>
                <a:latin typeface="Verdana (Body)"/>
              </a:rPr>
              <a:t>B</a:t>
            </a:r>
            <a:endParaRPr lang="zh-CN" altLang="en-US" dirty="0">
              <a:solidFill>
                <a:schemeClr val="bg1"/>
              </a:solidFill>
              <a:latin typeface="Verdana (Body)"/>
            </a:endParaRPr>
          </a:p>
        </p:txBody>
      </p:sp>
      <p:sp>
        <p:nvSpPr>
          <p:cNvPr id="40" name="文本框 49"/>
          <p:cNvSpPr txBox="1"/>
          <p:nvPr/>
        </p:nvSpPr>
        <p:spPr>
          <a:xfrm>
            <a:off x="2479426" y="2153793"/>
            <a:ext cx="372942" cy="369332"/>
          </a:xfrm>
          <a:prstGeom prst="rect">
            <a:avLst/>
          </a:prstGeom>
          <a:noFill/>
        </p:spPr>
        <p:txBody>
          <a:bodyPr wrap="square" rtlCol="0">
            <a:spAutoFit/>
          </a:bodyPr>
          <a:lstStyle/>
          <a:p>
            <a:r>
              <a:rPr lang="en-US" altLang="zh-CN" dirty="0">
                <a:solidFill>
                  <a:schemeClr val="bg1"/>
                </a:solidFill>
                <a:latin typeface="Verdana (Body)"/>
              </a:rPr>
              <a:t>F</a:t>
            </a:r>
            <a:endParaRPr lang="zh-CN" altLang="en-US" dirty="0">
              <a:solidFill>
                <a:schemeClr val="bg1"/>
              </a:solidFill>
              <a:latin typeface="Verdana (Body)"/>
            </a:endParaRPr>
          </a:p>
        </p:txBody>
      </p:sp>
      <p:sp>
        <p:nvSpPr>
          <p:cNvPr id="41" name="文本框 50"/>
          <p:cNvSpPr txBox="1"/>
          <p:nvPr/>
        </p:nvSpPr>
        <p:spPr>
          <a:xfrm>
            <a:off x="2811137" y="2153793"/>
            <a:ext cx="372942" cy="369332"/>
          </a:xfrm>
          <a:prstGeom prst="rect">
            <a:avLst/>
          </a:prstGeom>
          <a:noFill/>
        </p:spPr>
        <p:txBody>
          <a:bodyPr wrap="square" rtlCol="0">
            <a:spAutoFit/>
          </a:bodyPr>
          <a:lstStyle/>
          <a:p>
            <a:r>
              <a:rPr lang="en-US" altLang="zh-CN" dirty="0">
                <a:solidFill>
                  <a:schemeClr val="bg1"/>
                </a:solidFill>
                <a:latin typeface="Verdana (Body)"/>
              </a:rPr>
              <a:t>H</a:t>
            </a:r>
            <a:endParaRPr lang="zh-CN" altLang="en-US" dirty="0">
              <a:solidFill>
                <a:schemeClr val="bg1"/>
              </a:solidFill>
              <a:latin typeface="Verdana (Body)"/>
            </a:endParaRPr>
          </a:p>
        </p:txBody>
      </p:sp>
      <p:sp>
        <p:nvSpPr>
          <p:cNvPr id="42" name="文本框 51"/>
          <p:cNvSpPr txBox="1"/>
          <p:nvPr/>
        </p:nvSpPr>
        <p:spPr>
          <a:xfrm>
            <a:off x="3142848" y="2153793"/>
            <a:ext cx="372942" cy="369332"/>
          </a:xfrm>
          <a:prstGeom prst="rect">
            <a:avLst/>
          </a:prstGeom>
          <a:noFill/>
        </p:spPr>
        <p:txBody>
          <a:bodyPr wrap="square" rtlCol="0">
            <a:spAutoFit/>
          </a:bodyPr>
          <a:lstStyle/>
          <a:p>
            <a:r>
              <a:rPr lang="en-US" altLang="zh-CN">
                <a:solidFill>
                  <a:schemeClr val="bg1"/>
                </a:solidFill>
                <a:latin typeface="Verdana (Body)"/>
              </a:rPr>
              <a:t> I</a:t>
            </a:r>
            <a:endParaRPr lang="zh-CN" altLang="en-US" dirty="0">
              <a:solidFill>
                <a:schemeClr val="bg1"/>
              </a:solidFill>
              <a:latin typeface="Verdana (Body)"/>
            </a:endParaRPr>
          </a:p>
        </p:txBody>
      </p:sp>
      <p:sp>
        <p:nvSpPr>
          <p:cNvPr id="43" name="文本框 52"/>
          <p:cNvSpPr txBox="1"/>
          <p:nvPr/>
        </p:nvSpPr>
        <p:spPr>
          <a:xfrm>
            <a:off x="3474559" y="2153793"/>
            <a:ext cx="372942" cy="369332"/>
          </a:xfrm>
          <a:prstGeom prst="rect">
            <a:avLst/>
          </a:prstGeom>
          <a:noFill/>
        </p:spPr>
        <p:txBody>
          <a:bodyPr wrap="square" rtlCol="0">
            <a:spAutoFit/>
          </a:bodyPr>
          <a:lstStyle/>
          <a:p>
            <a:r>
              <a:rPr lang="en-US" altLang="zh-CN" dirty="0">
                <a:solidFill>
                  <a:schemeClr val="bg1"/>
                </a:solidFill>
                <a:latin typeface="Verdana (Body)"/>
              </a:rPr>
              <a:t>G</a:t>
            </a:r>
            <a:endParaRPr lang="zh-CN" altLang="en-US" dirty="0">
              <a:solidFill>
                <a:schemeClr val="bg1"/>
              </a:solidFill>
              <a:latin typeface="Verdana (Body)"/>
            </a:endParaRPr>
          </a:p>
        </p:txBody>
      </p:sp>
      <p:sp>
        <p:nvSpPr>
          <p:cNvPr id="44" name="文本框 53"/>
          <p:cNvSpPr txBox="1"/>
          <p:nvPr/>
        </p:nvSpPr>
        <p:spPr>
          <a:xfrm>
            <a:off x="3806272" y="2153793"/>
            <a:ext cx="372942" cy="369332"/>
          </a:xfrm>
          <a:prstGeom prst="rect">
            <a:avLst/>
          </a:prstGeom>
          <a:noFill/>
        </p:spPr>
        <p:txBody>
          <a:bodyPr wrap="square" rtlCol="0">
            <a:spAutoFit/>
          </a:bodyPr>
          <a:lstStyle/>
          <a:p>
            <a:r>
              <a:rPr lang="en-US" altLang="zh-CN" dirty="0">
                <a:solidFill>
                  <a:schemeClr val="bg1"/>
                </a:solidFill>
                <a:latin typeface="Verdana (Body)"/>
              </a:rPr>
              <a:t>E</a:t>
            </a:r>
            <a:endParaRPr lang="zh-CN" altLang="en-US" dirty="0">
              <a:solidFill>
                <a:schemeClr val="bg1"/>
              </a:solidFill>
              <a:latin typeface="Verdana (Body)"/>
            </a:endParaRPr>
          </a:p>
        </p:txBody>
      </p:sp>
      <p:sp>
        <p:nvSpPr>
          <p:cNvPr id="3" name="Rectangle 2"/>
          <p:cNvSpPr/>
          <p:nvPr/>
        </p:nvSpPr>
        <p:spPr>
          <a:xfrm>
            <a:off x="1337564" y="5003444"/>
            <a:ext cx="5868924" cy="252476"/>
          </a:xfrm>
          <a:prstGeom prst="rect">
            <a:avLst/>
          </a:prstGeom>
          <a:noFill/>
          <a:ln w="19050">
            <a:solidFill>
              <a:srgbClr val="FAA7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97725234"/>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1" nodeType="clickEffect">
                                  <p:stCondLst>
                                    <p:cond delay="0"/>
                                  </p:stCondLst>
                                  <p:childTnLst>
                                    <p:animMotion origin="layout" path="M -4.72222E-6 3.7037E-7 L -0.09357 0.08819 " pathEditMode="relative" rAng="0" ptsTypes="AA">
                                      <p:cBhvr>
                                        <p:cTn id="13" dur="2000" fill="hold"/>
                                        <p:tgtEl>
                                          <p:spTgt spid="5"/>
                                        </p:tgtEl>
                                        <p:attrNameLst>
                                          <p:attrName>ppt_x</p:attrName>
                                          <p:attrName>ppt_y</p:attrName>
                                        </p:attrNameLst>
                                      </p:cBhvr>
                                      <p:rCtr x="-4688" y="4398"/>
                                    </p:animMotion>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2" nodeType="clickEffect">
                                  <p:stCondLst>
                                    <p:cond delay="0"/>
                                  </p:stCondLst>
                                  <p:childTnLst>
                                    <p:animMotion origin="layout" path="M -0.09357 0.08819 L -0.1217 0.17593 " pathEditMode="relative" rAng="0" ptsTypes="AA">
                                      <p:cBhvr>
                                        <p:cTn id="17" dur="2000" fill="hold"/>
                                        <p:tgtEl>
                                          <p:spTgt spid="5"/>
                                        </p:tgtEl>
                                        <p:attrNameLst>
                                          <p:attrName>ppt_x</p:attrName>
                                          <p:attrName>ppt_y</p:attrName>
                                        </p:attrNameLst>
                                      </p:cBhvr>
                                      <p:rCtr x="-1406" y="4375"/>
                                    </p:animMotion>
                                  </p:childTnLst>
                                </p:cTn>
                              </p:par>
                            </p:childTnLst>
                          </p:cTn>
                        </p:par>
                      </p:childTnLst>
                    </p:cTn>
                  </p:par>
                  <p:par>
                    <p:cTn id="18" fill="hold">
                      <p:stCondLst>
                        <p:cond delay="indefinite"/>
                      </p:stCondLst>
                      <p:childTnLst>
                        <p:par>
                          <p:cTn id="19" fill="hold">
                            <p:stCondLst>
                              <p:cond delay="0"/>
                            </p:stCondLst>
                            <p:childTnLst>
                              <p:par>
                                <p:cTn id="20" presetID="1" presetClass="emph" presetSubtype="2" fill="hold" nodeType="clickEffect">
                                  <p:stCondLst>
                                    <p:cond delay="0"/>
                                  </p:stCondLst>
                                  <p:childTnLst>
                                    <p:animClr clrSpc="rgb" dir="cw">
                                      <p:cBhvr>
                                        <p:cTn id="21" dur="2000" fill="hold"/>
                                        <p:tgtEl>
                                          <p:spTgt spid="11"/>
                                        </p:tgtEl>
                                        <p:attrNameLst>
                                          <p:attrName>fillcolor</p:attrName>
                                        </p:attrNameLst>
                                      </p:cBhvr>
                                      <p:to>
                                        <a:srgbClr val="FFFF00"/>
                                      </p:to>
                                    </p:animClr>
                                    <p:set>
                                      <p:cBhvr>
                                        <p:cTn id="22" dur="2000" fill="hold"/>
                                        <p:tgtEl>
                                          <p:spTgt spid="11"/>
                                        </p:tgtEl>
                                        <p:attrNameLst>
                                          <p:attrName>fill.type</p:attrName>
                                        </p:attrNameLst>
                                      </p:cBhvr>
                                      <p:to>
                                        <p:strVal val="solid"/>
                                      </p:to>
                                    </p:set>
                                    <p:set>
                                      <p:cBhvr>
                                        <p:cTn id="23" dur="2000" fill="hold"/>
                                        <p:tgtEl>
                                          <p:spTgt spid="11"/>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barn(inVertical)">
                                      <p:cBhvr>
                                        <p:cTn id="28" dur="500"/>
                                        <p:tgtEl>
                                          <p:spTgt spid="35"/>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3" nodeType="clickEffect">
                                  <p:stCondLst>
                                    <p:cond delay="0"/>
                                  </p:stCondLst>
                                  <p:childTnLst>
                                    <p:animMotion origin="layout" path="M -0.1217 0.17593 L -0.09357 0.08819 " pathEditMode="relative" rAng="0" ptsTypes="AA">
                                      <p:cBhvr>
                                        <p:cTn id="32" dur="2000" fill="hold"/>
                                        <p:tgtEl>
                                          <p:spTgt spid="5"/>
                                        </p:tgtEl>
                                        <p:attrNameLst>
                                          <p:attrName>ppt_x</p:attrName>
                                          <p:attrName>ppt_y</p:attrName>
                                        </p:attrNameLst>
                                      </p:cBhvr>
                                      <p:rCtr x="1406" y="-4398"/>
                                    </p:animMotion>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grpId="4" nodeType="clickEffect">
                                  <p:stCondLst>
                                    <p:cond delay="0"/>
                                  </p:stCondLst>
                                  <p:childTnLst>
                                    <p:animMotion origin="layout" path="M -0.09357 0.08819 L -0.04357 0.15556 " pathEditMode="relative" rAng="0" ptsTypes="AA">
                                      <p:cBhvr>
                                        <p:cTn id="36" dur="2000" fill="hold"/>
                                        <p:tgtEl>
                                          <p:spTgt spid="5"/>
                                        </p:tgtEl>
                                        <p:attrNameLst>
                                          <p:attrName>ppt_x</p:attrName>
                                          <p:attrName>ppt_y</p:attrName>
                                        </p:attrNameLst>
                                      </p:cBhvr>
                                      <p:rCtr x="2500" y="3356"/>
                                    </p:animMotion>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grpId="5" nodeType="clickEffect">
                                  <p:stCondLst>
                                    <p:cond delay="0"/>
                                  </p:stCondLst>
                                  <p:childTnLst>
                                    <p:animMotion origin="layout" path="M -0.04357 0.15556 L -0.0217 0.27245 " pathEditMode="relative" rAng="0" ptsTypes="AA">
                                      <p:cBhvr>
                                        <p:cTn id="40" dur="2000" fill="hold"/>
                                        <p:tgtEl>
                                          <p:spTgt spid="5"/>
                                        </p:tgtEl>
                                        <p:attrNameLst>
                                          <p:attrName>ppt_x</p:attrName>
                                          <p:attrName>ppt_y</p:attrName>
                                        </p:attrNameLst>
                                      </p:cBhvr>
                                      <p:rCtr x="1094" y="5833"/>
                                    </p:animMotion>
                                  </p:childTnLst>
                                </p:cTn>
                              </p:par>
                            </p:childTnLst>
                          </p:cTn>
                        </p:par>
                      </p:childTnLst>
                    </p:cTn>
                  </p:par>
                  <p:par>
                    <p:cTn id="41" fill="hold">
                      <p:stCondLst>
                        <p:cond delay="indefinite"/>
                      </p:stCondLst>
                      <p:childTnLst>
                        <p:par>
                          <p:cTn id="42" fill="hold">
                            <p:stCondLst>
                              <p:cond delay="0"/>
                            </p:stCondLst>
                            <p:childTnLst>
                              <p:par>
                                <p:cTn id="43" presetID="1" presetClass="emph" presetSubtype="2" fill="hold" nodeType="clickEffect">
                                  <p:stCondLst>
                                    <p:cond delay="0"/>
                                  </p:stCondLst>
                                  <p:childTnLst>
                                    <p:animClr clrSpc="rgb" dir="cw">
                                      <p:cBhvr>
                                        <p:cTn id="44" dur="2000" fill="hold"/>
                                        <p:tgtEl>
                                          <p:spTgt spid="21"/>
                                        </p:tgtEl>
                                        <p:attrNameLst>
                                          <p:attrName>fillcolor</p:attrName>
                                        </p:attrNameLst>
                                      </p:cBhvr>
                                      <p:to>
                                        <a:srgbClr val="FFFF00"/>
                                      </p:to>
                                    </p:animClr>
                                    <p:set>
                                      <p:cBhvr>
                                        <p:cTn id="45" dur="2000" fill="hold"/>
                                        <p:tgtEl>
                                          <p:spTgt spid="21"/>
                                        </p:tgtEl>
                                        <p:attrNameLst>
                                          <p:attrName>fill.type</p:attrName>
                                        </p:attrNameLst>
                                      </p:cBhvr>
                                      <p:to>
                                        <p:strVal val="solid"/>
                                      </p:to>
                                    </p:set>
                                    <p:set>
                                      <p:cBhvr>
                                        <p:cTn id="46" dur="2000" fill="hold"/>
                                        <p:tgtEl>
                                          <p:spTgt spid="21"/>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barn(inVertical)">
                                      <p:cBhvr>
                                        <p:cTn id="51" dur="500"/>
                                        <p:tgtEl>
                                          <p:spTgt spid="37"/>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path" presetSubtype="0" accel="50000" decel="50000" fill="hold" grpId="6" nodeType="clickEffect">
                                  <p:stCondLst>
                                    <p:cond delay="0"/>
                                  </p:stCondLst>
                                  <p:childTnLst>
                                    <p:animMotion origin="layout" path="M -0.0217 0.27245 L -0.04357 0.15556 " pathEditMode="relative" rAng="0" ptsTypes="AA">
                                      <p:cBhvr>
                                        <p:cTn id="55" dur="2000" fill="hold"/>
                                        <p:tgtEl>
                                          <p:spTgt spid="5"/>
                                        </p:tgtEl>
                                        <p:attrNameLst>
                                          <p:attrName>ppt_x</p:attrName>
                                          <p:attrName>ppt_y</p:attrName>
                                        </p:attrNameLst>
                                      </p:cBhvr>
                                      <p:rCtr x="-1094" y="-5856"/>
                                    </p:animMotion>
                                  </p:childTnLst>
                                </p:cTn>
                              </p:par>
                            </p:childTnLst>
                          </p:cTn>
                        </p:par>
                      </p:childTnLst>
                    </p:cTn>
                  </p:par>
                  <p:par>
                    <p:cTn id="56" fill="hold">
                      <p:stCondLst>
                        <p:cond delay="indefinite"/>
                      </p:stCondLst>
                      <p:childTnLst>
                        <p:par>
                          <p:cTn id="57" fill="hold">
                            <p:stCondLst>
                              <p:cond delay="0"/>
                            </p:stCondLst>
                            <p:childTnLst>
                              <p:par>
                                <p:cTn id="58" presetID="1" presetClass="emph" presetSubtype="2" fill="hold" nodeType="clickEffect">
                                  <p:stCondLst>
                                    <p:cond delay="0"/>
                                  </p:stCondLst>
                                  <p:childTnLst>
                                    <p:animClr clrSpc="rgb" dir="cw">
                                      <p:cBhvr>
                                        <p:cTn id="59" dur="2000" fill="hold"/>
                                        <p:tgtEl>
                                          <p:spTgt spid="13"/>
                                        </p:tgtEl>
                                        <p:attrNameLst>
                                          <p:attrName>fillcolor</p:attrName>
                                        </p:attrNameLst>
                                      </p:cBhvr>
                                      <p:to>
                                        <a:srgbClr val="FFFF00"/>
                                      </p:to>
                                    </p:animClr>
                                    <p:set>
                                      <p:cBhvr>
                                        <p:cTn id="60" dur="2000" fill="hold"/>
                                        <p:tgtEl>
                                          <p:spTgt spid="13"/>
                                        </p:tgtEl>
                                        <p:attrNameLst>
                                          <p:attrName>fill.type</p:attrName>
                                        </p:attrNameLst>
                                      </p:cBhvr>
                                      <p:to>
                                        <p:strVal val="solid"/>
                                      </p:to>
                                    </p:set>
                                    <p:set>
                                      <p:cBhvr>
                                        <p:cTn id="61" dur="2000" fill="hold"/>
                                        <p:tgtEl>
                                          <p:spTgt spid="13"/>
                                        </p:tgtEl>
                                        <p:attrNameLst>
                                          <p:attrName>fill.on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grpId="0" nodeType="click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barn(inVertical)">
                                      <p:cBhvr>
                                        <p:cTn id="66" dur="500"/>
                                        <p:tgtEl>
                                          <p:spTgt spid="38"/>
                                        </p:tgtEl>
                                      </p:cBhvr>
                                    </p:animEffect>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grpId="7" nodeType="clickEffect">
                                  <p:stCondLst>
                                    <p:cond delay="0"/>
                                  </p:stCondLst>
                                  <p:childTnLst>
                                    <p:animMotion origin="layout" path="M -0.04357 0.15556 L -0.09357 0.08819 " pathEditMode="relative" rAng="0" ptsTypes="AA">
                                      <p:cBhvr>
                                        <p:cTn id="70" dur="2000" fill="hold"/>
                                        <p:tgtEl>
                                          <p:spTgt spid="5"/>
                                        </p:tgtEl>
                                        <p:attrNameLst>
                                          <p:attrName>ppt_x</p:attrName>
                                          <p:attrName>ppt_y</p:attrName>
                                        </p:attrNameLst>
                                      </p:cBhvr>
                                      <p:rCtr x="-2500" y="-3380"/>
                                    </p:animMotion>
                                  </p:childTnLst>
                                </p:cTn>
                              </p:par>
                            </p:childTnLst>
                          </p:cTn>
                        </p:par>
                      </p:childTnLst>
                    </p:cTn>
                  </p:par>
                  <p:par>
                    <p:cTn id="71" fill="hold">
                      <p:stCondLst>
                        <p:cond delay="indefinite"/>
                      </p:stCondLst>
                      <p:childTnLst>
                        <p:par>
                          <p:cTn id="72" fill="hold">
                            <p:stCondLst>
                              <p:cond delay="0"/>
                            </p:stCondLst>
                            <p:childTnLst>
                              <p:par>
                                <p:cTn id="73" presetID="1" presetClass="emph" presetSubtype="2" fill="hold" nodeType="clickEffect">
                                  <p:stCondLst>
                                    <p:cond delay="0"/>
                                  </p:stCondLst>
                                  <p:childTnLst>
                                    <p:animClr clrSpc="rgb" dir="cw">
                                      <p:cBhvr>
                                        <p:cTn id="74" dur="2000" fill="hold"/>
                                        <p:tgtEl>
                                          <p:spTgt spid="9"/>
                                        </p:tgtEl>
                                        <p:attrNameLst>
                                          <p:attrName>fillcolor</p:attrName>
                                        </p:attrNameLst>
                                      </p:cBhvr>
                                      <p:to>
                                        <a:srgbClr val="FFFF00"/>
                                      </p:to>
                                    </p:animClr>
                                    <p:set>
                                      <p:cBhvr>
                                        <p:cTn id="75" dur="2000" fill="hold"/>
                                        <p:tgtEl>
                                          <p:spTgt spid="9"/>
                                        </p:tgtEl>
                                        <p:attrNameLst>
                                          <p:attrName>fill.type</p:attrName>
                                        </p:attrNameLst>
                                      </p:cBhvr>
                                      <p:to>
                                        <p:strVal val="solid"/>
                                      </p:to>
                                    </p:set>
                                    <p:set>
                                      <p:cBhvr>
                                        <p:cTn id="76" dur="2000" fill="hold"/>
                                        <p:tgtEl>
                                          <p:spTgt spid="9"/>
                                        </p:tgtEl>
                                        <p:attrNameLst>
                                          <p:attrName>fill.on</p:attrName>
                                        </p:attrNameLst>
                                      </p:cBhvr>
                                      <p:to>
                                        <p:strVal val="true"/>
                                      </p:to>
                                    </p:set>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grpId="0" nodeType="click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barn(inVertical)">
                                      <p:cBhvr>
                                        <p:cTn id="81" dur="500"/>
                                        <p:tgtEl>
                                          <p:spTgt spid="39"/>
                                        </p:tgtEl>
                                      </p:cBhvr>
                                    </p:animEffect>
                                  </p:childTnLst>
                                </p:cTn>
                              </p:par>
                            </p:childTnLst>
                          </p:cTn>
                        </p:par>
                      </p:childTnLst>
                    </p:cTn>
                  </p:par>
                  <p:par>
                    <p:cTn id="82" fill="hold">
                      <p:stCondLst>
                        <p:cond delay="indefinite"/>
                      </p:stCondLst>
                      <p:childTnLst>
                        <p:par>
                          <p:cTn id="83" fill="hold">
                            <p:stCondLst>
                              <p:cond delay="0"/>
                            </p:stCondLst>
                            <p:childTnLst>
                              <p:par>
                                <p:cTn id="84" presetID="42" presetClass="path" presetSubtype="0" accel="50000" decel="50000" fill="hold" grpId="8" nodeType="clickEffect">
                                  <p:stCondLst>
                                    <p:cond delay="0"/>
                                  </p:stCondLst>
                                  <p:childTnLst>
                                    <p:animMotion origin="layout" path="M -0.09357 0.08819 L -4.72222E-6 3.7037E-7 " pathEditMode="relative" rAng="0" ptsTypes="AA">
                                      <p:cBhvr>
                                        <p:cTn id="85" dur="2000" fill="hold"/>
                                        <p:tgtEl>
                                          <p:spTgt spid="5"/>
                                        </p:tgtEl>
                                        <p:attrNameLst>
                                          <p:attrName>ppt_x</p:attrName>
                                          <p:attrName>ppt_y</p:attrName>
                                        </p:attrNameLst>
                                      </p:cBhvr>
                                      <p:rCtr x="4670" y="-4421"/>
                                    </p:animMotion>
                                  </p:childTnLst>
                                </p:cTn>
                              </p:par>
                            </p:childTnLst>
                          </p:cTn>
                        </p:par>
                      </p:childTnLst>
                    </p:cTn>
                  </p:par>
                  <p:par>
                    <p:cTn id="86" fill="hold">
                      <p:stCondLst>
                        <p:cond delay="indefinite"/>
                      </p:stCondLst>
                      <p:childTnLst>
                        <p:par>
                          <p:cTn id="87" fill="hold">
                            <p:stCondLst>
                              <p:cond delay="0"/>
                            </p:stCondLst>
                            <p:childTnLst>
                              <p:par>
                                <p:cTn id="88" presetID="42" presetClass="path" presetSubtype="0" accel="50000" decel="50000" fill="hold" grpId="9" nodeType="clickEffect">
                                  <p:stCondLst>
                                    <p:cond delay="0"/>
                                  </p:stCondLst>
                                  <p:childTnLst>
                                    <p:animMotion origin="layout" path="M -4.72222E-6 3.7037E-7 L 0.09601 0.06921 " pathEditMode="relative" rAng="0" ptsTypes="AA">
                                      <p:cBhvr>
                                        <p:cTn id="89" dur="2000" fill="hold"/>
                                        <p:tgtEl>
                                          <p:spTgt spid="5"/>
                                        </p:tgtEl>
                                        <p:attrNameLst>
                                          <p:attrName>ppt_x</p:attrName>
                                          <p:attrName>ppt_y</p:attrName>
                                        </p:attrNameLst>
                                      </p:cBhvr>
                                      <p:rCtr x="4792" y="3449"/>
                                    </p:animMotion>
                                  </p:childTnLst>
                                </p:cTn>
                              </p:par>
                            </p:childTnLst>
                          </p:cTn>
                        </p:par>
                      </p:childTnLst>
                    </p:cTn>
                  </p:par>
                  <p:par>
                    <p:cTn id="90" fill="hold">
                      <p:stCondLst>
                        <p:cond delay="indefinite"/>
                      </p:stCondLst>
                      <p:childTnLst>
                        <p:par>
                          <p:cTn id="91" fill="hold">
                            <p:stCondLst>
                              <p:cond delay="0"/>
                            </p:stCondLst>
                            <p:childTnLst>
                              <p:par>
                                <p:cTn id="92" presetID="42" presetClass="path" presetSubtype="0" accel="50000" decel="50000" fill="hold" grpId="10" nodeType="clickEffect">
                                  <p:stCondLst>
                                    <p:cond delay="0"/>
                                  </p:stCondLst>
                                  <p:childTnLst>
                                    <p:animMotion origin="layout" path="M 0.09601 0.06921 L 0.04358 0.17755 " pathEditMode="relative" rAng="0" ptsTypes="AA">
                                      <p:cBhvr>
                                        <p:cTn id="93" dur="2000" fill="hold"/>
                                        <p:tgtEl>
                                          <p:spTgt spid="5"/>
                                        </p:tgtEl>
                                        <p:attrNameLst>
                                          <p:attrName>ppt_x</p:attrName>
                                          <p:attrName>ppt_y</p:attrName>
                                        </p:attrNameLst>
                                      </p:cBhvr>
                                      <p:rCtr x="-2622" y="5417"/>
                                    </p:animMotion>
                                  </p:childTnLst>
                                </p:cTn>
                              </p:par>
                            </p:childTnLst>
                          </p:cTn>
                        </p:par>
                      </p:childTnLst>
                    </p:cTn>
                  </p:par>
                  <p:par>
                    <p:cTn id="94" fill="hold">
                      <p:stCondLst>
                        <p:cond delay="indefinite"/>
                      </p:stCondLst>
                      <p:childTnLst>
                        <p:par>
                          <p:cTn id="95" fill="hold">
                            <p:stCondLst>
                              <p:cond delay="0"/>
                            </p:stCondLst>
                            <p:childTnLst>
                              <p:par>
                                <p:cTn id="96" presetID="1" presetClass="emph" presetSubtype="2" fill="hold" nodeType="clickEffect">
                                  <p:stCondLst>
                                    <p:cond delay="0"/>
                                  </p:stCondLst>
                                  <p:childTnLst>
                                    <p:animClr clrSpc="rgb" dir="cw">
                                      <p:cBhvr>
                                        <p:cTn id="97" dur="2000" fill="hold"/>
                                        <p:tgtEl>
                                          <p:spTgt spid="17"/>
                                        </p:tgtEl>
                                        <p:attrNameLst>
                                          <p:attrName>fillcolor</p:attrName>
                                        </p:attrNameLst>
                                      </p:cBhvr>
                                      <p:to>
                                        <a:srgbClr val="FFFF00"/>
                                      </p:to>
                                    </p:animClr>
                                    <p:set>
                                      <p:cBhvr>
                                        <p:cTn id="98" dur="2000" fill="hold"/>
                                        <p:tgtEl>
                                          <p:spTgt spid="17"/>
                                        </p:tgtEl>
                                        <p:attrNameLst>
                                          <p:attrName>fill.type</p:attrName>
                                        </p:attrNameLst>
                                      </p:cBhvr>
                                      <p:to>
                                        <p:strVal val="solid"/>
                                      </p:to>
                                    </p:set>
                                    <p:set>
                                      <p:cBhvr>
                                        <p:cTn id="99" dur="2000" fill="hold"/>
                                        <p:tgtEl>
                                          <p:spTgt spid="17"/>
                                        </p:tgtEl>
                                        <p:attrNameLst>
                                          <p:attrName>fill.on</p:attrName>
                                        </p:attrNameLst>
                                      </p:cBhvr>
                                      <p:to>
                                        <p:strVal val="true"/>
                                      </p:to>
                                    </p:set>
                                  </p:childTnLst>
                                </p:cTn>
                              </p:par>
                            </p:childTnLst>
                          </p:cTn>
                        </p:par>
                      </p:childTnLst>
                    </p:cTn>
                  </p:par>
                  <p:par>
                    <p:cTn id="100" fill="hold">
                      <p:stCondLst>
                        <p:cond delay="indefinite"/>
                      </p:stCondLst>
                      <p:childTnLst>
                        <p:par>
                          <p:cTn id="101" fill="hold">
                            <p:stCondLst>
                              <p:cond delay="0"/>
                            </p:stCondLst>
                            <p:childTnLst>
                              <p:par>
                                <p:cTn id="102" presetID="16" presetClass="entr" presetSubtype="21" fill="hold" grpId="0" nodeType="clickEffect">
                                  <p:stCondLst>
                                    <p:cond delay="0"/>
                                  </p:stCondLst>
                                  <p:childTnLst>
                                    <p:set>
                                      <p:cBhvr>
                                        <p:cTn id="103" dur="1" fill="hold">
                                          <p:stCondLst>
                                            <p:cond delay="0"/>
                                          </p:stCondLst>
                                        </p:cTn>
                                        <p:tgtEl>
                                          <p:spTgt spid="40"/>
                                        </p:tgtEl>
                                        <p:attrNameLst>
                                          <p:attrName>style.visibility</p:attrName>
                                        </p:attrNameLst>
                                      </p:cBhvr>
                                      <p:to>
                                        <p:strVal val="visible"/>
                                      </p:to>
                                    </p:set>
                                    <p:animEffect transition="in" filter="barn(inVertical)">
                                      <p:cBhvr>
                                        <p:cTn id="104" dur="500"/>
                                        <p:tgtEl>
                                          <p:spTgt spid="40"/>
                                        </p:tgtEl>
                                      </p:cBhvr>
                                    </p:animEffect>
                                  </p:childTnLst>
                                </p:cTn>
                              </p:par>
                            </p:childTnLst>
                          </p:cTn>
                        </p:par>
                      </p:childTnLst>
                    </p:cTn>
                  </p:par>
                  <p:par>
                    <p:cTn id="105" fill="hold">
                      <p:stCondLst>
                        <p:cond delay="indefinite"/>
                      </p:stCondLst>
                      <p:childTnLst>
                        <p:par>
                          <p:cTn id="106" fill="hold">
                            <p:stCondLst>
                              <p:cond delay="0"/>
                            </p:stCondLst>
                            <p:childTnLst>
                              <p:par>
                                <p:cTn id="107" presetID="42" presetClass="path" presetSubtype="0" accel="50000" decel="50000" fill="hold" grpId="11" nodeType="clickEffect">
                                  <p:stCondLst>
                                    <p:cond delay="0"/>
                                  </p:stCondLst>
                                  <p:childTnLst>
                                    <p:animMotion origin="layout" path="M 0.04358 0.17755 L 0.09601 0.06921 " pathEditMode="relative" rAng="0" ptsTypes="AA">
                                      <p:cBhvr>
                                        <p:cTn id="108" dur="2000" fill="hold"/>
                                        <p:tgtEl>
                                          <p:spTgt spid="5"/>
                                        </p:tgtEl>
                                        <p:attrNameLst>
                                          <p:attrName>ppt_x</p:attrName>
                                          <p:attrName>ppt_y</p:attrName>
                                        </p:attrNameLst>
                                      </p:cBhvr>
                                      <p:rCtr x="2622" y="-5417"/>
                                    </p:animMotion>
                                  </p:childTnLst>
                                </p:cTn>
                              </p:par>
                            </p:childTnLst>
                          </p:cTn>
                        </p:par>
                      </p:childTnLst>
                    </p:cTn>
                  </p:par>
                  <p:par>
                    <p:cTn id="109" fill="hold">
                      <p:stCondLst>
                        <p:cond delay="indefinite"/>
                      </p:stCondLst>
                      <p:childTnLst>
                        <p:par>
                          <p:cTn id="110" fill="hold">
                            <p:stCondLst>
                              <p:cond delay="0"/>
                            </p:stCondLst>
                            <p:childTnLst>
                              <p:par>
                                <p:cTn id="111" presetID="42" presetClass="path" presetSubtype="0" accel="50000" decel="50000" fill="hold" grpId="12" nodeType="clickEffect">
                                  <p:stCondLst>
                                    <p:cond delay="0"/>
                                  </p:stCondLst>
                                  <p:childTnLst>
                                    <p:animMotion origin="layout" path="M 0.09601 0.06921 L 0.13091 0.18403 " pathEditMode="relative" rAng="0" ptsTypes="AA">
                                      <p:cBhvr>
                                        <p:cTn id="112" dur="2000" fill="hold"/>
                                        <p:tgtEl>
                                          <p:spTgt spid="5"/>
                                        </p:tgtEl>
                                        <p:attrNameLst>
                                          <p:attrName>ppt_x</p:attrName>
                                          <p:attrName>ppt_y</p:attrName>
                                        </p:attrNameLst>
                                      </p:cBhvr>
                                      <p:rCtr x="1736" y="5741"/>
                                    </p:animMotion>
                                  </p:childTnLst>
                                </p:cTn>
                              </p:par>
                            </p:childTnLst>
                          </p:cTn>
                        </p:par>
                      </p:childTnLst>
                    </p:cTn>
                  </p:par>
                  <p:par>
                    <p:cTn id="113" fill="hold">
                      <p:stCondLst>
                        <p:cond delay="indefinite"/>
                      </p:stCondLst>
                      <p:childTnLst>
                        <p:par>
                          <p:cTn id="114" fill="hold">
                            <p:stCondLst>
                              <p:cond delay="0"/>
                            </p:stCondLst>
                            <p:childTnLst>
                              <p:par>
                                <p:cTn id="115" presetID="42" presetClass="path" presetSubtype="0" accel="50000" decel="50000" fill="hold" grpId="13" nodeType="clickEffect">
                                  <p:stCondLst>
                                    <p:cond delay="0"/>
                                  </p:stCondLst>
                                  <p:childTnLst>
                                    <p:animMotion origin="layout" path="M 0.13091 0.18403 L 0.10226 0.26574 " pathEditMode="relative" rAng="0" ptsTypes="AA">
                                      <p:cBhvr>
                                        <p:cTn id="116" dur="2000" fill="hold"/>
                                        <p:tgtEl>
                                          <p:spTgt spid="5"/>
                                        </p:tgtEl>
                                        <p:attrNameLst>
                                          <p:attrName>ppt_x</p:attrName>
                                          <p:attrName>ppt_y</p:attrName>
                                        </p:attrNameLst>
                                      </p:cBhvr>
                                      <p:rCtr x="-1441" y="4074"/>
                                    </p:animMotion>
                                  </p:childTnLst>
                                </p:cTn>
                              </p:par>
                            </p:childTnLst>
                          </p:cTn>
                        </p:par>
                      </p:childTnLst>
                    </p:cTn>
                  </p:par>
                  <p:par>
                    <p:cTn id="117" fill="hold">
                      <p:stCondLst>
                        <p:cond delay="indefinite"/>
                      </p:stCondLst>
                      <p:childTnLst>
                        <p:par>
                          <p:cTn id="118" fill="hold">
                            <p:stCondLst>
                              <p:cond delay="0"/>
                            </p:stCondLst>
                            <p:childTnLst>
                              <p:par>
                                <p:cTn id="119" presetID="1" presetClass="emph" presetSubtype="2" fill="hold" nodeType="clickEffect">
                                  <p:stCondLst>
                                    <p:cond delay="0"/>
                                  </p:stCondLst>
                                  <p:childTnLst>
                                    <p:animClr clrSpc="rgb" dir="cw">
                                      <p:cBhvr>
                                        <p:cTn id="120" dur="2000" fill="hold"/>
                                        <p:tgtEl>
                                          <p:spTgt spid="23"/>
                                        </p:tgtEl>
                                        <p:attrNameLst>
                                          <p:attrName>fillcolor</p:attrName>
                                        </p:attrNameLst>
                                      </p:cBhvr>
                                      <p:to>
                                        <a:srgbClr val="FFFF00"/>
                                      </p:to>
                                    </p:animClr>
                                    <p:set>
                                      <p:cBhvr>
                                        <p:cTn id="121" dur="2000" fill="hold"/>
                                        <p:tgtEl>
                                          <p:spTgt spid="23"/>
                                        </p:tgtEl>
                                        <p:attrNameLst>
                                          <p:attrName>fill.type</p:attrName>
                                        </p:attrNameLst>
                                      </p:cBhvr>
                                      <p:to>
                                        <p:strVal val="solid"/>
                                      </p:to>
                                    </p:set>
                                    <p:set>
                                      <p:cBhvr>
                                        <p:cTn id="122" dur="2000" fill="hold"/>
                                        <p:tgtEl>
                                          <p:spTgt spid="23"/>
                                        </p:tgtEl>
                                        <p:attrNameLst>
                                          <p:attrName>fill.on</p:attrName>
                                        </p:attrNameLst>
                                      </p:cBhvr>
                                      <p:to>
                                        <p:strVal val="true"/>
                                      </p:to>
                                    </p:set>
                                  </p:childTnLst>
                                </p:cTn>
                              </p:par>
                            </p:childTnLst>
                          </p:cTn>
                        </p:par>
                      </p:childTnLst>
                    </p:cTn>
                  </p:par>
                  <p:par>
                    <p:cTn id="123" fill="hold">
                      <p:stCondLst>
                        <p:cond delay="indefinite"/>
                      </p:stCondLst>
                      <p:childTnLst>
                        <p:par>
                          <p:cTn id="124" fill="hold">
                            <p:stCondLst>
                              <p:cond delay="0"/>
                            </p:stCondLst>
                            <p:childTnLst>
                              <p:par>
                                <p:cTn id="125" presetID="16" presetClass="entr" presetSubtype="21" fill="hold" grpId="0" nodeType="clickEffect">
                                  <p:stCondLst>
                                    <p:cond delay="0"/>
                                  </p:stCondLst>
                                  <p:childTnLst>
                                    <p:set>
                                      <p:cBhvr>
                                        <p:cTn id="126" dur="1" fill="hold">
                                          <p:stCondLst>
                                            <p:cond delay="0"/>
                                          </p:stCondLst>
                                        </p:cTn>
                                        <p:tgtEl>
                                          <p:spTgt spid="41"/>
                                        </p:tgtEl>
                                        <p:attrNameLst>
                                          <p:attrName>style.visibility</p:attrName>
                                        </p:attrNameLst>
                                      </p:cBhvr>
                                      <p:to>
                                        <p:strVal val="visible"/>
                                      </p:to>
                                    </p:set>
                                    <p:animEffect transition="in" filter="barn(inVertical)">
                                      <p:cBhvr>
                                        <p:cTn id="127" dur="500"/>
                                        <p:tgtEl>
                                          <p:spTgt spid="41"/>
                                        </p:tgtEl>
                                      </p:cBhvr>
                                    </p:animEffect>
                                  </p:childTnLst>
                                </p:cTn>
                              </p:par>
                            </p:childTnLst>
                          </p:cTn>
                        </p:par>
                      </p:childTnLst>
                    </p:cTn>
                  </p:par>
                  <p:par>
                    <p:cTn id="128" fill="hold">
                      <p:stCondLst>
                        <p:cond delay="indefinite"/>
                      </p:stCondLst>
                      <p:childTnLst>
                        <p:par>
                          <p:cTn id="129" fill="hold">
                            <p:stCondLst>
                              <p:cond delay="0"/>
                            </p:stCondLst>
                            <p:childTnLst>
                              <p:par>
                                <p:cTn id="130" presetID="42" presetClass="path" presetSubtype="0" accel="50000" decel="50000" fill="hold" grpId="14" nodeType="clickEffect">
                                  <p:stCondLst>
                                    <p:cond delay="0"/>
                                  </p:stCondLst>
                                  <p:childTnLst>
                                    <p:animMotion origin="layout" path="M 0.10226 0.26574 L 0.13091 0.18403 " pathEditMode="relative" rAng="0" ptsTypes="AA">
                                      <p:cBhvr>
                                        <p:cTn id="131" dur="2000" fill="hold"/>
                                        <p:tgtEl>
                                          <p:spTgt spid="5"/>
                                        </p:tgtEl>
                                        <p:attrNameLst>
                                          <p:attrName>ppt_x</p:attrName>
                                          <p:attrName>ppt_y</p:attrName>
                                        </p:attrNameLst>
                                      </p:cBhvr>
                                      <p:rCtr x="1424" y="-4097"/>
                                    </p:animMotion>
                                  </p:childTnLst>
                                </p:cTn>
                              </p:par>
                            </p:childTnLst>
                          </p:cTn>
                        </p:par>
                      </p:childTnLst>
                    </p:cTn>
                  </p:par>
                  <p:par>
                    <p:cTn id="132" fill="hold">
                      <p:stCondLst>
                        <p:cond delay="indefinite"/>
                      </p:stCondLst>
                      <p:childTnLst>
                        <p:par>
                          <p:cTn id="133" fill="hold">
                            <p:stCondLst>
                              <p:cond delay="0"/>
                            </p:stCondLst>
                            <p:childTnLst>
                              <p:par>
                                <p:cTn id="134" presetID="1" presetClass="emph" presetSubtype="2" fill="hold" nodeType="clickEffect">
                                  <p:stCondLst>
                                    <p:cond delay="0"/>
                                  </p:stCondLst>
                                  <p:childTnLst>
                                    <p:animClr clrSpc="rgb" dir="cw">
                                      <p:cBhvr>
                                        <p:cTn id="135" dur="2000" fill="hold"/>
                                        <p:tgtEl>
                                          <p:spTgt spid="19"/>
                                        </p:tgtEl>
                                        <p:attrNameLst>
                                          <p:attrName>fillcolor</p:attrName>
                                        </p:attrNameLst>
                                      </p:cBhvr>
                                      <p:to>
                                        <a:srgbClr val="FFFF00"/>
                                      </p:to>
                                    </p:animClr>
                                    <p:set>
                                      <p:cBhvr>
                                        <p:cTn id="136" dur="2000" fill="hold"/>
                                        <p:tgtEl>
                                          <p:spTgt spid="19"/>
                                        </p:tgtEl>
                                        <p:attrNameLst>
                                          <p:attrName>fill.type</p:attrName>
                                        </p:attrNameLst>
                                      </p:cBhvr>
                                      <p:to>
                                        <p:strVal val="solid"/>
                                      </p:to>
                                    </p:set>
                                    <p:set>
                                      <p:cBhvr>
                                        <p:cTn id="137" dur="2000" fill="hold"/>
                                        <p:tgtEl>
                                          <p:spTgt spid="19"/>
                                        </p:tgtEl>
                                        <p:attrNameLst>
                                          <p:attrName>fill.on</p:attrName>
                                        </p:attrNameLst>
                                      </p:cBhvr>
                                      <p:to>
                                        <p:strVal val="true"/>
                                      </p:to>
                                    </p:set>
                                  </p:childTnLst>
                                </p:cTn>
                              </p:par>
                            </p:childTnLst>
                          </p:cTn>
                        </p:par>
                      </p:childTnLst>
                    </p:cTn>
                  </p:par>
                  <p:par>
                    <p:cTn id="138" fill="hold">
                      <p:stCondLst>
                        <p:cond delay="indefinite"/>
                      </p:stCondLst>
                      <p:childTnLst>
                        <p:par>
                          <p:cTn id="139" fill="hold">
                            <p:stCondLst>
                              <p:cond delay="0"/>
                            </p:stCondLst>
                            <p:childTnLst>
                              <p:par>
                                <p:cTn id="140" presetID="16" presetClass="entr" presetSubtype="21" fill="hold" grpId="0" nodeType="clickEffect">
                                  <p:stCondLst>
                                    <p:cond delay="0"/>
                                  </p:stCondLst>
                                  <p:childTnLst>
                                    <p:set>
                                      <p:cBhvr>
                                        <p:cTn id="141" dur="1" fill="hold">
                                          <p:stCondLst>
                                            <p:cond delay="0"/>
                                          </p:stCondLst>
                                        </p:cTn>
                                        <p:tgtEl>
                                          <p:spTgt spid="42"/>
                                        </p:tgtEl>
                                        <p:attrNameLst>
                                          <p:attrName>style.visibility</p:attrName>
                                        </p:attrNameLst>
                                      </p:cBhvr>
                                      <p:to>
                                        <p:strVal val="visible"/>
                                      </p:to>
                                    </p:set>
                                    <p:animEffect transition="in" filter="barn(inVertical)">
                                      <p:cBhvr>
                                        <p:cTn id="142" dur="500"/>
                                        <p:tgtEl>
                                          <p:spTgt spid="42"/>
                                        </p:tgtEl>
                                      </p:cBhvr>
                                    </p:animEffect>
                                  </p:childTnLst>
                                </p:cTn>
                              </p:par>
                            </p:childTnLst>
                          </p:cTn>
                        </p:par>
                      </p:childTnLst>
                    </p:cTn>
                  </p:par>
                  <p:par>
                    <p:cTn id="143" fill="hold">
                      <p:stCondLst>
                        <p:cond delay="indefinite"/>
                      </p:stCondLst>
                      <p:childTnLst>
                        <p:par>
                          <p:cTn id="144" fill="hold">
                            <p:stCondLst>
                              <p:cond delay="0"/>
                            </p:stCondLst>
                            <p:childTnLst>
                              <p:par>
                                <p:cTn id="145" presetID="42" presetClass="path" presetSubtype="0" accel="50000" decel="50000" fill="hold" grpId="15" nodeType="clickEffect">
                                  <p:stCondLst>
                                    <p:cond delay="0"/>
                                  </p:stCondLst>
                                  <p:childTnLst>
                                    <p:animMotion origin="layout" path="M 0.13091 0.18403 L 0.09601 0.06921 " pathEditMode="relative" rAng="0" ptsTypes="AA">
                                      <p:cBhvr>
                                        <p:cTn id="146" dur="2000" fill="hold"/>
                                        <p:tgtEl>
                                          <p:spTgt spid="5"/>
                                        </p:tgtEl>
                                        <p:attrNameLst>
                                          <p:attrName>ppt_x</p:attrName>
                                          <p:attrName>ppt_y</p:attrName>
                                        </p:attrNameLst>
                                      </p:cBhvr>
                                      <p:rCtr x="-1753" y="-5741"/>
                                    </p:animMotion>
                                  </p:childTnLst>
                                </p:cTn>
                              </p:par>
                            </p:childTnLst>
                          </p:cTn>
                        </p:par>
                      </p:childTnLst>
                    </p:cTn>
                  </p:par>
                  <p:par>
                    <p:cTn id="147" fill="hold">
                      <p:stCondLst>
                        <p:cond delay="indefinite"/>
                      </p:stCondLst>
                      <p:childTnLst>
                        <p:par>
                          <p:cTn id="148" fill="hold">
                            <p:stCondLst>
                              <p:cond delay="0"/>
                            </p:stCondLst>
                            <p:childTnLst>
                              <p:par>
                                <p:cTn id="149" presetID="1" presetClass="emph" presetSubtype="2" fill="hold" nodeType="clickEffect">
                                  <p:stCondLst>
                                    <p:cond delay="0"/>
                                  </p:stCondLst>
                                  <p:childTnLst>
                                    <p:animClr clrSpc="rgb" dir="cw">
                                      <p:cBhvr>
                                        <p:cTn id="150" dur="2000" fill="hold"/>
                                        <p:tgtEl>
                                          <p:spTgt spid="15"/>
                                        </p:tgtEl>
                                        <p:attrNameLst>
                                          <p:attrName>fillcolor</p:attrName>
                                        </p:attrNameLst>
                                      </p:cBhvr>
                                      <p:to>
                                        <a:srgbClr val="FFFF00"/>
                                      </p:to>
                                    </p:animClr>
                                    <p:set>
                                      <p:cBhvr>
                                        <p:cTn id="151" dur="2000" fill="hold"/>
                                        <p:tgtEl>
                                          <p:spTgt spid="15"/>
                                        </p:tgtEl>
                                        <p:attrNameLst>
                                          <p:attrName>fill.type</p:attrName>
                                        </p:attrNameLst>
                                      </p:cBhvr>
                                      <p:to>
                                        <p:strVal val="solid"/>
                                      </p:to>
                                    </p:set>
                                    <p:set>
                                      <p:cBhvr>
                                        <p:cTn id="152" dur="2000" fill="hold"/>
                                        <p:tgtEl>
                                          <p:spTgt spid="15"/>
                                        </p:tgtEl>
                                        <p:attrNameLst>
                                          <p:attrName>fill.on</p:attrName>
                                        </p:attrNameLst>
                                      </p:cBhvr>
                                      <p:to>
                                        <p:strVal val="true"/>
                                      </p:to>
                                    </p:set>
                                  </p:childTnLst>
                                </p:cTn>
                              </p:par>
                            </p:childTnLst>
                          </p:cTn>
                        </p:par>
                      </p:childTnLst>
                    </p:cTn>
                  </p:par>
                  <p:par>
                    <p:cTn id="153" fill="hold">
                      <p:stCondLst>
                        <p:cond delay="indefinite"/>
                      </p:stCondLst>
                      <p:childTnLst>
                        <p:par>
                          <p:cTn id="154" fill="hold">
                            <p:stCondLst>
                              <p:cond delay="0"/>
                            </p:stCondLst>
                            <p:childTnLst>
                              <p:par>
                                <p:cTn id="155" presetID="16" presetClass="entr" presetSubtype="21" fill="hold" grpId="0" nodeType="clickEffect">
                                  <p:stCondLst>
                                    <p:cond delay="0"/>
                                  </p:stCondLst>
                                  <p:childTnLst>
                                    <p:set>
                                      <p:cBhvr>
                                        <p:cTn id="156" dur="1" fill="hold">
                                          <p:stCondLst>
                                            <p:cond delay="0"/>
                                          </p:stCondLst>
                                        </p:cTn>
                                        <p:tgtEl>
                                          <p:spTgt spid="43"/>
                                        </p:tgtEl>
                                        <p:attrNameLst>
                                          <p:attrName>style.visibility</p:attrName>
                                        </p:attrNameLst>
                                      </p:cBhvr>
                                      <p:to>
                                        <p:strVal val="visible"/>
                                      </p:to>
                                    </p:set>
                                    <p:animEffect transition="in" filter="barn(inVertical)">
                                      <p:cBhvr>
                                        <p:cTn id="157" dur="500"/>
                                        <p:tgtEl>
                                          <p:spTgt spid="43"/>
                                        </p:tgtEl>
                                      </p:cBhvr>
                                    </p:animEffect>
                                  </p:childTnLst>
                                </p:cTn>
                              </p:par>
                            </p:childTnLst>
                          </p:cTn>
                        </p:par>
                      </p:childTnLst>
                    </p:cTn>
                  </p:par>
                  <p:par>
                    <p:cTn id="158" fill="hold">
                      <p:stCondLst>
                        <p:cond delay="indefinite"/>
                      </p:stCondLst>
                      <p:childTnLst>
                        <p:par>
                          <p:cTn id="159" fill="hold">
                            <p:stCondLst>
                              <p:cond delay="0"/>
                            </p:stCondLst>
                            <p:childTnLst>
                              <p:par>
                                <p:cTn id="160" presetID="42" presetClass="path" presetSubtype="0" accel="50000" decel="50000" fill="hold" grpId="16" nodeType="clickEffect">
                                  <p:stCondLst>
                                    <p:cond delay="0"/>
                                  </p:stCondLst>
                                  <p:childTnLst>
                                    <p:animMotion origin="layout" path="M 0.09601 0.06921 L -4.72222E-6 3.7037E-7 " pathEditMode="relative" rAng="0" ptsTypes="AA">
                                      <p:cBhvr>
                                        <p:cTn id="161" dur="2000" fill="hold"/>
                                        <p:tgtEl>
                                          <p:spTgt spid="5"/>
                                        </p:tgtEl>
                                        <p:attrNameLst>
                                          <p:attrName>ppt_x</p:attrName>
                                          <p:attrName>ppt_y</p:attrName>
                                        </p:attrNameLst>
                                      </p:cBhvr>
                                      <p:rCtr x="-4809" y="-3472"/>
                                    </p:animMotion>
                                  </p:childTnLst>
                                </p:cTn>
                              </p:par>
                            </p:childTnLst>
                          </p:cTn>
                        </p:par>
                      </p:childTnLst>
                    </p:cTn>
                  </p:par>
                  <p:par>
                    <p:cTn id="162" fill="hold">
                      <p:stCondLst>
                        <p:cond delay="indefinite"/>
                      </p:stCondLst>
                      <p:childTnLst>
                        <p:par>
                          <p:cTn id="163" fill="hold">
                            <p:stCondLst>
                              <p:cond delay="0"/>
                            </p:stCondLst>
                            <p:childTnLst>
                              <p:par>
                                <p:cTn id="164" presetID="1" presetClass="emph" presetSubtype="2" fill="hold" nodeType="clickEffect">
                                  <p:stCondLst>
                                    <p:cond delay="0"/>
                                  </p:stCondLst>
                                  <p:childTnLst>
                                    <p:animClr clrSpc="rgb" dir="cw">
                                      <p:cBhvr>
                                        <p:cTn id="165" dur="2000" fill="hold"/>
                                        <p:tgtEl>
                                          <p:spTgt spid="7"/>
                                        </p:tgtEl>
                                        <p:attrNameLst>
                                          <p:attrName>fillcolor</p:attrName>
                                        </p:attrNameLst>
                                      </p:cBhvr>
                                      <p:to>
                                        <a:srgbClr val="FFFF00"/>
                                      </p:to>
                                    </p:animClr>
                                    <p:set>
                                      <p:cBhvr>
                                        <p:cTn id="166" dur="2000" fill="hold"/>
                                        <p:tgtEl>
                                          <p:spTgt spid="7"/>
                                        </p:tgtEl>
                                        <p:attrNameLst>
                                          <p:attrName>fill.type</p:attrName>
                                        </p:attrNameLst>
                                      </p:cBhvr>
                                      <p:to>
                                        <p:strVal val="solid"/>
                                      </p:to>
                                    </p:set>
                                    <p:set>
                                      <p:cBhvr>
                                        <p:cTn id="167" dur="2000" fill="hold"/>
                                        <p:tgtEl>
                                          <p:spTgt spid="7"/>
                                        </p:tgtEl>
                                        <p:attrNameLst>
                                          <p:attrName>fill.on</p:attrName>
                                        </p:attrNameLst>
                                      </p:cBhvr>
                                      <p:to>
                                        <p:strVal val="true"/>
                                      </p:to>
                                    </p:set>
                                  </p:childTnLst>
                                </p:cTn>
                              </p:par>
                            </p:childTnLst>
                          </p:cTn>
                        </p:par>
                      </p:childTnLst>
                    </p:cTn>
                  </p:par>
                  <p:par>
                    <p:cTn id="168" fill="hold">
                      <p:stCondLst>
                        <p:cond delay="indefinite"/>
                      </p:stCondLst>
                      <p:childTnLst>
                        <p:par>
                          <p:cTn id="169" fill="hold">
                            <p:stCondLst>
                              <p:cond delay="0"/>
                            </p:stCondLst>
                            <p:childTnLst>
                              <p:par>
                                <p:cTn id="170" presetID="16" presetClass="entr" presetSubtype="21" fill="hold" grpId="0" nodeType="clickEffect">
                                  <p:stCondLst>
                                    <p:cond delay="0"/>
                                  </p:stCondLst>
                                  <p:childTnLst>
                                    <p:set>
                                      <p:cBhvr>
                                        <p:cTn id="171" dur="1" fill="hold">
                                          <p:stCondLst>
                                            <p:cond delay="0"/>
                                          </p:stCondLst>
                                        </p:cTn>
                                        <p:tgtEl>
                                          <p:spTgt spid="44"/>
                                        </p:tgtEl>
                                        <p:attrNameLst>
                                          <p:attrName>style.visibility</p:attrName>
                                        </p:attrNameLst>
                                      </p:cBhvr>
                                      <p:to>
                                        <p:strVal val="visible"/>
                                      </p:to>
                                    </p:set>
                                    <p:animEffect transition="in" filter="barn(inVertical)">
                                      <p:cBhvr>
                                        <p:cTn id="172" dur="500"/>
                                        <p:tgtEl>
                                          <p:spTgt spid="44"/>
                                        </p:tgtEl>
                                      </p:cBhvr>
                                    </p:animEffect>
                                  </p:childTnLst>
                                </p:cTn>
                              </p:par>
                            </p:childTnLst>
                          </p:cTn>
                        </p:par>
                      </p:childTnLst>
                    </p:cTn>
                  </p:par>
                  <p:par>
                    <p:cTn id="173" fill="hold">
                      <p:stCondLst>
                        <p:cond delay="indefinite"/>
                      </p:stCondLst>
                      <p:childTnLst>
                        <p:par>
                          <p:cTn id="174" fill="hold">
                            <p:stCondLst>
                              <p:cond delay="0"/>
                            </p:stCondLst>
                            <p:childTnLst>
                              <p:par>
                                <p:cTn id="175" presetID="53" presetClass="exit" presetSubtype="32" fill="hold" grpId="17" nodeType="clickEffect">
                                  <p:stCondLst>
                                    <p:cond delay="0"/>
                                  </p:stCondLst>
                                  <p:childTnLst>
                                    <p:anim calcmode="lin" valueType="num">
                                      <p:cBhvr>
                                        <p:cTn id="176" dur="500"/>
                                        <p:tgtEl>
                                          <p:spTgt spid="5"/>
                                        </p:tgtEl>
                                        <p:attrNameLst>
                                          <p:attrName>ppt_w</p:attrName>
                                        </p:attrNameLst>
                                      </p:cBhvr>
                                      <p:tavLst>
                                        <p:tav tm="0">
                                          <p:val>
                                            <p:strVal val="ppt_w"/>
                                          </p:val>
                                        </p:tav>
                                        <p:tav tm="100000">
                                          <p:val>
                                            <p:fltVal val="0"/>
                                          </p:val>
                                        </p:tav>
                                      </p:tavLst>
                                    </p:anim>
                                    <p:anim calcmode="lin" valueType="num">
                                      <p:cBhvr>
                                        <p:cTn id="177" dur="500"/>
                                        <p:tgtEl>
                                          <p:spTgt spid="5"/>
                                        </p:tgtEl>
                                        <p:attrNameLst>
                                          <p:attrName>ppt_h</p:attrName>
                                        </p:attrNameLst>
                                      </p:cBhvr>
                                      <p:tavLst>
                                        <p:tav tm="0">
                                          <p:val>
                                            <p:strVal val="ppt_h"/>
                                          </p:val>
                                        </p:tav>
                                        <p:tav tm="100000">
                                          <p:val>
                                            <p:fltVal val="0"/>
                                          </p:val>
                                        </p:tav>
                                      </p:tavLst>
                                    </p:anim>
                                    <p:animEffect transition="out" filter="fade">
                                      <p:cBhvr>
                                        <p:cTn id="178" dur="500"/>
                                        <p:tgtEl>
                                          <p:spTgt spid="5"/>
                                        </p:tgtEl>
                                      </p:cBhvr>
                                    </p:animEffect>
                                    <p:set>
                                      <p:cBhvr>
                                        <p:cTn id="179"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5" grpId="3" animBg="1"/>
      <p:bldP spid="5" grpId="4" animBg="1"/>
      <p:bldP spid="5" grpId="5" animBg="1"/>
      <p:bldP spid="5" grpId="6" animBg="1"/>
      <p:bldP spid="5" grpId="7" animBg="1"/>
      <p:bldP spid="5" grpId="8" animBg="1"/>
      <p:bldP spid="5" grpId="9" animBg="1"/>
      <p:bldP spid="5" grpId="10" animBg="1"/>
      <p:bldP spid="5" grpId="11" animBg="1"/>
      <p:bldP spid="5" grpId="12" animBg="1"/>
      <p:bldP spid="5" grpId="13" animBg="1"/>
      <p:bldP spid="5" grpId="14" animBg="1"/>
      <p:bldP spid="5" grpId="15" animBg="1"/>
      <p:bldP spid="5" grpId="16" animBg="1"/>
      <p:bldP spid="5" grpId="17" animBg="1"/>
      <p:bldP spid="35" grpId="0"/>
      <p:bldP spid="37" grpId="0"/>
      <p:bldP spid="38" grpId="0"/>
      <p:bldP spid="39" grpId="0"/>
      <p:bldP spid="40" grpId="0"/>
      <p:bldP spid="41" grpId="0"/>
      <p:bldP spid="42" grpId="0"/>
      <p:bldP spid="43" grpId="0"/>
      <p:bldP spid="4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Pre-Order, In-Order and Post-order</a:t>
            </a:r>
          </a:p>
        </p:txBody>
      </p:sp>
      <p:sp>
        <p:nvSpPr>
          <p:cNvPr id="4" name="Content Placeholder 1"/>
          <p:cNvSpPr txBox="1">
            <a:spLocks/>
          </p:cNvSpPr>
          <p:nvPr/>
        </p:nvSpPr>
        <p:spPr>
          <a:xfrm>
            <a:off x="1097280" y="1380226"/>
            <a:ext cx="7386320" cy="4322498"/>
          </a:xfrm>
          <a:prstGeom prst="rect">
            <a:avLst/>
          </a:prstGeom>
        </p:spPr>
        <p:txBody>
          <a:bodyPr l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SG" sz="1800"/>
          </a:p>
          <a:p>
            <a:pPr marL="0" indent="0" algn="just">
              <a:lnSpc>
                <a:spcPct val="150000"/>
              </a:lnSpc>
              <a:buNone/>
            </a:pPr>
            <a:endParaRPr lang="en-SG" sz="1800"/>
          </a:p>
          <a:p>
            <a:pPr marL="457200" lvl="1" indent="0" algn="just">
              <a:lnSpc>
                <a:spcPct val="150000"/>
              </a:lnSpc>
              <a:buNone/>
            </a:pPr>
            <a:endParaRPr lang="en-SG" sz="1800"/>
          </a:p>
          <a:p>
            <a:pPr marL="0" indent="0" algn="just">
              <a:lnSpc>
                <a:spcPct val="150000"/>
              </a:lnSpc>
              <a:buNone/>
            </a:pPr>
            <a:endParaRPr lang="en-SG" sz="600"/>
          </a:p>
          <a:p>
            <a:pPr marL="0" indent="0" algn="just">
              <a:lnSpc>
                <a:spcPct val="150000"/>
              </a:lnSpc>
              <a:buNone/>
            </a:pPr>
            <a:endParaRPr lang="en-SG" sz="1800"/>
          </a:p>
        </p:txBody>
      </p:sp>
      <p:sp>
        <p:nvSpPr>
          <p:cNvPr id="5" name="object 49"/>
          <p:cNvSpPr/>
          <p:nvPr/>
        </p:nvSpPr>
        <p:spPr>
          <a:xfrm>
            <a:off x="6277393" y="1492960"/>
            <a:ext cx="797560" cy="508000"/>
          </a:xfrm>
          <a:custGeom>
            <a:avLst/>
            <a:gdLst/>
            <a:ahLst/>
            <a:cxnLst/>
            <a:rect l="l" t="t" r="r" b="b"/>
            <a:pathLst>
              <a:path w="797559" h="508000">
                <a:moveTo>
                  <a:pt x="0" y="253948"/>
                </a:moveTo>
                <a:lnTo>
                  <a:pt x="5218" y="212757"/>
                </a:lnTo>
                <a:lnTo>
                  <a:pt x="20326" y="173681"/>
                </a:lnTo>
                <a:lnTo>
                  <a:pt x="44502" y="137244"/>
                </a:lnTo>
                <a:lnTo>
                  <a:pt x="76927" y="103970"/>
                </a:lnTo>
                <a:lnTo>
                  <a:pt x="116778" y="74379"/>
                </a:lnTo>
                <a:lnTo>
                  <a:pt x="163235" y="48997"/>
                </a:lnTo>
                <a:lnTo>
                  <a:pt x="215477" y="28345"/>
                </a:lnTo>
                <a:lnTo>
                  <a:pt x="272683" y="12946"/>
                </a:lnTo>
                <a:lnTo>
                  <a:pt x="334033" y="3323"/>
                </a:lnTo>
                <a:lnTo>
                  <a:pt x="398705" y="0"/>
                </a:lnTo>
                <a:lnTo>
                  <a:pt x="431405" y="841"/>
                </a:lnTo>
                <a:lnTo>
                  <a:pt x="494519" y="7380"/>
                </a:lnTo>
                <a:lnTo>
                  <a:pt x="553900" y="19956"/>
                </a:lnTo>
                <a:lnTo>
                  <a:pt x="608727" y="38047"/>
                </a:lnTo>
                <a:lnTo>
                  <a:pt x="658179" y="61130"/>
                </a:lnTo>
                <a:lnTo>
                  <a:pt x="701436" y="88681"/>
                </a:lnTo>
                <a:lnTo>
                  <a:pt x="737676" y="120179"/>
                </a:lnTo>
                <a:lnTo>
                  <a:pt x="766079" y="155100"/>
                </a:lnTo>
                <a:lnTo>
                  <a:pt x="785824" y="192922"/>
                </a:lnTo>
                <a:lnTo>
                  <a:pt x="796090" y="233121"/>
                </a:lnTo>
                <a:lnTo>
                  <a:pt x="797412" y="253948"/>
                </a:lnTo>
                <a:lnTo>
                  <a:pt x="796090" y="274776"/>
                </a:lnTo>
                <a:lnTo>
                  <a:pt x="785824" y="314975"/>
                </a:lnTo>
                <a:lnTo>
                  <a:pt x="766079" y="352797"/>
                </a:lnTo>
                <a:lnTo>
                  <a:pt x="737676" y="387718"/>
                </a:lnTo>
                <a:lnTo>
                  <a:pt x="701436" y="419216"/>
                </a:lnTo>
                <a:lnTo>
                  <a:pt x="658179" y="446767"/>
                </a:lnTo>
                <a:lnTo>
                  <a:pt x="608727" y="469850"/>
                </a:lnTo>
                <a:lnTo>
                  <a:pt x="553900" y="487941"/>
                </a:lnTo>
                <a:lnTo>
                  <a:pt x="494519" y="500517"/>
                </a:lnTo>
                <a:lnTo>
                  <a:pt x="431405" y="507056"/>
                </a:lnTo>
                <a:lnTo>
                  <a:pt x="398705" y="507898"/>
                </a:lnTo>
                <a:lnTo>
                  <a:pt x="366005" y="507056"/>
                </a:lnTo>
                <a:lnTo>
                  <a:pt x="302892" y="500517"/>
                </a:lnTo>
                <a:lnTo>
                  <a:pt x="243511" y="487941"/>
                </a:lnTo>
                <a:lnTo>
                  <a:pt x="188684" y="469850"/>
                </a:lnTo>
                <a:lnTo>
                  <a:pt x="139232" y="446767"/>
                </a:lnTo>
                <a:lnTo>
                  <a:pt x="95975" y="419216"/>
                </a:lnTo>
                <a:lnTo>
                  <a:pt x="59735" y="387718"/>
                </a:lnTo>
                <a:lnTo>
                  <a:pt x="31332" y="352797"/>
                </a:lnTo>
                <a:lnTo>
                  <a:pt x="11587" y="314975"/>
                </a:lnTo>
                <a:lnTo>
                  <a:pt x="1321" y="274776"/>
                </a:lnTo>
                <a:lnTo>
                  <a:pt x="0" y="253948"/>
                </a:lnTo>
                <a:close/>
              </a:path>
            </a:pathLst>
          </a:custGeom>
          <a:ln w="76199">
            <a:solidFill>
              <a:srgbClr val="FAA757"/>
            </a:solidFill>
          </a:ln>
        </p:spPr>
        <p:txBody>
          <a:bodyPr wrap="square" lIns="0" tIns="0" rIns="0" bIns="0" rtlCol="0"/>
          <a:lstStyle/>
          <a:p>
            <a:endParaRPr sz="2000">
              <a:solidFill>
                <a:prstClr val="black"/>
              </a:solidFill>
            </a:endParaRPr>
          </a:p>
        </p:txBody>
      </p:sp>
      <p:sp>
        <p:nvSpPr>
          <p:cNvPr id="6" name="object 6"/>
          <p:cNvSpPr/>
          <p:nvPr/>
        </p:nvSpPr>
        <p:spPr>
          <a:xfrm>
            <a:off x="6476782" y="1572697"/>
            <a:ext cx="398780" cy="297180"/>
          </a:xfrm>
          <a:prstGeom prst="ellipse">
            <a:avLst/>
          </a:prstGeom>
          <a:solidFill>
            <a:schemeClr val="bg1"/>
          </a:solidFill>
        </p:spPr>
        <p:txBody>
          <a:bodyPr wrap="square" lIns="0" tIns="0" rIns="0" bIns="0" rtlCol="0"/>
          <a:lstStyle/>
          <a:p>
            <a:r>
              <a:rPr lang="en-US" sz="2000" dirty="0">
                <a:solidFill>
                  <a:prstClr val="black"/>
                </a:solidFill>
              </a:rPr>
              <a:t> E</a:t>
            </a:r>
            <a:endParaRPr sz="2000" dirty="0">
              <a:solidFill>
                <a:prstClr val="black"/>
              </a:solidFill>
            </a:endParaRPr>
          </a:p>
        </p:txBody>
      </p:sp>
      <p:sp>
        <p:nvSpPr>
          <p:cNvPr id="7" name="object 7"/>
          <p:cNvSpPr/>
          <p:nvPr/>
        </p:nvSpPr>
        <p:spPr>
          <a:xfrm>
            <a:off x="6476782" y="1572697"/>
            <a:ext cx="398780" cy="297180"/>
          </a:xfrm>
          <a:prstGeom prst="ellipse">
            <a:avLst/>
          </a:prstGeom>
          <a:solidFill>
            <a:schemeClr val="bg1"/>
          </a:solidFill>
          <a:ln w="25399">
            <a:solidFill>
              <a:srgbClr val="839950"/>
            </a:solidFill>
          </a:ln>
        </p:spPr>
        <p:txBody>
          <a:bodyPr wrap="square" lIns="0" tIns="0" rIns="0" bIns="0" rtlCol="0"/>
          <a:lstStyle/>
          <a:p>
            <a:r>
              <a:rPr lang="en-US" sz="1400" dirty="0">
                <a:solidFill>
                  <a:prstClr val="black"/>
                </a:solidFill>
              </a:rPr>
              <a:t> </a:t>
            </a:r>
            <a:r>
              <a:rPr lang="en-US" sz="2000" dirty="0">
                <a:solidFill>
                  <a:prstClr val="black"/>
                </a:solidFill>
              </a:rPr>
              <a:t>E</a:t>
            </a:r>
            <a:endParaRPr sz="2000" dirty="0">
              <a:solidFill>
                <a:prstClr val="black"/>
              </a:solidFill>
            </a:endParaRPr>
          </a:p>
        </p:txBody>
      </p:sp>
      <p:sp>
        <p:nvSpPr>
          <p:cNvPr id="8" name="object 8"/>
          <p:cNvSpPr/>
          <p:nvPr/>
        </p:nvSpPr>
        <p:spPr>
          <a:xfrm>
            <a:off x="5679370" y="212324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9" name="object 9"/>
          <p:cNvSpPr/>
          <p:nvPr/>
        </p:nvSpPr>
        <p:spPr>
          <a:xfrm>
            <a:off x="5679370" y="2123244"/>
            <a:ext cx="398780" cy="297180"/>
          </a:xfrm>
          <a:prstGeom prst="ellipse">
            <a:avLst/>
          </a:prstGeom>
          <a:solidFill>
            <a:schemeClr val="bg1"/>
          </a:solidFill>
          <a:ln w="25399">
            <a:solidFill>
              <a:srgbClr val="839950"/>
            </a:solidFill>
          </a:ln>
        </p:spPr>
        <p:txBody>
          <a:bodyPr wrap="square" lIns="0" tIns="0" rIns="0" bIns="0" rtlCol="0"/>
          <a:lstStyle/>
          <a:p>
            <a:r>
              <a:rPr lang="en-US" sz="1200" dirty="0">
                <a:solidFill>
                  <a:prstClr val="black"/>
                </a:solidFill>
              </a:rPr>
              <a:t> </a:t>
            </a:r>
            <a:r>
              <a:rPr lang="en-US" sz="2000" dirty="0">
                <a:solidFill>
                  <a:prstClr val="black"/>
                </a:solidFill>
              </a:rPr>
              <a:t>B</a:t>
            </a:r>
            <a:endParaRPr sz="2000" dirty="0">
              <a:solidFill>
                <a:prstClr val="black"/>
              </a:solidFill>
            </a:endParaRPr>
          </a:p>
        </p:txBody>
      </p:sp>
      <p:sp>
        <p:nvSpPr>
          <p:cNvPr id="10" name="object 10"/>
          <p:cNvSpPr/>
          <p:nvPr/>
        </p:nvSpPr>
        <p:spPr>
          <a:xfrm>
            <a:off x="5280666" y="2760536"/>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1" name="object 11"/>
          <p:cNvSpPr/>
          <p:nvPr/>
        </p:nvSpPr>
        <p:spPr>
          <a:xfrm>
            <a:off x="5280666" y="2760536"/>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dirty="0"/>
              <a:t>A</a:t>
            </a:r>
            <a:endParaRPr sz="2000" dirty="0"/>
          </a:p>
        </p:txBody>
      </p:sp>
      <p:sp>
        <p:nvSpPr>
          <p:cNvPr id="12" name="object 12"/>
          <p:cNvSpPr/>
          <p:nvPr/>
        </p:nvSpPr>
        <p:spPr>
          <a:xfrm>
            <a:off x="6078077" y="2760536"/>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3" name="object 13"/>
          <p:cNvSpPr/>
          <p:nvPr/>
        </p:nvSpPr>
        <p:spPr>
          <a:xfrm>
            <a:off x="6078077" y="2760536"/>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dirty="0">
                <a:solidFill>
                  <a:prstClr val="black"/>
                </a:solidFill>
              </a:rPr>
              <a:t>C</a:t>
            </a:r>
            <a:endParaRPr sz="2000" dirty="0">
              <a:solidFill>
                <a:prstClr val="black"/>
              </a:solidFill>
            </a:endParaRPr>
          </a:p>
        </p:txBody>
      </p:sp>
      <p:sp>
        <p:nvSpPr>
          <p:cNvPr id="14" name="object 14"/>
          <p:cNvSpPr/>
          <p:nvPr/>
        </p:nvSpPr>
        <p:spPr>
          <a:xfrm>
            <a:off x="7274192" y="212324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5" name="object 15"/>
          <p:cNvSpPr/>
          <p:nvPr/>
        </p:nvSpPr>
        <p:spPr>
          <a:xfrm>
            <a:off x="7274192" y="2123244"/>
            <a:ext cx="398780" cy="297180"/>
          </a:xfrm>
          <a:prstGeom prst="ellipse">
            <a:avLst/>
          </a:prstGeom>
          <a:solidFill>
            <a:schemeClr val="bg1"/>
          </a:solidFill>
          <a:ln w="25399">
            <a:solidFill>
              <a:srgbClr val="839950"/>
            </a:solidFill>
          </a:ln>
        </p:spPr>
        <p:txBody>
          <a:bodyPr wrap="square" lIns="0" tIns="0" rIns="0" bIns="0" rtlCol="0"/>
          <a:lstStyle/>
          <a:p>
            <a:r>
              <a:rPr lang="en-US" sz="900">
                <a:solidFill>
                  <a:prstClr val="black"/>
                </a:solidFill>
              </a:rPr>
              <a:t> </a:t>
            </a:r>
            <a:r>
              <a:rPr lang="en-US" sz="2000">
                <a:solidFill>
                  <a:prstClr val="black"/>
                </a:solidFill>
              </a:rPr>
              <a:t>G</a:t>
            </a:r>
            <a:endParaRPr sz="2000" dirty="0">
              <a:solidFill>
                <a:prstClr val="black"/>
              </a:solidFill>
            </a:endParaRPr>
          </a:p>
        </p:txBody>
      </p:sp>
      <p:sp>
        <p:nvSpPr>
          <p:cNvPr id="16" name="object 16"/>
          <p:cNvSpPr/>
          <p:nvPr/>
        </p:nvSpPr>
        <p:spPr>
          <a:xfrm>
            <a:off x="6875488" y="276535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7" name="object 17"/>
          <p:cNvSpPr/>
          <p:nvPr/>
        </p:nvSpPr>
        <p:spPr>
          <a:xfrm>
            <a:off x="6875488" y="2765355"/>
            <a:ext cx="398780" cy="297180"/>
          </a:xfrm>
          <a:prstGeom prst="ellipse">
            <a:avLst/>
          </a:prstGeom>
          <a:solidFill>
            <a:schemeClr val="bg1"/>
          </a:solidFill>
          <a:ln w="25399">
            <a:solidFill>
              <a:srgbClr val="839950"/>
            </a:solidFill>
          </a:ln>
        </p:spPr>
        <p:txBody>
          <a:bodyPr wrap="square" lIns="0" tIns="0" rIns="0" bIns="0" rtlCol="0"/>
          <a:lstStyle/>
          <a:p>
            <a:r>
              <a:rPr lang="en-US" sz="1400" dirty="0">
                <a:solidFill>
                  <a:prstClr val="black"/>
                </a:solidFill>
              </a:rPr>
              <a:t> </a:t>
            </a:r>
            <a:r>
              <a:rPr lang="en-US" sz="2000" dirty="0">
                <a:solidFill>
                  <a:prstClr val="black"/>
                </a:solidFill>
              </a:rPr>
              <a:t>F</a:t>
            </a:r>
            <a:endParaRPr sz="2000" dirty="0">
              <a:solidFill>
                <a:prstClr val="black"/>
              </a:solidFill>
            </a:endParaRPr>
          </a:p>
        </p:txBody>
      </p:sp>
      <p:sp>
        <p:nvSpPr>
          <p:cNvPr id="18" name="object 18"/>
          <p:cNvSpPr/>
          <p:nvPr/>
        </p:nvSpPr>
        <p:spPr>
          <a:xfrm>
            <a:off x="7672899" y="276535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9" name="object 19"/>
          <p:cNvSpPr/>
          <p:nvPr/>
        </p:nvSpPr>
        <p:spPr>
          <a:xfrm>
            <a:off x="7672898" y="2765355"/>
            <a:ext cx="398780" cy="297180"/>
          </a:xfrm>
          <a:prstGeom prst="ellipse">
            <a:avLst/>
          </a:prstGeom>
          <a:solidFill>
            <a:schemeClr val="bg1"/>
          </a:solidFill>
          <a:ln w="25399">
            <a:solidFill>
              <a:srgbClr val="839950"/>
            </a:solidFill>
          </a:ln>
        </p:spPr>
        <p:txBody>
          <a:bodyPr wrap="square" lIns="0" tIns="0" rIns="0" bIns="0" rtlCol="0"/>
          <a:lstStyle/>
          <a:p>
            <a:r>
              <a:rPr lang="en-US" sz="2000">
                <a:solidFill>
                  <a:prstClr val="black"/>
                </a:solidFill>
              </a:rPr>
              <a:t> I</a:t>
            </a:r>
            <a:endParaRPr sz="2000" dirty="0">
              <a:solidFill>
                <a:prstClr val="black"/>
              </a:solidFill>
            </a:endParaRPr>
          </a:p>
        </p:txBody>
      </p:sp>
      <p:sp>
        <p:nvSpPr>
          <p:cNvPr id="20" name="object 38"/>
          <p:cNvSpPr/>
          <p:nvPr/>
        </p:nvSpPr>
        <p:spPr>
          <a:xfrm>
            <a:off x="6277430" y="344286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21" name="object 39"/>
          <p:cNvSpPr/>
          <p:nvPr/>
        </p:nvSpPr>
        <p:spPr>
          <a:xfrm>
            <a:off x="6277430" y="3442865"/>
            <a:ext cx="398780" cy="297180"/>
          </a:xfrm>
          <a:prstGeom prst="ellipse">
            <a:avLst/>
          </a:prstGeom>
          <a:solidFill>
            <a:schemeClr val="bg1"/>
          </a:solidFill>
          <a:ln w="25399">
            <a:solidFill>
              <a:srgbClr val="839950"/>
            </a:solidFill>
          </a:ln>
        </p:spPr>
        <p:txBody>
          <a:bodyPr wrap="square" lIns="0" tIns="0" rIns="0" bIns="0" rtlCol="0"/>
          <a:lstStyle/>
          <a:p>
            <a:r>
              <a:rPr lang="en-US" sz="1050">
                <a:solidFill>
                  <a:prstClr val="black"/>
                </a:solidFill>
              </a:rPr>
              <a:t> </a:t>
            </a:r>
            <a:r>
              <a:rPr lang="en-US" sz="2000">
                <a:solidFill>
                  <a:prstClr val="black"/>
                </a:solidFill>
              </a:rPr>
              <a:t>D</a:t>
            </a:r>
            <a:endParaRPr sz="2000" dirty="0">
              <a:solidFill>
                <a:prstClr val="black"/>
              </a:solidFill>
            </a:endParaRPr>
          </a:p>
        </p:txBody>
      </p:sp>
      <p:sp>
        <p:nvSpPr>
          <p:cNvPr id="22" name="object 40"/>
          <p:cNvSpPr/>
          <p:nvPr/>
        </p:nvSpPr>
        <p:spPr>
          <a:xfrm>
            <a:off x="7473545" y="344286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23" name="object 41"/>
          <p:cNvSpPr/>
          <p:nvPr/>
        </p:nvSpPr>
        <p:spPr>
          <a:xfrm>
            <a:off x="7473545" y="3442865"/>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dirty="0">
                <a:solidFill>
                  <a:prstClr val="black"/>
                </a:solidFill>
              </a:rPr>
              <a:t>H</a:t>
            </a:r>
            <a:endParaRPr sz="2000" dirty="0">
              <a:solidFill>
                <a:prstClr val="black"/>
              </a:solidFill>
            </a:endParaRPr>
          </a:p>
        </p:txBody>
      </p:sp>
      <p:cxnSp>
        <p:nvCxnSpPr>
          <p:cNvPr id="24" name="直接箭头连接符 38"/>
          <p:cNvCxnSpPr>
            <a:stCxn id="7" idx="5"/>
            <a:endCxn id="15" idx="1"/>
          </p:cNvCxnSpPr>
          <p:nvPr/>
        </p:nvCxnSpPr>
        <p:spPr>
          <a:xfrm>
            <a:off x="6817162" y="1826356"/>
            <a:ext cx="515430" cy="3404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39"/>
          <p:cNvCxnSpPr>
            <a:stCxn id="7" idx="3"/>
            <a:endCxn id="8" idx="7"/>
          </p:cNvCxnSpPr>
          <p:nvPr/>
        </p:nvCxnSpPr>
        <p:spPr>
          <a:xfrm flipH="1">
            <a:off x="6019750" y="1826356"/>
            <a:ext cx="515432" cy="3404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40"/>
          <p:cNvCxnSpPr>
            <a:stCxn id="8" idx="3"/>
            <a:endCxn id="11" idx="0"/>
          </p:cNvCxnSpPr>
          <p:nvPr/>
        </p:nvCxnSpPr>
        <p:spPr>
          <a:xfrm flipH="1">
            <a:off x="5480056" y="2376904"/>
            <a:ext cx="257714" cy="3836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41"/>
          <p:cNvCxnSpPr>
            <a:stCxn id="15" idx="3"/>
            <a:endCxn id="16" idx="0"/>
          </p:cNvCxnSpPr>
          <p:nvPr/>
        </p:nvCxnSpPr>
        <p:spPr>
          <a:xfrm flipH="1">
            <a:off x="7074878" y="2376903"/>
            <a:ext cx="257714"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42"/>
          <p:cNvCxnSpPr>
            <a:stCxn id="9" idx="5"/>
            <a:endCxn id="12" idx="0"/>
          </p:cNvCxnSpPr>
          <p:nvPr/>
        </p:nvCxnSpPr>
        <p:spPr>
          <a:xfrm>
            <a:off x="6019750" y="2376903"/>
            <a:ext cx="257717" cy="383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43"/>
          <p:cNvCxnSpPr>
            <a:stCxn id="15" idx="5"/>
            <a:endCxn id="18" idx="0"/>
          </p:cNvCxnSpPr>
          <p:nvPr/>
        </p:nvCxnSpPr>
        <p:spPr>
          <a:xfrm>
            <a:off x="7614572" y="2376903"/>
            <a:ext cx="257717"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44"/>
          <p:cNvCxnSpPr>
            <a:stCxn id="13" idx="4"/>
            <a:endCxn id="20" idx="0"/>
          </p:cNvCxnSpPr>
          <p:nvPr/>
        </p:nvCxnSpPr>
        <p:spPr>
          <a:xfrm>
            <a:off x="6277467" y="3057716"/>
            <a:ext cx="199353" cy="3851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45"/>
          <p:cNvCxnSpPr>
            <a:stCxn id="19" idx="4"/>
            <a:endCxn id="23" idx="0"/>
          </p:cNvCxnSpPr>
          <p:nvPr/>
        </p:nvCxnSpPr>
        <p:spPr>
          <a:xfrm flipH="1">
            <a:off x="7672935" y="3062535"/>
            <a:ext cx="199353" cy="3803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1097280" y="1671654"/>
            <a:ext cx="3822035" cy="970118"/>
            <a:chOff x="1097280" y="1671654"/>
            <a:chExt cx="3822035" cy="970118"/>
          </a:xfrm>
        </p:grpSpPr>
        <p:sp>
          <p:nvSpPr>
            <p:cNvPr id="34" name="矩形 2"/>
            <p:cNvSpPr/>
            <p:nvPr/>
          </p:nvSpPr>
          <p:spPr>
            <a:xfrm>
              <a:off x="1097280" y="2112033"/>
              <a:ext cx="3822035" cy="52973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Verdana (Body)"/>
              </a:endParaRPr>
            </a:p>
          </p:txBody>
        </p:sp>
        <p:sp>
          <p:nvSpPr>
            <p:cNvPr id="35" name="文本框 8"/>
            <p:cNvSpPr txBox="1"/>
            <p:nvPr/>
          </p:nvSpPr>
          <p:spPr>
            <a:xfrm>
              <a:off x="1152582" y="2153793"/>
              <a:ext cx="372942" cy="369332"/>
            </a:xfrm>
            <a:prstGeom prst="rect">
              <a:avLst/>
            </a:prstGeom>
            <a:noFill/>
          </p:spPr>
          <p:txBody>
            <a:bodyPr wrap="square" rtlCol="0">
              <a:spAutoFit/>
            </a:bodyPr>
            <a:lstStyle/>
            <a:p>
              <a:r>
                <a:rPr lang="en-US" altLang="zh-CN" dirty="0">
                  <a:solidFill>
                    <a:schemeClr val="bg1"/>
                  </a:solidFill>
                  <a:latin typeface="Verdana (Body)"/>
                </a:rPr>
                <a:t>E</a:t>
              </a:r>
              <a:endParaRPr lang="zh-CN" altLang="en-US" dirty="0">
                <a:solidFill>
                  <a:schemeClr val="bg1"/>
                </a:solidFill>
                <a:latin typeface="Verdana (Body)"/>
              </a:endParaRPr>
            </a:p>
          </p:txBody>
        </p:sp>
        <p:sp>
          <p:nvSpPr>
            <p:cNvPr id="36" name="文本框 9"/>
            <p:cNvSpPr txBox="1"/>
            <p:nvPr/>
          </p:nvSpPr>
          <p:spPr>
            <a:xfrm>
              <a:off x="1097280" y="1671654"/>
              <a:ext cx="3386047" cy="369332"/>
            </a:xfrm>
            <a:prstGeom prst="rect">
              <a:avLst/>
            </a:prstGeom>
            <a:noFill/>
          </p:spPr>
          <p:txBody>
            <a:bodyPr wrap="square" rtlCol="0">
              <a:spAutoFit/>
            </a:bodyPr>
            <a:lstStyle/>
            <a:p>
              <a:r>
                <a:rPr lang="en-US" altLang="zh-CN">
                  <a:latin typeface="Verdana (Body)"/>
                </a:rPr>
                <a:t>Pre-Order Traversal</a:t>
              </a:r>
              <a:endParaRPr lang="zh-CN" altLang="en-US" dirty="0">
                <a:latin typeface="Verdana (Body)"/>
              </a:endParaRPr>
            </a:p>
          </p:txBody>
        </p:sp>
        <p:sp>
          <p:nvSpPr>
            <p:cNvPr id="37" name="文本框 46"/>
            <p:cNvSpPr txBox="1"/>
            <p:nvPr/>
          </p:nvSpPr>
          <p:spPr>
            <a:xfrm>
              <a:off x="1484293" y="2153793"/>
              <a:ext cx="372942" cy="369332"/>
            </a:xfrm>
            <a:prstGeom prst="rect">
              <a:avLst/>
            </a:prstGeom>
            <a:noFill/>
          </p:spPr>
          <p:txBody>
            <a:bodyPr wrap="square" rtlCol="0">
              <a:spAutoFit/>
            </a:bodyPr>
            <a:lstStyle/>
            <a:p>
              <a:r>
                <a:rPr lang="en-US" altLang="zh-CN" dirty="0">
                  <a:solidFill>
                    <a:schemeClr val="bg1"/>
                  </a:solidFill>
                  <a:latin typeface="Verdana (Body)"/>
                </a:rPr>
                <a:t>B</a:t>
              </a:r>
              <a:endParaRPr lang="zh-CN" altLang="en-US" dirty="0">
                <a:solidFill>
                  <a:schemeClr val="bg1"/>
                </a:solidFill>
                <a:latin typeface="Verdana (Body)"/>
              </a:endParaRPr>
            </a:p>
          </p:txBody>
        </p:sp>
        <p:sp>
          <p:nvSpPr>
            <p:cNvPr id="38" name="文本框 47"/>
            <p:cNvSpPr txBox="1"/>
            <p:nvPr/>
          </p:nvSpPr>
          <p:spPr>
            <a:xfrm>
              <a:off x="1816004" y="2153793"/>
              <a:ext cx="372942" cy="369332"/>
            </a:xfrm>
            <a:prstGeom prst="rect">
              <a:avLst/>
            </a:prstGeom>
            <a:noFill/>
          </p:spPr>
          <p:txBody>
            <a:bodyPr wrap="square" rtlCol="0">
              <a:spAutoFit/>
            </a:bodyPr>
            <a:lstStyle/>
            <a:p>
              <a:r>
                <a:rPr lang="en-US" altLang="zh-CN" dirty="0">
                  <a:solidFill>
                    <a:schemeClr val="bg1"/>
                  </a:solidFill>
                  <a:latin typeface="Verdana (Body)"/>
                </a:rPr>
                <a:t>A</a:t>
              </a:r>
              <a:endParaRPr lang="zh-CN" altLang="en-US" dirty="0">
                <a:solidFill>
                  <a:schemeClr val="bg1"/>
                </a:solidFill>
                <a:latin typeface="Verdana (Body)"/>
              </a:endParaRPr>
            </a:p>
          </p:txBody>
        </p:sp>
        <p:sp>
          <p:nvSpPr>
            <p:cNvPr id="39" name="文本框 48"/>
            <p:cNvSpPr txBox="1"/>
            <p:nvPr/>
          </p:nvSpPr>
          <p:spPr>
            <a:xfrm>
              <a:off x="2147715" y="2153793"/>
              <a:ext cx="372942" cy="369332"/>
            </a:xfrm>
            <a:prstGeom prst="rect">
              <a:avLst/>
            </a:prstGeom>
            <a:noFill/>
          </p:spPr>
          <p:txBody>
            <a:bodyPr wrap="square" rtlCol="0">
              <a:spAutoFit/>
            </a:bodyPr>
            <a:lstStyle/>
            <a:p>
              <a:r>
                <a:rPr lang="en-US" altLang="zh-CN" dirty="0">
                  <a:solidFill>
                    <a:schemeClr val="bg1"/>
                  </a:solidFill>
                  <a:latin typeface="Verdana (Body)"/>
                </a:rPr>
                <a:t>C</a:t>
              </a:r>
              <a:endParaRPr lang="zh-CN" altLang="en-US" dirty="0">
                <a:solidFill>
                  <a:schemeClr val="bg1"/>
                </a:solidFill>
                <a:latin typeface="Verdana (Body)"/>
              </a:endParaRPr>
            </a:p>
          </p:txBody>
        </p:sp>
        <p:sp>
          <p:nvSpPr>
            <p:cNvPr id="40" name="文本框 49"/>
            <p:cNvSpPr txBox="1"/>
            <p:nvPr/>
          </p:nvSpPr>
          <p:spPr>
            <a:xfrm>
              <a:off x="2479426" y="2153793"/>
              <a:ext cx="372942" cy="369332"/>
            </a:xfrm>
            <a:prstGeom prst="rect">
              <a:avLst/>
            </a:prstGeom>
            <a:noFill/>
          </p:spPr>
          <p:txBody>
            <a:bodyPr wrap="square" rtlCol="0">
              <a:spAutoFit/>
            </a:bodyPr>
            <a:lstStyle/>
            <a:p>
              <a:r>
                <a:rPr lang="en-US" altLang="zh-CN" dirty="0">
                  <a:solidFill>
                    <a:schemeClr val="bg1"/>
                  </a:solidFill>
                  <a:latin typeface="Verdana (Body)"/>
                </a:rPr>
                <a:t>D</a:t>
              </a:r>
              <a:endParaRPr lang="zh-CN" altLang="en-US" dirty="0">
                <a:solidFill>
                  <a:schemeClr val="bg1"/>
                </a:solidFill>
                <a:latin typeface="Verdana (Body)"/>
              </a:endParaRPr>
            </a:p>
          </p:txBody>
        </p:sp>
        <p:sp>
          <p:nvSpPr>
            <p:cNvPr id="41" name="文本框 50"/>
            <p:cNvSpPr txBox="1"/>
            <p:nvPr/>
          </p:nvSpPr>
          <p:spPr>
            <a:xfrm>
              <a:off x="2811137" y="2153793"/>
              <a:ext cx="372942" cy="369332"/>
            </a:xfrm>
            <a:prstGeom prst="rect">
              <a:avLst/>
            </a:prstGeom>
            <a:noFill/>
          </p:spPr>
          <p:txBody>
            <a:bodyPr wrap="square" rtlCol="0">
              <a:spAutoFit/>
            </a:bodyPr>
            <a:lstStyle/>
            <a:p>
              <a:r>
                <a:rPr lang="en-US" altLang="zh-CN" dirty="0">
                  <a:solidFill>
                    <a:schemeClr val="bg1"/>
                  </a:solidFill>
                  <a:latin typeface="Verdana (Body)"/>
                </a:rPr>
                <a:t>G</a:t>
              </a:r>
              <a:endParaRPr lang="zh-CN" altLang="en-US" dirty="0">
                <a:solidFill>
                  <a:schemeClr val="bg1"/>
                </a:solidFill>
                <a:latin typeface="Verdana (Body)"/>
              </a:endParaRPr>
            </a:p>
          </p:txBody>
        </p:sp>
        <p:sp>
          <p:nvSpPr>
            <p:cNvPr id="42" name="文本框 51"/>
            <p:cNvSpPr txBox="1"/>
            <p:nvPr/>
          </p:nvSpPr>
          <p:spPr>
            <a:xfrm>
              <a:off x="3142848" y="2153793"/>
              <a:ext cx="372942" cy="369332"/>
            </a:xfrm>
            <a:prstGeom prst="rect">
              <a:avLst/>
            </a:prstGeom>
            <a:noFill/>
          </p:spPr>
          <p:txBody>
            <a:bodyPr wrap="square" rtlCol="0">
              <a:spAutoFit/>
            </a:bodyPr>
            <a:lstStyle/>
            <a:p>
              <a:r>
                <a:rPr lang="en-US" altLang="zh-CN">
                  <a:solidFill>
                    <a:schemeClr val="bg1"/>
                  </a:solidFill>
                  <a:latin typeface="Verdana (Body)"/>
                </a:rPr>
                <a:t>F</a:t>
              </a:r>
              <a:endParaRPr lang="zh-CN" altLang="en-US" dirty="0">
                <a:solidFill>
                  <a:schemeClr val="bg1"/>
                </a:solidFill>
                <a:latin typeface="Verdana (Body)"/>
              </a:endParaRPr>
            </a:p>
          </p:txBody>
        </p:sp>
        <p:sp>
          <p:nvSpPr>
            <p:cNvPr id="43" name="文本框 52"/>
            <p:cNvSpPr txBox="1"/>
            <p:nvPr/>
          </p:nvSpPr>
          <p:spPr>
            <a:xfrm>
              <a:off x="3474559" y="2153793"/>
              <a:ext cx="372942" cy="369332"/>
            </a:xfrm>
            <a:prstGeom prst="rect">
              <a:avLst/>
            </a:prstGeom>
            <a:noFill/>
          </p:spPr>
          <p:txBody>
            <a:bodyPr wrap="square" rtlCol="0">
              <a:spAutoFit/>
            </a:bodyPr>
            <a:lstStyle/>
            <a:p>
              <a:r>
                <a:rPr lang="en-US" altLang="zh-CN" sz="1200">
                  <a:solidFill>
                    <a:schemeClr val="bg1"/>
                  </a:solidFill>
                  <a:latin typeface="Verdana (Body)"/>
                </a:rPr>
                <a:t> </a:t>
              </a:r>
              <a:r>
                <a:rPr lang="en-US" altLang="zh-CN">
                  <a:solidFill>
                    <a:schemeClr val="bg1"/>
                  </a:solidFill>
                  <a:latin typeface="Verdana (Body)"/>
                </a:rPr>
                <a:t>I</a:t>
              </a:r>
              <a:endParaRPr lang="zh-CN" altLang="en-US" dirty="0">
                <a:solidFill>
                  <a:schemeClr val="bg1"/>
                </a:solidFill>
                <a:latin typeface="Verdana (Body)"/>
              </a:endParaRPr>
            </a:p>
          </p:txBody>
        </p:sp>
        <p:sp>
          <p:nvSpPr>
            <p:cNvPr id="44" name="文本框 53"/>
            <p:cNvSpPr txBox="1"/>
            <p:nvPr/>
          </p:nvSpPr>
          <p:spPr>
            <a:xfrm>
              <a:off x="3806272" y="2153793"/>
              <a:ext cx="372942" cy="369332"/>
            </a:xfrm>
            <a:prstGeom prst="rect">
              <a:avLst/>
            </a:prstGeom>
            <a:noFill/>
          </p:spPr>
          <p:txBody>
            <a:bodyPr wrap="square" rtlCol="0">
              <a:spAutoFit/>
            </a:bodyPr>
            <a:lstStyle/>
            <a:p>
              <a:r>
                <a:rPr lang="en-US" altLang="zh-CN" dirty="0">
                  <a:solidFill>
                    <a:schemeClr val="bg1"/>
                  </a:solidFill>
                  <a:latin typeface="Verdana (Body)"/>
                </a:rPr>
                <a:t>H</a:t>
              </a:r>
              <a:endParaRPr lang="zh-CN" altLang="en-US" dirty="0">
                <a:solidFill>
                  <a:schemeClr val="bg1"/>
                </a:solidFill>
                <a:latin typeface="Verdana (Body)"/>
              </a:endParaRPr>
            </a:p>
          </p:txBody>
        </p:sp>
      </p:grpSp>
      <p:grpSp>
        <p:nvGrpSpPr>
          <p:cNvPr id="32" name="Group 31"/>
          <p:cNvGrpSpPr/>
          <p:nvPr/>
        </p:nvGrpSpPr>
        <p:grpSpPr>
          <a:xfrm>
            <a:off x="1097280" y="3057716"/>
            <a:ext cx="3822035" cy="970118"/>
            <a:chOff x="1249680" y="1824054"/>
            <a:chExt cx="3822035" cy="970118"/>
          </a:xfrm>
        </p:grpSpPr>
        <p:sp>
          <p:nvSpPr>
            <p:cNvPr id="45" name="矩形 2"/>
            <p:cNvSpPr/>
            <p:nvPr/>
          </p:nvSpPr>
          <p:spPr>
            <a:xfrm>
              <a:off x="1249680" y="2264433"/>
              <a:ext cx="3822035" cy="52973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Verdana (Body)"/>
              </a:endParaRPr>
            </a:p>
          </p:txBody>
        </p:sp>
        <p:sp>
          <p:nvSpPr>
            <p:cNvPr id="46" name="文本框 8"/>
            <p:cNvSpPr txBox="1"/>
            <p:nvPr/>
          </p:nvSpPr>
          <p:spPr>
            <a:xfrm>
              <a:off x="1304982" y="2306193"/>
              <a:ext cx="372942" cy="369332"/>
            </a:xfrm>
            <a:prstGeom prst="rect">
              <a:avLst/>
            </a:prstGeom>
            <a:noFill/>
          </p:spPr>
          <p:txBody>
            <a:bodyPr wrap="square" rtlCol="0">
              <a:spAutoFit/>
            </a:bodyPr>
            <a:lstStyle/>
            <a:p>
              <a:r>
                <a:rPr lang="en-US" altLang="zh-CN" dirty="0">
                  <a:solidFill>
                    <a:schemeClr val="bg1"/>
                  </a:solidFill>
                  <a:latin typeface="Verdana (Body)"/>
                </a:rPr>
                <a:t>A</a:t>
              </a:r>
              <a:endParaRPr lang="zh-CN" altLang="en-US" dirty="0">
                <a:solidFill>
                  <a:schemeClr val="bg1"/>
                </a:solidFill>
                <a:latin typeface="Verdana (Body)"/>
              </a:endParaRPr>
            </a:p>
          </p:txBody>
        </p:sp>
        <p:sp>
          <p:nvSpPr>
            <p:cNvPr id="47" name="文本框 9"/>
            <p:cNvSpPr txBox="1"/>
            <p:nvPr/>
          </p:nvSpPr>
          <p:spPr>
            <a:xfrm>
              <a:off x="1249680" y="1824054"/>
              <a:ext cx="3386047" cy="369332"/>
            </a:xfrm>
            <a:prstGeom prst="rect">
              <a:avLst/>
            </a:prstGeom>
            <a:noFill/>
          </p:spPr>
          <p:txBody>
            <a:bodyPr wrap="square" rtlCol="0">
              <a:spAutoFit/>
            </a:bodyPr>
            <a:lstStyle/>
            <a:p>
              <a:r>
                <a:rPr lang="en-US" altLang="zh-CN">
                  <a:latin typeface="Verdana (Body)"/>
                </a:rPr>
                <a:t>In-Order Traversal</a:t>
              </a:r>
              <a:endParaRPr lang="zh-CN" altLang="en-US" dirty="0">
                <a:latin typeface="Verdana (Body)"/>
              </a:endParaRPr>
            </a:p>
          </p:txBody>
        </p:sp>
        <p:sp>
          <p:nvSpPr>
            <p:cNvPr id="48" name="文本框 46"/>
            <p:cNvSpPr txBox="1"/>
            <p:nvPr/>
          </p:nvSpPr>
          <p:spPr>
            <a:xfrm>
              <a:off x="1636693" y="2306193"/>
              <a:ext cx="372942" cy="369332"/>
            </a:xfrm>
            <a:prstGeom prst="rect">
              <a:avLst/>
            </a:prstGeom>
            <a:noFill/>
          </p:spPr>
          <p:txBody>
            <a:bodyPr wrap="square" rtlCol="0">
              <a:spAutoFit/>
            </a:bodyPr>
            <a:lstStyle/>
            <a:p>
              <a:r>
                <a:rPr lang="en-US" altLang="zh-CN" dirty="0">
                  <a:solidFill>
                    <a:schemeClr val="bg1"/>
                  </a:solidFill>
                  <a:latin typeface="Verdana (Body)"/>
                </a:rPr>
                <a:t>B</a:t>
              </a:r>
              <a:endParaRPr lang="zh-CN" altLang="en-US" dirty="0">
                <a:solidFill>
                  <a:schemeClr val="bg1"/>
                </a:solidFill>
                <a:latin typeface="Verdana (Body)"/>
              </a:endParaRPr>
            </a:p>
          </p:txBody>
        </p:sp>
        <p:sp>
          <p:nvSpPr>
            <p:cNvPr id="49" name="文本框 47"/>
            <p:cNvSpPr txBox="1"/>
            <p:nvPr/>
          </p:nvSpPr>
          <p:spPr>
            <a:xfrm>
              <a:off x="1968404" y="2306193"/>
              <a:ext cx="372942" cy="369332"/>
            </a:xfrm>
            <a:prstGeom prst="rect">
              <a:avLst/>
            </a:prstGeom>
            <a:noFill/>
          </p:spPr>
          <p:txBody>
            <a:bodyPr wrap="square" rtlCol="0">
              <a:spAutoFit/>
            </a:bodyPr>
            <a:lstStyle/>
            <a:p>
              <a:r>
                <a:rPr lang="en-US" altLang="zh-CN" dirty="0">
                  <a:solidFill>
                    <a:schemeClr val="bg1"/>
                  </a:solidFill>
                  <a:latin typeface="Verdana (Body)"/>
                </a:rPr>
                <a:t>C</a:t>
              </a:r>
              <a:endParaRPr lang="zh-CN" altLang="en-US" dirty="0">
                <a:solidFill>
                  <a:schemeClr val="bg1"/>
                </a:solidFill>
                <a:latin typeface="Verdana (Body)"/>
              </a:endParaRPr>
            </a:p>
          </p:txBody>
        </p:sp>
        <p:sp>
          <p:nvSpPr>
            <p:cNvPr id="50" name="文本框 48"/>
            <p:cNvSpPr txBox="1"/>
            <p:nvPr/>
          </p:nvSpPr>
          <p:spPr>
            <a:xfrm>
              <a:off x="2300115" y="2306193"/>
              <a:ext cx="372942" cy="369332"/>
            </a:xfrm>
            <a:prstGeom prst="rect">
              <a:avLst/>
            </a:prstGeom>
            <a:noFill/>
          </p:spPr>
          <p:txBody>
            <a:bodyPr wrap="square" rtlCol="0">
              <a:spAutoFit/>
            </a:bodyPr>
            <a:lstStyle/>
            <a:p>
              <a:r>
                <a:rPr lang="en-US" altLang="zh-CN" dirty="0">
                  <a:solidFill>
                    <a:schemeClr val="bg1"/>
                  </a:solidFill>
                  <a:latin typeface="Verdana (Body)"/>
                </a:rPr>
                <a:t>D</a:t>
              </a:r>
              <a:endParaRPr lang="zh-CN" altLang="en-US" dirty="0">
                <a:solidFill>
                  <a:schemeClr val="bg1"/>
                </a:solidFill>
                <a:latin typeface="Verdana (Body)"/>
              </a:endParaRPr>
            </a:p>
          </p:txBody>
        </p:sp>
        <p:sp>
          <p:nvSpPr>
            <p:cNvPr id="51" name="文本框 49"/>
            <p:cNvSpPr txBox="1"/>
            <p:nvPr/>
          </p:nvSpPr>
          <p:spPr>
            <a:xfrm>
              <a:off x="2631826" y="2306193"/>
              <a:ext cx="372942" cy="369332"/>
            </a:xfrm>
            <a:prstGeom prst="rect">
              <a:avLst/>
            </a:prstGeom>
            <a:noFill/>
          </p:spPr>
          <p:txBody>
            <a:bodyPr wrap="square" rtlCol="0">
              <a:spAutoFit/>
            </a:bodyPr>
            <a:lstStyle/>
            <a:p>
              <a:r>
                <a:rPr lang="en-US" altLang="zh-CN">
                  <a:solidFill>
                    <a:schemeClr val="bg1"/>
                  </a:solidFill>
                  <a:latin typeface="Verdana (Body)"/>
                </a:rPr>
                <a:t>E</a:t>
              </a:r>
              <a:endParaRPr lang="zh-CN" altLang="en-US" dirty="0">
                <a:solidFill>
                  <a:schemeClr val="bg1"/>
                </a:solidFill>
                <a:latin typeface="Verdana (Body)"/>
              </a:endParaRPr>
            </a:p>
          </p:txBody>
        </p:sp>
        <p:sp>
          <p:nvSpPr>
            <p:cNvPr id="52" name="文本框 50"/>
            <p:cNvSpPr txBox="1"/>
            <p:nvPr/>
          </p:nvSpPr>
          <p:spPr>
            <a:xfrm>
              <a:off x="2963537" y="2306193"/>
              <a:ext cx="372942" cy="369332"/>
            </a:xfrm>
            <a:prstGeom prst="rect">
              <a:avLst/>
            </a:prstGeom>
            <a:noFill/>
          </p:spPr>
          <p:txBody>
            <a:bodyPr wrap="square" rtlCol="0">
              <a:spAutoFit/>
            </a:bodyPr>
            <a:lstStyle/>
            <a:p>
              <a:r>
                <a:rPr lang="en-US" altLang="zh-CN">
                  <a:solidFill>
                    <a:schemeClr val="bg1"/>
                  </a:solidFill>
                  <a:latin typeface="Verdana (Body)"/>
                </a:rPr>
                <a:t>F</a:t>
              </a:r>
              <a:endParaRPr lang="zh-CN" altLang="en-US" dirty="0">
                <a:solidFill>
                  <a:schemeClr val="bg1"/>
                </a:solidFill>
                <a:latin typeface="Verdana (Body)"/>
              </a:endParaRPr>
            </a:p>
          </p:txBody>
        </p:sp>
        <p:sp>
          <p:nvSpPr>
            <p:cNvPr id="53" name="文本框 51"/>
            <p:cNvSpPr txBox="1"/>
            <p:nvPr/>
          </p:nvSpPr>
          <p:spPr>
            <a:xfrm>
              <a:off x="3295248" y="2306193"/>
              <a:ext cx="372942" cy="369332"/>
            </a:xfrm>
            <a:prstGeom prst="rect">
              <a:avLst/>
            </a:prstGeom>
            <a:noFill/>
          </p:spPr>
          <p:txBody>
            <a:bodyPr wrap="square" rtlCol="0">
              <a:spAutoFit/>
            </a:bodyPr>
            <a:lstStyle/>
            <a:p>
              <a:r>
                <a:rPr lang="en-US" altLang="zh-CN" dirty="0">
                  <a:solidFill>
                    <a:schemeClr val="bg1"/>
                  </a:solidFill>
                  <a:latin typeface="Verdana (Body)"/>
                </a:rPr>
                <a:t>G</a:t>
              </a:r>
              <a:endParaRPr lang="zh-CN" altLang="en-US" dirty="0">
                <a:solidFill>
                  <a:schemeClr val="bg1"/>
                </a:solidFill>
                <a:latin typeface="Verdana (Body)"/>
              </a:endParaRPr>
            </a:p>
          </p:txBody>
        </p:sp>
        <p:sp>
          <p:nvSpPr>
            <p:cNvPr id="54" name="文本框 52"/>
            <p:cNvSpPr txBox="1"/>
            <p:nvPr/>
          </p:nvSpPr>
          <p:spPr>
            <a:xfrm>
              <a:off x="3626959" y="2306193"/>
              <a:ext cx="372942" cy="369332"/>
            </a:xfrm>
            <a:prstGeom prst="rect">
              <a:avLst/>
            </a:prstGeom>
            <a:noFill/>
          </p:spPr>
          <p:txBody>
            <a:bodyPr wrap="square" rtlCol="0">
              <a:spAutoFit/>
            </a:bodyPr>
            <a:lstStyle/>
            <a:p>
              <a:r>
                <a:rPr lang="en-US" altLang="zh-CN" dirty="0">
                  <a:solidFill>
                    <a:schemeClr val="bg1"/>
                  </a:solidFill>
                  <a:latin typeface="Verdana (Body)"/>
                </a:rPr>
                <a:t>H</a:t>
              </a:r>
              <a:endParaRPr lang="zh-CN" altLang="en-US" dirty="0">
                <a:solidFill>
                  <a:schemeClr val="bg1"/>
                </a:solidFill>
                <a:latin typeface="Verdana (Body)"/>
              </a:endParaRPr>
            </a:p>
          </p:txBody>
        </p:sp>
        <p:sp>
          <p:nvSpPr>
            <p:cNvPr id="55" name="文本框 53"/>
            <p:cNvSpPr txBox="1"/>
            <p:nvPr/>
          </p:nvSpPr>
          <p:spPr>
            <a:xfrm>
              <a:off x="3958672" y="2306193"/>
              <a:ext cx="372942" cy="369332"/>
            </a:xfrm>
            <a:prstGeom prst="rect">
              <a:avLst/>
            </a:prstGeom>
            <a:noFill/>
          </p:spPr>
          <p:txBody>
            <a:bodyPr wrap="square" rtlCol="0">
              <a:spAutoFit/>
            </a:bodyPr>
            <a:lstStyle/>
            <a:p>
              <a:r>
                <a:rPr lang="en-US" altLang="zh-CN" dirty="0">
                  <a:solidFill>
                    <a:schemeClr val="bg1"/>
                  </a:solidFill>
                  <a:latin typeface="Verdana (Body)"/>
                </a:rPr>
                <a:t>I</a:t>
              </a:r>
              <a:endParaRPr lang="zh-CN" altLang="en-US" dirty="0">
                <a:solidFill>
                  <a:schemeClr val="bg1"/>
                </a:solidFill>
                <a:latin typeface="Verdana (Body)"/>
              </a:endParaRPr>
            </a:p>
          </p:txBody>
        </p:sp>
      </p:grpSp>
      <p:grpSp>
        <p:nvGrpSpPr>
          <p:cNvPr id="56" name="Group 55"/>
          <p:cNvGrpSpPr/>
          <p:nvPr/>
        </p:nvGrpSpPr>
        <p:grpSpPr>
          <a:xfrm>
            <a:off x="1086590" y="4445863"/>
            <a:ext cx="3822035" cy="970118"/>
            <a:chOff x="1249680" y="1824054"/>
            <a:chExt cx="3822035" cy="970118"/>
          </a:xfrm>
        </p:grpSpPr>
        <p:sp>
          <p:nvSpPr>
            <p:cNvPr id="57" name="矩形 2"/>
            <p:cNvSpPr/>
            <p:nvPr/>
          </p:nvSpPr>
          <p:spPr>
            <a:xfrm>
              <a:off x="1249680" y="2264433"/>
              <a:ext cx="3822035" cy="52973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Verdana (Body)"/>
              </a:endParaRPr>
            </a:p>
          </p:txBody>
        </p:sp>
        <p:sp>
          <p:nvSpPr>
            <p:cNvPr id="58" name="文本框 8"/>
            <p:cNvSpPr txBox="1"/>
            <p:nvPr/>
          </p:nvSpPr>
          <p:spPr>
            <a:xfrm>
              <a:off x="1304982" y="2306193"/>
              <a:ext cx="372942" cy="369332"/>
            </a:xfrm>
            <a:prstGeom prst="rect">
              <a:avLst/>
            </a:prstGeom>
            <a:noFill/>
          </p:spPr>
          <p:txBody>
            <a:bodyPr wrap="square" rtlCol="0">
              <a:spAutoFit/>
            </a:bodyPr>
            <a:lstStyle/>
            <a:p>
              <a:r>
                <a:rPr lang="en-US" altLang="zh-CN" dirty="0">
                  <a:solidFill>
                    <a:schemeClr val="bg1"/>
                  </a:solidFill>
                  <a:latin typeface="Verdana (Body)"/>
                </a:rPr>
                <a:t>A</a:t>
              </a:r>
              <a:endParaRPr lang="zh-CN" altLang="en-US" dirty="0">
                <a:solidFill>
                  <a:schemeClr val="bg1"/>
                </a:solidFill>
                <a:latin typeface="Verdana (Body)"/>
              </a:endParaRPr>
            </a:p>
          </p:txBody>
        </p:sp>
        <p:sp>
          <p:nvSpPr>
            <p:cNvPr id="59" name="文本框 9"/>
            <p:cNvSpPr txBox="1"/>
            <p:nvPr/>
          </p:nvSpPr>
          <p:spPr>
            <a:xfrm>
              <a:off x="1249680" y="1824054"/>
              <a:ext cx="3386047" cy="369332"/>
            </a:xfrm>
            <a:prstGeom prst="rect">
              <a:avLst/>
            </a:prstGeom>
            <a:noFill/>
          </p:spPr>
          <p:txBody>
            <a:bodyPr wrap="square" rtlCol="0">
              <a:spAutoFit/>
            </a:bodyPr>
            <a:lstStyle/>
            <a:p>
              <a:r>
                <a:rPr lang="en-US" altLang="zh-CN">
                  <a:latin typeface="Verdana (Body)"/>
                </a:rPr>
                <a:t>Post-Order Traversal</a:t>
              </a:r>
              <a:endParaRPr lang="zh-CN" altLang="en-US" dirty="0">
                <a:latin typeface="Verdana (Body)"/>
              </a:endParaRPr>
            </a:p>
          </p:txBody>
        </p:sp>
        <p:sp>
          <p:nvSpPr>
            <p:cNvPr id="60" name="文本框 46"/>
            <p:cNvSpPr txBox="1"/>
            <p:nvPr/>
          </p:nvSpPr>
          <p:spPr>
            <a:xfrm>
              <a:off x="1636693" y="2306193"/>
              <a:ext cx="372942" cy="369332"/>
            </a:xfrm>
            <a:prstGeom prst="rect">
              <a:avLst/>
            </a:prstGeom>
            <a:noFill/>
          </p:spPr>
          <p:txBody>
            <a:bodyPr wrap="square" rtlCol="0">
              <a:spAutoFit/>
            </a:bodyPr>
            <a:lstStyle/>
            <a:p>
              <a:r>
                <a:rPr lang="en-US" altLang="zh-CN" dirty="0">
                  <a:solidFill>
                    <a:schemeClr val="bg1"/>
                  </a:solidFill>
                  <a:latin typeface="Verdana (Body)"/>
                </a:rPr>
                <a:t>D</a:t>
              </a:r>
              <a:endParaRPr lang="zh-CN" altLang="en-US" dirty="0">
                <a:solidFill>
                  <a:schemeClr val="bg1"/>
                </a:solidFill>
                <a:latin typeface="Verdana (Body)"/>
              </a:endParaRPr>
            </a:p>
          </p:txBody>
        </p:sp>
        <p:sp>
          <p:nvSpPr>
            <p:cNvPr id="61" name="文本框 47"/>
            <p:cNvSpPr txBox="1"/>
            <p:nvPr/>
          </p:nvSpPr>
          <p:spPr>
            <a:xfrm>
              <a:off x="1968404" y="2306193"/>
              <a:ext cx="372942" cy="369332"/>
            </a:xfrm>
            <a:prstGeom prst="rect">
              <a:avLst/>
            </a:prstGeom>
            <a:noFill/>
          </p:spPr>
          <p:txBody>
            <a:bodyPr wrap="square" rtlCol="0">
              <a:spAutoFit/>
            </a:bodyPr>
            <a:lstStyle/>
            <a:p>
              <a:r>
                <a:rPr lang="en-US" altLang="zh-CN" dirty="0">
                  <a:solidFill>
                    <a:schemeClr val="bg1"/>
                  </a:solidFill>
                  <a:latin typeface="Verdana (Body)"/>
                </a:rPr>
                <a:t>C</a:t>
              </a:r>
              <a:endParaRPr lang="zh-CN" altLang="en-US" dirty="0">
                <a:solidFill>
                  <a:schemeClr val="bg1"/>
                </a:solidFill>
                <a:latin typeface="Verdana (Body)"/>
              </a:endParaRPr>
            </a:p>
          </p:txBody>
        </p:sp>
        <p:sp>
          <p:nvSpPr>
            <p:cNvPr id="62" name="文本框 48"/>
            <p:cNvSpPr txBox="1"/>
            <p:nvPr/>
          </p:nvSpPr>
          <p:spPr>
            <a:xfrm>
              <a:off x="2300115" y="2306193"/>
              <a:ext cx="372942" cy="369332"/>
            </a:xfrm>
            <a:prstGeom prst="rect">
              <a:avLst/>
            </a:prstGeom>
            <a:noFill/>
          </p:spPr>
          <p:txBody>
            <a:bodyPr wrap="square" rtlCol="0">
              <a:spAutoFit/>
            </a:bodyPr>
            <a:lstStyle/>
            <a:p>
              <a:r>
                <a:rPr lang="en-US" altLang="zh-CN" dirty="0">
                  <a:solidFill>
                    <a:schemeClr val="bg1"/>
                  </a:solidFill>
                  <a:latin typeface="Verdana (Body)"/>
                </a:rPr>
                <a:t>B</a:t>
              </a:r>
              <a:endParaRPr lang="zh-CN" altLang="en-US" dirty="0">
                <a:solidFill>
                  <a:schemeClr val="bg1"/>
                </a:solidFill>
                <a:latin typeface="Verdana (Body)"/>
              </a:endParaRPr>
            </a:p>
          </p:txBody>
        </p:sp>
        <p:sp>
          <p:nvSpPr>
            <p:cNvPr id="63" name="文本框 49"/>
            <p:cNvSpPr txBox="1"/>
            <p:nvPr/>
          </p:nvSpPr>
          <p:spPr>
            <a:xfrm>
              <a:off x="2631826" y="2306193"/>
              <a:ext cx="372942" cy="369332"/>
            </a:xfrm>
            <a:prstGeom prst="rect">
              <a:avLst/>
            </a:prstGeom>
            <a:noFill/>
          </p:spPr>
          <p:txBody>
            <a:bodyPr wrap="square" rtlCol="0">
              <a:spAutoFit/>
            </a:bodyPr>
            <a:lstStyle/>
            <a:p>
              <a:r>
                <a:rPr lang="en-US" altLang="zh-CN" dirty="0">
                  <a:solidFill>
                    <a:schemeClr val="bg1"/>
                  </a:solidFill>
                  <a:latin typeface="Verdana (Body)"/>
                </a:rPr>
                <a:t>F</a:t>
              </a:r>
              <a:endParaRPr lang="zh-CN" altLang="en-US" dirty="0">
                <a:solidFill>
                  <a:schemeClr val="bg1"/>
                </a:solidFill>
                <a:latin typeface="Verdana (Body)"/>
              </a:endParaRPr>
            </a:p>
          </p:txBody>
        </p:sp>
        <p:sp>
          <p:nvSpPr>
            <p:cNvPr id="64" name="文本框 50"/>
            <p:cNvSpPr txBox="1"/>
            <p:nvPr/>
          </p:nvSpPr>
          <p:spPr>
            <a:xfrm>
              <a:off x="2963537" y="2306193"/>
              <a:ext cx="372942" cy="369332"/>
            </a:xfrm>
            <a:prstGeom prst="rect">
              <a:avLst/>
            </a:prstGeom>
            <a:noFill/>
          </p:spPr>
          <p:txBody>
            <a:bodyPr wrap="square" rtlCol="0">
              <a:spAutoFit/>
            </a:bodyPr>
            <a:lstStyle/>
            <a:p>
              <a:r>
                <a:rPr lang="en-US" altLang="zh-CN" dirty="0">
                  <a:solidFill>
                    <a:schemeClr val="bg1"/>
                  </a:solidFill>
                  <a:latin typeface="Verdana (Body)"/>
                </a:rPr>
                <a:t>H</a:t>
              </a:r>
              <a:endParaRPr lang="zh-CN" altLang="en-US" dirty="0">
                <a:solidFill>
                  <a:schemeClr val="bg1"/>
                </a:solidFill>
                <a:latin typeface="Verdana (Body)"/>
              </a:endParaRPr>
            </a:p>
          </p:txBody>
        </p:sp>
        <p:sp>
          <p:nvSpPr>
            <p:cNvPr id="65" name="文本框 51"/>
            <p:cNvSpPr txBox="1"/>
            <p:nvPr/>
          </p:nvSpPr>
          <p:spPr>
            <a:xfrm>
              <a:off x="3295248" y="2306193"/>
              <a:ext cx="372942" cy="369332"/>
            </a:xfrm>
            <a:prstGeom prst="rect">
              <a:avLst/>
            </a:prstGeom>
            <a:noFill/>
          </p:spPr>
          <p:txBody>
            <a:bodyPr wrap="square" rtlCol="0">
              <a:spAutoFit/>
            </a:bodyPr>
            <a:lstStyle/>
            <a:p>
              <a:r>
                <a:rPr lang="en-SG" altLang="zh-CN">
                  <a:solidFill>
                    <a:schemeClr val="bg1"/>
                  </a:solidFill>
                  <a:latin typeface="Verdana (Body)"/>
                </a:rPr>
                <a:t> I</a:t>
              </a:r>
              <a:endParaRPr lang="zh-CN" altLang="en-US" dirty="0">
                <a:solidFill>
                  <a:schemeClr val="bg1"/>
                </a:solidFill>
                <a:latin typeface="Verdana (Body)"/>
              </a:endParaRPr>
            </a:p>
          </p:txBody>
        </p:sp>
        <p:sp>
          <p:nvSpPr>
            <p:cNvPr id="66" name="文本框 52"/>
            <p:cNvSpPr txBox="1"/>
            <p:nvPr/>
          </p:nvSpPr>
          <p:spPr>
            <a:xfrm>
              <a:off x="3626959" y="2306193"/>
              <a:ext cx="372942" cy="369332"/>
            </a:xfrm>
            <a:prstGeom prst="rect">
              <a:avLst/>
            </a:prstGeom>
            <a:noFill/>
          </p:spPr>
          <p:txBody>
            <a:bodyPr wrap="square" rtlCol="0">
              <a:spAutoFit/>
            </a:bodyPr>
            <a:lstStyle/>
            <a:p>
              <a:r>
                <a:rPr lang="en-US" altLang="zh-CN" dirty="0">
                  <a:solidFill>
                    <a:schemeClr val="bg1"/>
                  </a:solidFill>
                  <a:latin typeface="Verdana (Body)"/>
                </a:rPr>
                <a:t>G</a:t>
              </a:r>
              <a:endParaRPr lang="zh-CN" altLang="en-US" dirty="0">
                <a:solidFill>
                  <a:schemeClr val="bg1"/>
                </a:solidFill>
                <a:latin typeface="Verdana (Body)"/>
              </a:endParaRPr>
            </a:p>
          </p:txBody>
        </p:sp>
        <p:sp>
          <p:nvSpPr>
            <p:cNvPr id="67" name="文本框 53"/>
            <p:cNvSpPr txBox="1"/>
            <p:nvPr/>
          </p:nvSpPr>
          <p:spPr>
            <a:xfrm>
              <a:off x="3958672" y="2306193"/>
              <a:ext cx="372942" cy="369332"/>
            </a:xfrm>
            <a:prstGeom prst="rect">
              <a:avLst/>
            </a:prstGeom>
            <a:noFill/>
          </p:spPr>
          <p:txBody>
            <a:bodyPr wrap="square" rtlCol="0">
              <a:spAutoFit/>
            </a:bodyPr>
            <a:lstStyle/>
            <a:p>
              <a:r>
                <a:rPr lang="en-US" altLang="zh-CN" dirty="0">
                  <a:solidFill>
                    <a:schemeClr val="bg1"/>
                  </a:solidFill>
                  <a:latin typeface="Verdana (Body)"/>
                </a:rPr>
                <a:t>E</a:t>
              </a:r>
              <a:endParaRPr lang="zh-CN" altLang="en-US" dirty="0">
                <a:solidFill>
                  <a:schemeClr val="bg1"/>
                </a:solidFill>
                <a:latin typeface="Verdana (Body)"/>
              </a:endParaRPr>
            </a:p>
          </p:txBody>
        </p:sp>
      </p:grpSp>
    </p:spTree>
    <p:extLst>
      <p:ext uri="{BB962C8B-B14F-4D97-AF65-F5344CB8AC3E}">
        <p14:creationId xmlns:p14="http://schemas.microsoft.com/office/powerpoint/2010/main" val="1716071346"/>
      </p:ext>
    </p:extLst>
  </p:cSld>
  <p:clrMapOvr>
    <a:masterClrMapping/>
  </p:clrMapOvr>
  <p:transition>
    <p:wipe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r>
              <a:rPr lang="en-US" altLang="en-US">
                <a:cs typeface="Arial" panose="020B0604020202020204" pitchFamily="34" charset="0"/>
              </a:rPr>
              <a:t>Outline</a:t>
            </a:r>
            <a:endParaRPr lang="en-US" altLang="en-US" b="1" dirty="0">
              <a:cs typeface="Arial" panose="020B0604020202020204" pitchFamily="34" charset="0"/>
            </a:endParaRPr>
          </a:p>
        </p:txBody>
      </p:sp>
      <p:sp>
        <p:nvSpPr>
          <p:cNvPr id="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3732" y="4499616"/>
            <a:ext cx="3523994" cy="271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1"/>
          <p:cNvSpPr txBox="1">
            <a:spLocks/>
          </p:cNvSpPr>
          <p:nvPr/>
        </p:nvSpPr>
        <p:spPr>
          <a:xfrm>
            <a:off x="1112778" y="1209758"/>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1600" dirty="0">
                <a:ea typeface="Cambria Math" panose="02040503050406030204" pitchFamily="18" charset="0"/>
                <a:cs typeface="Times New Roman" pitchFamily="18" charset="0"/>
              </a:rPr>
              <a:t>Non-linear data structures</a:t>
            </a:r>
          </a:p>
          <a:p>
            <a:pPr algn="just">
              <a:lnSpc>
                <a:spcPct val="100000"/>
              </a:lnSpc>
            </a:pPr>
            <a:r>
              <a:rPr lang="en-US" sz="1600" dirty="0">
                <a:ea typeface="Cambria Math" panose="02040503050406030204" pitchFamily="18" charset="0"/>
                <a:cs typeface="Times New Roman" pitchFamily="18" charset="0"/>
              </a:rPr>
              <a:t>Tree data structure</a:t>
            </a:r>
          </a:p>
          <a:p>
            <a:pPr lvl="1" algn="just">
              <a:lnSpc>
                <a:spcPct val="100000"/>
              </a:lnSpc>
              <a:buFont typeface=".AppleSystemUIFont" charset="-120"/>
              <a:buChar char="-"/>
            </a:pPr>
            <a:r>
              <a:rPr lang="en-US" sz="1400" dirty="0">
                <a:ea typeface="Cambria Math" panose="02040503050406030204" pitchFamily="18" charset="0"/>
                <a:cs typeface="Times New Roman" pitchFamily="18" charset="0"/>
              </a:rPr>
              <a:t>Binary trees</a:t>
            </a:r>
            <a:endParaRPr lang="en-US" sz="1600" dirty="0">
              <a:ea typeface="Cambria Math" panose="02040503050406030204" pitchFamily="18" charset="0"/>
              <a:cs typeface="Times New Roman" pitchFamily="18" charset="0"/>
            </a:endParaRPr>
          </a:p>
          <a:p>
            <a:pPr algn="just">
              <a:lnSpc>
                <a:spcPct val="100000"/>
              </a:lnSpc>
            </a:pPr>
            <a:r>
              <a:rPr lang="en-US" sz="1600" dirty="0">
                <a:ea typeface="Cambria Math" panose="02040503050406030204" pitchFamily="18" charset="0"/>
                <a:cs typeface="Times New Roman" pitchFamily="18" charset="0"/>
              </a:rPr>
              <a:t>Implement binary tree nodes in C</a:t>
            </a:r>
          </a:p>
          <a:p>
            <a:pPr>
              <a:lnSpc>
                <a:spcPct val="100000"/>
              </a:lnSpc>
            </a:pPr>
            <a:r>
              <a:rPr lang="en-SG" sz="1600" dirty="0"/>
              <a:t>Binary Tree Traversal</a:t>
            </a:r>
          </a:p>
          <a:p>
            <a:pPr>
              <a:lnSpc>
                <a:spcPct val="100000"/>
              </a:lnSpc>
            </a:pPr>
            <a:r>
              <a:rPr lang="en-SG" sz="1600" dirty="0"/>
              <a:t>Tree traversal order</a:t>
            </a:r>
          </a:p>
          <a:p>
            <a:pPr lvl="1">
              <a:lnSpc>
                <a:spcPct val="100000"/>
              </a:lnSpc>
              <a:buFont typeface="Verdana" panose="020B0604030504040204" pitchFamily="34" charset="0"/>
              <a:buChar char="-"/>
            </a:pPr>
            <a:r>
              <a:rPr lang="en-SG" sz="1400" dirty="0"/>
              <a:t>Pre-order</a:t>
            </a:r>
          </a:p>
          <a:p>
            <a:pPr lvl="1">
              <a:lnSpc>
                <a:spcPct val="100000"/>
              </a:lnSpc>
              <a:buFont typeface="Verdana" panose="020B0604030504040204" pitchFamily="34" charset="0"/>
              <a:buChar char="-"/>
            </a:pPr>
            <a:r>
              <a:rPr lang="en-SG" sz="1400" dirty="0"/>
              <a:t>In-order</a:t>
            </a:r>
          </a:p>
          <a:p>
            <a:pPr lvl="1">
              <a:lnSpc>
                <a:spcPct val="100000"/>
              </a:lnSpc>
              <a:buFont typeface="Verdana" panose="020B0604030504040204" pitchFamily="34" charset="0"/>
              <a:buChar char="-"/>
            </a:pPr>
            <a:r>
              <a:rPr lang="en-SG" sz="1400" dirty="0"/>
              <a:t>Post-order</a:t>
            </a:r>
          </a:p>
          <a:p>
            <a:pPr>
              <a:lnSpc>
                <a:spcPct val="100000"/>
              </a:lnSpc>
            </a:pPr>
            <a:r>
              <a:rPr lang="en-SG" sz="1600" dirty="0"/>
              <a:t>Application examples</a:t>
            </a:r>
          </a:p>
          <a:p>
            <a:pPr lvl="1">
              <a:lnSpc>
                <a:spcPct val="100000"/>
              </a:lnSpc>
              <a:buFont typeface="Verdana" panose="020B0604030504040204" pitchFamily="34" charset="0"/>
              <a:buChar char="-"/>
            </a:pPr>
            <a:r>
              <a:rPr lang="en-SG" sz="1400" b="1" dirty="0"/>
              <a:t>Count nodes in a binary tree</a:t>
            </a:r>
          </a:p>
          <a:p>
            <a:pPr lvl="1">
              <a:lnSpc>
                <a:spcPct val="100000"/>
              </a:lnSpc>
              <a:buFont typeface="Verdana" panose="020B0604030504040204" pitchFamily="34" charset="0"/>
              <a:buChar char="-"/>
            </a:pPr>
            <a:r>
              <a:rPr lang="en-SG" sz="1400" dirty="0"/>
              <a:t>Find grandchild nodes</a:t>
            </a:r>
          </a:p>
          <a:p>
            <a:pPr lvl="1">
              <a:lnSpc>
                <a:spcPct val="100000"/>
              </a:lnSpc>
              <a:buFont typeface="Verdana" panose="020B0604030504040204" pitchFamily="34" charset="0"/>
              <a:buChar char="-"/>
            </a:pPr>
            <a:r>
              <a:rPr lang="en-SG" sz="1400" dirty="0"/>
              <a:t>Calculate height of every node</a:t>
            </a:r>
          </a:p>
          <a:p>
            <a:pPr>
              <a:lnSpc>
                <a:spcPct val="100000"/>
              </a:lnSpc>
            </a:pPr>
            <a:r>
              <a:rPr lang="en-SG" sz="1600" dirty="0"/>
              <a:t>Level-by-level traversal</a:t>
            </a:r>
          </a:p>
          <a:p>
            <a:pPr>
              <a:lnSpc>
                <a:spcPct val="100000"/>
              </a:lnSpc>
            </a:pPr>
            <a:r>
              <a:rPr lang="en-SG" sz="1600" dirty="0" err="1"/>
              <a:t>Preorder</a:t>
            </a:r>
            <a:r>
              <a:rPr lang="en-SG" sz="1600" dirty="0"/>
              <a:t> traversal with a stack</a:t>
            </a:r>
          </a:p>
        </p:txBody>
      </p:sp>
    </p:spTree>
    <p:extLst>
      <p:ext uri="{BB962C8B-B14F-4D97-AF65-F5344CB8AC3E}">
        <p14:creationId xmlns:p14="http://schemas.microsoft.com/office/powerpoint/2010/main" val="3692973035"/>
      </p:ext>
    </p:extLst>
  </p:cSld>
  <p:clrMapOvr>
    <a:masterClrMapping/>
  </p:clrMapOvr>
  <p:transition>
    <p:wipe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Count nodes in a binary tree</a:t>
            </a:r>
          </a:p>
        </p:txBody>
      </p:sp>
      <p:sp>
        <p:nvSpPr>
          <p:cNvPr id="4" name="Content Placeholder 1"/>
          <p:cNvSpPr txBox="1">
            <a:spLocks/>
          </p:cNvSpPr>
          <p:nvPr/>
        </p:nvSpPr>
        <p:spPr>
          <a:xfrm>
            <a:off x="1097280" y="1380226"/>
            <a:ext cx="5056951"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Recursive deﬁnition:</a:t>
            </a:r>
          </a:p>
          <a:p>
            <a:pPr lvl="1">
              <a:lnSpc>
                <a:spcPct val="150000"/>
              </a:lnSpc>
              <a:buFont typeface="Verdana" panose="020B0604030504040204" pitchFamily="34" charset="0"/>
              <a:buChar char="-"/>
            </a:pPr>
            <a:r>
              <a:rPr lang="en-SG" sz="1600"/>
              <a:t>Number of nodes in a tree </a:t>
            </a:r>
            <a:br>
              <a:rPr lang="en-SG" sz="1600"/>
            </a:br>
            <a:r>
              <a:rPr lang="en-SG" sz="1600"/>
              <a:t>= 1  </a:t>
            </a:r>
            <a:br>
              <a:rPr lang="en-SG" sz="1600"/>
            </a:br>
            <a:r>
              <a:rPr lang="en-SG" sz="1600"/>
              <a:t>   + number of nodes in left subtree </a:t>
            </a:r>
            <a:br>
              <a:rPr lang="en-SG" sz="1600"/>
            </a:br>
            <a:r>
              <a:rPr lang="en-SG" sz="1600"/>
              <a:t>   + number of nodes in right subtree</a:t>
            </a:r>
          </a:p>
          <a:p>
            <a:pPr algn="just">
              <a:lnSpc>
                <a:spcPct val="150000"/>
              </a:lnSpc>
            </a:pPr>
            <a:r>
              <a:rPr lang="en-SG" sz="1800"/>
              <a:t>Each node returns the number of nodes in its subtree</a:t>
            </a:r>
          </a:p>
        </p:txBody>
      </p:sp>
      <p:sp>
        <p:nvSpPr>
          <p:cNvPr id="149" name="object 49"/>
          <p:cNvSpPr/>
          <p:nvPr/>
        </p:nvSpPr>
        <p:spPr>
          <a:xfrm>
            <a:off x="6276712" y="3578506"/>
            <a:ext cx="797560" cy="508000"/>
          </a:xfrm>
          <a:custGeom>
            <a:avLst/>
            <a:gdLst/>
            <a:ahLst/>
            <a:cxnLst/>
            <a:rect l="l" t="t" r="r" b="b"/>
            <a:pathLst>
              <a:path w="797559" h="508000">
                <a:moveTo>
                  <a:pt x="0" y="253948"/>
                </a:moveTo>
                <a:lnTo>
                  <a:pt x="5218" y="212757"/>
                </a:lnTo>
                <a:lnTo>
                  <a:pt x="20326" y="173681"/>
                </a:lnTo>
                <a:lnTo>
                  <a:pt x="44502" y="137244"/>
                </a:lnTo>
                <a:lnTo>
                  <a:pt x="76927" y="103970"/>
                </a:lnTo>
                <a:lnTo>
                  <a:pt x="116778" y="74379"/>
                </a:lnTo>
                <a:lnTo>
                  <a:pt x="163235" y="48997"/>
                </a:lnTo>
                <a:lnTo>
                  <a:pt x="215477" y="28345"/>
                </a:lnTo>
                <a:lnTo>
                  <a:pt x="272683" y="12946"/>
                </a:lnTo>
                <a:lnTo>
                  <a:pt x="334033" y="3323"/>
                </a:lnTo>
                <a:lnTo>
                  <a:pt x="398705" y="0"/>
                </a:lnTo>
                <a:lnTo>
                  <a:pt x="431405" y="841"/>
                </a:lnTo>
                <a:lnTo>
                  <a:pt x="494519" y="7380"/>
                </a:lnTo>
                <a:lnTo>
                  <a:pt x="553900" y="19956"/>
                </a:lnTo>
                <a:lnTo>
                  <a:pt x="608727" y="38047"/>
                </a:lnTo>
                <a:lnTo>
                  <a:pt x="658179" y="61130"/>
                </a:lnTo>
                <a:lnTo>
                  <a:pt x="701436" y="88681"/>
                </a:lnTo>
                <a:lnTo>
                  <a:pt x="737676" y="120179"/>
                </a:lnTo>
                <a:lnTo>
                  <a:pt x="766079" y="155100"/>
                </a:lnTo>
                <a:lnTo>
                  <a:pt x="785824" y="192922"/>
                </a:lnTo>
                <a:lnTo>
                  <a:pt x="796090" y="233121"/>
                </a:lnTo>
                <a:lnTo>
                  <a:pt x="797412" y="253948"/>
                </a:lnTo>
                <a:lnTo>
                  <a:pt x="796090" y="274776"/>
                </a:lnTo>
                <a:lnTo>
                  <a:pt x="785824" y="314975"/>
                </a:lnTo>
                <a:lnTo>
                  <a:pt x="766079" y="352797"/>
                </a:lnTo>
                <a:lnTo>
                  <a:pt x="737676" y="387718"/>
                </a:lnTo>
                <a:lnTo>
                  <a:pt x="701436" y="419216"/>
                </a:lnTo>
                <a:lnTo>
                  <a:pt x="658179" y="446767"/>
                </a:lnTo>
                <a:lnTo>
                  <a:pt x="608727" y="469850"/>
                </a:lnTo>
                <a:lnTo>
                  <a:pt x="553900" y="487941"/>
                </a:lnTo>
                <a:lnTo>
                  <a:pt x="494519" y="500517"/>
                </a:lnTo>
                <a:lnTo>
                  <a:pt x="431405" y="507056"/>
                </a:lnTo>
                <a:lnTo>
                  <a:pt x="398705" y="507898"/>
                </a:lnTo>
                <a:lnTo>
                  <a:pt x="366005" y="507056"/>
                </a:lnTo>
                <a:lnTo>
                  <a:pt x="302892" y="500517"/>
                </a:lnTo>
                <a:lnTo>
                  <a:pt x="243511" y="487941"/>
                </a:lnTo>
                <a:lnTo>
                  <a:pt x="188684" y="469850"/>
                </a:lnTo>
                <a:lnTo>
                  <a:pt x="139232" y="446767"/>
                </a:lnTo>
                <a:lnTo>
                  <a:pt x="95975" y="419216"/>
                </a:lnTo>
                <a:lnTo>
                  <a:pt x="59735" y="387718"/>
                </a:lnTo>
                <a:lnTo>
                  <a:pt x="31332" y="352797"/>
                </a:lnTo>
                <a:lnTo>
                  <a:pt x="11587" y="314975"/>
                </a:lnTo>
                <a:lnTo>
                  <a:pt x="1321" y="274776"/>
                </a:lnTo>
                <a:lnTo>
                  <a:pt x="0" y="253948"/>
                </a:lnTo>
                <a:close/>
              </a:path>
            </a:pathLst>
          </a:custGeom>
          <a:ln w="76199">
            <a:solidFill>
              <a:srgbClr val="FAA757"/>
            </a:solidFill>
          </a:ln>
        </p:spPr>
        <p:txBody>
          <a:bodyPr wrap="square" lIns="0" tIns="0" rIns="0" bIns="0" rtlCol="0"/>
          <a:lstStyle/>
          <a:p>
            <a:endParaRPr sz="1600">
              <a:solidFill>
                <a:schemeClr val="bg1"/>
              </a:solidFill>
            </a:endParaRPr>
          </a:p>
        </p:txBody>
      </p:sp>
      <p:sp>
        <p:nvSpPr>
          <p:cNvPr id="150" name="object 6"/>
          <p:cNvSpPr/>
          <p:nvPr/>
        </p:nvSpPr>
        <p:spPr>
          <a:xfrm>
            <a:off x="6476101" y="3658243"/>
            <a:ext cx="398780" cy="297180"/>
          </a:xfrm>
          <a:prstGeom prst="ellipse">
            <a:avLst/>
          </a:prstGeom>
          <a:solidFill>
            <a:schemeClr val="bg1"/>
          </a:solidFill>
        </p:spPr>
        <p:txBody>
          <a:bodyPr wrap="square" lIns="0" tIns="0" rIns="0" bIns="0" rtlCol="0"/>
          <a:lstStyle/>
          <a:p>
            <a:r>
              <a:rPr lang="en-US" sz="1600" dirty="0">
                <a:solidFill>
                  <a:schemeClr val="bg1"/>
                </a:solidFill>
              </a:rPr>
              <a:t> E</a:t>
            </a:r>
            <a:endParaRPr sz="1600" dirty="0">
              <a:solidFill>
                <a:schemeClr val="bg1"/>
              </a:solidFill>
            </a:endParaRPr>
          </a:p>
        </p:txBody>
      </p:sp>
      <p:sp>
        <p:nvSpPr>
          <p:cNvPr id="151" name="object 7"/>
          <p:cNvSpPr/>
          <p:nvPr/>
        </p:nvSpPr>
        <p:spPr>
          <a:xfrm>
            <a:off x="6476101" y="3658243"/>
            <a:ext cx="398780" cy="297180"/>
          </a:xfrm>
          <a:prstGeom prst="ellipse">
            <a:avLst/>
          </a:prstGeom>
          <a:solidFill>
            <a:schemeClr val="bg1"/>
          </a:solidFill>
          <a:ln w="25399">
            <a:solidFill>
              <a:srgbClr val="839950"/>
            </a:solidFill>
          </a:ln>
        </p:spPr>
        <p:txBody>
          <a:bodyPr wrap="square" lIns="0" tIns="0" rIns="0" bIns="0" rtlCol="0"/>
          <a:lstStyle/>
          <a:p>
            <a:r>
              <a:rPr lang="en-US" sz="1600" dirty="0">
                <a:solidFill>
                  <a:schemeClr val="bg1"/>
                </a:solidFill>
              </a:rPr>
              <a:t> 9</a:t>
            </a:r>
            <a:endParaRPr sz="1600" dirty="0">
              <a:solidFill>
                <a:schemeClr val="bg1"/>
              </a:solidFill>
            </a:endParaRPr>
          </a:p>
        </p:txBody>
      </p:sp>
      <p:sp>
        <p:nvSpPr>
          <p:cNvPr id="152" name="object 8"/>
          <p:cNvSpPr/>
          <p:nvPr/>
        </p:nvSpPr>
        <p:spPr>
          <a:xfrm>
            <a:off x="5678689" y="4208791"/>
            <a:ext cx="398780" cy="297180"/>
          </a:xfrm>
          <a:prstGeom prst="ellipse">
            <a:avLst/>
          </a:prstGeom>
          <a:solidFill>
            <a:schemeClr val="bg1"/>
          </a:solidFill>
        </p:spPr>
        <p:txBody>
          <a:bodyPr wrap="square" lIns="0" tIns="0" rIns="0" bIns="0" rtlCol="0"/>
          <a:lstStyle/>
          <a:p>
            <a:endParaRPr sz="1600">
              <a:solidFill>
                <a:schemeClr val="bg1"/>
              </a:solidFill>
            </a:endParaRPr>
          </a:p>
        </p:txBody>
      </p:sp>
      <p:sp>
        <p:nvSpPr>
          <p:cNvPr id="153" name="object 9"/>
          <p:cNvSpPr/>
          <p:nvPr/>
        </p:nvSpPr>
        <p:spPr>
          <a:xfrm>
            <a:off x="5678689" y="4208790"/>
            <a:ext cx="398780" cy="297180"/>
          </a:xfrm>
          <a:prstGeom prst="ellipse">
            <a:avLst/>
          </a:prstGeom>
          <a:solidFill>
            <a:schemeClr val="bg1"/>
          </a:solidFill>
          <a:ln w="25399">
            <a:solidFill>
              <a:srgbClr val="839950"/>
            </a:solidFill>
          </a:ln>
        </p:spPr>
        <p:txBody>
          <a:bodyPr wrap="square" lIns="0" tIns="0" rIns="0" bIns="0" rtlCol="0"/>
          <a:lstStyle/>
          <a:p>
            <a:r>
              <a:rPr lang="en-US" sz="1600" dirty="0">
                <a:solidFill>
                  <a:schemeClr val="bg1"/>
                </a:solidFill>
              </a:rPr>
              <a:t> 4</a:t>
            </a:r>
            <a:endParaRPr sz="1600" dirty="0">
              <a:solidFill>
                <a:schemeClr val="bg1"/>
              </a:solidFill>
            </a:endParaRPr>
          </a:p>
        </p:txBody>
      </p:sp>
      <p:sp>
        <p:nvSpPr>
          <p:cNvPr id="154" name="object 10"/>
          <p:cNvSpPr/>
          <p:nvPr/>
        </p:nvSpPr>
        <p:spPr>
          <a:xfrm>
            <a:off x="5279985" y="4846082"/>
            <a:ext cx="398780" cy="297180"/>
          </a:xfrm>
          <a:prstGeom prst="ellipse">
            <a:avLst/>
          </a:prstGeom>
          <a:solidFill>
            <a:schemeClr val="bg1"/>
          </a:solidFill>
        </p:spPr>
        <p:txBody>
          <a:bodyPr wrap="square" lIns="0" tIns="0" rIns="0" bIns="0" rtlCol="0"/>
          <a:lstStyle/>
          <a:p>
            <a:endParaRPr sz="1600">
              <a:solidFill>
                <a:schemeClr val="bg1"/>
              </a:solidFill>
            </a:endParaRPr>
          </a:p>
        </p:txBody>
      </p:sp>
      <p:sp>
        <p:nvSpPr>
          <p:cNvPr id="155" name="object 11"/>
          <p:cNvSpPr/>
          <p:nvPr/>
        </p:nvSpPr>
        <p:spPr>
          <a:xfrm>
            <a:off x="5279985" y="4846082"/>
            <a:ext cx="398780" cy="297180"/>
          </a:xfrm>
          <a:prstGeom prst="ellipse">
            <a:avLst/>
          </a:prstGeom>
          <a:solidFill>
            <a:schemeClr val="bg1"/>
          </a:solidFill>
          <a:ln w="25399">
            <a:solidFill>
              <a:srgbClr val="839950"/>
            </a:solidFill>
          </a:ln>
        </p:spPr>
        <p:txBody>
          <a:bodyPr wrap="square" lIns="0" tIns="0" rIns="0" bIns="0" rtlCol="0"/>
          <a:lstStyle/>
          <a:p>
            <a:r>
              <a:rPr lang="en-US" sz="1600" dirty="0">
                <a:solidFill>
                  <a:schemeClr val="bg1"/>
                </a:solidFill>
              </a:rPr>
              <a:t> 1</a:t>
            </a:r>
            <a:endParaRPr sz="1600" dirty="0">
              <a:solidFill>
                <a:schemeClr val="bg1"/>
              </a:solidFill>
            </a:endParaRPr>
          </a:p>
        </p:txBody>
      </p:sp>
      <p:sp>
        <p:nvSpPr>
          <p:cNvPr id="156" name="object 12"/>
          <p:cNvSpPr/>
          <p:nvPr/>
        </p:nvSpPr>
        <p:spPr>
          <a:xfrm>
            <a:off x="6077396" y="4846082"/>
            <a:ext cx="398780" cy="297180"/>
          </a:xfrm>
          <a:prstGeom prst="ellipse">
            <a:avLst/>
          </a:prstGeom>
          <a:solidFill>
            <a:schemeClr val="bg1"/>
          </a:solidFill>
        </p:spPr>
        <p:txBody>
          <a:bodyPr wrap="square" lIns="0" tIns="0" rIns="0" bIns="0" rtlCol="0"/>
          <a:lstStyle/>
          <a:p>
            <a:endParaRPr sz="1600">
              <a:solidFill>
                <a:schemeClr val="bg1"/>
              </a:solidFill>
            </a:endParaRPr>
          </a:p>
        </p:txBody>
      </p:sp>
      <p:sp>
        <p:nvSpPr>
          <p:cNvPr id="157" name="object 13"/>
          <p:cNvSpPr/>
          <p:nvPr/>
        </p:nvSpPr>
        <p:spPr>
          <a:xfrm>
            <a:off x="6077396" y="4846082"/>
            <a:ext cx="398780" cy="297180"/>
          </a:xfrm>
          <a:prstGeom prst="ellipse">
            <a:avLst/>
          </a:prstGeom>
          <a:solidFill>
            <a:schemeClr val="bg1"/>
          </a:solidFill>
          <a:ln w="25399">
            <a:solidFill>
              <a:srgbClr val="839950"/>
            </a:solidFill>
          </a:ln>
        </p:spPr>
        <p:txBody>
          <a:bodyPr wrap="square" lIns="0" tIns="0" rIns="0" bIns="0" rtlCol="0"/>
          <a:lstStyle/>
          <a:p>
            <a:r>
              <a:rPr lang="en-US" sz="1600" dirty="0">
                <a:solidFill>
                  <a:schemeClr val="bg1"/>
                </a:solidFill>
              </a:rPr>
              <a:t> 2</a:t>
            </a:r>
            <a:endParaRPr sz="1600" dirty="0">
              <a:solidFill>
                <a:schemeClr val="bg1"/>
              </a:solidFill>
            </a:endParaRPr>
          </a:p>
        </p:txBody>
      </p:sp>
      <p:sp>
        <p:nvSpPr>
          <p:cNvPr id="158" name="object 14"/>
          <p:cNvSpPr/>
          <p:nvPr/>
        </p:nvSpPr>
        <p:spPr>
          <a:xfrm>
            <a:off x="7273511" y="4208791"/>
            <a:ext cx="398780" cy="297180"/>
          </a:xfrm>
          <a:prstGeom prst="ellipse">
            <a:avLst/>
          </a:prstGeom>
          <a:solidFill>
            <a:schemeClr val="bg1"/>
          </a:solidFill>
        </p:spPr>
        <p:txBody>
          <a:bodyPr wrap="square" lIns="0" tIns="0" rIns="0" bIns="0" rtlCol="0"/>
          <a:lstStyle/>
          <a:p>
            <a:endParaRPr sz="1600">
              <a:solidFill>
                <a:schemeClr val="bg1"/>
              </a:solidFill>
            </a:endParaRPr>
          </a:p>
        </p:txBody>
      </p:sp>
      <p:sp>
        <p:nvSpPr>
          <p:cNvPr id="159" name="object 15"/>
          <p:cNvSpPr/>
          <p:nvPr/>
        </p:nvSpPr>
        <p:spPr>
          <a:xfrm>
            <a:off x="7273511" y="4208790"/>
            <a:ext cx="398780" cy="297180"/>
          </a:xfrm>
          <a:prstGeom prst="ellipse">
            <a:avLst/>
          </a:prstGeom>
          <a:solidFill>
            <a:schemeClr val="bg1"/>
          </a:solidFill>
          <a:ln w="25399">
            <a:solidFill>
              <a:srgbClr val="839950"/>
            </a:solidFill>
          </a:ln>
        </p:spPr>
        <p:txBody>
          <a:bodyPr wrap="square" lIns="0" tIns="0" rIns="0" bIns="0" rtlCol="0"/>
          <a:lstStyle/>
          <a:p>
            <a:r>
              <a:rPr lang="en-US" sz="1600" dirty="0">
                <a:solidFill>
                  <a:schemeClr val="bg1"/>
                </a:solidFill>
              </a:rPr>
              <a:t> 4</a:t>
            </a:r>
            <a:endParaRPr sz="1600" dirty="0">
              <a:solidFill>
                <a:schemeClr val="bg1"/>
              </a:solidFill>
            </a:endParaRPr>
          </a:p>
        </p:txBody>
      </p:sp>
      <p:sp>
        <p:nvSpPr>
          <p:cNvPr id="160" name="object 16"/>
          <p:cNvSpPr/>
          <p:nvPr/>
        </p:nvSpPr>
        <p:spPr>
          <a:xfrm>
            <a:off x="6874807" y="4850901"/>
            <a:ext cx="398780" cy="297180"/>
          </a:xfrm>
          <a:prstGeom prst="ellipse">
            <a:avLst/>
          </a:prstGeom>
          <a:solidFill>
            <a:schemeClr val="bg1"/>
          </a:solidFill>
        </p:spPr>
        <p:txBody>
          <a:bodyPr wrap="square" lIns="0" tIns="0" rIns="0" bIns="0" rtlCol="0"/>
          <a:lstStyle/>
          <a:p>
            <a:endParaRPr sz="1600">
              <a:solidFill>
                <a:schemeClr val="bg1"/>
              </a:solidFill>
            </a:endParaRPr>
          </a:p>
        </p:txBody>
      </p:sp>
      <p:sp>
        <p:nvSpPr>
          <p:cNvPr id="161" name="object 17"/>
          <p:cNvSpPr/>
          <p:nvPr/>
        </p:nvSpPr>
        <p:spPr>
          <a:xfrm>
            <a:off x="6874807" y="4850901"/>
            <a:ext cx="398780" cy="297180"/>
          </a:xfrm>
          <a:prstGeom prst="ellipse">
            <a:avLst/>
          </a:prstGeom>
          <a:solidFill>
            <a:schemeClr val="bg1"/>
          </a:solidFill>
          <a:ln w="25399">
            <a:solidFill>
              <a:srgbClr val="839950"/>
            </a:solidFill>
          </a:ln>
        </p:spPr>
        <p:txBody>
          <a:bodyPr wrap="square" lIns="0" tIns="0" rIns="0" bIns="0" rtlCol="0"/>
          <a:lstStyle/>
          <a:p>
            <a:r>
              <a:rPr lang="en-US" sz="1600" dirty="0">
                <a:solidFill>
                  <a:schemeClr val="bg1"/>
                </a:solidFill>
              </a:rPr>
              <a:t> 1</a:t>
            </a:r>
            <a:endParaRPr sz="1600" dirty="0">
              <a:solidFill>
                <a:schemeClr val="bg1"/>
              </a:solidFill>
            </a:endParaRPr>
          </a:p>
        </p:txBody>
      </p:sp>
      <p:sp>
        <p:nvSpPr>
          <p:cNvPr id="162" name="object 18"/>
          <p:cNvSpPr/>
          <p:nvPr/>
        </p:nvSpPr>
        <p:spPr>
          <a:xfrm>
            <a:off x="7672218" y="4850901"/>
            <a:ext cx="398780" cy="297180"/>
          </a:xfrm>
          <a:prstGeom prst="ellipse">
            <a:avLst/>
          </a:prstGeom>
          <a:solidFill>
            <a:schemeClr val="bg1"/>
          </a:solidFill>
        </p:spPr>
        <p:txBody>
          <a:bodyPr wrap="square" lIns="0" tIns="0" rIns="0" bIns="0" rtlCol="0"/>
          <a:lstStyle/>
          <a:p>
            <a:endParaRPr sz="1600">
              <a:solidFill>
                <a:schemeClr val="bg1"/>
              </a:solidFill>
            </a:endParaRPr>
          </a:p>
        </p:txBody>
      </p:sp>
      <p:sp>
        <p:nvSpPr>
          <p:cNvPr id="163" name="object 19"/>
          <p:cNvSpPr/>
          <p:nvPr/>
        </p:nvSpPr>
        <p:spPr>
          <a:xfrm>
            <a:off x="7672217" y="4850901"/>
            <a:ext cx="398780" cy="297180"/>
          </a:xfrm>
          <a:prstGeom prst="ellipse">
            <a:avLst/>
          </a:prstGeom>
          <a:solidFill>
            <a:schemeClr val="bg1"/>
          </a:solidFill>
          <a:ln w="25399">
            <a:solidFill>
              <a:srgbClr val="839950"/>
            </a:solidFill>
          </a:ln>
        </p:spPr>
        <p:txBody>
          <a:bodyPr wrap="square" lIns="0" tIns="0" rIns="0" bIns="0" rtlCol="0"/>
          <a:lstStyle/>
          <a:p>
            <a:r>
              <a:rPr lang="en-US" sz="1600" dirty="0">
                <a:solidFill>
                  <a:schemeClr val="bg1"/>
                </a:solidFill>
              </a:rPr>
              <a:t>  2</a:t>
            </a:r>
            <a:endParaRPr sz="1600" dirty="0">
              <a:solidFill>
                <a:schemeClr val="bg1"/>
              </a:solidFill>
            </a:endParaRPr>
          </a:p>
        </p:txBody>
      </p:sp>
      <p:sp>
        <p:nvSpPr>
          <p:cNvPr id="164" name="object 38"/>
          <p:cNvSpPr/>
          <p:nvPr/>
        </p:nvSpPr>
        <p:spPr>
          <a:xfrm>
            <a:off x="6276749" y="5528411"/>
            <a:ext cx="398780" cy="297180"/>
          </a:xfrm>
          <a:prstGeom prst="ellipse">
            <a:avLst/>
          </a:prstGeom>
          <a:solidFill>
            <a:schemeClr val="bg1"/>
          </a:solidFill>
        </p:spPr>
        <p:txBody>
          <a:bodyPr wrap="square" lIns="0" tIns="0" rIns="0" bIns="0" rtlCol="0"/>
          <a:lstStyle/>
          <a:p>
            <a:endParaRPr sz="1600">
              <a:solidFill>
                <a:schemeClr val="bg1"/>
              </a:solidFill>
            </a:endParaRPr>
          </a:p>
        </p:txBody>
      </p:sp>
      <p:sp>
        <p:nvSpPr>
          <p:cNvPr id="165" name="object 39"/>
          <p:cNvSpPr/>
          <p:nvPr/>
        </p:nvSpPr>
        <p:spPr>
          <a:xfrm>
            <a:off x="6276749" y="5528411"/>
            <a:ext cx="398780" cy="297180"/>
          </a:xfrm>
          <a:prstGeom prst="ellipse">
            <a:avLst/>
          </a:prstGeom>
          <a:solidFill>
            <a:schemeClr val="bg1"/>
          </a:solidFill>
          <a:ln w="25399">
            <a:solidFill>
              <a:srgbClr val="839950"/>
            </a:solidFill>
          </a:ln>
        </p:spPr>
        <p:txBody>
          <a:bodyPr wrap="square" lIns="0" tIns="0" rIns="0" bIns="0" rtlCol="0"/>
          <a:lstStyle/>
          <a:p>
            <a:r>
              <a:rPr lang="en-US" sz="1600" dirty="0">
                <a:solidFill>
                  <a:schemeClr val="bg1"/>
                </a:solidFill>
              </a:rPr>
              <a:t> 1</a:t>
            </a:r>
            <a:endParaRPr sz="1600" dirty="0">
              <a:solidFill>
                <a:schemeClr val="bg1"/>
              </a:solidFill>
            </a:endParaRPr>
          </a:p>
        </p:txBody>
      </p:sp>
      <p:sp>
        <p:nvSpPr>
          <p:cNvPr id="166" name="object 40"/>
          <p:cNvSpPr/>
          <p:nvPr/>
        </p:nvSpPr>
        <p:spPr>
          <a:xfrm>
            <a:off x="7472864" y="5528411"/>
            <a:ext cx="398780" cy="297180"/>
          </a:xfrm>
          <a:prstGeom prst="ellipse">
            <a:avLst/>
          </a:prstGeom>
          <a:solidFill>
            <a:schemeClr val="bg1"/>
          </a:solidFill>
        </p:spPr>
        <p:txBody>
          <a:bodyPr wrap="square" lIns="0" tIns="0" rIns="0" bIns="0" rtlCol="0"/>
          <a:lstStyle/>
          <a:p>
            <a:endParaRPr sz="1600">
              <a:solidFill>
                <a:schemeClr val="bg1"/>
              </a:solidFill>
            </a:endParaRPr>
          </a:p>
        </p:txBody>
      </p:sp>
      <p:sp>
        <p:nvSpPr>
          <p:cNvPr id="167" name="object 41"/>
          <p:cNvSpPr/>
          <p:nvPr/>
        </p:nvSpPr>
        <p:spPr>
          <a:xfrm>
            <a:off x="7472864" y="5528411"/>
            <a:ext cx="398780" cy="297180"/>
          </a:xfrm>
          <a:prstGeom prst="ellipse">
            <a:avLst/>
          </a:prstGeom>
          <a:solidFill>
            <a:schemeClr val="bg1"/>
          </a:solidFill>
          <a:ln w="25399">
            <a:solidFill>
              <a:srgbClr val="839950"/>
            </a:solidFill>
          </a:ln>
        </p:spPr>
        <p:txBody>
          <a:bodyPr wrap="square" lIns="0" tIns="0" rIns="0" bIns="0" rtlCol="0"/>
          <a:lstStyle/>
          <a:p>
            <a:r>
              <a:rPr lang="en-US" sz="1600" dirty="0">
                <a:solidFill>
                  <a:schemeClr val="bg1"/>
                </a:solidFill>
              </a:rPr>
              <a:t> 1</a:t>
            </a:r>
            <a:endParaRPr sz="1600" dirty="0">
              <a:solidFill>
                <a:schemeClr val="bg1"/>
              </a:solidFill>
            </a:endParaRPr>
          </a:p>
        </p:txBody>
      </p:sp>
      <p:cxnSp>
        <p:nvCxnSpPr>
          <p:cNvPr id="168" name="直接箭头连接符 93"/>
          <p:cNvCxnSpPr>
            <a:stCxn id="151" idx="5"/>
            <a:endCxn id="159" idx="1"/>
          </p:cNvCxnSpPr>
          <p:nvPr/>
        </p:nvCxnSpPr>
        <p:spPr>
          <a:xfrm>
            <a:off x="6816481" y="3911902"/>
            <a:ext cx="515430" cy="3404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9" name="直接箭头连接符 94"/>
          <p:cNvCxnSpPr>
            <a:stCxn id="151" idx="3"/>
            <a:endCxn id="152" idx="7"/>
          </p:cNvCxnSpPr>
          <p:nvPr/>
        </p:nvCxnSpPr>
        <p:spPr>
          <a:xfrm flipH="1">
            <a:off x="6019069" y="3911902"/>
            <a:ext cx="515432" cy="3404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0" name="直接箭头连接符 95"/>
          <p:cNvCxnSpPr>
            <a:stCxn id="152" idx="3"/>
            <a:endCxn id="155" idx="0"/>
          </p:cNvCxnSpPr>
          <p:nvPr/>
        </p:nvCxnSpPr>
        <p:spPr>
          <a:xfrm flipH="1">
            <a:off x="5479375" y="4462450"/>
            <a:ext cx="257714" cy="3836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1" name="直接箭头连接符 96"/>
          <p:cNvCxnSpPr>
            <a:stCxn id="159" idx="3"/>
            <a:endCxn id="160" idx="0"/>
          </p:cNvCxnSpPr>
          <p:nvPr/>
        </p:nvCxnSpPr>
        <p:spPr>
          <a:xfrm flipH="1">
            <a:off x="7074197" y="4462449"/>
            <a:ext cx="257714"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2" name="直接箭头连接符 97"/>
          <p:cNvCxnSpPr>
            <a:stCxn id="153" idx="5"/>
            <a:endCxn id="156" idx="0"/>
          </p:cNvCxnSpPr>
          <p:nvPr/>
        </p:nvCxnSpPr>
        <p:spPr>
          <a:xfrm>
            <a:off x="6019069" y="4462449"/>
            <a:ext cx="257717" cy="383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98"/>
          <p:cNvCxnSpPr>
            <a:stCxn id="159" idx="5"/>
            <a:endCxn id="162" idx="0"/>
          </p:cNvCxnSpPr>
          <p:nvPr/>
        </p:nvCxnSpPr>
        <p:spPr>
          <a:xfrm>
            <a:off x="7613891" y="4462449"/>
            <a:ext cx="257717"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99"/>
          <p:cNvCxnSpPr>
            <a:stCxn id="157" idx="4"/>
            <a:endCxn id="164" idx="0"/>
          </p:cNvCxnSpPr>
          <p:nvPr/>
        </p:nvCxnSpPr>
        <p:spPr>
          <a:xfrm>
            <a:off x="6276786" y="5143262"/>
            <a:ext cx="199353" cy="3851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00"/>
          <p:cNvCxnSpPr>
            <a:stCxn id="163" idx="4"/>
            <a:endCxn id="167" idx="0"/>
          </p:cNvCxnSpPr>
          <p:nvPr/>
        </p:nvCxnSpPr>
        <p:spPr>
          <a:xfrm flipH="1">
            <a:off x="7672254" y="5148081"/>
            <a:ext cx="199353" cy="3803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6" name="object 11"/>
          <p:cNvSpPr/>
          <p:nvPr/>
        </p:nvSpPr>
        <p:spPr>
          <a:xfrm>
            <a:off x="5283445" y="4850919"/>
            <a:ext cx="398780" cy="297180"/>
          </a:xfrm>
          <a:prstGeom prst="ellipse">
            <a:avLst/>
          </a:prstGeom>
          <a:solidFill>
            <a:srgbClr val="0070C0"/>
          </a:solidFill>
          <a:ln w="25399">
            <a:solidFill>
              <a:srgbClr val="839950"/>
            </a:solidFill>
          </a:ln>
        </p:spPr>
        <p:txBody>
          <a:bodyPr wrap="square" lIns="0" tIns="0" rIns="0" bIns="0" rtlCol="0"/>
          <a:lstStyle/>
          <a:p>
            <a:r>
              <a:rPr lang="en-US" sz="1600">
                <a:solidFill>
                  <a:schemeClr val="bg1"/>
                </a:solidFill>
              </a:rPr>
              <a:t> 1</a:t>
            </a:r>
            <a:endParaRPr sz="1600" dirty="0">
              <a:solidFill>
                <a:schemeClr val="bg1"/>
              </a:solidFill>
            </a:endParaRPr>
          </a:p>
        </p:txBody>
      </p:sp>
      <p:sp>
        <p:nvSpPr>
          <p:cNvPr id="177" name="object 11"/>
          <p:cNvSpPr/>
          <p:nvPr/>
        </p:nvSpPr>
        <p:spPr>
          <a:xfrm>
            <a:off x="6276711" y="5541301"/>
            <a:ext cx="398780" cy="297180"/>
          </a:xfrm>
          <a:prstGeom prst="ellipse">
            <a:avLst/>
          </a:prstGeom>
          <a:solidFill>
            <a:srgbClr val="0070C0"/>
          </a:solidFill>
          <a:ln w="25399">
            <a:solidFill>
              <a:srgbClr val="839950"/>
            </a:solidFill>
          </a:ln>
        </p:spPr>
        <p:txBody>
          <a:bodyPr wrap="square" lIns="0" tIns="0" rIns="0" bIns="0" rtlCol="0"/>
          <a:lstStyle/>
          <a:p>
            <a:r>
              <a:rPr lang="en-US" sz="1600" dirty="0">
                <a:solidFill>
                  <a:schemeClr val="bg1"/>
                </a:solidFill>
              </a:rPr>
              <a:t> 1</a:t>
            </a:r>
            <a:endParaRPr sz="1600" dirty="0">
              <a:solidFill>
                <a:schemeClr val="bg1"/>
              </a:solidFill>
            </a:endParaRPr>
          </a:p>
        </p:txBody>
      </p:sp>
      <p:sp>
        <p:nvSpPr>
          <p:cNvPr id="178" name="object 11"/>
          <p:cNvSpPr/>
          <p:nvPr/>
        </p:nvSpPr>
        <p:spPr>
          <a:xfrm>
            <a:off x="6080856" y="4846082"/>
            <a:ext cx="398780" cy="297180"/>
          </a:xfrm>
          <a:prstGeom prst="ellipse">
            <a:avLst/>
          </a:prstGeom>
          <a:solidFill>
            <a:srgbClr val="0070C0"/>
          </a:solidFill>
          <a:ln w="25399">
            <a:solidFill>
              <a:srgbClr val="839950"/>
            </a:solidFill>
          </a:ln>
        </p:spPr>
        <p:txBody>
          <a:bodyPr wrap="square" lIns="0" tIns="0" rIns="0" bIns="0" rtlCol="0"/>
          <a:lstStyle/>
          <a:p>
            <a:r>
              <a:rPr lang="en-US" sz="1600" dirty="0">
                <a:solidFill>
                  <a:schemeClr val="bg1"/>
                </a:solidFill>
              </a:rPr>
              <a:t> 2</a:t>
            </a:r>
            <a:endParaRPr sz="1600" dirty="0">
              <a:solidFill>
                <a:schemeClr val="bg1"/>
              </a:solidFill>
            </a:endParaRPr>
          </a:p>
        </p:txBody>
      </p:sp>
      <p:sp>
        <p:nvSpPr>
          <p:cNvPr id="179" name="object 11"/>
          <p:cNvSpPr/>
          <p:nvPr/>
        </p:nvSpPr>
        <p:spPr>
          <a:xfrm>
            <a:off x="5649489" y="4203953"/>
            <a:ext cx="398780" cy="297180"/>
          </a:xfrm>
          <a:prstGeom prst="ellipse">
            <a:avLst/>
          </a:prstGeom>
          <a:solidFill>
            <a:srgbClr val="0070C0"/>
          </a:solidFill>
          <a:ln w="25399">
            <a:solidFill>
              <a:srgbClr val="839950"/>
            </a:solidFill>
          </a:ln>
        </p:spPr>
        <p:txBody>
          <a:bodyPr wrap="square" lIns="0" tIns="0" rIns="0" bIns="0" rtlCol="0"/>
          <a:lstStyle/>
          <a:p>
            <a:r>
              <a:rPr lang="en-US" sz="1600" dirty="0">
                <a:solidFill>
                  <a:schemeClr val="bg1"/>
                </a:solidFill>
              </a:rPr>
              <a:t> 4</a:t>
            </a:r>
            <a:endParaRPr sz="1600" dirty="0">
              <a:solidFill>
                <a:schemeClr val="bg1"/>
              </a:solidFill>
            </a:endParaRPr>
          </a:p>
        </p:txBody>
      </p:sp>
      <p:sp>
        <p:nvSpPr>
          <p:cNvPr id="180" name="object 11"/>
          <p:cNvSpPr/>
          <p:nvPr/>
        </p:nvSpPr>
        <p:spPr>
          <a:xfrm>
            <a:off x="6878267" y="4846082"/>
            <a:ext cx="398780" cy="297180"/>
          </a:xfrm>
          <a:prstGeom prst="ellipse">
            <a:avLst/>
          </a:prstGeom>
          <a:solidFill>
            <a:srgbClr val="0070C0"/>
          </a:solidFill>
          <a:ln w="25399">
            <a:solidFill>
              <a:srgbClr val="839950"/>
            </a:solidFill>
          </a:ln>
        </p:spPr>
        <p:txBody>
          <a:bodyPr wrap="square" lIns="0" tIns="0" rIns="0" bIns="0" rtlCol="0"/>
          <a:lstStyle/>
          <a:p>
            <a:r>
              <a:rPr lang="en-US" sz="1600" dirty="0">
                <a:solidFill>
                  <a:schemeClr val="bg1"/>
                </a:solidFill>
              </a:rPr>
              <a:t> 1</a:t>
            </a:r>
            <a:endParaRPr sz="1600" dirty="0">
              <a:solidFill>
                <a:schemeClr val="bg1"/>
              </a:solidFill>
            </a:endParaRPr>
          </a:p>
        </p:txBody>
      </p:sp>
      <p:sp>
        <p:nvSpPr>
          <p:cNvPr id="181" name="object 11"/>
          <p:cNvSpPr/>
          <p:nvPr/>
        </p:nvSpPr>
        <p:spPr>
          <a:xfrm>
            <a:off x="7451671" y="5528166"/>
            <a:ext cx="398780" cy="297180"/>
          </a:xfrm>
          <a:prstGeom prst="ellipse">
            <a:avLst/>
          </a:prstGeom>
          <a:solidFill>
            <a:srgbClr val="0070C0"/>
          </a:solidFill>
          <a:ln w="25399">
            <a:solidFill>
              <a:srgbClr val="839950"/>
            </a:solidFill>
          </a:ln>
        </p:spPr>
        <p:txBody>
          <a:bodyPr wrap="square" lIns="0" tIns="0" rIns="0" bIns="0" rtlCol="0"/>
          <a:lstStyle/>
          <a:p>
            <a:r>
              <a:rPr lang="en-US" sz="1600" dirty="0">
                <a:solidFill>
                  <a:schemeClr val="bg1"/>
                </a:solidFill>
              </a:rPr>
              <a:t> 1</a:t>
            </a:r>
            <a:endParaRPr sz="1600" dirty="0">
              <a:solidFill>
                <a:schemeClr val="bg1"/>
              </a:solidFill>
            </a:endParaRPr>
          </a:p>
        </p:txBody>
      </p:sp>
      <p:sp>
        <p:nvSpPr>
          <p:cNvPr id="182" name="object 11"/>
          <p:cNvSpPr/>
          <p:nvPr/>
        </p:nvSpPr>
        <p:spPr>
          <a:xfrm>
            <a:off x="7651061" y="4868477"/>
            <a:ext cx="398780" cy="297180"/>
          </a:xfrm>
          <a:prstGeom prst="ellipse">
            <a:avLst/>
          </a:prstGeom>
          <a:solidFill>
            <a:srgbClr val="0070C0"/>
          </a:solidFill>
          <a:ln w="25399">
            <a:solidFill>
              <a:srgbClr val="839950"/>
            </a:solidFill>
          </a:ln>
        </p:spPr>
        <p:txBody>
          <a:bodyPr wrap="square" lIns="0" tIns="0" rIns="0" bIns="0" rtlCol="0"/>
          <a:lstStyle/>
          <a:p>
            <a:r>
              <a:rPr lang="en-US" sz="1600" dirty="0">
                <a:solidFill>
                  <a:schemeClr val="bg1"/>
                </a:solidFill>
              </a:rPr>
              <a:t> 2</a:t>
            </a:r>
            <a:endParaRPr sz="1600" dirty="0">
              <a:solidFill>
                <a:schemeClr val="bg1"/>
              </a:solidFill>
            </a:endParaRPr>
          </a:p>
        </p:txBody>
      </p:sp>
      <p:sp>
        <p:nvSpPr>
          <p:cNvPr id="183" name="object 11"/>
          <p:cNvSpPr/>
          <p:nvPr/>
        </p:nvSpPr>
        <p:spPr>
          <a:xfrm>
            <a:off x="7292392" y="4210905"/>
            <a:ext cx="398780" cy="297180"/>
          </a:xfrm>
          <a:prstGeom prst="ellipse">
            <a:avLst/>
          </a:prstGeom>
          <a:solidFill>
            <a:srgbClr val="0070C0"/>
          </a:solidFill>
          <a:ln w="25399">
            <a:solidFill>
              <a:srgbClr val="839950"/>
            </a:solidFill>
          </a:ln>
        </p:spPr>
        <p:txBody>
          <a:bodyPr wrap="square" lIns="0" tIns="0" rIns="0" bIns="0" rtlCol="0"/>
          <a:lstStyle/>
          <a:p>
            <a:r>
              <a:rPr lang="en-US" sz="1600" dirty="0">
                <a:solidFill>
                  <a:schemeClr val="bg1"/>
                </a:solidFill>
              </a:rPr>
              <a:t> 4</a:t>
            </a:r>
            <a:endParaRPr sz="1600" dirty="0">
              <a:solidFill>
                <a:schemeClr val="bg1"/>
              </a:solidFill>
            </a:endParaRPr>
          </a:p>
        </p:txBody>
      </p:sp>
      <p:sp>
        <p:nvSpPr>
          <p:cNvPr id="184" name="object 11"/>
          <p:cNvSpPr/>
          <p:nvPr/>
        </p:nvSpPr>
        <p:spPr>
          <a:xfrm>
            <a:off x="6457220" y="3671133"/>
            <a:ext cx="398780" cy="297180"/>
          </a:xfrm>
          <a:prstGeom prst="ellipse">
            <a:avLst/>
          </a:prstGeom>
          <a:solidFill>
            <a:srgbClr val="0070C0"/>
          </a:solidFill>
          <a:ln w="25399">
            <a:solidFill>
              <a:srgbClr val="839950"/>
            </a:solidFill>
          </a:ln>
        </p:spPr>
        <p:txBody>
          <a:bodyPr wrap="square" lIns="0" tIns="0" rIns="0" bIns="0" rtlCol="0"/>
          <a:lstStyle/>
          <a:p>
            <a:r>
              <a:rPr lang="en-US" sz="1600" dirty="0">
                <a:solidFill>
                  <a:schemeClr val="bg1"/>
                </a:solidFill>
              </a:rPr>
              <a:t> 9</a:t>
            </a:r>
            <a:endParaRPr sz="1600" dirty="0">
              <a:solidFill>
                <a:schemeClr val="bg1"/>
              </a:solidFill>
            </a:endParaRPr>
          </a:p>
        </p:txBody>
      </p:sp>
    </p:spTree>
    <p:extLst>
      <p:ext uri="{BB962C8B-B14F-4D97-AF65-F5344CB8AC3E}">
        <p14:creationId xmlns:p14="http://schemas.microsoft.com/office/powerpoint/2010/main" val="2412052251"/>
      </p:ext>
    </p:extLst>
  </p:cSld>
  <p:clrMapOvr>
    <a:masterClrMapping/>
  </p:clrMapOvr>
  <p:transition>
    <p:wipe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Count nodes in a binary tree</a:t>
            </a:r>
          </a:p>
        </p:txBody>
      </p:sp>
      <p:sp>
        <p:nvSpPr>
          <p:cNvPr id="4" name="Content Placeholder 1"/>
          <p:cNvSpPr txBox="1">
            <a:spLocks/>
          </p:cNvSpPr>
          <p:nvPr/>
        </p:nvSpPr>
        <p:spPr>
          <a:xfrm>
            <a:off x="1097280" y="4397785"/>
            <a:ext cx="6974399" cy="169049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SG" sz="1600"/>
              <a:t>Each node returns the number of nodes in its own subtree</a:t>
            </a:r>
          </a:p>
          <a:p>
            <a:pPr>
              <a:lnSpc>
                <a:spcPct val="100000"/>
              </a:lnSpc>
            </a:pPr>
            <a:r>
              <a:rPr lang="en-SG" sz="1600"/>
              <a:t>Leaf nodes return 1</a:t>
            </a:r>
            <a:br>
              <a:rPr lang="en-SG" sz="1600"/>
            </a:br>
            <a:r>
              <a:rPr lang="en-SG" sz="1600"/>
              <a:t>Information </a:t>
            </a:r>
            <a:r>
              <a:rPr lang="en-SG" sz="1600" b="1"/>
              <a:t>propagates upwards</a:t>
            </a:r>
            <a:r>
              <a:rPr lang="en-SG" sz="1600"/>
              <a:t> as TreeTraversal returns from visiting leaf nodes</a:t>
            </a:r>
          </a:p>
          <a:p>
            <a:pPr algn="just">
              <a:lnSpc>
                <a:spcPct val="100000"/>
              </a:lnSpc>
            </a:pPr>
            <a:r>
              <a:rPr lang="en-SG" sz="1600"/>
              <a:t>Which is the ﬁrst/last count to be returned?</a:t>
            </a:r>
          </a:p>
        </p:txBody>
      </p:sp>
      <p:sp>
        <p:nvSpPr>
          <p:cNvPr id="116" name="object 49"/>
          <p:cNvSpPr/>
          <p:nvPr/>
        </p:nvSpPr>
        <p:spPr>
          <a:xfrm>
            <a:off x="4084943" y="1412876"/>
            <a:ext cx="797560" cy="508000"/>
          </a:xfrm>
          <a:custGeom>
            <a:avLst/>
            <a:gdLst/>
            <a:ahLst/>
            <a:cxnLst/>
            <a:rect l="l" t="t" r="r" b="b"/>
            <a:pathLst>
              <a:path w="797559" h="508000">
                <a:moveTo>
                  <a:pt x="0" y="253948"/>
                </a:moveTo>
                <a:lnTo>
                  <a:pt x="5218" y="212757"/>
                </a:lnTo>
                <a:lnTo>
                  <a:pt x="20326" y="173681"/>
                </a:lnTo>
                <a:lnTo>
                  <a:pt x="44502" y="137244"/>
                </a:lnTo>
                <a:lnTo>
                  <a:pt x="76927" y="103970"/>
                </a:lnTo>
                <a:lnTo>
                  <a:pt x="116778" y="74379"/>
                </a:lnTo>
                <a:lnTo>
                  <a:pt x="163235" y="48997"/>
                </a:lnTo>
                <a:lnTo>
                  <a:pt x="215477" y="28345"/>
                </a:lnTo>
                <a:lnTo>
                  <a:pt x="272683" y="12946"/>
                </a:lnTo>
                <a:lnTo>
                  <a:pt x="334033" y="3323"/>
                </a:lnTo>
                <a:lnTo>
                  <a:pt x="398705" y="0"/>
                </a:lnTo>
                <a:lnTo>
                  <a:pt x="431405" y="841"/>
                </a:lnTo>
                <a:lnTo>
                  <a:pt x="494519" y="7380"/>
                </a:lnTo>
                <a:lnTo>
                  <a:pt x="553900" y="19956"/>
                </a:lnTo>
                <a:lnTo>
                  <a:pt x="608727" y="38047"/>
                </a:lnTo>
                <a:lnTo>
                  <a:pt x="658179" y="61130"/>
                </a:lnTo>
                <a:lnTo>
                  <a:pt x="701436" y="88681"/>
                </a:lnTo>
                <a:lnTo>
                  <a:pt x="737676" y="120179"/>
                </a:lnTo>
                <a:lnTo>
                  <a:pt x="766079" y="155100"/>
                </a:lnTo>
                <a:lnTo>
                  <a:pt x="785824" y="192922"/>
                </a:lnTo>
                <a:lnTo>
                  <a:pt x="796090" y="233121"/>
                </a:lnTo>
                <a:lnTo>
                  <a:pt x="797412" y="253948"/>
                </a:lnTo>
                <a:lnTo>
                  <a:pt x="796090" y="274776"/>
                </a:lnTo>
                <a:lnTo>
                  <a:pt x="785824" y="314975"/>
                </a:lnTo>
                <a:lnTo>
                  <a:pt x="766079" y="352797"/>
                </a:lnTo>
                <a:lnTo>
                  <a:pt x="737676" y="387718"/>
                </a:lnTo>
                <a:lnTo>
                  <a:pt x="701436" y="419216"/>
                </a:lnTo>
                <a:lnTo>
                  <a:pt x="658179" y="446767"/>
                </a:lnTo>
                <a:lnTo>
                  <a:pt x="608727" y="469850"/>
                </a:lnTo>
                <a:lnTo>
                  <a:pt x="553900" y="487941"/>
                </a:lnTo>
                <a:lnTo>
                  <a:pt x="494519" y="500517"/>
                </a:lnTo>
                <a:lnTo>
                  <a:pt x="431405" y="507056"/>
                </a:lnTo>
                <a:lnTo>
                  <a:pt x="398705" y="507898"/>
                </a:lnTo>
                <a:lnTo>
                  <a:pt x="366005" y="507056"/>
                </a:lnTo>
                <a:lnTo>
                  <a:pt x="302892" y="500517"/>
                </a:lnTo>
                <a:lnTo>
                  <a:pt x="243511" y="487941"/>
                </a:lnTo>
                <a:lnTo>
                  <a:pt x="188684" y="469850"/>
                </a:lnTo>
                <a:lnTo>
                  <a:pt x="139232" y="446767"/>
                </a:lnTo>
                <a:lnTo>
                  <a:pt x="95975" y="419216"/>
                </a:lnTo>
                <a:lnTo>
                  <a:pt x="59735" y="387718"/>
                </a:lnTo>
                <a:lnTo>
                  <a:pt x="31332" y="352797"/>
                </a:lnTo>
                <a:lnTo>
                  <a:pt x="11587" y="314975"/>
                </a:lnTo>
                <a:lnTo>
                  <a:pt x="1321" y="274776"/>
                </a:lnTo>
                <a:lnTo>
                  <a:pt x="0" y="253948"/>
                </a:lnTo>
                <a:close/>
              </a:path>
            </a:pathLst>
          </a:custGeom>
          <a:ln w="76199">
            <a:solidFill>
              <a:srgbClr val="FAA757"/>
            </a:solidFill>
          </a:ln>
        </p:spPr>
        <p:txBody>
          <a:bodyPr wrap="square" lIns="0" tIns="0" rIns="0" bIns="0" rtlCol="0"/>
          <a:lstStyle/>
          <a:p>
            <a:endParaRPr sz="1600">
              <a:solidFill>
                <a:prstClr val="white"/>
              </a:solidFill>
              <a:latin typeface="Verdana (Body)"/>
            </a:endParaRPr>
          </a:p>
        </p:txBody>
      </p:sp>
      <p:sp>
        <p:nvSpPr>
          <p:cNvPr id="117" name="object 6"/>
          <p:cNvSpPr/>
          <p:nvPr/>
        </p:nvSpPr>
        <p:spPr>
          <a:xfrm>
            <a:off x="4304612" y="1432078"/>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Verdana (Body)"/>
              </a:rPr>
              <a:t> E</a:t>
            </a:r>
            <a:endParaRPr kumimoji="0" sz="1600" b="0" i="0" u="none" strike="noStrike" kern="0" cap="none" spc="0" normalizeH="0" baseline="0" noProof="0" dirty="0">
              <a:ln>
                <a:noFill/>
              </a:ln>
              <a:solidFill>
                <a:prstClr val="white"/>
              </a:solidFill>
              <a:effectLst/>
              <a:uLnTx/>
              <a:uFillTx/>
              <a:latin typeface="Verdana (Body)"/>
            </a:endParaRPr>
          </a:p>
        </p:txBody>
      </p:sp>
      <p:sp>
        <p:nvSpPr>
          <p:cNvPr id="118" name="object 7"/>
          <p:cNvSpPr/>
          <p:nvPr/>
        </p:nvSpPr>
        <p:spPr>
          <a:xfrm>
            <a:off x="4304612" y="1432078"/>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Verdana (Body)"/>
              </a:rPr>
              <a:t> 9</a:t>
            </a:r>
            <a:endParaRPr kumimoji="0" sz="1600" b="0" i="0" u="none" strike="noStrike" kern="0" cap="none" spc="0" normalizeH="0" baseline="0" noProof="0" dirty="0">
              <a:ln>
                <a:noFill/>
              </a:ln>
              <a:solidFill>
                <a:prstClr val="white"/>
              </a:solidFill>
              <a:effectLst/>
              <a:uLnTx/>
              <a:uFillTx/>
              <a:latin typeface="Verdana (Body)"/>
            </a:endParaRPr>
          </a:p>
        </p:txBody>
      </p:sp>
      <p:sp>
        <p:nvSpPr>
          <p:cNvPr id="119" name="object 8"/>
          <p:cNvSpPr/>
          <p:nvPr/>
        </p:nvSpPr>
        <p:spPr>
          <a:xfrm>
            <a:off x="3507200" y="1982626"/>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prstClr val="white"/>
              </a:solidFill>
              <a:effectLst/>
              <a:uLnTx/>
              <a:uFillTx/>
              <a:latin typeface="Verdana (Body)"/>
            </a:endParaRPr>
          </a:p>
        </p:txBody>
      </p:sp>
      <p:sp>
        <p:nvSpPr>
          <p:cNvPr id="120" name="object 9"/>
          <p:cNvSpPr/>
          <p:nvPr/>
        </p:nvSpPr>
        <p:spPr>
          <a:xfrm>
            <a:off x="3507200" y="1982625"/>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Verdana (Body)"/>
              </a:rPr>
              <a:t> 4</a:t>
            </a:r>
            <a:endParaRPr kumimoji="0" sz="1600" b="0" i="0" u="none" strike="noStrike" kern="0" cap="none" spc="0" normalizeH="0" baseline="0" noProof="0" dirty="0">
              <a:ln>
                <a:noFill/>
              </a:ln>
              <a:solidFill>
                <a:prstClr val="white"/>
              </a:solidFill>
              <a:effectLst/>
              <a:uLnTx/>
              <a:uFillTx/>
              <a:latin typeface="Verdana (Body)"/>
            </a:endParaRPr>
          </a:p>
        </p:txBody>
      </p:sp>
      <p:sp>
        <p:nvSpPr>
          <p:cNvPr id="121" name="object 11"/>
          <p:cNvSpPr/>
          <p:nvPr/>
        </p:nvSpPr>
        <p:spPr>
          <a:xfrm>
            <a:off x="3249322" y="2445353"/>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Verdana (Body)"/>
              </a:rPr>
              <a:t> 1</a:t>
            </a:r>
            <a:endParaRPr kumimoji="0" sz="1600" b="0" i="0" u="none" strike="noStrike" kern="0" cap="none" spc="0" normalizeH="0" baseline="0" noProof="0" dirty="0">
              <a:ln>
                <a:noFill/>
              </a:ln>
              <a:solidFill>
                <a:prstClr val="white"/>
              </a:solidFill>
              <a:effectLst/>
              <a:uLnTx/>
              <a:uFillTx/>
              <a:latin typeface="Verdana (Body)"/>
            </a:endParaRPr>
          </a:p>
        </p:txBody>
      </p:sp>
      <p:sp>
        <p:nvSpPr>
          <p:cNvPr id="122" name="object 13"/>
          <p:cNvSpPr/>
          <p:nvPr/>
        </p:nvSpPr>
        <p:spPr>
          <a:xfrm>
            <a:off x="4111776" y="2523287"/>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Verdana (Body)"/>
              </a:rPr>
              <a:t> 2</a:t>
            </a:r>
            <a:endParaRPr kumimoji="0" sz="1600" b="0" i="0" u="none" strike="noStrike" kern="0" cap="none" spc="0" normalizeH="0" baseline="0" noProof="0" dirty="0">
              <a:ln>
                <a:noFill/>
              </a:ln>
              <a:solidFill>
                <a:prstClr val="white"/>
              </a:solidFill>
              <a:effectLst/>
              <a:uLnTx/>
              <a:uFillTx/>
              <a:latin typeface="Verdana (Body)"/>
            </a:endParaRPr>
          </a:p>
        </p:txBody>
      </p:sp>
      <p:sp>
        <p:nvSpPr>
          <p:cNvPr id="123" name="object 14"/>
          <p:cNvSpPr/>
          <p:nvPr/>
        </p:nvSpPr>
        <p:spPr>
          <a:xfrm>
            <a:off x="5102022" y="1982626"/>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prstClr val="white"/>
              </a:solidFill>
              <a:effectLst/>
              <a:uLnTx/>
              <a:uFillTx/>
              <a:latin typeface="Verdana (Body)"/>
            </a:endParaRPr>
          </a:p>
        </p:txBody>
      </p:sp>
      <p:sp>
        <p:nvSpPr>
          <p:cNvPr id="124" name="object 15"/>
          <p:cNvSpPr/>
          <p:nvPr/>
        </p:nvSpPr>
        <p:spPr>
          <a:xfrm>
            <a:off x="5102022" y="1982625"/>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Verdana (Body)"/>
              </a:rPr>
              <a:t> 4</a:t>
            </a:r>
            <a:endParaRPr kumimoji="0" sz="1600" b="0" i="0" u="none" strike="noStrike" kern="0" cap="none" spc="0" normalizeH="0" baseline="0" noProof="0" dirty="0">
              <a:ln>
                <a:noFill/>
              </a:ln>
              <a:solidFill>
                <a:prstClr val="white"/>
              </a:solidFill>
              <a:effectLst/>
              <a:uLnTx/>
              <a:uFillTx/>
              <a:latin typeface="Verdana (Body)"/>
            </a:endParaRPr>
          </a:p>
        </p:txBody>
      </p:sp>
      <p:sp>
        <p:nvSpPr>
          <p:cNvPr id="125" name="object 16"/>
          <p:cNvSpPr/>
          <p:nvPr/>
        </p:nvSpPr>
        <p:spPr>
          <a:xfrm>
            <a:off x="4703318" y="2624736"/>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prstClr val="white"/>
              </a:solidFill>
              <a:effectLst/>
              <a:uLnTx/>
              <a:uFillTx/>
              <a:latin typeface="Verdana (Body)"/>
            </a:endParaRPr>
          </a:p>
        </p:txBody>
      </p:sp>
      <p:sp>
        <p:nvSpPr>
          <p:cNvPr id="126" name="object 17"/>
          <p:cNvSpPr/>
          <p:nvPr/>
        </p:nvSpPr>
        <p:spPr>
          <a:xfrm>
            <a:off x="4703318" y="2624736"/>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Verdana (Body)"/>
              </a:rPr>
              <a:t> 1</a:t>
            </a:r>
            <a:endParaRPr kumimoji="0" sz="1600" b="0" i="0" u="none" strike="noStrike" kern="0" cap="none" spc="0" normalizeH="0" baseline="0" noProof="0" dirty="0">
              <a:ln>
                <a:noFill/>
              </a:ln>
              <a:solidFill>
                <a:prstClr val="white"/>
              </a:solidFill>
              <a:effectLst/>
              <a:uLnTx/>
              <a:uFillTx/>
              <a:latin typeface="Verdana (Body)"/>
            </a:endParaRPr>
          </a:p>
        </p:txBody>
      </p:sp>
      <p:sp>
        <p:nvSpPr>
          <p:cNvPr id="127" name="object 18"/>
          <p:cNvSpPr/>
          <p:nvPr/>
        </p:nvSpPr>
        <p:spPr>
          <a:xfrm>
            <a:off x="5500729" y="2624736"/>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prstClr val="white"/>
              </a:solidFill>
              <a:effectLst/>
              <a:uLnTx/>
              <a:uFillTx/>
              <a:latin typeface="Verdana (Body)"/>
            </a:endParaRPr>
          </a:p>
        </p:txBody>
      </p:sp>
      <p:sp>
        <p:nvSpPr>
          <p:cNvPr id="128" name="object 19"/>
          <p:cNvSpPr/>
          <p:nvPr/>
        </p:nvSpPr>
        <p:spPr>
          <a:xfrm>
            <a:off x="5500728" y="2624736"/>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Verdana (Body)"/>
              </a:rPr>
              <a:t>  2</a:t>
            </a:r>
            <a:endParaRPr kumimoji="0" sz="1600" b="0" i="0" u="none" strike="noStrike" kern="0" cap="none" spc="0" normalizeH="0" baseline="0" noProof="0" dirty="0">
              <a:ln>
                <a:noFill/>
              </a:ln>
              <a:solidFill>
                <a:prstClr val="white"/>
              </a:solidFill>
              <a:effectLst/>
              <a:uLnTx/>
              <a:uFillTx/>
              <a:latin typeface="Verdana (Body)"/>
            </a:endParaRPr>
          </a:p>
        </p:txBody>
      </p:sp>
      <p:sp>
        <p:nvSpPr>
          <p:cNvPr id="129" name="object 39"/>
          <p:cNvSpPr/>
          <p:nvPr/>
        </p:nvSpPr>
        <p:spPr>
          <a:xfrm>
            <a:off x="4424643" y="3246904"/>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Verdana (Body)"/>
              </a:rPr>
              <a:t> 1</a:t>
            </a:r>
            <a:endParaRPr kumimoji="0" sz="1600" b="0" i="0" u="none" strike="noStrike" kern="0" cap="none" spc="0" normalizeH="0" baseline="0" noProof="0" dirty="0">
              <a:ln>
                <a:noFill/>
              </a:ln>
              <a:solidFill>
                <a:prstClr val="white"/>
              </a:solidFill>
              <a:effectLst/>
              <a:uLnTx/>
              <a:uFillTx/>
              <a:latin typeface="Verdana (Body)"/>
            </a:endParaRPr>
          </a:p>
        </p:txBody>
      </p:sp>
      <p:sp>
        <p:nvSpPr>
          <p:cNvPr id="130" name="object 40"/>
          <p:cNvSpPr/>
          <p:nvPr/>
        </p:nvSpPr>
        <p:spPr>
          <a:xfrm>
            <a:off x="5301375" y="3302246"/>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prstClr val="white"/>
              </a:solidFill>
              <a:effectLst/>
              <a:uLnTx/>
              <a:uFillTx/>
              <a:latin typeface="Verdana (Body)"/>
            </a:endParaRPr>
          </a:p>
        </p:txBody>
      </p:sp>
      <p:sp>
        <p:nvSpPr>
          <p:cNvPr id="131" name="object 41"/>
          <p:cNvSpPr/>
          <p:nvPr/>
        </p:nvSpPr>
        <p:spPr>
          <a:xfrm>
            <a:off x="5301375" y="3302246"/>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Verdana (Body)"/>
              </a:rPr>
              <a:t> 1</a:t>
            </a:r>
            <a:endParaRPr kumimoji="0" sz="1600" b="0" i="0" u="none" strike="noStrike" kern="0" cap="none" spc="0" normalizeH="0" baseline="0" noProof="0" dirty="0">
              <a:ln>
                <a:noFill/>
              </a:ln>
              <a:solidFill>
                <a:prstClr val="white"/>
              </a:solidFill>
              <a:effectLst/>
              <a:uLnTx/>
              <a:uFillTx/>
              <a:latin typeface="Verdana (Body)"/>
            </a:endParaRPr>
          </a:p>
        </p:txBody>
      </p:sp>
      <p:cxnSp>
        <p:nvCxnSpPr>
          <p:cNvPr id="132" name="直接箭头连接符 23"/>
          <p:cNvCxnSpPr>
            <a:stCxn id="118" idx="5"/>
            <a:endCxn id="124" idx="1"/>
          </p:cNvCxnSpPr>
          <p:nvPr/>
        </p:nvCxnSpPr>
        <p:spPr>
          <a:xfrm>
            <a:off x="4644992" y="1685737"/>
            <a:ext cx="515430" cy="34040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3" name="直接箭头连接符 24"/>
          <p:cNvCxnSpPr>
            <a:stCxn id="118" idx="3"/>
            <a:endCxn id="119" idx="7"/>
          </p:cNvCxnSpPr>
          <p:nvPr/>
        </p:nvCxnSpPr>
        <p:spPr>
          <a:xfrm flipH="1">
            <a:off x="3847580" y="1685737"/>
            <a:ext cx="515432" cy="34041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4" name="直接箭头连接符 25"/>
          <p:cNvCxnSpPr>
            <a:stCxn id="119" idx="3"/>
            <a:endCxn id="121" idx="0"/>
          </p:cNvCxnSpPr>
          <p:nvPr/>
        </p:nvCxnSpPr>
        <p:spPr>
          <a:xfrm flipH="1">
            <a:off x="3448712" y="2236285"/>
            <a:ext cx="116888" cy="209068"/>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5" name="直接箭头连接符 26"/>
          <p:cNvCxnSpPr>
            <a:stCxn id="124" idx="3"/>
            <a:endCxn id="125" idx="0"/>
          </p:cNvCxnSpPr>
          <p:nvPr/>
        </p:nvCxnSpPr>
        <p:spPr>
          <a:xfrm flipH="1">
            <a:off x="4902708" y="2236284"/>
            <a:ext cx="257714" cy="38845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6" name="直接箭头连接符 27"/>
          <p:cNvCxnSpPr/>
          <p:nvPr/>
        </p:nvCxnSpPr>
        <p:spPr>
          <a:xfrm>
            <a:off x="3858021" y="2236284"/>
            <a:ext cx="320154" cy="35284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7" name="直接箭头连接符 28"/>
          <p:cNvCxnSpPr>
            <a:stCxn id="124" idx="5"/>
            <a:endCxn id="127" idx="0"/>
          </p:cNvCxnSpPr>
          <p:nvPr/>
        </p:nvCxnSpPr>
        <p:spPr>
          <a:xfrm>
            <a:off x="5442402" y="2236284"/>
            <a:ext cx="257717" cy="38845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8" name="直接箭头连接符 29"/>
          <p:cNvCxnSpPr>
            <a:stCxn id="146" idx="4"/>
          </p:cNvCxnSpPr>
          <p:nvPr/>
        </p:nvCxnSpPr>
        <p:spPr>
          <a:xfrm>
            <a:off x="4325152" y="2807706"/>
            <a:ext cx="243796" cy="42302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9" name="直接箭头连接符 30"/>
          <p:cNvCxnSpPr>
            <a:stCxn id="128" idx="4"/>
            <a:endCxn id="131" idx="0"/>
          </p:cNvCxnSpPr>
          <p:nvPr/>
        </p:nvCxnSpPr>
        <p:spPr>
          <a:xfrm flipH="1">
            <a:off x="5500765" y="2921916"/>
            <a:ext cx="199353" cy="380330"/>
          </a:xfrm>
          <a:prstGeom prst="straightConnector1">
            <a:avLst/>
          </a:prstGeom>
          <a:noFill/>
          <a:ln w="38100" cap="flat" cmpd="sng" algn="ctr">
            <a:solidFill>
              <a:srgbClr val="4F81BD">
                <a:shade val="95000"/>
                <a:satMod val="105000"/>
              </a:srgbClr>
            </a:solidFill>
            <a:prstDash val="solid"/>
            <a:tailEnd type="triangle"/>
          </a:ln>
          <a:effectLst/>
        </p:spPr>
      </p:cxnSp>
      <p:sp>
        <p:nvSpPr>
          <p:cNvPr id="140" name="任意多边形 32"/>
          <p:cNvSpPr/>
          <p:nvPr/>
        </p:nvSpPr>
        <p:spPr>
          <a:xfrm>
            <a:off x="2696296" y="1920876"/>
            <a:ext cx="2128091" cy="2454352"/>
          </a:xfrm>
          <a:custGeom>
            <a:avLst/>
            <a:gdLst>
              <a:gd name="connsiteX0" fmla="*/ 886671 w 1590069"/>
              <a:gd name="connsiteY0" fmla="*/ 0 h 2321170"/>
              <a:gd name="connsiteX1" fmla="*/ 549046 w 1590069"/>
              <a:gd name="connsiteY1" fmla="*/ 14068 h 2321170"/>
              <a:gd name="connsiteX2" fmla="*/ 520911 w 1590069"/>
              <a:gd name="connsiteY2" fmla="*/ 42204 h 2321170"/>
              <a:gd name="connsiteX3" fmla="*/ 436505 w 1590069"/>
              <a:gd name="connsiteY3" fmla="*/ 70339 h 2321170"/>
              <a:gd name="connsiteX4" fmla="*/ 366166 w 1590069"/>
              <a:gd name="connsiteY4" fmla="*/ 154745 h 2321170"/>
              <a:gd name="connsiteX5" fmla="*/ 323963 w 1590069"/>
              <a:gd name="connsiteY5" fmla="*/ 168813 h 2321170"/>
              <a:gd name="connsiteX6" fmla="*/ 295828 w 1590069"/>
              <a:gd name="connsiteY6" fmla="*/ 211016 h 2321170"/>
              <a:gd name="connsiteX7" fmla="*/ 211422 w 1590069"/>
              <a:gd name="connsiteY7" fmla="*/ 323557 h 2321170"/>
              <a:gd name="connsiteX8" fmla="*/ 197354 w 1590069"/>
              <a:gd name="connsiteY8" fmla="*/ 365760 h 2321170"/>
              <a:gd name="connsiteX9" fmla="*/ 112948 w 1590069"/>
              <a:gd name="connsiteY9" fmla="*/ 506437 h 2321170"/>
              <a:gd name="connsiteX10" fmla="*/ 70745 w 1590069"/>
              <a:gd name="connsiteY10" fmla="*/ 633047 h 2321170"/>
              <a:gd name="connsiteX11" fmla="*/ 56677 w 1590069"/>
              <a:gd name="connsiteY11" fmla="*/ 675250 h 2321170"/>
              <a:gd name="connsiteX12" fmla="*/ 42609 w 1590069"/>
              <a:gd name="connsiteY12" fmla="*/ 815927 h 2321170"/>
              <a:gd name="connsiteX13" fmla="*/ 14474 w 1590069"/>
              <a:gd name="connsiteY13" fmla="*/ 900333 h 2321170"/>
              <a:gd name="connsiteX14" fmla="*/ 14474 w 1590069"/>
              <a:gd name="connsiteY14" fmla="*/ 1139484 h 2321170"/>
              <a:gd name="connsiteX15" fmla="*/ 28542 w 1590069"/>
              <a:gd name="connsiteY15" fmla="*/ 1237957 h 2321170"/>
              <a:gd name="connsiteX16" fmla="*/ 84812 w 1590069"/>
              <a:gd name="connsiteY16" fmla="*/ 1322364 h 2321170"/>
              <a:gd name="connsiteX17" fmla="*/ 127015 w 1590069"/>
              <a:gd name="connsiteY17" fmla="*/ 1406770 h 2321170"/>
              <a:gd name="connsiteX18" fmla="*/ 169218 w 1590069"/>
              <a:gd name="connsiteY18" fmla="*/ 1420837 h 2321170"/>
              <a:gd name="connsiteX19" fmla="*/ 239557 w 1590069"/>
              <a:gd name="connsiteY19" fmla="*/ 1491176 h 2321170"/>
              <a:gd name="connsiteX20" fmla="*/ 281760 w 1590069"/>
              <a:gd name="connsiteY20" fmla="*/ 1547447 h 2321170"/>
              <a:gd name="connsiteX21" fmla="*/ 309895 w 1590069"/>
              <a:gd name="connsiteY21" fmla="*/ 1589650 h 2321170"/>
              <a:gd name="connsiteX22" fmla="*/ 380234 w 1590069"/>
              <a:gd name="connsiteY22" fmla="*/ 1659988 h 2321170"/>
              <a:gd name="connsiteX23" fmla="*/ 422437 w 1590069"/>
              <a:gd name="connsiteY23" fmla="*/ 1730327 h 2321170"/>
              <a:gd name="connsiteX24" fmla="*/ 549046 w 1590069"/>
              <a:gd name="connsiteY24" fmla="*/ 1885071 h 2321170"/>
              <a:gd name="connsiteX25" fmla="*/ 605317 w 1590069"/>
              <a:gd name="connsiteY25" fmla="*/ 1913207 h 2321170"/>
              <a:gd name="connsiteX26" fmla="*/ 675655 w 1590069"/>
              <a:gd name="connsiteY26" fmla="*/ 1983545 h 2321170"/>
              <a:gd name="connsiteX27" fmla="*/ 745994 w 1590069"/>
              <a:gd name="connsiteY27" fmla="*/ 2067951 h 2321170"/>
              <a:gd name="connsiteX28" fmla="*/ 858535 w 1590069"/>
              <a:gd name="connsiteY28" fmla="*/ 2166425 h 2321170"/>
              <a:gd name="connsiteX29" fmla="*/ 928874 w 1590069"/>
              <a:gd name="connsiteY29" fmla="*/ 2208628 h 2321170"/>
              <a:gd name="connsiteX30" fmla="*/ 971077 w 1590069"/>
              <a:gd name="connsiteY30" fmla="*/ 2250831 h 2321170"/>
              <a:gd name="connsiteX31" fmla="*/ 1013280 w 1590069"/>
              <a:gd name="connsiteY31" fmla="*/ 2264899 h 2321170"/>
              <a:gd name="connsiteX32" fmla="*/ 1125822 w 1590069"/>
              <a:gd name="connsiteY32" fmla="*/ 2293034 h 2321170"/>
              <a:gd name="connsiteX33" fmla="*/ 1196160 w 1590069"/>
              <a:gd name="connsiteY33" fmla="*/ 2321170 h 2321170"/>
              <a:gd name="connsiteX34" fmla="*/ 1294634 w 1590069"/>
              <a:gd name="connsiteY34" fmla="*/ 2307102 h 2321170"/>
              <a:gd name="connsiteX35" fmla="*/ 1322769 w 1590069"/>
              <a:gd name="connsiteY35" fmla="*/ 2264899 h 2321170"/>
              <a:gd name="connsiteX36" fmla="*/ 1364972 w 1590069"/>
              <a:gd name="connsiteY36" fmla="*/ 2236764 h 2321170"/>
              <a:gd name="connsiteX37" fmla="*/ 1379040 w 1590069"/>
              <a:gd name="connsiteY37" fmla="*/ 2194560 h 2321170"/>
              <a:gd name="connsiteX38" fmla="*/ 1407175 w 1590069"/>
              <a:gd name="connsiteY38" fmla="*/ 2152357 h 2321170"/>
              <a:gd name="connsiteX39" fmla="*/ 1421243 w 1590069"/>
              <a:gd name="connsiteY39" fmla="*/ 2082019 h 2321170"/>
              <a:gd name="connsiteX40" fmla="*/ 1435311 w 1590069"/>
              <a:gd name="connsiteY40" fmla="*/ 2039816 h 2321170"/>
              <a:gd name="connsiteX41" fmla="*/ 1463446 w 1590069"/>
              <a:gd name="connsiteY41" fmla="*/ 1885071 h 2321170"/>
              <a:gd name="connsiteX42" fmla="*/ 1491582 w 1590069"/>
              <a:gd name="connsiteY42" fmla="*/ 1758462 h 2321170"/>
              <a:gd name="connsiteX43" fmla="*/ 1519717 w 1590069"/>
              <a:gd name="connsiteY43" fmla="*/ 1716259 h 2321170"/>
              <a:gd name="connsiteX44" fmla="*/ 1533785 w 1590069"/>
              <a:gd name="connsiteY44" fmla="*/ 1617785 h 2321170"/>
              <a:gd name="connsiteX45" fmla="*/ 1561920 w 1590069"/>
              <a:gd name="connsiteY45" fmla="*/ 1533379 h 2321170"/>
              <a:gd name="connsiteX46" fmla="*/ 1590055 w 1590069"/>
              <a:gd name="connsiteY46" fmla="*/ 1139484 h 2321170"/>
              <a:gd name="connsiteX47" fmla="*/ 1575988 w 1590069"/>
              <a:gd name="connsiteY47" fmla="*/ 1097280 h 2321170"/>
              <a:gd name="connsiteX48" fmla="*/ 1561920 w 1590069"/>
              <a:gd name="connsiteY48" fmla="*/ 984739 h 2321170"/>
              <a:gd name="connsiteX49" fmla="*/ 1533785 w 1590069"/>
              <a:gd name="connsiteY49" fmla="*/ 886265 h 2321170"/>
              <a:gd name="connsiteX50" fmla="*/ 1519717 w 1590069"/>
              <a:gd name="connsiteY50" fmla="*/ 815927 h 2321170"/>
              <a:gd name="connsiteX51" fmla="*/ 1491582 w 1590069"/>
              <a:gd name="connsiteY51" fmla="*/ 618979 h 2321170"/>
              <a:gd name="connsiteX52" fmla="*/ 1477514 w 1590069"/>
              <a:gd name="connsiteY52" fmla="*/ 562708 h 2321170"/>
              <a:gd name="connsiteX53" fmla="*/ 1435311 w 1590069"/>
              <a:gd name="connsiteY53" fmla="*/ 520505 h 2321170"/>
              <a:gd name="connsiteX54" fmla="*/ 1421243 w 1590069"/>
              <a:gd name="connsiteY54" fmla="*/ 450167 h 2321170"/>
              <a:gd name="connsiteX55" fmla="*/ 1350905 w 1590069"/>
              <a:gd name="connsiteY55" fmla="*/ 393896 h 2321170"/>
              <a:gd name="connsiteX56" fmla="*/ 1280566 w 1590069"/>
              <a:gd name="connsiteY56" fmla="*/ 323557 h 2321170"/>
              <a:gd name="connsiteX57" fmla="*/ 1252431 w 1590069"/>
              <a:gd name="connsiteY57" fmla="*/ 281354 h 2321170"/>
              <a:gd name="connsiteX58" fmla="*/ 1210228 w 1590069"/>
              <a:gd name="connsiteY58" fmla="*/ 253219 h 2321170"/>
              <a:gd name="connsiteX59" fmla="*/ 1153957 w 1590069"/>
              <a:gd name="connsiteY59" fmla="*/ 196948 h 2321170"/>
              <a:gd name="connsiteX60" fmla="*/ 1055483 w 1590069"/>
              <a:gd name="connsiteY60" fmla="*/ 98474 h 2321170"/>
              <a:gd name="connsiteX61" fmla="*/ 1013280 w 1590069"/>
              <a:gd name="connsiteY61" fmla="*/ 56271 h 2321170"/>
              <a:gd name="connsiteX62" fmla="*/ 971077 w 1590069"/>
              <a:gd name="connsiteY62" fmla="*/ 42204 h 2321170"/>
              <a:gd name="connsiteX63" fmla="*/ 914806 w 1590069"/>
              <a:gd name="connsiteY63" fmla="*/ 14068 h 2321170"/>
              <a:gd name="connsiteX64" fmla="*/ 886671 w 1590069"/>
              <a:gd name="connsiteY64" fmla="*/ 0 h 2321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590069" h="2321170">
                <a:moveTo>
                  <a:pt x="886671" y="0"/>
                </a:moveTo>
                <a:cubicBezTo>
                  <a:pt x="825711" y="0"/>
                  <a:pt x="660943" y="1157"/>
                  <a:pt x="549046" y="14068"/>
                </a:cubicBezTo>
                <a:cubicBezTo>
                  <a:pt x="535870" y="15588"/>
                  <a:pt x="532774" y="36272"/>
                  <a:pt x="520911" y="42204"/>
                </a:cubicBezTo>
                <a:cubicBezTo>
                  <a:pt x="494385" y="55467"/>
                  <a:pt x="436505" y="70339"/>
                  <a:pt x="436505" y="70339"/>
                </a:cubicBezTo>
                <a:cubicBezTo>
                  <a:pt x="415744" y="101479"/>
                  <a:pt x="398660" y="133082"/>
                  <a:pt x="366166" y="154745"/>
                </a:cubicBezTo>
                <a:cubicBezTo>
                  <a:pt x="353828" y="162970"/>
                  <a:pt x="338031" y="164124"/>
                  <a:pt x="323963" y="168813"/>
                </a:cubicBezTo>
                <a:cubicBezTo>
                  <a:pt x="314585" y="182881"/>
                  <a:pt x="306390" y="197814"/>
                  <a:pt x="295828" y="211016"/>
                </a:cubicBezTo>
                <a:cubicBezTo>
                  <a:pt x="257736" y="258630"/>
                  <a:pt x="239471" y="239411"/>
                  <a:pt x="211422" y="323557"/>
                </a:cubicBezTo>
                <a:cubicBezTo>
                  <a:pt x="206733" y="337625"/>
                  <a:pt x="204555" y="352797"/>
                  <a:pt x="197354" y="365760"/>
                </a:cubicBezTo>
                <a:cubicBezTo>
                  <a:pt x="150173" y="450686"/>
                  <a:pt x="143355" y="430421"/>
                  <a:pt x="112948" y="506437"/>
                </a:cubicBezTo>
                <a:cubicBezTo>
                  <a:pt x="112933" y="506474"/>
                  <a:pt x="77785" y="611926"/>
                  <a:pt x="70745" y="633047"/>
                </a:cubicBezTo>
                <a:lnTo>
                  <a:pt x="56677" y="675250"/>
                </a:lnTo>
                <a:cubicBezTo>
                  <a:pt x="51988" y="722142"/>
                  <a:pt x="51294" y="769608"/>
                  <a:pt x="42609" y="815927"/>
                </a:cubicBezTo>
                <a:cubicBezTo>
                  <a:pt x="37144" y="845076"/>
                  <a:pt x="14474" y="900333"/>
                  <a:pt x="14474" y="900333"/>
                </a:cubicBezTo>
                <a:cubicBezTo>
                  <a:pt x="-5076" y="1037182"/>
                  <a:pt x="-4574" y="977579"/>
                  <a:pt x="14474" y="1139484"/>
                </a:cubicBezTo>
                <a:cubicBezTo>
                  <a:pt x="18348" y="1172414"/>
                  <a:pt x="16639" y="1207009"/>
                  <a:pt x="28542" y="1237957"/>
                </a:cubicBezTo>
                <a:cubicBezTo>
                  <a:pt x="40681" y="1269518"/>
                  <a:pt x="74119" y="1290285"/>
                  <a:pt x="84812" y="1322364"/>
                </a:cubicBezTo>
                <a:cubicBezTo>
                  <a:pt x="94079" y="1350165"/>
                  <a:pt x="102225" y="1386938"/>
                  <a:pt x="127015" y="1406770"/>
                </a:cubicBezTo>
                <a:cubicBezTo>
                  <a:pt x="138594" y="1416033"/>
                  <a:pt x="155150" y="1416148"/>
                  <a:pt x="169218" y="1420837"/>
                </a:cubicBezTo>
                <a:cubicBezTo>
                  <a:pt x="192664" y="1444283"/>
                  <a:pt x="219662" y="1464649"/>
                  <a:pt x="239557" y="1491176"/>
                </a:cubicBezTo>
                <a:cubicBezTo>
                  <a:pt x="253625" y="1509933"/>
                  <a:pt x="268132" y="1528368"/>
                  <a:pt x="281760" y="1547447"/>
                </a:cubicBezTo>
                <a:cubicBezTo>
                  <a:pt x="291587" y="1561205"/>
                  <a:pt x="298762" y="1576926"/>
                  <a:pt x="309895" y="1589650"/>
                </a:cubicBezTo>
                <a:cubicBezTo>
                  <a:pt x="331730" y="1614604"/>
                  <a:pt x="380234" y="1659988"/>
                  <a:pt x="380234" y="1659988"/>
                </a:cubicBezTo>
                <a:cubicBezTo>
                  <a:pt x="404664" y="1733277"/>
                  <a:pt x="378300" y="1675155"/>
                  <a:pt x="422437" y="1730327"/>
                </a:cubicBezTo>
                <a:cubicBezTo>
                  <a:pt x="439032" y="1751071"/>
                  <a:pt x="507519" y="1855409"/>
                  <a:pt x="549046" y="1885071"/>
                </a:cubicBezTo>
                <a:cubicBezTo>
                  <a:pt x="566111" y="1897260"/>
                  <a:pt x="586560" y="1903828"/>
                  <a:pt x="605317" y="1913207"/>
                </a:cubicBezTo>
                <a:cubicBezTo>
                  <a:pt x="635074" y="2002476"/>
                  <a:pt x="593313" y="1910352"/>
                  <a:pt x="675655" y="1983545"/>
                </a:cubicBezTo>
                <a:cubicBezTo>
                  <a:pt x="703028" y="2007877"/>
                  <a:pt x="721662" y="2040578"/>
                  <a:pt x="745994" y="2067951"/>
                </a:cubicBezTo>
                <a:cubicBezTo>
                  <a:pt x="791963" y="2119666"/>
                  <a:pt x="799021" y="2115413"/>
                  <a:pt x="858535" y="2166425"/>
                </a:cubicBezTo>
                <a:cubicBezTo>
                  <a:pt x="907688" y="2208556"/>
                  <a:pt x="862314" y="2186441"/>
                  <a:pt x="928874" y="2208628"/>
                </a:cubicBezTo>
                <a:cubicBezTo>
                  <a:pt x="942942" y="2222696"/>
                  <a:pt x="954524" y="2239795"/>
                  <a:pt x="971077" y="2250831"/>
                </a:cubicBezTo>
                <a:cubicBezTo>
                  <a:pt x="983415" y="2259056"/>
                  <a:pt x="998974" y="2260997"/>
                  <a:pt x="1013280" y="2264899"/>
                </a:cubicBezTo>
                <a:cubicBezTo>
                  <a:pt x="1050586" y="2275073"/>
                  <a:pt x="1089919" y="2278673"/>
                  <a:pt x="1125822" y="2293034"/>
                </a:cubicBezTo>
                <a:lnTo>
                  <a:pt x="1196160" y="2321170"/>
                </a:lnTo>
                <a:cubicBezTo>
                  <a:pt x="1228985" y="2316481"/>
                  <a:pt x="1264334" y="2320569"/>
                  <a:pt x="1294634" y="2307102"/>
                </a:cubicBezTo>
                <a:cubicBezTo>
                  <a:pt x="1310084" y="2300235"/>
                  <a:pt x="1310814" y="2276854"/>
                  <a:pt x="1322769" y="2264899"/>
                </a:cubicBezTo>
                <a:cubicBezTo>
                  <a:pt x="1334724" y="2252944"/>
                  <a:pt x="1350904" y="2246142"/>
                  <a:pt x="1364972" y="2236764"/>
                </a:cubicBezTo>
                <a:cubicBezTo>
                  <a:pt x="1369661" y="2222696"/>
                  <a:pt x="1372408" y="2207823"/>
                  <a:pt x="1379040" y="2194560"/>
                </a:cubicBezTo>
                <a:cubicBezTo>
                  <a:pt x="1386601" y="2179438"/>
                  <a:pt x="1401238" y="2168188"/>
                  <a:pt x="1407175" y="2152357"/>
                </a:cubicBezTo>
                <a:cubicBezTo>
                  <a:pt x="1415571" y="2129969"/>
                  <a:pt x="1415444" y="2105215"/>
                  <a:pt x="1421243" y="2082019"/>
                </a:cubicBezTo>
                <a:cubicBezTo>
                  <a:pt x="1424840" y="2067633"/>
                  <a:pt x="1430622" y="2053884"/>
                  <a:pt x="1435311" y="2039816"/>
                </a:cubicBezTo>
                <a:cubicBezTo>
                  <a:pt x="1471066" y="1789516"/>
                  <a:pt x="1430284" y="2050879"/>
                  <a:pt x="1463446" y="1885071"/>
                </a:cubicBezTo>
                <a:cubicBezTo>
                  <a:pt x="1470651" y="1849048"/>
                  <a:pt x="1473329" y="1794967"/>
                  <a:pt x="1491582" y="1758462"/>
                </a:cubicBezTo>
                <a:cubicBezTo>
                  <a:pt x="1499143" y="1743340"/>
                  <a:pt x="1510339" y="1730327"/>
                  <a:pt x="1519717" y="1716259"/>
                </a:cubicBezTo>
                <a:cubicBezTo>
                  <a:pt x="1524406" y="1683434"/>
                  <a:pt x="1526329" y="1650094"/>
                  <a:pt x="1533785" y="1617785"/>
                </a:cubicBezTo>
                <a:cubicBezTo>
                  <a:pt x="1540454" y="1588887"/>
                  <a:pt x="1561920" y="1533379"/>
                  <a:pt x="1561920" y="1533379"/>
                </a:cubicBezTo>
                <a:cubicBezTo>
                  <a:pt x="1571298" y="1402081"/>
                  <a:pt x="1585811" y="1271048"/>
                  <a:pt x="1590055" y="1139484"/>
                </a:cubicBezTo>
                <a:cubicBezTo>
                  <a:pt x="1590533" y="1124663"/>
                  <a:pt x="1578641" y="1111870"/>
                  <a:pt x="1575988" y="1097280"/>
                </a:cubicBezTo>
                <a:cubicBezTo>
                  <a:pt x="1569225" y="1060084"/>
                  <a:pt x="1568135" y="1022030"/>
                  <a:pt x="1561920" y="984739"/>
                </a:cubicBezTo>
                <a:cubicBezTo>
                  <a:pt x="1548765" y="905809"/>
                  <a:pt x="1550507" y="953155"/>
                  <a:pt x="1533785" y="886265"/>
                </a:cubicBezTo>
                <a:cubicBezTo>
                  <a:pt x="1527986" y="863069"/>
                  <a:pt x="1523099" y="839597"/>
                  <a:pt x="1519717" y="815927"/>
                </a:cubicBezTo>
                <a:cubicBezTo>
                  <a:pt x="1497598" y="661097"/>
                  <a:pt x="1517023" y="733464"/>
                  <a:pt x="1491582" y="618979"/>
                </a:cubicBezTo>
                <a:cubicBezTo>
                  <a:pt x="1487388" y="600105"/>
                  <a:pt x="1487107" y="579495"/>
                  <a:pt x="1477514" y="562708"/>
                </a:cubicBezTo>
                <a:cubicBezTo>
                  <a:pt x="1467643" y="545435"/>
                  <a:pt x="1449379" y="534573"/>
                  <a:pt x="1435311" y="520505"/>
                </a:cubicBezTo>
                <a:cubicBezTo>
                  <a:pt x="1430622" y="497059"/>
                  <a:pt x="1430662" y="472144"/>
                  <a:pt x="1421243" y="450167"/>
                </a:cubicBezTo>
                <a:cubicBezTo>
                  <a:pt x="1411839" y="428225"/>
                  <a:pt x="1365027" y="406252"/>
                  <a:pt x="1350905" y="393896"/>
                </a:cubicBezTo>
                <a:cubicBezTo>
                  <a:pt x="1325951" y="372061"/>
                  <a:pt x="1298959" y="351146"/>
                  <a:pt x="1280566" y="323557"/>
                </a:cubicBezTo>
                <a:cubicBezTo>
                  <a:pt x="1271188" y="309489"/>
                  <a:pt x="1264386" y="293309"/>
                  <a:pt x="1252431" y="281354"/>
                </a:cubicBezTo>
                <a:cubicBezTo>
                  <a:pt x="1240476" y="269399"/>
                  <a:pt x="1223065" y="264222"/>
                  <a:pt x="1210228" y="253219"/>
                </a:cubicBezTo>
                <a:cubicBezTo>
                  <a:pt x="1190088" y="235956"/>
                  <a:pt x="1172714" y="215705"/>
                  <a:pt x="1153957" y="196948"/>
                </a:cubicBezTo>
                <a:lnTo>
                  <a:pt x="1055483" y="98474"/>
                </a:lnTo>
                <a:cubicBezTo>
                  <a:pt x="1041415" y="84406"/>
                  <a:pt x="1032154" y="62562"/>
                  <a:pt x="1013280" y="56271"/>
                </a:cubicBezTo>
                <a:cubicBezTo>
                  <a:pt x="999212" y="51582"/>
                  <a:pt x="984707" y="48045"/>
                  <a:pt x="971077" y="42204"/>
                </a:cubicBezTo>
                <a:cubicBezTo>
                  <a:pt x="951802" y="33943"/>
                  <a:pt x="935278" y="18617"/>
                  <a:pt x="914806" y="14068"/>
                </a:cubicBezTo>
                <a:cubicBezTo>
                  <a:pt x="891918" y="8982"/>
                  <a:pt x="947631" y="0"/>
                  <a:pt x="886671" y="0"/>
                </a:cubicBezTo>
                <a:close/>
              </a:path>
            </a:pathLst>
          </a:custGeom>
          <a:noFill/>
          <a:ln w="76200" cap="flat" cmpd="sng" algn="ctr">
            <a:solidFill>
              <a:srgbClr val="8064A2">
                <a:lumMod val="20000"/>
                <a:lumOff val="8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41" name="任意多边形 33"/>
          <p:cNvSpPr/>
          <p:nvPr/>
        </p:nvSpPr>
        <p:spPr>
          <a:xfrm>
            <a:off x="4740869" y="1951806"/>
            <a:ext cx="1660022" cy="2152363"/>
          </a:xfrm>
          <a:custGeom>
            <a:avLst/>
            <a:gdLst>
              <a:gd name="connsiteX0" fmla="*/ 717486 w 1660022"/>
              <a:gd name="connsiteY0" fmla="*/ 0 h 2152363"/>
              <a:gd name="connsiteX1" fmla="*/ 576810 w 1660022"/>
              <a:gd name="connsiteY1" fmla="*/ 70338 h 2152363"/>
              <a:gd name="connsiteX2" fmla="*/ 534606 w 1660022"/>
              <a:gd name="connsiteY2" fmla="*/ 84406 h 2152363"/>
              <a:gd name="connsiteX3" fmla="*/ 492403 w 1660022"/>
              <a:gd name="connsiteY3" fmla="*/ 112541 h 2152363"/>
              <a:gd name="connsiteX4" fmla="*/ 407997 w 1660022"/>
              <a:gd name="connsiteY4" fmla="*/ 140677 h 2152363"/>
              <a:gd name="connsiteX5" fmla="*/ 365794 w 1660022"/>
              <a:gd name="connsiteY5" fmla="*/ 168812 h 2152363"/>
              <a:gd name="connsiteX6" fmla="*/ 267320 w 1660022"/>
              <a:gd name="connsiteY6" fmla="*/ 196948 h 2152363"/>
              <a:gd name="connsiteX7" fmla="*/ 211050 w 1660022"/>
              <a:gd name="connsiteY7" fmla="*/ 253218 h 2152363"/>
              <a:gd name="connsiteX8" fmla="*/ 168846 w 1660022"/>
              <a:gd name="connsiteY8" fmla="*/ 337624 h 2152363"/>
              <a:gd name="connsiteX9" fmla="*/ 154779 w 1660022"/>
              <a:gd name="connsiteY9" fmla="*/ 393895 h 2152363"/>
              <a:gd name="connsiteX10" fmla="*/ 126643 w 1660022"/>
              <a:gd name="connsiteY10" fmla="*/ 422031 h 2152363"/>
              <a:gd name="connsiteX11" fmla="*/ 98508 w 1660022"/>
              <a:gd name="connsiteY11" fmla="*/ 464234 h 2152363"/>
              <a:gd name="connsiteX12" fmla="*/ 84440 w 1660022"/>
              <a:gd name="connsiteY12" fmla="*/ 506437 h 2152363"/>
              <a:gd name="connsiteX13" fmla="*/ 28170 w 1660022"/>
              <a:gd name="connsiteY13" fmla="*/ 590843 h 2152363"/>
              <a:gd name="connsiteX14" fmla="*/ 34 w 1660022"/>
              <a:gd name="connsiteY14" fmla="*/ 731520 h 2152363"/>
              <a:gd name="connsiteX15" fmla="*/ 28170 w 1660022"/>
              <a:gd name="connsiteY15" fmla="*/ 1083212 h 2152363"/>
              <a:gd name="connsiteX16" fmla="*/ 70373 w 1660022"/>
              <a:gd name="connsiteY16" fmla="*/ 1209821 h 2152363"/>
              <a:gd name="connsiteX17" fmla="*/ 98508 w 1660022"/>
              <a:gd name="connsiteY17" fmla="*/ 1322363 h 2152363"/>
              <a:gd name="connsiteX18" fmla="*/ 196982 w 1660022"/>
              <a:gd name="connsiteY18" fmla="*/ 1406769 h 2152363"/>
              <a:gd name="connsiteX19" fmla="*/ 225117 w 1660022"/>
              <a:gd name="connsiteY19" fmla="*/ 1448972 h 2152363"/>
              <a:gd name="connsiteX20" fmla="*/ 253253 w 1660022"/>
              <a:gd name="connsiteY20" fmla="*/ 1477108 h 2152363"/>
              <a:gd name="connsiteX21" fmla="*/ 323591 w 1660022"/>
              <a:gd name="connsiteY21" fmla="*/ 1575581 h 2152363"/>
              <a:gd name="connsiteX22" fmla="*/ 337659 w 1660022"/>
              <a:gd name="connsiteY22" fmla="*/ 1674055 h 2152363"/>
              <a:gd name="connsiteX23" fmla="*/ 379862 w 1660022"/>
              <a:gd name="connsiteY23" fmla="*/ 1716258 h 2152363"/>
              <a:gd name="connsiteX24" fmla="*/ 407997 w 1660022"/>
              <a:gd name="connsiteY24" fmla="*/ 1800664 h 2152363"/>
              <a:gd name="connsiteX25" fmla="*/ 478336 w 1660022"/>
              <a:gd name="connsiteY25" fmla="*/ 1856935 h 2152363"/>
              <a:gd name="connsiteX26" fmla="*/ 520539 w 1660022"/>
              <a:gd name="connsiteY26" fmla="*/ 1941341 h 2152363"/>
              <a:gd name="connsiteX27" fmla="*/ 548674 w 1660022"/>
              <a:gd name="connsiteY27" fmla="*/ 1969477 h 2152363"/>
              <a:gd name="connsiteX28" fmla="*/ 576810 w 1660022"/>
              <a:gd name="connsiteY28" fmla="*/ 2011680 h 2152363"/>
              <a:gd name="connsiteX29" fmla="*/ 619013 w 1660022"/>
              <a:gd name="connsiteY29" fmla="*/ 2025748 h 2152363"/>
              <a:gd name="connsiteX30" fmla="*/ 647148 w 1660022"/>
              <a:gd name="connsiteY30" fmla="*/ 2067951 h 2152363"/>
              <a:gd name="connsiteX31" fmla="*/ 689351 w 1660022"/>
              <a:gd name="connsiteY31" fmla="*/ 2096086 h 2152363"/>
              <a:gd name="connsiteX32" fmla="*/ 787825 w 1660022"/>
              <a:gd name="connsiteY32" fmla="*/ 2138289 h 2152363"/>
              <a:gd name="connsiteX33" fmla="*/ 928502 w 1660022"/>
              <a:gd name="connsiteY33" fmla="*/ 2152357 h 2152363"/>
              <a:gd name="connsiteX34" fmla="*/ 1195788 w 1660022"/>
              <a:gd name="connsiteY34" fmla="*/ 2124221 h 2152363"/>
              <a:gd name="connsiteX35" fmla="*/ 1237991 w 1660022"/>
              <a:gd name="connsiteY35" fmla="*/ 2096086 h 2152363"/>
              <a:gd name="connsiteX36" fmla="*/ 1322397 w 1660022"/>
              <a:gd name="connsiteY36" fmla="*/ 2067951 h 2152363"/>
              <a:gd name="connsiteX37" fmla="*/ 1350533 w 1660022"/>
              <a:gd name="connsiteY37" fmla="*/ 2039815 h 2152363"/>
              <a:gd name="connsiteX38" fmla="*/ 1406803 w 1660022"/>
              <a:gd name="connsiteY38" fmla="*/ 2011680 h 2152363"/>
              <a:gd name="connsiteX39" fmla="*/ 1477142 w 1660022"/>
              <a:gd name="connsiteY39" fmla="*/ 1955409 h 2152363"/>
              <a:gd name="connsiteX40" fmla="*/ 1505277 w 1660022"/>
              <a:gd name="connsiteY40" fmla="*/ 1913206 h 2152363"/>
              <a:gd name="connsiteX41" fmla="*/ 1561548 w 1660022"/>
              <a:gd name="connsiteY41" fmla="*/ 1871003 h 2152363"/>
              <a:gd name="connsiteX42" fmla="*/ 1575616 w 1660022"/>
              <a:gd name="connsiteY42" fmla="*/ 1828800 h 2152363"/>
              <a:gd name="connsiteX43" fmla="*/ 1631886 w 1660022"/>
              <a:gd name="connsiteY43" fmla="*/ 1744394 h 2152363"/>
              <a:gd name="connsiteX44" fmla="*/ 1660022 w 1660022"/>
              <a:gd name="connsiteY44" fmla="*/ 1688123 h 2152363"/>
              <a:gd name="connsiteX45" fmla="*/ 1645954 w 1660022"/>
              <a:gd name="connsiteY45" fmla="*/ 1252024 h 2152363"/>
              <a:gd name="connsiteX46" fmla="*/ 1603751 w 1660022"/>
              <a:gd name="connsiteY46" fmla="*/ 1223889 h 2152363"/>
              <a:gd name="connsiteX47" fmla="*/ 1575616 w 1660022"/>
              <a:gd name="connsiteY47" fmla="*/ 1181686 h 2152363"/>
              <a:gd name="connsiteX48" fmla="*/ 1547480 w 1660022"/>
              <a:gd name="connsiteY48" fmla="*/ 1041009 h 2152363"/>
              <a:gd name="connsiteX49" fmla="*/ 1505277 w 1660022"/>
              <a:gd name="connsiteY49" fmla="*/ 900332 h 2152363"/>
              <a:gd name="connsiteX50" fmla="*/ 1434939 w 1660022"/>
              <a:gd name="connsiteY50" fmla="*/ 675249 h 2152363"/>
              <a:gd name="connsiteX51" fmla="*/ 1378668 w 1660022"/>
              <a:gd name="connsiteY51" fmla="*/ 618978 h 2152363"/>
              <a:gd name="connsiteX52" fmla="*/ 1322397 w 1660022"/>
              <a:gd name="connsiteY52" fmla="*/ 548640 h 2152363"/>
              <a:gd name="connsiteX53" fmla="*/ 1294262 w 1660022"/>
              <a:gd name="connsiteY53" fmla="*/ 506437 h 2152363"/>
              <a:gd name="connsiteX54" fmla="*/ 1252059 w 1660022"/>
              <a:gd name="connsiteY54" fmla="*/ 478301 h 2152363"/>
              <a:gd name="connsiteX55" fmla="*/ 1237991 w 1660022"/>
              <a:gd name="connsiteY55" fmla="*/ 436098 h 2152363"/>
              <a:gd name="connsiteX56" fmla="*/ 1153585 w 1660022"/>
              <a:gd name="connsiteY56" fmla="*/ 365760 h 2152363"/>
              <a:gd name="connsiteX57" fmla="*/ 1097314 w 1660022"/>
              <a:gd name="connsiteY57" fmla="*/ 309489 h 2152363"/>
              <a:gd name="connsiteX58" fmla="*/ 1055111 w 1660022"/>
              <a:gd name="connsiteY58" fmla="*/ 267286 h 2152363"/>
              <a:gd name="connsiteX59" fmla="*/ 1012908 w 1660022"/>
              <a:gd name="connsiteY59" fmla="*/ 253218 h 2152363"/>
              <a:gd name="connsiteX60" fmla="*/ 984773 w 1660022"/>
              <a:gd name="connsiteY60" fmla="*/ 211015 h 2152363"/>
              <a:gd name="connsiteX61" fmla="*/ 928502 w 1660022"/>
              <a:gd name="connsiteY61" fmla="*/ 154744 h 2152363"/>
              <a:gd name="connsiteX62" fmla="*/ 900366 w 1660022"/>
              <a:gd name="connsiteY62" fmla="*/ 112541 h 2152363"/>
              <a:gd name="connsiteX63" fmla="*/ 858163 w 1660022"/>
              <a:gd name="connsiteY63" fmla="*/ 98474 h 2152363"/>
              <a:gd name="connsiteX64" fmla="*/ 815960 w 1660022"/>
              <a:gd name="connsiteY64" fmla="*/ 70338 h 2152363"/>
              <a:gd name="connsiteX65" fmla="*/ 731554 w 1660022"/>
              <a:gd name="connsiteY65" fmla="*/ 42203 h 2152363"/>
              <a:gd name="connsiteX66" fmla="*/ 717486 w 1660022"/>
              <a:gd name="connsiteY66" fmla="*/ 0 h 2152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660022" h="2152363">
                <a:moveTo>
                  <a:pt x="717486" y="0"/>
                </a:moveTo>
                <a:cubicBezTo>
                  <a:pt x="670594" y="23446"/>
                  <a:pt x="626546" y="53759"/>
                  <a:pt x="576810" y="70338"/>
                </a:cubicBezTo>
                <a:cubicBezTo>
                  <a:pt x="562742" y="75027"/>
                  <a:pt x="547869" y="77774"/>
                  <a:pt x="534606" y="84406"/>
                </a:cubicBezTo>
                <a:cubicBezTo>
                  <a:pt x="519484" y="91967"/>
                  <a:pt x="507853" y="105674"/>
                  <a:pt x="492403" y="112541"/>
                </a:cubicBezTo>
                <a:cubicBezTo>
                  <a:pt x="465302" y="124586"/>
                  <a:pt x="432673" y="124226"/>
                  <a:pt x="407997" y="140677"/>
                </a:cubicBezTo>
                <a:cubicBezTo>
                  <a:pt x="393929" y="150055"/>
                  <a:pt x="380916" y="161251"/>
                  <a:pt x="365794" y="168812"/>
                </a:cubicBezTo>
                <a:cubicBezTo>
                  <a:pt x="345611" y="178903"/>
                  <a:pt x="285351" y="192440"/>
                  <a:pt x="267320" y="196948"/>
                </a:cubicBezTo>
                <a:cubicBezTo>
                  <a:pt x="236629" y="289026"/>
                  <a:pt x="279256" y="198654"/>
                  <a:pt x="211050" y="253218"/>
                </a:cubicBezTo>
                <a:cubicBezTo>
                  <a:pt x="188215" y="271485"/>
                  <a:pt x="176397" y="311195"/>
                  <a:pt x="168846" y="337624"/>
                </a:cubicBezTo>
                <a:cubicBezTo>
                  <a:pt x="163535" y="356214"/>
                  <a:pt x="163425" y="376602"/>
                  <a:pt x="154779" y="393895"/>
                </a:cubicBezTo>
                <a:cubicBezTo>
                  <a:pt x="148847" y="405758"/>
                  <a:pt x="134929" y="411674"/>
                  <a:pt x="126643" y="422031"/>
                </a:cubicBezTo>
                <a:cubicBezTo>
                  <a:pt x="116081" y="435233"/>
                  <a:pt x="106069" y="449112"/>
                  <a:pt x="98508" y="464234"/>
                </a:cubicBezTo>
                <a:cubicBezTo>
                  <a:pt x="91876" y="477497"/>
                  <a:pt x="91641" y="493474"/>
                  <a:pt x="84440" y="506437"/>
                </a:cubicBezTo>
                <a:cubicBezTo>
                  <a:pt x="68018" y="535996"/>
                  <a:pt x="28170" y="590843"/>
                  <a:pt x="28170" y="590843"/>
                </a:cubicBezTo>
                <a:cubicBezTo>
                  <a:pt x="19542" y="625353"/>
                  <a:pt x="-952" y="700970"/>
                  <a:pt x="34" y="731520"/>
                </a:cubicBezTo>
                <a:cubicBezTo>
                  <a:pt x="3826" y="849064"/>
                  <a:pt x="17193" y="966120"/>
                  <a:pt x="28170" y="1083212"/>
                </a:cubicBezTo>
                <a:cubicBezTo>
                  <a:pt x="38066" y="1188770"/>
                  <a:pt x="21209" y="1160659"/>
                  <a:pt x="70373" y="1209821"/>
                </a:cubicBezTo>
                <a:cubicBezTo>
                  <a:pt x="79751" y="1247335"/>
                  <a:pt x="66334" y="1300914"/>
                  <a:pt x="98508" y="1322363"/>
                </a:cubicBezTo>
                <a:cubicBezTo>
                  <a:pt x="136691" y="1347818"/>
                  <a:pt x="169692" y="1365833"/>
                  <a:pt x="196982" y="1406769"/>
                </a:cubicBezTo>
                <a:cubicBezTo>
                  <a:pt x="206360" y="1420837"/>
                  <a:pt x="214555" y="1435770"/>
                  <a:pt x="225117" y="1448972"/>
                </a:cubicBezTo>
                <a:cubicBezTo>
                  <a:pt x="233403" y="1459329"/>
                  <a:pt x="244762" y="1466919"/>
                  <a:pt x="253253" y="1477108"/>
                </a:cubicBezTo>
                <a:cubicBezTo>
                  <a:pt x="282338" y="1512010"/>
                  <a:pt x="299226" y="1539032"/>
                  <a:pt x="323591" y="1575581"/>
                </a:cubicBezTo>
                <a:cubicBezTo>
                  <a:pt x="328280" y="1608406"/>
                  <a:pt x="325344" y="1643269"/>
                  <a:pt x="337659" y="1674055"/>
                </a:cubicBezTo>
                <a:cubicBezTo>
                  <a:pt x="345048" y="1692527"/>
                  <a:pt x="370200" y="1698867"/>
                  <a:pt x="379862" y="1716258"/>
                </a:cubicBezTo>
                <a:cubicBezTo>
                  <a:pt x="394265" y="1742183"/>
                  <a:pt x="383321" y="1784213"/>
                  <a:pt x="407997" y="1800664"/>
                </a:cubicBezTo>
                <a:cubicBezTo>
                  <a:pt x="439330" y="1821553"/>
                  <a:pt x="455429" y="1828301"/>
                  <a:pt x="478336" y="1856935"/>
                </a:cubicBezTo>
                <a:cubicBezTo>
                  <a:pt x="563704" y="1963644"/>
                  <a:pt x="458141" y="1837344"/>
                  <a:pt x="520539" y="1941341"/>
                </a:cubicBezTo>
                <a:cubicBezTo>
                  <a:pt x="527363" y="1952714"/>
                  <a:pt x="540389" y="1959120"/>
                  <a:pt x="548674" y="1969477"/>
                </a:cubicBezTo>
                <a:cubicBezTo>
                  <a:pt x="559236" y="1982679"/>
                  <a:pt x="563608" y="2001118"/>
                  <a:pt x="576810" y="2011680"/>
                </a:cubicBezTo>
                <a:cubicBezTo>
                  <a:pt x="588389" y="2020943"/>
                  <a:pt x="604945" y="2021059"/>
                  <a:pt x="619013" y="2025748"/>
                </a:cubicBezTo>
                <a:cubicBezTo>
                  <a:pt x="628391" y="2039816"/>
                  <a:pt x="635193" y="2055996"/>
                  <a:pt x="647148" y="2067951"/>
                </a:cubicBezTo>
                <a:cubicBezTo>
                  <a:pt x="659103" y="2079906"/>
                  <a:pt x="674671" y="2087698"/>
                  <a:pt x="689351" y="2096086"/>
                </a:cubicBezTo>
                <a:cubicBezTo>
                  <a:pt x="709242" y="2107452"/>
                  <a:pt x="760830" y="2134136"/>
                  <a:pt x="787825" y="2138289"/>
                </a:cubicBezTo>
                <a:cubicBezTo>
                  <a:pt x="834403" y="2145455"/>
                  <a:pt x="881610" y="2147668"/>
                  <a:pt x="928502" y="2152357"/>
                </a:cubicBezTo>
                <a:cubicBezTo>
                  <a:pt x="949161" y="2151066"/>
                  <a:pt x="1125512" y="2159359"/>
                  <a:pt x="1195788" y="2124221"/>
                </a:cubicBezTo>
                <a:cubicBezTo>
                  <a:pt x="1210910" y="2116660"/>
                  <a:pt x="1222541" y="2102953"/>
                  <a:pt x="1237991" y="2096086"/>
                </a:cubicBezTo>
                <a:cubicBezTo>
                  <a:pt x="1265092" y="2084041"/>
                  <a:pt x="1322397" y="2067951"/>
                  <a:pt x="1322397" y="2067951"/>
                </a:cubicBezTo>
                <a:cubicBezTo>
                  <a:pt x="1331776" y="2058572"/>
                  <a:pt x="1339497" y="2047172"/>
                  <a:pt x="1350533" y="2039815"/>
                </a:cubicBezTo>
                <a:cubicBezTo>
                  <a:pt x="1367982" y="2028183"/>
                  <a:pt x="1390693" y="2025105"/>
                  <a:pt x="1406803" y="2011680"/>
                </a:cubicBezTo>
                <a:cubicBezTo>
                  <a:pt x="1491646" y="1940978"/>
                  <a:pt x="1376379" y="1988997"/>
                  <a:pt x="1477142" y="1955409"/>
                </a:cubicBezTo>
                <a:cubicBezTo>
                  <a:pt x="1486520" y="1941341"/>
                  <a:pt x="1493322" y="1925161"/>
                  <a:pt x="1505277" y="1913206"/>
                </a:cubicBezTo>
                <a:cubicBezTo>
                  <a:pt x="1521856" y="1896627"/>
                  <a:pt x="1546538" y="1889015"/>
                  <a:pt x="1561548" y="1871003"/>
                </a:cubicBezTo>
                <a:cubicBezTo>
                  <a:pt x="1571041" y="1859611"/>
                  <a:pt x="1568415" y="1841763"/>
                  <a:pt x="1575616" y="1828800"/>
                </a:cubicBezTo>
                <a:cubicBezTo>
                  <a:pt x="1592038" y="1799241"/>
                  <a:pt x="1614489" y="1773390"/>
                  <a:pt x="1631886" y="1744394"/>
                </a:cubicBezTo>
                <a:cubicBezTo>
                  <a:pt x="1642675" y="1726411"/>
                  <a:pt x="1650643" y="1706880"/>
                  <a:pt x="1660022" y="1688123"/>
                </a:cubicBezTo>
                <a:cubicBezTo>
                  <a:pt x="1655333" y="1542757"/>
                  <a:pt x="1663455" y="1396409"/>
                  <a:pt x="1645954" y="1252024"/>
                </a:cubicBezTo>
                <a:cubicBezTo>
                  <a:pt x="1643920" y="1235240"/>
                  <a:pt x="1615706" y="1235844"/>
                  <a:pt x="1603751" y="1223889"/>
                </a:cubicBezTo>
                <a:cubicBezTo>
                  <a:pt x="1591796" y="1211934"/>
                  <a:pt x="1584994" y="1195754"/>
                  <a:pt x="1575616" y="1181686"/>
                </a:cubicBezTo>
                <a:cubicBezTo>
                  <a:pt x="1558527" y="1113333"/>
                  <a:pt x="1558977" y="1121487"/>
                  <a:pt x="1547480" y="1041009"/>
                </a:cubicBezTo>
                <a:cubicBezTo>
                  <a:pt x="1529149" y="912688"/>
                  <a:pt x="1561065" y="956120"/>
                  <a:pt x="1505277" y="900332"/>
                </a:cubicBezTo>
                <a:cubicBezTo>
                  <a:pt x="1497457" y="872961"/>
                  <a:pt x="1445540" y="685850"/>
                  <a:pt x="1434939" y="675249"/>
                </a:cubicBezTo>
                <a:cubicBezTo>
                  <a:pt x="1416182" y="656492"/>
                  <a:pt x="1393382" y="641049"/>
                  <a:pt x="1378668" y="618978"/>
                </a:cubicBezTo>
                <a:cubicBezTo>
                  <a:pt x="1292072" y="489082"/>
                  <a:pt x="1402578" y="648866"/>
                  <a:pt x="1322397" y="548640"/>
                </a:cubicBezTo>
                <a:cubicBezTo>
                  <a:pt x="1311835" y="535438"/>
                  <a:pt x="1306217" y="518392"/>
                  <a:pt x="1294262" y="506437"/>
                </a:cubicBezTo>
                <a:cubicBezTo>
                  <a:pt x="1282307" y="494482"/>
                  <a:pt x="1266127" y="487680"/>
                  <a:pt x="1252059" y="478301"/>
                </a:cubicBezTo>
                <a:cubicBezTo>
                  <a:pt x="1247370" y="464233"/>
                  <a:pt x="1246216" y="448436"/>
                  <a:pt x="1237991" y="436098"/>
                </a:cubicBezTo>
                <a:cubicBezTo>
                  <a:pt x="1205469" y="387316"/>
                  <a:pt x="1193954" y="400362"/>
                  <a:pt x="1153585" y="365760"/>
                </a:cubicBezTo>
                <a:cubicBezTo>
                  <a:pt x="1133445" y="348497"/>
                  <a:pt x="1116071" y="328246"/>
                  <a:pt x="1097314" y="309489"/>
                </a:cubicBezTo>
                <a:cubicBezTo>
                  <a:pt x="1083246" y="295421"/>
                  <a:pt x="1073985" y="273577"/>
                  <a:pt x="1055111" y="267286"/>
                </a:cubicBezTo>
                <a:lnTo>
                  <a:pt x="1012908" y="253218"/>
                </a:lnTo>
                <a:cubicBezTo>
                  <a:pt x="1003530" y="239150"/>
                  <a:pt x="995776" y="223852"/>
                  <a:pt x="984773" y="211015"/>
                </a:cubicBezTo>
                <a:cubicBezTo>
                  <a:pt x="967510" y="190875"/>
                  <a:pt x="943216" y="176815"/>
                  <a:pt x="928502" y="154744"/>
                </a:cubicBezTo>
                <a:cubicBezTo>
                  <a:pt x="919123" y="140676"/>
                  <a:pt x="913569" y="123103"/>
                  <a:pt x="900366" y="112541"/>
                </a:cubicBezTo>
                <a:cubicBezTo>
                  <a:pt x="888787" y="103278"/>
                  <a:pt x="872231" y="103163"/>
                  <a:pt x="858163" y="98474"/>
                </a:cubicBezTo>
                <a:cubicBezTo>
                  <a:pt x="844095" y="89095"/>
                  <a:pt x="831410" y="77205"/>
                  <a:pt x="815960" y="70338"/>
                </a:cubicBezTo>
                <a:cubicBezTo>
                  <a:pt x="788859" y="58293"/>
                  <a:pt x="756230" y="58654"/>
                  <a:pt x="731554" y="42203"/>
                </a:cubicBezTo>
                <a:lnTo>
                  <a:pt x="717486" y="0"/>
                </a:lnTo>
                <a:close/>
              </a:path>
            </a:pathLst>
          </a:custGeom>
          <a:noFill/>
          <a:ln w="76200" cap="flat" cmpd="sng" algn="ctr">
            <a:solidFill>
              <a:srgbClr val="8064A2">
                <a:lumMod val="20000"/>
                <a:lumOff val="8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42" name="任意多边形 34"/>
          <p:cNvSpPr/>
          <p:nvPr/>
        </p:nvSpPr>
        <p:spPr>
          <a:xfrm>
            <a:off x="3825145" y="2380386"/>
            <a:ext cx="1026026" cy="1449602"/>
          </a:xfrm>
          <a:custGeom>
            <a:avLst/>
            <a:gdLst>
              <a:gd name="connsiteX0" fmla="*/ 620136 w 989799"/>
              <a:gd name="connsiteY0" fmla="*/ 0 h 1378022"/>
              <a:gd name="connsiteX1" fmla="*/ 310647 w 989799"/>
              <a:gd name="connsiteY1" fmla="*/ 14067 h 1378022"/>
              <a:gd name="connsiteX2" fmla="*/ 282511 w 989799"/>
              <a:gd name="connsiteY2" fmla="*/ 42203 h 1378022"/>
              <a:gd name="connsiteX3" fmla="*/ 240308 w 989799"/>
              <a:gd name="connsiteY3" fmla="*/ 56270 h 1378022"/>
              <a:gd name="connsiteX4" fmla="*/ 184037 w 989799"/>
              <a:gd name="connsiteY4" fmla="*/ 112541 h 1378022"/>
              <a:gd name="connsiteX5" fmla="*/ 127767 w 989799"/>
              <a:gd name="connsiteY5" fmla="*/ 211015 h 1378022"/>
              <a:gd name="connsiteX6" fmla="*/ 99631 w 989799"/>
              <a:gd name="connsiteY6" fmla="*/ 239150 h 1378022"/>
              <a:gd name="connsiteX7" fmla="*/ 43360 w 989799"/>
              <a:gd name="connsiteY7" fmla="*/ 323557 h 1378022"/>
              <a:gd name="connsiteX8" fmla="*/ 29293 w 989799"/>
              <a:gd name="connsiteY8" fmla="*/ 436098 h 1378022"/>
              <a:gd name="connsiteX9" fmla="*/ 29293 w 989799"/>
              <a:gd name="connsiteY9" fmla="*/ 618978 h 1378022"/>
              <a:gd name="connsiteX10" fmla="*/ 71496 w 989799"/>
              <a:gd name="connsiteY10" fmla="*/ 633046 h 1378022"/>
              <a:gd name="connsiteX11" fmla="*/ 85563 w 989799"/>
              <a:gd name="connsiteY11" fmla="*/ 675249 h 1378022"/>
              <a:gd name="connsiteX12" fmla="*/ 113699 w 989799"/>
              <a:gd name="connsiteY12" fmla="*/ 703384 h 1378022"/>
              <a:gd name="connsiteX13" fmla="*/ 141834 w 989799"/>
              <a:gd name="connsiteY13" fmla="*/ 745587 h 1378022"/>
              <a:gd name="connsiteX14" fmla="*/ 184037 w 989799"/>
              <a:gd name="connsiteY14" fmla="*/ 844061 h 1378022"/>
              <a:gd name="connsiteX15" fmla="*/ 240308 w 989799"/>
              <a:gd name="connsiteY15" fmla="*/ 942535 h 1378022"/>
              <a:gd name="connsiteX16" fmla="*/ 324714 w 989799"/>
              <a:gd name="connsiteY16" fmla="*/ 984738 h 1378022"/>
              <a:gd name="connsiteX17" fmla="*/ 380985 w 989799"/>
              <a:gd name="connsiteY17" fmla="*/ 1055077 h 1378022"/>
              <a:gd name="connsiteX18" fmla="*/ 437256 w 989799"/>
              <a:gd name="connsiteY18" fmla="*/ 1167618 h 1378022"/>
              <a:gd name="connsiteX19" fmla="*/ 479459 w 989799"/>
              <a:gd name="connsiteY19" fmla="*/ 1252024 h 1378022"/>
              <a:gd name="connsiteX20" fmla="*/ 521662 w 989799"/>
              <a:gd name="connsiteY20" fmla="*/ 1322363 h 1378022"/>
              <a:gd name="connsiteX21" fmla="*/ 535730 w 989799"/>
              <a:gd name="connsiteY21" fmla="*/ 1364566 h 1378022"/>
              <a:gd name="connsiteX22" fmla="*/ 732677 w 989799"/>
              <a:gd name="connsiteY22" fmla="*/ 1308295 h 1378022"/>
              <a:gd name="connsiteX23" fmla="*/ 774880 w 989799"/>
              <a:gd name="connsiteY23" fmla="*/ 1209821 h 1378022"/>
              <a:gd name="connsiteX24" fmla="*/ 845219 w 989799"/>
              <a:gd name="connsiteY24" fmla="*/ 1083212 h 1378022"/>
              <a:gd name="connsiteX25" fmla="*/ 873354 w 989799"/>
              <a:gd name="connsiteY25" fmla="*/ 1026941 h 1378022"/>
              <a:gd name="connsiteX26" fmla="*/ 929625 w 989799"/>
              <a:gd name="connsiteY26" fmla="*/ 956603 h 1378022"/>
              <a:gd name="connsiteX27" fmla="*/ 971828 w 989799"/>
              <a:gd name="connsiteY27" fmla="*/ 872197 h 1378022"/>
              <a:gd name="connsiteX28" fmla="*/ 971828 w 989799"/>
              <a:gd name="connsiteY28" fmla="*/ 661181 h 1378022"/>
              <a:gd name="connsiteX29" fmla="*/ 915557 w 989799"/>
              <a:gd name="connsiteY29" fmla="*/ 548640 h 1378022"/>
              <a:gd name="connsiteX30" fmla="*/ 901490 w 989799"/>
              <a:gd name="connsiteY30" fmla="*/ 506437 h 1378022"/>
              <a:gd name="connsiteX31" fmla="*/ 873354 w 989799"/>
              <a:gd name="connsiteY31" fmla="*/ 464233 h 1378022"/>
              <a:gd name="connsiteX32" fmla="*/ 859287 w 989799"/>
              <a:gd name="connsiteY32" fmla="*/ 407963 h 1378022"/>
              <a:gd name="connsiteX33" fmla="*/ 831151 w 989799"/>
              <a:gd name="connsiteY33" fmla="*/ 351692 h 1378022"/>
              <a:gd name="connsiteX34" fmla="*/ 817083 w 989799"/>
              <a:gd name="connsiteY34" fmla="*/ 309489 h 1378022"/>
              <a:gd name="connsiteX35" fmla="*/ 788948 w 989799"/>
              <a:gd name="connsiteY35" fmla="*/ 267286 h 1378022"/>
              <a:gd name="connsiteX36" fmla="*/ 718610 w 989799"/>
              <a:gd name="connsiteY36" fmla="*/ 140677 h 1378022"/>
              <a:gd name="connsiteX37" fmla="*/ 648271 w 989799"/>
              <a:gd name="connsiteY37" fmla="*/ 70338 h 1378022"/>
              <a:gd name="connsiteX38" fmla="*/ 606068 w 989799"/>
              <a:gd name="connsiteY38" fmla="*/ 28135 h 1378022"/>
              <a:gd name="connsiteX39" fmla="*/ 620136 w 989799"/>
              <a:gd name="connsiteY39" fmla="*/ 0 h 1378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89799" h="1378022">
                <a:moveTo>
                  <a:pt x="620136" y="0"/>
                </a:moveTo>
                <a:cubicBezTo>
                  <a:pt x="516973" y="4689"/>
                  <a:pt x="413119" y="1258"/>
                  <a:pt x="310647" y="14067"/>
                </a:cubicBezTo>
                <a:cubicBezTo>
                  <a:pt x="297486" y="15712"/>
                  <a:pt x="293884" y="35379"/>
                  <a:pt x="282511" y="42203"/>
                </a:cubicBezTo>
                <a:cubicBezTo>
                  <a:pt x="269796" y="49832"/>
                  <a:pt x="254376" y="51581"/>
                  <a:pt x="240308" y="56270"/>
                </a:cubicBezTo>
                <a:cubicBezTo>
                  <a:pt x="221551" y="75027"/>
                  <a:pt x="195900" y="88815"/>
                  <a:pt x="184037" y="112541"/>
                </a:cubicBezTo>
                <a:cubicBezTo>
                  <a:pt x="164784" y="151048"/>
                  <a:pt x="154278" y="177877"/>
                  <a:pt x="127767" y="211015"/>
                </a:cubicBezTo>
                <a:cubicBezTo>
                  <a:pt x="119481" y="221372"/>
                  <a:pt x="107589" y="228539"/>
                  <a:pt x="99631" y="239150"/>
                </a:cubicBezTo>
                <a:cubicBezTo>
                  <a:pt x="79342" y="266202"/>
                  <a:pt x="43360" y="323557"/>
                  <a:pt x="43360" y="323557"/>
                </a:cubicBezTo>
                <a:cubicBezTo>
                  <a:pt x="38671" y="361071"/>
                  <a:pt x="36056" y="398902"/>
                  <a:pt x="29293" y="436098"/>
                </a:cubicBezTo>
                <a:cubicBezTo>
                  <a:pt x="13399" y="523513"/>
                  <a:pt x="-27811" y="461942"/>
                  <a:pt x="29293" y="618978"/>
                </a:cubicBezTo>
                <a:cubicBezTo>
                  <a:pt x="34361" y="632914"/>
                  <a:pt x="57428" y="628357"/>
                  <a:pt x="71496" y="633046"/>
                </a:cubicBezTo>
                <a:cubicBezTo>
                  <a:pt x="76185" y="647114"/>
                  <a:pt x="77934" y="662534"/>
                  <a:pt x="85563" y="675249"/>
                </a:cubicBezTo>
                <a:cubicBezTo>
                  <a:pt x="92387" y="686622"/>
                  <a:pt x="105413" y="693027"/>
                  <a:pt x="113699" y="703384"/>
                </a:cubicBezTo>
                <a:cubicBezTo>
                  <a:pt x="124261" y="716586"/>
                  <a:pt x="132456" y="731519"/>
                  <a:pt x="141834" y="745587"/>
                </a:cubicBezTo>
                <a:cubicBezTo>
                  <a:pt x="164940" y="838009"/>
                  <a:pt x="140860" y="768501"/>
                  <a:pt x="184037" y="844061"/>
                </a:cubicBezTo>
                <a:cubicBezTo>
                  <a:pt x="198746" y="869802"/>
                  <a:pt x="217461" y="919688"/>
                  <a:pt x="240308" y="942535"/>
                </a:cubicBezTo>
                <a:cubicBezTo>
                  <a:pt x="267578" y="969805"/>
                  <a:pt x="290390" y="973297"/>
                  <a:pt x="324714" y="984738"/>
                </a:cubicBezTo>
                <a:cubicBezTo>
                  <a:pt x="350886" y="1010909"/>
                  <a:pt x="363237" y="1019581"/>
                  <a:pt x="380985" y="1055077"/>
                </a:cubicBezTo>
                <a:cubicBezTo>
                  <a:pt x="449807" y="1192724"/>
                  <a:pt x="372075" y="1069848"/>
                  <a:pt x="437256" y="1167618"/>
                </a:cubicBezTo>
                <a:cubicBezTo>
                  <a:pt x="472611" y="1273689"/>
                  <a:pt x="424921" y="1142950"/>
                  <a:pt x="479459" y="1252024"/>
                </a:cubicBezTo>
                <a:cubicBezTo>
                  <a:pt x="515985" y="1325074"/>
                  <a:pt x="466706" y="1267405"/>
                  <a:pt x="521662" y="1322363"/>
                </a:cubicBezTo>
                <a:cubicBezTo>
                  <a:pt x="526351" y="1336431"/>
                  <a:pt x="521074" y="1362311"/>
                  <a:pt x="535730" y="1364566"/>
                </a:cubicBezTo>
                <a:cubicBezTo>
                  <a:pt x="694765" y="1389033"/>
                  <a:pt x="681193" y="1385522"/>
                  <a:pt x="732677" y="1308295"/>
                </a:cubicBezTo>
                <a:cubicBezTo>
                  <a:pt x="769890" y="1159444"/>
                  <a:pt x="719366" y="1334726"/>
                  <a:pt x="774880" y="1209821"/>
                </a:cubicBezTo>
                <a:cubicBezTo>
                  <a:pt x="829962" y="1085886"/>
                  <a:pt x="768189" y="1160242"/>
                  <a:pt x="845219" y="1083212"/>
                </a:cubicBezTo>
                <a:cubicBezTo>
                  <a:pt x="854597" y="1064455"/>
                  <a:pt x="861721" y="1044390"/>
                  <a:pt x="873354" y="1026941"/>
                </a:cubicBezTo>
                <a:cubicBezTo>
                  <a:pt x="925697" y="948427"/>
                  <a:pt x="878515" y="1058823"/>
                  <a:pt x="929625" y="956603"/>
                </a:cubicBezTo>
                <a:cubicBezTo>
                  <a:pt x="987868" y="840118"/>
                  <a:pt x="891197" y="993145"/>
                  <a:pt x="971828" y="872197"/>
                </a:cubicBezTo>
                <a:cubicBezTo>
                  <a:pt x="995200" y="778709"/>
                  <a:pt x="996374" y="800273"/>
                  <a:pt x="971828" y="661181"/>
                </a:cubicBezTo>
                <a:cubicBezTo>
                  <a:pt x="957972" y="582665"/>
                  <a:pt x="956403" y="589484"/>
                  <a:pt x="915557" y="548640"/>
                </a:cubicBezTo>
                <a:cubicBezTo>
                  <a:pt x="910868" y="534572"/>
                  <a:pt x="908121" y="519700"/>
                  <a:pt x="901490" y="506437"/>
                </a:cubicBezTo>
                <a:cubicBezTo>
                  <a:pt x="893929" y="491314"/>
                  <a:pt x="880014" y="479774"/>
                  <a:pt x="873354" y="464233"/>
                </a:cubicBezTo>
                <a:cubicBezTo>
                  <a:pt x="865738" y="446462"/>
                  <a:pt x="866076" y="426066"/>
                  <a:pt x="859287" y="407963"/>
                </a:cubicBezTo>
                <a:cubicBezTo>
                  <a:pt x="851924" y="388327"/>
                  <a:pt x="839412" y="370967"/>
                  <a:pt x="831151" y="351692"/>
                </a:cubicBezTo>
                <a:cubicBezTo>
                  <a:pt x="825310" y="338062"/>
                  <a:pt x="823715" y="322752"/>
                  <a:pt x="817083" y="309489"/>
                </a:cubicBezTo>
                <a:cubicBezTo>
                  <a:pt x="809522" y="294367"/>
                  <a:pt x="796509" y="282408"/>
                  <a:pt x="788948" y="267286"/>
                </a:cubicBezTo>
                <a:cubicBezTo>
                  <a:pt x="753569" y="196529"/>
                  <a:pt x="807317" y="229384"/>
                  <a:pt x="718610" y="140677"/>
                </a:cubicBezTo>
                <a:lnTo>
                  <a:pt x="648271" y="70338"/>
                </a:lnTo>
                <a:lnTo>
                  <a:pt x="606068" y="28135"/>
                </a:lnTo>
                <a:lnTo>
                  <a:pt x="620136" y="0"/>
                </a:lnTo>
                <a:close/>
              </a:path>
            </a:pathLst>
          </a:custGeom>
          <a:noFill/>
          <a:ln w="57150" cap="flat" cmpd="sng" algn="ctr">
            <a:solidFill>
              <a:srgbClr val="8064A2">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43" name="任意多边形 35"/>
          <p:cNvSpPr/>
          <p:nvPr/>
        </p:nvSpPr>
        <p:spPr>
          <a:xfrm>
            <a:off x="5162738" y="2494169"/>
            <a:ext cx="942640" cy="1322363"/>
          </a:xfrm>
          <a:custGeom>
            <a:avLst/>
            <a:gdLst>
              <a:gd name="connsiteX0" fmla="*/ 731625 w 942640"/>
              <a:gd name="connsiteY0" fmla="*/ 56270 h 1322363"/>
              <a:gd name="connsiteX1" fmla="*/ 492474 w 942640"/>
              <a:gd name="connsiteY1" fmla="*/ 14067 h 1322363"/>
              <a:gd name="connsiteX2" fmla="*/ 365865 w 942640"/>
              <a:gd name="connsiteY2" fmla="*/ 28135 h 1322363"/>
              <a:gd name="connsiteX3" fmla="*/ 281459 w 942640"/>
              <a:gd name="connsiteY3" fmla="*/ 70338 h 1322363"/>
              <a:gd name="connsiteX4" fmla="*/ 239256 w 942640"/>
              <a:gd name="connsiteY4" fmla="*/ 98474 h 1322363"/>
              <a:gd name="connsiteX5" fmla="*/ 182985 w 942640"/>
              <a:gd name="connsiteY5" fmla="*/ 112541 h 1322363"/>
              <a:gd name="connsiteX6" fmla="*/ 140782 w 942640"/>
              <a:gd name="connsiteY6" fmla="*/ 126609 h 1322363"/>
              <a:gd name="connsiteX7" fmla="*/ 70444 w 942640"/>
              <a:gd name="connsiteY7" fmla="*/ 267286 h 1322363"/>
              <a:gd name="connsiteX8" fmla="*/ 56376 w 942640"/>
              <a:gd name="connsiteY8" fmla="*/ 590843 h 1322363"/>
              <a:gd name="connsiteX9" fmla="*/ 28240 w 942640"/>
              <a:gd name="connsiteY9" fmla="*/ 618978 h 1322363"/>
              <a:gd name="connsiteX10" fmla="*/ 14173 w 942640"/>
              <a:gd name="connsiteY10" fmla="*/ 689317 h 1322363"/>
              <a:gd name="connsiteX11" fmla="*/ 14173 w 942640"/>
              <a:gd name="connsiteY11" fmla="*/ 984738 h 1322363"/>
              <a:gd name="connsiteX12" fmla="*/ 28240 w 942640"/>
              <a:gd name="connsiteY12" fmla="*/ 1026941 h 1322363"/>
              <a:gd name="connsiteX13" fmla="*/ 70444 w 942640"/>
              <a:gd name="connsiteY13" fmla="*/ 1041009 h 1322363"/>
              <a:gd name="connsiteX14" fmla="*/ 126714 w 942640"/>
              <a:gd name="connsiteY14" fmla="*/ 1083212 h 1322363"/>
              <a:gd name="connsiteX15" fmla="*/ 182985 w 942640"/>
              <a:gd name="connsiteY15" fmla="*/ 1153550 h 1322363"/>
              <a:gd name="connsiteX16" fmla="*/ 239256 w 942640"/>
              <a:gd name="connsiteY16" fmla="*/ 1294227 h 1322363"/>
              <a:gd name="connsiteX17" fmla="*/ 323662 w 942640"/>
              <a:gd name="connsiteY17" fmla="*/ 1322363 h 1322363"/>
              <a:gd name="connsiteX18" fmla="*/ 619084 w 942640"/>
              <a:gd name="connsiteY18" fmla="*/ 1308295 h 1322363"/>
              <a:gd name="connsiteX19" fmla="*/ 661287 w 942640"/>
              <a:gd name="connsiteY19" fmla="*/ 1280160 h 1322363"/>
              <a:gd name="connsiteX20" fmla="*/ 717557 w 942640"/>
              <a:gd name="connsiteY20" fmla="*/ 1209821 h 1322363"/>
              <a:gd name="connsiteX21" fmla="*/ 787896 w 942640"/>
              <a:gd name="connsiteY21" fmla="*/ 1111347 h 1322363"/>
              <a:gd name="connsiteX22" fmla="*/ 816031 w 942640"/>
              <a:gd name="connsiteY22" fmla="*/ 1026941 h 1322363"/>
              <a:gd name="connsiteX23" fmla="*/ 830099 w 942640"/>
              <a:gd name="connsiteY23" fmla="*/ 984738 h 1322363"/>
              <a:gd name="connsiteX24" fmla="*/ 858234 w 942640"/>
              <a:gd name="connsiteY24" fmla="*/ 787790 h 1322363"/>
              <a:gd name="connsiteX25" fmla="*/ 900437 w 942640"/>
              <a:gd name="connsiteY25" fmla="*/ 590843 h 1322363"/>
              <a:gd name="connsiteX26" fmla="*/ 914505 w 942640"/>
              <a:gd name="connsiteY26" fmla="*/ 548640 h 1322363"/>
              <a:gd name="connsiteX27" fmla="*/ 928573 w 942640"/>
              <a:gd name="connsiteY27" fmla="*/ 478301 h 1322363"/>
              <a:gd name="connsiteX28" fmla="*/ 942640 w 942640"/>
              <a:gd name="connsiteY28" fmla="*/ 422030 h 1322363"/>
              <a:gd name="connsiteX29" fmla="*/ 914505 w 942640"/>
              <a:gd name="connsiteY29" fmla="*/ 239150 h 1322363"/>
              <a:gd name="connsiteX30" fmla="*/ 886370 w 942640"/>
              <a:gd name="connsiteY30" fmla="*/ 182880 h 1322363"/>
              <a:gd name="connsiteX31" fmla="*/ 844167 w 942640"/>
              <a:gd name="connsiteY31" fmla="*/ 154744 h 1322363"/>
              <a:gd name="connsiteX32" fmla="*/ 816031 w 942640"/>
              <a:gd name="connsiteY32" fmla="*/ 112541 h 1322363"/>
              <a:gd name="connsiteX33" fmla="*/ 773828 w 942640"/>
              <a:gd name="connsiteY33" fmla="*/ 28135 h 1322363"/>
              <a:gd name="connsiteX34" fmla="*/ 731625 w 942640"/>
              <a:gd name="connsiteY34" fmla="*/ 0 h 1322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42640" h="1322363">
                <a:moveTo>
                  <a:pt x="731625" y="56270"/>
                </a:moveTo>
                <a:cubicBezTo>
                  <a:pt x="708651" y="51675"/>
                  <a:pt x="534132" y="14067"/>
                  <a:pt x="492474" y="14067"/>
                </a:cubicBezTo>
                <a:cubicBezTo>
                  <a:pt x="450011" y="14067"/>
                  <a:pt x="408068" y="23446"/>
                  <a:pt x="365865" y="28135"/>
                </a:cubicBezTo>
                <a:cubicBezTo>
                  <a:pt x="244908" y="108772"/>
                  <a:pt x="397952" y="12090"/>
                  <a:pt x="281459" y="70338"/>
                </a:cubicBezTo>
                <a:cubicBezTo>
                  <a:pt x="266337" y="77899"/>
                  <a:pt x="254796" y="91814"/>
                  <a:pt x="239256" y="98474"/>
                </a:cubicBezTo>
                <a:cubicBezTo>
                  <a:pt x="221485" y="106090"/>
                  <a:pt x="201575" y="107230"/>
                  <a:pt x="182985" y="112541"/>
                </a:cubicBezTo>
                <a:cubicBezTo>
                  <a:pt x="168727" y="116615"/>
                  <a:pt x="154850" y="121920"/>
                  <a:pt x="140782" y="126609"/>
                </a:cubicBezTo>
                <a:cubicBezTo>
                  <a:pt x="73786" y="227102"/>
                  <a:pt x="92712" y="178210"/>
                  <a:pt x="70444" y="267286"/>
                </a:cubicBezTo>
                <a:cubicBezTo>
                  <a:pt x="65755" y="375138"/>
                  <a:pt x="69239" y="483658"/>
                  <a:pt x="56376" y="590843"/>
                </a:cubicBezTo>
                <a:cubicBezTo>
                  <a:pt x="54796" y="604012"/>
                  <a:pt x="33465" y="606787"/>
                  <a:pt x="28240" y="618978"/>
                </a:cubicBezTo>
                <a:cubicBezTo>
                  <a:pt x="18821" y="640955"/>
                  <a:pt x="18862" y="665871"/>
                  <a:pt x="14173" y="689317"/>
                </a:cubicBezTo>
                <a:cubicBezTo>
                  <a:pt x="1937" y="848384"/>
                  <a:pt x="-10404" y="849561"/>
                  <a:pt x="14173" y="984738"/>
                </a:cubicBezTo>
                <a:cubicBezTo>
                  <a:pt x="16826" y="999327"/>
                  <a:pt x="17755" y="1016456"/>
                  <a:pt x="28240" y="1026941"/>
                </a:cubicBezTo>
                <a:cubicBezTo>
                  <a:pt x="38726" y="1037427"/>
                  <a:pt x="56376" y="1036320"/>
                  <a:pt x="70444" y="1041009"/>
                </a:cubicBezTo>
                <a:cubicBezTo>
                  <a:pt x="89201" y="1055077"/>
                  <a:pt x="111704" y="1065200"/>
                  <a:pt x="126714" y="1083212"/>
                </a:cubicBezTo>
                <a:cubicBezTo>
                  <a:pt x="211649" y="1185134"/>
                  <a:pt x="53740" y="1067388"/>
                  <a:pt x="182985" y="1153550"/>
                </a:cubicBezTo>
                <a:cubicBezTo>
                  <a:pt x="191232" y="1186538"/>
                  <a:pt x="191702" y="1270450"/>
                  <a:pt x="239256" y="1294227"/>
                </a:cubicBezTo>
                <a:cubicBezTo>
                  <a:pt x="265782" y="1307490"/>
                  <a:pt x="323662" y="1322363"/>
                  <a:pt x="323662" y="1322363"/>
                </a:cubicBezTo>
                <a:cubicBezTo>
                  <a:pt x="422136" y="1317674"/>
                  <a:pt x="521260" y="1320523"/>
                  <a:pt x="619084" y="1308295"/>
                </a:cubicBezTo>
                <a:cubicBezTo>
                  <a:pt x="635861" y="1306198"/>
                  <a:pt x="648085" y="1290722"/>
                  <a:pt x="661287" y="1280160"/>
                </a:cubicBezTo>
                <a:cubicBezTo>
                  <a:pt x="699027" y="1249968"/>
                  <a:pt x="685061" y="1250441"/>
                  <a:pt x="717557" y="1209821"/>
                </a:cubicBezTo>
                <a:cubicBezTo>
                  <a:pt x="764170" y="1151555"/>
                  <a:pt x="740637" y="1215317"/>
                  <a:pt x="787896" y="1111347"/>
                </a:cubicBezTo>
                <a:cubicBezTo>
                  <a:pt x="800168" y="1084348"/>
                  <a:pt x="806653" y="1055076"/>
                  <a:pt x="816031" y="1026941"/>
                </a:cubicBezTo>
                <a:cubicBezTo>
                  <a:pt x="820720" y="1012873"/>
                  <a:pt x="827661" y="999365"/>
                  <a:pt x="830099" y="984738"/>
                </a:cubicBezTo>
                <a:cubicBezTo>
                  <a:pt x="863666" y="783343"/>
                  <a:pt x="823023" y="1034268"/>
                  <a:pt x="858234" y="787790"/>
                </a:cubicBezTo>
                <a:cubicBezTo>
                  <a:pt x="867087" y="725816"/>
                  <a:pt x="881072" y="648938"/>
                  <a:pt x="900437" y="590843"/>
                </a:cubicBezTo>
                <a:cubicBezTo>
                  <a:pt x="905126" y="576775"/>
                  <a:pt x="910908" y="563026"/>
                  <a:pt x="914505" y="548640"/>
                </a:cubicBezTo>
                <a:cubicBezTo>
                  <a:pt x="920304" y="525443"/>
                  <a:pt x="923386" y="501642"/>
                  <a:pt x="928573" y="478301"/>
                </a:cubicBezTo>
                <a:cubicBezTo>
                  <a:pt x="932767" y="459427"/>
                  <a:pt x="937951" y="440787"/>
                  <a:pt x="942640" y="422030"/>
                </a:cubicBezTo>
                <a:cubicBezTo>
                  <a:pt x="935103" y="346655"/>
                  <a:pt x="940956" y="300870"/>
                  <a:pt x="914505" y="239150"/>
                </a:cubicBezTo>
                <a:cubicBezTo>
                  <a:pt x="906244" y="219875"/>
                  <a:pt x="899795" y="198990"/>
                  <a:pt x="886370" y="182880"/>
                </a:cubicBezTo>
                <a:cubicBezTo>
                  <a:pt x="875546" y="169891"/>
                  <a:pt x="858235" y="164123"/>
                  <a:pt x="844167" y="154744"/>
                </a:cubicBezTo>
                <a:cubicBezTo>
                  <a:pt x="834788" y="140676"/>
                  <a:pt x="823592" y="127663"/>
                  <a:pt x="816031" y="112541"/>
                </a:cubicBezTo>
                <a:cubicBezTo>
                  <a:pt x="799040" y="78558"/>
                  <a:pt x="807428" y="55015"/>
                  <a:pt x="773828" y="28135"/>
                </a:cubicBezTo>
                <a:cubicBezTo>
                  <a:pt x="727177" y="-9186"/>
                  <a:pt x="731625" y="35780"/>
                  <a:pt x="731625" y="0"/>
                </a:cubicBezTo>
              </a:path>
            </a:pathLst>
          </a:custGeom>
          <a:noFill/>
          <a:ln w="57150" cap="flat" cmpd="sng" algn="ctr">
            <a:solidFill>
              <a:srgbClr val="8064A2">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44" name="object 11"/>
          <p:cNvSpPr/>
          <p:nvPr/>
        </p:nvSpPr>
        <p:spPr>
          <a:xfrm>
            <a:off x="3268693" y="2445414"/>
            <a:ext cx="398780" cy="297180"/>
          </a:xfrm>
          <a:prstGeom prst="ellipse">
            <a:avLst/>
          </a:prstGeom>
          <a:solidFill>
            <a:srgbClr val="0070C0"/>
          </a:solidFill>
          <a:ln w="25399">
            <a:solidFill>
              <a:srgbClr val="839950"/>
            </a:solidFill>
          </a:ln>
        </p:spPr>
        <p:txBody>
          <a:bodyPr wrap="square" lIns="0" tIns="0" rIns="0" bIns="0" rtlCol="0"/>
          <a:lstStyle/>
          <a:p>
            <a:pPr algn="ctr"/>
            <a:r>
              <a:rPr lang="en-US" sz="1600">
                <a:solidFill>
                  <a:prstClr val="white"/>
                </a:solidFill>
                <a:latin typeface="Verdana (Body)"/>
              </a:rPr>
              <a:t>1</a:t>
            </a:r>
            <a:endParaRPr sz="1600" dirty="0">
              <a:solidFill>
                <a:prstClr val="white"/>
              </a:solidFill>
              <a:latin typeface="Verdana (Body)"/>
            </a:endParaRPr>
          </a:p>
        </p:txBody>
      </p:sp>
      <p:sp>
        <p:nvSpPr>
          <p:cNvPr id="145" name="object 11"/>
          <p:cNvSpPr/>
          <p:nvPr/>
        </p:nvSpPr>
        <p:spPr>
          <a:xfrm>
            <a:off x="4408785" y="3233180"/>
            <a:ext cx="398780" cy="297180"/>
          </a:xfrm>
          <a:prstGeom prst="ellipse">
            <a:avLst/>
          </a:prstGeom>
          <a:solidFill>
            <a:srgbClr val="0070C0"/>
          </a:solidFill>
          <a:ln w="25399">
            <a:solidFill>
              <a:srgbClr val="839950"/>
            </a:solidFill>
          </a:ln>
        </p:spPr>
        <p:txBody>
          <a:bodyPr wrap="square" lIns="0" tIns="0" rIns="0" bIns="0" rtlCol="0"/>
          <a:lstStyle/>
          <a:p>
            <a:pPr algn="ctr"/>
            <a:r>
              <a:rPr lang="en-US" sz="1600">
                <a:solidFill>
                  <a:prstClr val="white"/>
                </a:solidFill>
                <a:latin typeface="Verdana (Body)"/>
              </a:rPr>
              <a:t>1</a:t>
            </a:r>
            <a:endParaRPr sz="1600" dirty="0">
              <a:solidFill>
                <a:prstClr val="white"/>
              </a:solidFill>
              <a:latin typeface="Verdana (Body)"/>
            </a:endParaRPr>
          </a:p>
        </p:txBody>
      </p:sp>
      <p:sp>
        <p:nvSpPr>
          <p:cNvPr id="146" name="object 11"/>
          <p:cNvSpPr/>
          <p:nvPr/>
        </p:nvSpPr>
        <p:spPr>
          <a:xfrm>
            <a:off x="4125762" y="2510526"/>
            <a:ext cx="398780" cy="297180"/>
          </a:xfrm>
          <a:prstGeom prst="ellipse">
            <a:avLst/>
          </a:prstGeom>
          <a:solidFill>
            <a:srgbClr val="0070C0"/>
          </a:solidFill>
          <a:ln w="25399">
            <a:solidFill>
              <a:srgbClr val="839950"/>
            </a:solidFill>
          </a:ln>
        </p:spPr>
        <p:txBody>
          <a:bodyPr wrap="square" lIns="0" tIns="0" rIns="0" bIns="0" rtlCol="0"/>
          <a:lstStyle/>
          <a:p>
            <a:pPr algn="ctr"/>
            <a:r>
              <a:rPr lang="en-US" sz="1600">
                <a:solidFill>
                  <a:prstClr val="white"/>
                </a:solidFill>
                <a:latin typeface="Verdana (Body)"/>
              </a:rPr>
              <a:t>2</a:t>
            </a:r>
            <a:endParaRPr sz="1600" dirty="0">
              <a:solidFill>
                <a:prstClr val="white"/>
              </a:solidFill>
              <a:latin typeface="Verdana (Body)"/>
            </a:endParaRPr>
          </a:p>
        </p:txBody>
      </p:sp>
      <p:sp>
        <p:nvSpPr>
          <p:cNvPr id="147" name="object 11"/>
          <p:cNvSpPr/>
          <p:nvPr/>
        </p:nvSpPr>
        <p:spPr>
          <a:xfrm>
            <a:off x="3518580" y="1968372"/>
            <a:ext cx="398780" cy="297180"/>
          </a:xfrm>
          <a:prstGeom prst="ellipse">
            <a:avLst/>
          </a:prstGeom>
          <a:solidFill>
            <a:srgbClr val="0070C0"/>
          </a:solidFill>
          <a:ln w="25399">
            <a:solidFill>
              <a:srgbClr val="839950"/>
            </a:solidFill>
          </a:ln>
        </p:spPr>
        <p:txBody>
          <a:bodyPr wrap="square" lIns="0" tIns="0" rIns="0" bIns="0" rtlCol="0"/>
          <a:lstStyle/>
          <a:p>
            <a:pPr algn="ctr"/>
            <a:r>
              <a:rPr lang="en-US" sz="1600">
                <a:solidFill>
                  <a:prstClr val="white"/>
                </a:solidFill>
                <a:latin typeface="Verdana (Body)"/>
              </a:rPr>
              <a:t>4</a:t>
            </a:r>
            <a:endParaRPr sz="1600" dirty="0">
              <a:solidFill>
                <a:prstClr val="white"/>
              </a:solidFill>
              <a:latin typeface="Verdana (Body)"/>
            </a:endParaRPr>
          </a:p>
        </p:txBody>
      </p:sp>
      <p:sp>
        <p:nvSpPr>
          <p:cNvPr id="148" name="object 11"/>
          <p:cNvSpPr/>
          <p:nvPr/>
        </p:nvSpPr>
        <p:spPr>
          <a:xfrm>
            <a:off x="4696839" y="2593943"/>
            <a:ext cx="398780" cy="297180"/>
          </a:xfrm>
          <a:prstGeom prst="ellipse">
            <a:avLst/>
          </a:prstGeom>
          <a:solidFill>
            <a:srgbClr val="0070C0"/>
          </a:solidFill>
          <a:ln w="25399">
            <a:solidFill>
              <a:srgbClr val="839950"/>
            </a:solidFill>
          </a:ln>
        </p:spPr>
        <p:txBody>
          <a:bodyPr wrap="square" lIns="0" tIns="0" rIns="0" bIns="0" rtlCol="0"/>
          <a:lstStyle/>
          <a:p>
            <a:pPr algn="ctr"/>
            <a:r>
              <a:rPr lang="en-US" sz="1600">
                <a:solidFill>
                  <a:prstClr val="white"/>
                </a:solidFill>
                <a:latin typeface="Verdana (Body)"/>
              </a:rPr>
              <a:t>1</a:t>
            </a:r>
            <a:endParaRPr sz="1600" dirty="0">
              <a:solidFill>
                <a:prstClr val="white"/>
              </a:solidFill>
              <a:latin typeface="Verdana (Body)"/>
            </a:endParaRPr>
          </a:p>
        </p:txBody>
      </p:sp>
      <p:sp>
        <p:nvSpPr>
          <p:cNvPr id="149" name="object 11"/>
          <p:cNvSpPr/>
          <p:nvPr/>
        </p:nvSpPr>
        <p:spPr>
          <a:xfrm>
            <a:off x="5293800" y="3315007"/>
            <a:ext cx="398780" cy="297180"/>
          </a:xfrm>
          <a:prstGeom prst="ellipse">
            <a:avLst/>
          </a:prstGeom>
          <a:solidFill>
            <a:srgbClr val="0070C0"/>
          </a:solidFill>
          <a:ln w="25399">
            <a:solidFill>
              <a:srgbClr val="839950"/>
            </a:solidFill>
          </a:ln>
        </p:spPr>
        <p:txBody>
          <a:bodyPr wrap="square" lIns="0" tIns="0" rIns="0" bIns="0" rtlCol="0"/>
          <a:lstStyle/>
          <a:p>
            <a:pPr algn="ctr"/>
            <a:r>
              <a:rPr lang="en-US" sz="1600">
                <a:solidFill>
                  <a:prstClr val="white"/>
                </a:solidFill>
                <a:latin typeface="Verdana (Body)"/>
              </a:rPr>
              <a:t>1</a:t>
            </a:r>
            <a:endParaRPr sz="1600" dirty="0">
              <a:solidFill>
                <a:prstClr val="white"/>
              </a:solidFill>
              <a:latin typeface="Verdana (Body)"/>
            </a:endParaRPr>
          </a:p>
        </p:txBody>
      </p:sp>
      <p:sp>
        <p:nvSpPr>
          <p:cNvPr id="150" name="object 11"/>
          <p:cNvSpPr/>
          <p:nvPr/>
        </p:nvSpPr>
        <p:spPr>
          <a:xfrm>
            <a:off x="5500282" y="2650826"/>
            <a:ext cx="398780" cy="297180"/>
          </a:xfrm>
          <a:prstGeom prst="ellipse">
            <a:avLst/>
          </a:prstGeom>
          <a:solidFill>
            <a:srgbClr val="0070C0"/>
          </a:solidFill>
          <a:ln w="25399">
            <a:solidFill>
              <a:srgbClr val="839950"/>
            </a:solidFill>
          </a:ln>
        </p:spPr>
        <p:txBody>
          <a:bodyPr wrap="square" lIns="0" tIns="0" rIns="0" bIns="0" rtlCol="0"/>
          <a:lstStyle/>
          <a:p>
            <a:pPr algn="ctr"/>
            <a:r>
              <a:rPr lang="en-US" sz="1600">
                <a:solidFill>
                  <a:prstClr val="white"/>
                </a:solidFill>
                <a:latin typeface="Verdana (Body)"/>
              </a:rPr>
              <a:t>2</a:t>
            </a:r>
            <a:endParaRPr sz="1600" dirty="0">
              <a:solidFill>
                <a:prstClr val="white"/>
              </a:solidFill>
              <a:latin typeface="Verdana (Body)"/>
            </a:endParaRPr>
          </a:p>
        </p:txBody>
      </p:sp>
      <p:sp>
        <p:nvSpPr>
          <p:cNvPr id="151" name="object 11"/>
          <p:cNvSpPr/>
          <p:nvPr/>
        </p:nvSpPr>
        <p:spPr>
          <a:xfrm>
            <a:off x="5094410" y="1978902"/>
            <a:ext cx="398780" cy="297180"/>
          </a:xfrm>
          <a:prstGeom prst="ellipse">
            <a:avLst/>
          </a:prstGeom>
          <a:solidFill>
            <a:srgbClr val="0070C0"/>
          </a:solidFill>
          <a:ln w="25399">
            <a:solidFill>
              <a:srgbClr val="839950"/>
            </a:solidFill>
          </a:ln>
        </p:spPr>
        <p:txBody>
          <a:bodyPr wrap="square" lIns="0" tIns="0" rIns="0" bIns="0" rtlCol="0"/>
          <a:lstStyle/>
          <a:p>
            <a:pPr algn="ctr"/>
            <a:r>
              <a:rPr lang="en-US" sz="1600">
                <a:solidFill>
                  <a:prstClr val="white"/>
                </a:solidFill>
                <a:latin typeface="Verdana (Body)"/>
              </a:rPr>
              <a:t>4</a:t>
            </a:r>
            <a:endParaRPr sz="1600" dirty="0">
              <a:solidFill>
                <a:prstClr val="white"/>
              </a:solidFill>
              <a:latin typeface="Verdana (Body)"/>
            </a:endParaRPr>
          </a:p>
        </p:txBody>
      </p:sp>
      <p:sp>
        <p:nvSpPr>
          <p:cNvPr id="152" name="object 11"/>
          <p:cNvSpPr/>
          <p:nvPr/>
        </p:nvSpPr>
        <p:spPr>
          <a:xfrm>
            <a:off x="4302582" y="1451231"/>
            <a:ext cx="398780" cy="297180"/>
          </a:xfrm>
          <a:prstGeom prst="ellipse">
            <a:avLst/>
          </a:prstGeom>
          <a:solidFill>
            <a:srgbClr val="0070C0"/>
          </a:solidFill>
          <a:ln w="25399">
            <a:solidFill>
              <a:srgbClr val="839950"/>
            </a:solidFill>
          </a:ln>
        </p:spPr>
        <p:txBody>
          <a:bodyPr wrap="square" lIns="0" tIns="0" rIns="0" bIns="0" rtlCol="0"/>
          <a:lstStyle/>
          <a:p>
            <a:pPr algn="ctr"/>
            <a:r>
              <a:rPr lang="en-US" sz="1600">
                <a:solidFill>
                  <a:prstClr val="white"/>
                </a:solidFill>
                <a:latin typeface="Verdana (Body)"/>
              </a:rPr>
              <a:t>9</a:t>
            </a:r>
            <a:endParaRPr sz="1600" dirty="0">
              <a:solidFill>
                <a:prstClr val="white"/>
              </a:solidFill>
              <a:latin typeface="Verdana (Body)"/>
            </a:endParaRPr>
          </a:p>
        </p:txBody>
      </p:sp>
    </p:spTree>
    <p:extLst>
      <p:ext uri="{BB962C8B-B14F-4D97-AF65-F5344CB8AC3E}">
        <p14:creationId xmlns:p14="http://schemas.microsoft.com/office/powerpoint/2010/main" val="904123064"/>
      </p:ext>
    </p:extLst>
  </p:cSld>
  <p:clrMapOvr>
    <a:masterClrMapping/>
  </p:clrMapOvr>
  <p:transition>
    <p:wipe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cap="none"/>
              <a:t>countNode()</a:t>
            </a:r>
          </a:p>
        </p:txBody>
      </p:sp>
      <p:sp>
        <p:nvSpPr>
          <p:cNvPr id="4" name="Content Placeholder 1"/>
          <p:cNvSpPr txBox="1">
            <a:spLocks/>
          </p:cNvSpPr>
          <p:nvPr/>
        </p:nvSpPr>
        <p:spPr>
          <a:xfrm>
            <a:off x="1097280" y="1380226"/>
            <a:ext cx="432444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SG" sz="1800"/>
              <a:t>Return the size of your subtree to your parent node</a:t>
            </a:r>
          </a:p>
          <a:p>
            <a:pPr>
              <a:lnSpc>
                <a:spcPct val="100000"/>
              </a:lnSpc>
            </a:pPr>
            <a:r>
              <a:rPr lang="en-SG" sz="1800"/>
              <a:t>Leaf nodes must return 1 to parent node</a:t>
            </a:r>
          </a:p>
          <a:p>
            <a:pPr>
              <a:lnSpc>
                <a:spcPct val="100000"/>
              </a:lnSpc>
            </a:pPr>
            <a:r>
              <a:rPr lang="en-SG" sz="1800"/>
              <a:t>Root node returns size of entire tree</a:t>
            </a:r>
          </a:p>
          <a:p>
            <a:pPr>
              <a:lnSpc>
                <a:spcPct val="100000"/>
              </a:lnSpc>
            </a:pPr>
            <a:endParaRPr lang="en-SG" sz="1800"/>
          </a:p>
          <a:p>
            <a:pPr>
              <a:lnSpc>
                <a:spcPct val="100000"/>
              </a:lnSpc>
            </a:pPr>
            <a:endParaRPr lang="en-SG" sz="1800"/>
          </a:p>
        </p:txBody>
      </p:sp>
      <p:sp>
        <p:nvSpPr>
          <p:cNvPr id="5" name="object 49"/>
          <p:cNvSpPr/>
          <p:nvPr/>
        </p:nvSpPr>
        <p:spPr>
          <a:xfrm>
            <a:off x="6277393" y="1492960"/>
            <a:ext cx="797560" cy="508000"/>
          </a:xfrm>
          <a:custGeom>
            <a:avLst/>
            <a:gdLst/>
            <a:ahLst/>
            <a:cxnLst/>
            <a:rect l="l" t="t" r="r" b="b"/>
            <a:pathLst>
              <a:path w="797559" h="508000">
                <a:moveTo>
                  <a:pt x="0" y="253948"/>
                </a:moveTo>
                <a:lnTo>
                  <a:pt x="5218" y="212757"/>
                </a:lnTo>
                <a:lnTo>
                  <a:pt x="20326" y="173681"/>
                </a:lnTo>
                <a:lnTo>
                  <a:pt x="44502" y="137244"/>
                </a:lnTo>
                <a:lnTo>
                  <a:pt x="76927" y="103970"/>
                </a:lnTo>
                <a:lnTo>
                  <a:pt x="116778" y="74379"/>
                </a:lnTo>
                <a:lnTo>
                  <a:pt x="163235" y="48997"/>
                </a:lnTo>
                <a:lnTo>
                  <a:pt x="215477" y="28345"/>
                </a:lnTo>
                <a:lnTo>
                  <a:pt x="272683" y="12946"/>
                </a:lnTo>
                <a:lnTo>
                  <a:pt x="334033" y="3323"/>
                </a:lnTo>
                <a:lnTo>
                  <a:pt x="398705" y="0"/>
                </a:lnTo>
                <a:lnTo>
                  <a:pt x="431405" y="841"/>
                </a:lnTo>
                <a:lnTo>
                  <a:pt x="494519" y="7380"/>
                </a:lnTo>
                <a:lnTo>
                  <a:pt x="553900" y="19956"/>
                </a:lnTo>
                <a:lnTo>
                  <a:pt x="608727" y="38047"/>
                </a:lnTo>
                <a:lnTo>
                  <a:pt x="658179" y="61130"/>
                </a:lnTo>
                <a:lnTo>
                  <a:pt x="701436" y="88681"/>
                </a:lnTo>
                <a:lnTo>
                  <a:pt x="737676" y="120179"/>
                </a:lnTo>
                <a:lnTo>
                  <a:pt x="766079" y="155100"/>
                </a:lnTo>
                <a:lnTo>
                  <a:pt x="785824" y="192922"/>
                </a:lnTo>
                <a:lnTo>
                  <a:pt x="796090" y="233121"/>
                </a:lnTo>
                <a:lnTo>
                  <a:pt x="797412" y="253948"/>
                </a:lnTo>
                <a:lnTo>
                  <a:pt x="796090" y="274776"/>
                </a:lnTo>
                <a:lnTo>
                  <a:pt x="785824" y="314975"/>
                </a:lnTo>
                <a:lnTo>
                  <a:pt x="766079" y="352797"/>
                </a:lnTo>
                <a:lnTo>
                  <a:pt x="737676" y="387718"/>
                </a:lnTo>
                <a:lnTo>
                  <a:pt x="701436" y="419216"/>
                </a:lnTo>
                <a:lnTo>
                  <a:pt x="658179" y="446767"/>
                </a:lnTo>
                <a:lnTo>
                  <a:pt x="608727" y="469850"/>
                </a:lnTo>
                <a:lnTo>
                  <a:pt x="553900" y="487941"/>
                </a:lnTo>
                <a:lnTo>
                  <a:pt x="494519" y="500517"/>
                </a:lnTo>
                <a:lnTo>
                  <a:pt x="431405" y="507056"/>
                </a:lnTo>
                <a:lnTo>
                  <a:pt x="398705" y="507898"/>
                </a:lnTo>
                <a:lnTo>
                  <a:pt x="366005" y="507056"/>
                </a:lnTo>
                <a:lnTo>
                  <a:pt x="302892" y="500517"/>
                </a:lnTo>
                <a:lnTo>
                  <a:pt x="243511" y="487941"/>
                </a:lnTo>
                <a:lnTo>
                  <a:pt x="188684" y="469850"/>
                </a:lnTo>
                <a:lnTo>
                  <a:pt x="139232" y="446767"/>
                </a:lnTo>
                <a:lnTo>
                  <a:pt x="95975" y="419216"/>
                </a:lnTo>
                <a:lnTo>
                  <a:pt x="59735" y="387718"/>
                </a:lnTo>
                <a:lnTo>
                  <a:pt x="31332" y="352797"/>
                </a:lnTo>
                <a:lnTo>
                  <a:pt x="11587" y="314975"/>
                </a:lnTo>
                <a:lnTo>
                  <a:pt x="1321" y="274776"/>
                </a:lnTo>
                <a:lnTo>
                  <a:pt x="0" y="253948"/>
                </a:lnTo>
                <a:close/>
              </a:path>
            </a:pathLst>
          </a:custGeom>
          <a:ln w="76199">
            <a:solidFill>
              <a:srgbClr val="FAA757"/>
            </a:solidFill>
          </a:ln>
        </p:spPr>
        <p:txBody>
          <a:bodyPr wrap="square" lIns="0" tIns="0" rIns="0" bIns="0" rtlCol="0"/>
          <a:lstStyle/>
          <a:p>
            <a:endParaRPr sz="2000">
              <a:solidFill>
                <a:prstClr val="black"/>
              </a:solidFill>
            </a:endParaRPr>
          </a:p>
        </p:txBody>
      </p:sp>
      <p:sp>
        <p:nvSpPr>
          <p:cNvPr id="6" name="object 6"/>
          <p:cNvSpPr/>
          <p:nvPr/>
        </p:nvSpPr>
        <p:spPr>
          <a:xfrm>
            <a:off x="6476782" y="1572697"/>
            <a:ext cx="398780" cy="297180"/>
          </a:xfrm>
          <a:prstGeom prst="ellipse">
            <a:avLst/>
          </a:prstGeom>
          <a:solidFill>
            <a:schemeClr val="bg1"/>
          </a:solidFill>
        </p:spPr>
        <p:txBody>
          <a:bodyPr wrap="square" lIns="0" tIns="0" rIns="0" bIns="0" rtlCol="0"/>
          <a:lstStyle/>
          <a:p>
            <a:r>
              <a:rPr lang="en-US" sz="2000" dirty="0">
                <a:solidFill>
                  <a:prstClr val="black"/>
                </a:solidFill>
              </a:rPr>
              <a:t> E</a:t>
            </a:r>
            <a:endParaRPr sz="2000" dirty="0">
              <a:solidFill>
                <a:prstClr val="black"/>
              </a:solidFill>
            </a:endParaRPr>
          </a:p>
        </p:txBody>
      </p:sp>
      <p:sp>
        <p:nvSpPr>
          <p:cNvPr id="7" name="object 7"/>
          <p:cNvSpPr/>
          <p:nvPr/>
        </p:nvSpPr>
        <p:spPr>
          <a:xfrm>
            <a:off x="6476782" y="1572697"/>
            <a:ext cx="398780" cy="297180"/>
          </a:xfrm>
          <a:prstGeom prst="ellipse">
            <a:avLst/>
          </a:prstGeom>
          <a:solidFill>
            <a:schemeClr val="bg1"/>
          </a:solidFill>
          <a:ln w="25399">
            <a:solidFill>
              <a:srgbClr val="839950"/>
            </a:solidFill>
          </a:ln>
        </p:spPr>
        <p:txBody>
          <a:bodyPr wrap="square" lIns="0" tIns="0" rIns="0" bIns="0" rtlCol="0"/>
          <a:lstStyle/>
          <a:p>
            <a:r>
              <a:rPr lang="en-US" sz="1400">
                <a:solidFill>
                  <a:prstClr val="black"/>
                </a:solidFill>
              </a:rPr>
              <a:t> </a:t>
            </a:r>
            <a:endParaRPr sz="2000" dirty="0">
              <a:solidFill>
                <a:prstClr val="black"/>
              </a:solidFill>
            </a:endParaRPr>
          </a:p>
        </p:txBody>
      </p:sp>
      <p:sp>
        <p:nvSpPr>
          <p:cNvPr id="8" name="object 8"/>
          <p:cNvSpPr/>
          <p:nvPr/>
        </p:nvSpPr>
        <p:spPr>
          <a:xfrm>
            <a:off x="5679370" y="212324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9" name="object 9"/>
          <p:cNvSpPr/>
          <p:nvPr/>
        </p:nvSpPr>
        <p:spPr>
          <a:xfrm>
            <a:off x="5679370" y="2123244"/>
            <a:ext cx="398780" cy="297180"/>
          </a:xfrm>
          <a:prstGeom prst="ellipse">
            <a:avLst/>
          </a:prstGeom>
          <a:solidFill>
            <a:schemeClr val="bg1"/>
          </a:solidFill>
          <a:ln w="25399">
            <a:solidFill>
              <a:srgbClr val="839950"/>
            </a:solidFill>
          </a:ln>
        </p:spPr>
        <p:txBody>
          <a:bodyPr wrap="square" lIns="0" tIns="0" rIns="0" bIns="0" rtlCol="0"/>
          <a:lstStyle/>
          <a:p>
            <a:r>
              <a:rPr lang="en-US" sz="1200">
                <a:solidFill>
                  <a:prstClr val="black"/>
                </a:solidFill>
              </a:rPr>
              <a:t> </a:t>
            </a:r>
            <a:endParaRPr sz="2000" dirty="0">
              <a:solidFill>
                <a:prstClr val="black"/>
              </a:solidFill>
            </a:endParaRPr>
          </a:p>
        </p:txBody>
      </p:sp>
      <p:sp>
        <p:nvSpPr>
          <p:cNvPr id="10" name="object 10"/>
          <p:cNvSpPr/>
          <p:nvPr/>
        </p:nvSpPr>
        <p:spPr>
          <a:xfrm>
            <a:off x="5280666" y="2760536"/>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1" name="object 11"/>
          <p:cNvSpPr/>
          <p:nvPr/>
        </p:nvSpPr>
        <p:spPr>
          <a:xfrm>
            <a:off x="5280666" y="2760536"/>
            <a:ext cx="398780" cy="297180"/>
          </a:xfrm>
          <a:prstGeom prst="ellipse">
            <a:avLst/>
          </a:prstGeom>
          <a:solidFill>
            <a:schemeClr val="bg1"/>
          </a:solidFill>
          <a:ln w="25399">
            <a:solidFill>
              <a:srgbClr val="839950"/>
            </a:solidFill>
          </a:ln>
        </p:spPr>
        <p:txBody>
          <a:bodyPr wrap="square" lIns="0" tIns="0" rIns="0" bIns="0" rtlCol="0"/>
          <a:lstStyle/>
          <a:p>
            <a:r>
              <a:rPr lang="en-US" sz="1050">
                <a:solidFill>
                  <a:prstClr val="black"/>
                </a:solidFill>
              </a:rPr>
              <a:t> </a:t>
            </a:r>
            <a:endParaRPr sz="2000" dirty="0"/>
          </a:p>
        </p:txBody>
      </p:sp>
      <p:sp>
        <p:nvSpPr>
          <p:cNvPr id="12" name="object 12"/>
          <p:cNvSpPr/>
          <p:nvPr/>
        </p:nvSpPr>
        <p:spPr>
          <a:xfrm>
            <a:off x="6078077" y="2760536"/>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3" name="object 13"/>
          <p:cNvSpPr/>
          <p:nvPr/>
        </p:nvSpPr>
        <p:spPr>
          <a:xfrm>
            <a:off x="6078077" y="2760536"/>
            <a:ext cx="398780" cy="297180"/>
          </a:xfrm>
          <a:prstGeom prst="ellipse">
            <a:avLst/>
          </a:prstGeom>
          <a:solidFill>
            <a:schemeClr val="bg1"/>
          </a:solidFill>
          <a:ln w="25399">
            <a:solidFill>
              <a:srgbClr val="839950"/>
            </a:solidFill>
          </a:ln>
        </p:spPr>
        <p:txBody>
          <a:bodyPr wrap="square" lIns="0" tIns="0" rIns="0" bIns="0" rtlCol="0"/>
          <a:lstStyle/>
          <a:p>
            <a:r>
              <a:rPr lang="en-US" sz="1050">
                <a:solidFill>
                  <a:prstClr val="black"/>
                </a:solidFill>
              </a:rPr>
              <a:t> </a:t>
            </a:r>
            <a:endParaRPr sz="2000" dirty="0">
              <a:solidFill>
                <a:prstClr val="black"/>
              </a:solidFill>
            </a:endParaRPr>
          </a:p>
        </p:txBody>
      </p:sp>
      <p:sp>
        <p:nvSpPr>
          <p:cNvPr id="14" name="object 14"/>
          <p:cNvSpPr/>
          <p:nvPr/>
        </p:nvSpPr>
        <p:spPr>
          <a:xfrm>
            <a:off x="7274192" y="212324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5" name="object 15"/>
          <p:cNvSpPr/>
          <p:nvPr/>
        </p:nvSpPr>
        <p:spPr>
          <a:xfrm>
            <a:off x="7274192" y="2123244"/>
            <a:ext cx="398780" cy="297180"/>
          </a:xfrm>
          <a:prstGeom prst="ellipse">
            <a:avLst/>
          </a:prstGeom>
          <a:solidFill>
            <a:schemeClr val="bg1"/>
          </a:solidFill>
          <a:ln w="25399">
            <a:solidFill>
              <a:srgbClr val="839950"/>
            </a:solidFill>
          </a:ln>
        </p:spPr>
        <p:txBody>
          <a:bodyPr wrap="square" lIns="0" tIns="0" rIns="0" bIns="0" rtlCol="0"/>
          <a:lstStyle/>
          <a:p>
            <a:endParaRPr sz="2000" dirty="0">
              <a:solidFill>
                <a:prstClr val="black"/>
              </a:solidFill>
            </a:endParaRPr>
          </a:p>
        </p:txBody>
      </p:sp>
      <p:sp>
        <p:nvSpPr>
          <p:cNvPr id="16" name="object 16"/>
          <p:cNvSpPr/>
          <p:nvPr/>
        </p:nvSpPr>
        <p:spPr>
          <a:xfrm>
            <a:off x="6875488" y="276535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7" name="object 17"/>
          <p:cNvSpPr/>
          <p:nvPr/>
        </p:nvSpPr>
        <p:spPr>
          <a:xfrm>
            <a:off x="6875488" y="2765355"/>
            <a:ext cx="398780" cy="297180"/>
          </a:xfrm>
          <a:prstGeom prst="ellipse">
            <a:avLst/>
          </a:prstGeom>
          <a:solidFill>
            <a:schemeClr val="bg1"/>
          </a:solidFill>
          <a:ln w="25399">
            <a:solidFill>
              <a:srgbClr val="839950"/>
            </a:solidFill>
          </a:ln>
        </p:spPr>
        <p:txBody>
          <a:bodyPr wrap="square" lIns="0" tIns="0" rIns="0" bIns="0" rtlCol="0"/>
          <a:lstStyle/>
          <a:p>
            <a:r>
              <a:rPr lang="en-US" sz="1400">
                <a:solidFill>
                  <a:prstClr val="black"/>
                </a:solidFill>
              </a:rPr>
              <a:t> </a:t>
            </a:r>
            <a:endParaRPr sz="2000" dirty="0">
              <a:solidFill>
                <a:prstClr val="black"/>
              </a:solidFill>
            </a:endParaRPr>
          </a:p>
        </p:txBody>
      </p:sp>
      <p:sp>
        <p:nvSpPr>
          <p:cNvPr id="18" name="object 18"/>
          <p:cNvSpPr/>
          <p:nvPr/>
        </p:nvSpPr>
        <p:spPr>
          <a:xfrm>
            <a:off x="7672899" y="276535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9" name="object 19"/>
          <p:cNvSpPr/>
          <p:nvPr/>
        </p:nvSpPr>
        <p:spPr>
          <a:xfrm>
            <a:off x="7672898" y="2765355"/>
            <a:ext cx="398780" cy="297180"/>
          </a:xfrm>
          <a:prstGeom prst="ellipse">
            <a:avLst/>
          </a:prstGeom>
          <a:solidFill>
            <a:schemeClr val="bg1"/>
          </a:solidFill>
          <a:ln w="25399">
            <a:solidFill>
              <a:srgbClr val="839950"/>
            </a:solidFill>
          </a:ln>
        </p:spPr>
        <p:txBody>
          <a:bodyPr wrap="square" lIns="0" tIns="0" rIns="0" bIns="0" rtlCol="0"/>
          <a:lstStyle/>
          <a:p>
            <a:r>
              <a:rPr lang="en-US" sz="2000">
                <a:solidFill>
                  <a:prstClr val="black"/>
                </a:solidFill>
              </a:rPr>
              <a:t> </a:t>
            </a:r>
            <a:endParaRPr sz="2000" dirty="0">
              <a:solidFill>
                <a:prstClr val="black"/>
              </a:solidFill>
            </a:endParaRPr>
          </a:p>
        </p:txBody>
      </p:sp>
      <p:sp>
        <p:nvSpPr>
          <p:cNvPr id="20" name="object 38"/>
          <p:cNvSpPr/>
          <p:nvPr/>
        </p:nvSpPr>
        <p:spPr>
          <a:xfrm>
            <a:off x="6277430" y="344286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21" name="object 39"/>
          <p:cNvSpPr/>
          <p:nvPr/>
        </p:nvSpPr>
        <p:spPr>
          <a:xfrm>
            <a:off x="6277430" y="3442865"/>
            <a:ext cx="398780" cy="297180"/>
          </a:xfrm>
          <a:prstGeom prst="ellipse">
            <a:avLst/>
          </a:prstGeom>
          <a:solidFill>
            <a:schemeClr val="bg1"/>
          </a:solidFill>
          <a:ln w="25399">
            <a:solidFill>
              <a:srgbClr val="839950"/>
            </a:solidFill>
          </a:ln>
        </p:spPr>
        <p:txBody>
          <a:bodyPr wrap="square" lIns="0" tIns="0" rIns="0" bIns="0" rtlCol="0"/>
          <a:lstStyle/>
          <a:p>
            <a:r>
              <a:rPr lang="en-US" sz="1050">
                <a:solidFill>
                  <a:prstClr val="black"/>
                </a:solidFill>
              </a:rPr>
              <a:t> </a:t>
            </a:r>
            <a:endParaRPr sz="2000" dirty="0">
              <a:solidFill>
                <a:prstClr val="black"/>
              </a:solidFill>
            </a:endParaRPr>
          </a:p>
        </p:txBody>
      </p:sp>
      <p:sp>
        <p:nvSpPr>
          <p:cNvPr id="22" name="object 40"/>
          <p:cNvSpPr/>
          <p:nvPr/>
        </p:nvSpPr>
        <p:spPr>
          <a:xfrm>
            <a:off x="7473545" y="344286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23" name="object 41"/>
          <p:cNvSpPr/>
          <p:nvPr/>
        </p:nvSpPr>
        <p:spPr>
          <a:xfrm>
            <a:off x="7473545" y="3442865"/>
            <a:ext cx="398780" cy="297180"/>
          </a:xfrm>
          <a:prstGeom prst="ellipse">
            <a:avLst/>
          </a:prstGeom>
          <a:solidFill>
            <a:schemeClr val="bg1"/>
          </a:solidFill>
          <a:ln w="25399">
            <a:solidFill>
              <a:srgbClr val="839950"/>
            </a:solidFill>
          </a:ln>
        </p:spPr>
        <p:txBody>
          <a:bodyPr wrap="square" lIns="0" tIns="0" rIns="0" bIns="0" rtlCol="0"/>
          <a:lstStyle/>
          <a:p>
            <a:r>
              <a:rPr lang="en-US" sz="1050">
                <a:solidFill>
                  <a:prstClr val="black"/>
                </a:solidFill>
              </a:rPr>
              <a:t> </a:t>
            </a:r>
            <a:endParaRPr sz="2000" dirty="0">
              <a:solidFill>
                <a:prstClr val="black"/>
              </a:solidFill>
            </a:endParaRPr>
          </a:p>
        </p:txBody>
      </p:sp>
      <p:cxnSp>
        <p:nvCxnSpPr>
          <p:cNvPr id="24" name="直接箭头连接符 38"/>
          <p:cNvCxnSpPr>
            <a:stCxn id="7" idx="5"/>
            <a:endCxn id="15" idx="1"/>
          </p:cNvCxnSpPr>
          <p:nvPr/>
        </p:nvCxnSpPr>
        <p:spPr>
          <a:xfrm>
            <a:off x="6817162" y="1826356"/>
            <a:ext cx="515430" cy="3404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39"/>
          <p:cNvCxnSpPr>
            <a:stCxn id="7" idx="3"/>
            <a:endCxn id="8" idx="7"/>
          </p:cNvCxnSpPr>
          <p:nvPr/>
        </p:nvCxnSpPr>
        <p:spPr>
          <a:xfrm flipH="1">
            <a:off x="6019750" y="1826356"/>
            <a:ext cx="515432" cy="3404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40"/>
          <p:cNvCxnSpPr>
            <a:stCxn id="8" idx="3"/>
            <a:endCxn id="11" idx="0"/>
          </p:cNvCxnSpPr>
          <p:nvPr/>
        </p:nvCxnSpPr>
        <p:spPr>
          <a:xfrm flipH="1">
            <a:off x="5480056" y="2376904"/>
            <a:ext cx="257714" cy="3836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41"/>
          <p:cNvCxnSpPr>
            <a:stCxn id="15" idx="3"/>
            <a:endCxn id="16" idx="0"/>
          </p:cNvCxnSpPr>
          <p:nvPr/>
        </p:nvCxnSpPr>
        <p:spPr>
          <a:xfrm flipH="1">
            <a:off x="7074878" y="2376903"/>
            <a:ext cx="257714"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42"/>
          <p:cNvCxnSpPr>
            <a:stCxn id="9" idx="5"/>
            <a:endCxn id="12" idx="0"/>
          </p:cNvCxnSpPr>
          <p:nvPr/>
        </p:nvCxnSpPr>
        <p:spPr>
          <a:xfrm>
            <a:off x="6019750" y="2376903"/>
            <a:ext cx="257717" cy="383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43"/>
          <p:cNvCxnSpPr>
            <a:stCxn id="15" idx="5"/>
            <a:endCxn id="18" idx="0"/>
          </p:cNvCxnSpPr>
          <p:nvPr/>
        </p:nvCxnSpPr>
        <p:spPr>
          <a:xfrm>
            <a:off x="7614572" y="2376903"/>
            <a:ext cx="257717"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44"/>
          <p:cNvCxnSpPr>
            <a:stCxn id="13" idx="4"/>
            <a:endCxn id="20" idx="0"/>
          </p:cNvCxnSpPr>
          <p:nvPr/>
        </p:nvCxnSpPr>
        <p:spPr>
          <a:xfrm>
            <a:off x="6277467" y="3057716"/>
            <a:ext cx="199353" cy="3851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45"/>
          <p:cNvCxnSpPr>
            <a:stCxn id="19" idx="4"/>
            <a:endCxn id="23" idx="0"/>
          </p:cNvCxnSpPr>
          <p:nvPr/>
        </p:nvCxnSpPr>
        <p:spPr>
          <a:xfrm flipH="1">
            <a:off x="7672935" y="3062535"/>
            <a:ext cx="199353" cy="3803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Content Placeholder 1"/>
          <p:cNvSpPr txBox="1">
            <a:spLocks/>
          </p:cNvSpPr>
          <p:nvPr/>
        </p:nvSpPr>
        <p:spPr>
          <a:xfrm>
            <a:off x="1097280" y="3696524"/>
            <a:ext cx="6974399" cy="20062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400" indent="0">
              <a:lnSpc>
                <a:spcPct val="100000"/>
              </a:lnSpc>
              <a:buNone/>
            </a:pPr>
            <a:r>
              <a:rPr lang="en-US" sz="1600" b="1" dirty="0">
                <a:solidFill>
                  <a:prstClr val="black"/>
                </a:solidFill>
                <a:latin typeface="Courier New" panose="02070309020205020404" pitchFamily="49" charset="0"/>
                <a:cs typeface="Courier New" panose="02070309020205020404" pitchFamily="49" charset="0"/>
              </a:rPr>
              <a:t>void </a:t>
            </a:r>
            <a:r>
              <a:rPr lang="en-US" sz="1600" spc="-5" dirty="0" err="1">
                <a:solidFill>
                  <a:prstClr val="black"/>
                </a:solidFill>
                <a:latin typeface="Courier New" panose="02070309020205020404" pitchFamily="49" charset="0"/>
                <a:cs typeface="Courier New" panose="02070309020205020404" pitchFamily="49" charset="0"/>
              </a:rPr>
              <a:t>TreeTraversal</a:t>
            </a:r>
            <a:r>
              <a:rPr lang="en-US" sz="1600" spc="-5" dirty="0">
                <a:solidFill>
                  <a:prstClr val="black"/>
                </a:solidFill>
                <a:latin typeface="Courier New" panose="02070309020205020404" pitchFamily="49" charset="0"/>
                <a:cs typeface="Courier New" panose="02070309020205020404" pitchFamily="49" charset="0"/>
              </a:rPr>
              <a:t>(</a:t>
            </a:r>
            <a:r>
              <a:rPr lang="en-US" sz="1600" spc="-5" dirty="0" err="1">
                <a:solidFill>
                  <a:prstClr val="black"/>
                </a:solidFill>
                <a:latin typeface="Courier New" panose="02070309020205020404" pitchFamily="49" charset="0"/>
                <a:cs typeface="Courier New" panose="02070309020205020404" pitchFamily="49" charset="0"/>
              </a:rPr>
              <a:t>BTNod</a:t>
            </a:r>
            <a:r>
              <a:rPr lang="en-US" sz="1600" dirty="0" err="1">
                <a:solidFill>
                  <a:prstClr val="black"/>
                </a:solidFill>
                <a:latin typeface="Courier New" panose="02070309020205020404" pitchFamily="49" charset="0"/>
                <a:cs typeface="Courier New" panose="02070309020205020404" pitchFamily="49" charset="0"/>
              </a:rPr>
              <a:t>e</a:t>
            </a:r>
            <a:r>
              <a:rPr lang="en-US" sz="1600" dirty="0">
                <a:solidFill>
                  <a:prstClr val="black"/>
                </a:solidFill>
                <a:latin typeface="Courier New" panose="02070309020205020404" pitchFamily="49" charset="0"/>
                <a:cs typeface="Courier New" panose="02070309020205020404" pitchFamily="49" charset="0"/>
              </a:rPr>
              <a:t> </a:t>
            </a:r>
            <a:r>
              <a:rPr lang="en-US" sz="1600" spc="-5" dirty="0">
                <a:solidFill>
                  <a:prstClr val="black"/>
                </a:solidFill>
                <a:latin typeface="Courier New" panose="02070309020205020404" pitchFamily="49" charset="0"/>
                <a:cs typeface="Courier New" panose="02070309020205020404" pitchFamily="49" charset="0"/>
              </a:rPr>
              <a:t>*cur){</a:t>
            </a:r>
            <a:endParaRPr lang="en-US" sz="1600" dirty="0">
              <a:solidFill>
                <a:prstClr val="black"/>
              </a:solidFill>
              <a:latin typeface="Courier New" panose="02070309020205020404" pitchFamily="49" charset="0"/>
              <a:cs typeface="Courier New" panose="02070309020205020404" pitchFamily="49" charset="0"/>
            </a:endParaRPr>
          </a:p>
          <a:p>
            <a:pPr marL="230400" indent="0">
              <a:lnSpc>
                <a:spcPct val="100000"/>
              </a:lnSpc>
              <a:buNone/>
            </a:pPr>
            <a:r>
              <a:rPr lang="en-SG" sz="1600" dirty="0">
                <a:latin typeface="Courier New" panose="02070309020205020404" pitchFamily="49" charset="0"/>
                <a:cs typeface="Courier New" panose="02070309020205020404" pitchFamily="49" charset="0"/>
              </a:rPr>
              <a:t>    if (cur == NULL) </a:t>
            </a:r>
            <a:br>
              <a:rPr lang="en-SG" sz="1600" dirty="0">
                <a:latin typeface="Courier New" panose="02070309020205020404" pitchFamily="49" charset="0"/>
                <a:cs typeface="Courier New" panose="02070309020205020404" pitchFamily="49" charset="0"/>
              </a:rPr>
            </a:br>
            <a:r>
              <a:rPr lang="en-SG" sz="1600" dirty="0">
                <a:latin typeface="Courier New" panose="02070309020205020404" pitchFamily="49" charset="0"/>
                <a:cs typeface="Courier New" panose="02070309020205020404" pitchFamily="49" charset="0"/>
              </a:rPr>
              <a:t>       return;</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a:t>
            </a:r>
            <a:r>
              <a:rPr lang="en-SG" sz="1600" dirty="0">
                <a:solidFill>
                  <a:srgbClr val="F79646"/>
                </a:solidFill>
                <a:latin typeface="Courier New" panose="02070309020205020404" pitchFamily="49" charset="0"/>
                <a:cs typeface="Courier New" panose="02070309020205020404" pitchFamily="49" charset="0"/>
              </a:rPr>
              <a:t>//may do something with cur;</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a:t>
            </a:r>
            <a:r>
              <a:rPr lang="en-SG" sz="1600" dirty="0" err="1">
                <a:latin typeface="Courier New" panose="02070309020205020404" pitchFamily="49" charset="0"/>
                <a:cs typeface="Courier New" panose="02070309020205020404" pitchFamily="49" charset="0"/>
              </a:rPr>
              <a:t>TreeTraversal</a:t>
            </a:r>
            <a:r>
              <a:rPr lang="en-SG" sz="1600" dirty="0">
                <a:latin typeface="Courier New" panose="02070309020205020404" pitchFamily="49" charset="0"/>
                <a:cs typeface="Courier New" panose="02070309020205020404" pitchFamily="49" charset="0"/>
              </a:rPr>
              <a:t>(cur-&gt;left);</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a:t>
            </a:r>
            <a:r>
              <a:rPr lang="en-SG" sz="1600" dirty="0" err="1">
                <a:latin typeface="Courier New" panose="02070309020205020404" pitchFamily="49" charset="0"/>
                <a:cs typeface="Courier New" panose="02070309020205020404" pitchFamily="49" charset="0"/>
              </a:rPr>
              <a:t>TreeTraversal</a:t>
            </a:r>
            <a:r>
              <a:rPr lang="en-SG" sz="1600" dirty="0">
                <a:latin typeface="Courier New" panose="02070309020205020404" pitchFamily="49" charset="0"/>
                <a:cs typeface="Courier New" panose="02070309020205020404" pitchFamily="49" charset="0"/>
              </a:rPr>
              <a:t>(cur-&gt;right);</a:t>
            </a:r>
          </a:p>
          <a:p>
            <a:pPr marL="230400" indent="0">
              <a:lnSpc>
                <a:spcPct val="100000"/>
              </a:lnSpc>
              <a:spcBef>
                <a:spcPts val="300"/>
              </a:spcBef>
              <a:buNone/>
            </a:pPr>
            <a:r>
              <a:rPr lang="en-SG" sz="1600" dirty="0">
                <a:solidFill>
                  <a:srgbClr val="F79646"/>
                </a:solidFill>
                <a:latin typeface="Courier New" panose="02070309020205020404" pitchFamily="49" charset="0"/>
                <a:cs typeface="Courier New" panose="02070309020205020404" pitchFamily="49" charset="0"/>
              </a:rPr>
              <a:t>    //may do something with cur;</a:t>
            </a:r>
          </a:p>
          <a:p>
            <a:pPr marL="230400" indent="0">
              <a:lnSpc>
                <a:spcPct val="100000"/>
              </a:lnSpc>
              <a:spcBef>
                <a:spcPts val="300"/>
              </a:spcBef>
              <a:buNone/>
            </a:pPr>
            <a:r>
              <a:rPr lang="en-SG" sz="1600" dirty="0">
                <a:solidFill>
                  <a:prstClr val="black"/>
                </a:solidFill>
                <a:latin typeface="Courier New" panose="02070309020205020404" pitchFamily="49" charset="0"/>
                <a:cs typeface="Courier New" panose="02070309020205020404" pitchFamily="49" charset="0"/>
              </a:rPr>
              <a:t>}</a:t>
            </a:r>
          </a:p>
          <a:p>
            <a:pPr marL="0" indent="0">
              <a:lnSpc>
                <a:spcPct val="150000"/>
              </a:lnSpc>
              <a:buNone/>
            </a:pPr>
            <a:endParaRPr lang="en-SG" sz="1600" dirty="0"/>
          </a:p>
        </p:txBody>
      </p:sp>
      <p:sp>
        <p:nvSpPr>
          <p:cNvPr id="33" name="Rectangle 32"/>
          <p:cNvSpPr/>
          <p:nvPr/>
        </p:nvSpPr>
        <p:spPr>
          <a:xfrm>
            <a:off x="1296802" y="3638027"/>
            <a:ext cx="4722948" cy="2456359"/>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dirty="0">
              <a:latin typeface="Courier New"/>
              <a:ea typeface="宋体" charset="0"/>
              <a:cs typeface="Courier New"/>
            </a:endParaRPr>
          </a:p>
        </p:txBody>
      </p:sp>
    </p:spTree>
    <p:extLst>
      <p:ext uri="{BB962C8B-B14F-4D97-AF65-F5344CB8AC3E}">
        <p14:creationId xmlns:p14="http://schemas.microsoft.com/office/powerpoint/2010/main" val="3511353868"/>
      </p:ext>
    </p:extLst>
  </p:cSld>
  <p:clrMapOvr>
    <a:masterClrMapping/>
  </p:clrMapOvr>
  <p:transition>
    <p:wipe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145673" y="1490761"/>
            <a:ext cx="3342977" cy="2836729"/>
            <a:chOff x="5343823" y="1676400"/>
            <a:chExt cx="3342977" cy="2836729"/>
          </a:xfrm>
        </p:grpSpPr>
        <p:sp>
          <p:nvSpPr>
            <p:cNvPr id="67" name="object 49"/>
            <p:cNvSpPr/>
            <p:nvPr/>
          </p:nvSpPr>
          <p:spPr>
            <a:xfrm>
              <a:off x="6475629" y="1676400"/>
              <a:ext cx="797560" cy="508000"/>
            </a:xfrm>
            <a:custGeom>
              <a:avLst/>
              <a:gdLst/>
              <a:ahLst/>
              <a:cxnLst/>
              <a:rect l="l" t="t" r="r" b="b"/>
              <a:pathLst>
                <a:path w="797559" h="508000">
                  <a:moveTo>
                    <a:pt x="0" y="253948"/>
                  </a:moveTo>
                  <a:lnTo>
                    <a:pt x="5218" y="212757"/>
                  </a:lnTo>
                  <a:lnTo>
                    <a:pt x="20326" y="173681"/>
                  </a:lnTo>
                  <a:lnTo>
                    <a:pt x="44502" y="137244"/>
                  </a:lnTo>
                  <a:lnTo>
                    <a:pt x="76927" y="103970"/>
                  </a:lnTo>
                  <a:lnTo>
                    <a:pt x="116778" y="74379"/>
                  </a:lnTo>
                  <a:lnTo>
                    <a:pt x="163235" y="48997"/>
                  </a:lnTo>
                  <a:lnTo>
                    <a:pt x="215477" y="28345"/>
                  </a:lnTo>
                  <a:lnTo>
                    <a:pt x="272683" y="12946"/>
                  </a:lnTo>
                  <a:lnTo>
                    <a:pt x="334033" y="3323"/>
                  </a:lnTo>
                  <a:lnTo>
                    <a:pt x="398705" y="0"/>
                  </a:lnTo>
                  <a:lnTo>
                    <a:pt x="431405" y="841"/>
                  </a:lnTo>
                  <a:lnTo>
                    <a:pt x="494519" y="7380"/>
                  </a:lnTo>
                  <a:lnTo>
                    <a:pt x="553900" y="19956"/>
                  </a:lnTo>
                  <a:lnTo>
                    <a:pt x="608727" y="38047"/>
                  </a:lnTo>
                  <a:lnTo>
                    <a:pt x="658179" y="61130"/>
                  </a:lnTo>
                  <a:lnTo>
                    <a:pt x="701436" y="88681"/>
                  </a:lnTo>
                  <a:lnTo>
                    <a:pt x="737676" y="120179"/>
                  </a:lnTo>
                  <a:lnTo>
                    <a:pt x="766079" y="155100"/>
                  </a:lnTo>
                  <a:lnTo>
                    <a:pt x="785824" y="192922"/>
                  </a:lnTo>
                  <a:lnTo>
                    <a:pt x="796090" y="233121"/>
                  </a:lnTo>
                  <a:lnTo>
                    <a:pt x="797412" y="253948"/>
                  </a:lnTo>
                  <a:lnTo>
                    <a:pt x="796090" y="274776"/>
                  </a:lnTo>
                  <a:lnTo>
                    <a:pt x="785824" y="314975"/>
                  </a:lnTo>
                  <a:lnTo>
                    <a:pt x="766079" y="352797"/>
                  </a:lnTo>
                  <a:lnTo>
                    <a:pt x="737676" y="387718"/>
                  </a:lnTo>
                  <a:lnTo>
                    <a:pt x="701436" y="419216"/>
                  </a:lnTo>
                  <a:lnTo>
                    <a:pt x="658179" y="446767"/>
                  </a:lnTo>
                  <a:lnTo>
                    <a:pt x="608727" y="469850"/>
                  </a:lnTo>
                  <a:lnTo>
                    <a:pt x="553900" y="487941"/>
                  </a:lnTo>
                  <a:lnTo>
                    <a:pt x="494519" y="500517"/>
                  </a:lnTo>
                  <a:lnTo>
                    <a:pt x="431405" y="507056"/>
                  </a:lnTo>
                  <a:lnTo>
                    <a:pt x="398705" y="507898"/>
                  </a:lnTo>
                  <a:lnTo>
                    <a:pt x="366005" y="507056"/>
                  </a:lnTo>
                  <a:lnTo>
                    <a:pt x="302892" y="500517"/>
                  </a:lnTo>
                  <a:lnTo>
                    <a:pt x="243511" y="487941"/>
                  </a:lnTo>
                  <a:lnTo>
                    <a:pt x="188684" y="469850"/>
                  </a:lnTo>
                  <a:lnTo>
                    <a:pt x="139232" y="446767"/>
                  </a:lnTo>
                  <a:lnTo>
                    <a:pt x="95975" y="419216"/>
                  </a:lnTo>
                  <a:lnTo>
                    <a:pt x="59735" y="387718"/>
                  </a:lnTo>
                  <a:lnTo>
                    <a:pt x="31332" y="352797"/>
                  </a:lnTo>
                  <a:lnTo>
                    <a:pt x="11587" y="314975"/>
                  </a:lnTo>
                  <a:lnTo>
                    <a:pt x="1321" y="274776"/>
                  </a:lnTo>
                  <a:lnTo>
                    <a:pt x="0" y="253948"/>
                  </a:lnTo>
                  <a:close/>
                </a:path>
              </a:pathLst>
            </a:custGeom>
            <a:ln w="76199">
              <a:solidFill>
                <a:srgbClr val="FAA757"/>
              </a:solidFill>
            </a:ln>
          </p:spPr>
          <p:txBody>
            <a:bodyPr wrap="square" lIns="0" tIns="0" rIns="0" bIns="0" rtlCol="0"/>
            <a:lstStyle/>
            <a:p>
              <a:endParaRPr sz="2000">
                <a:solidFill>
                  <a:prstClr val="white"/>
                </a:solidFill>
                <a:latin typeface="Calibri"/>
              </a:endParaRPr>
            </a:p>
          </p:txBody>
        </p:sp>
        <p:sp>
          <p:nvSpPr>
            <p:cNvPr id="68" name="object 6"/>
            <p:cNvSpPr/>
            <p:nvPr/>
          </p:nvSpPr>
          <p:spPr>
            <a:xfrm>
              <a:off x="6675018" y="1756137"/>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a:rPr>
                <a:t> E</a:t>
              </a:r>
              <a:endParaRPr kumimoji="0" sz="2000" b="0" i="0" u="none" strike="noStrike" kern="0" cap="none" spc="0" normalizeH="0" baseline="0" noProof="0" dirty="0">
                <a:ln>
                  <a:noFill/>
                </a:ln>
                <a:solidFill>
                  <a:prstClr val="white"/>
                </a:solidFill>
                <a:effectLst/>
                <a:uLnTx/>
                <a:uFillTx/>
                <a:latin typeface="Calibri"/>
              </a:endParaRPr>
            </a:p>
          </p:txBody>
        </p:sp>
        <p:sp>
          <p:nvSpPr>
            <p:cNvPr id="69" name="object 7"/>
            <p:cNvSpPr/>
            <p:nvPr/>
          </p:nvSpPr>
          <p:spPr>
            <a:xfrm>
              <a:off x="6675018" y="1756137"/>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a:rPr>
                <a:t> 9</a:t>
              </a:r>
              <a:endParaRPr kumimoji="0" sz="2000" b="0" i="0" u="none" strike="noStrike" kern="0" cap="none" spc="0" normalizeH="0" baseline="0" noProof="0" dirty="0">
                <a:ln>
                  <a:noFill/>
                </a:ln>
                <a:solidFill>
                  <a:prstClr val="white"/>
                </a:solidFill>
                <a:effectLst/>
                <a:uLnTx/>
                <a:uFillTx/>
                <a:latin typeface="Calibri"/>
              </a:endParaRPr>
            </a:p>
          </p:txBody>
        </p:sp>
        <p:sp>
          <p:nvSpPr>
            <p:cNvPr id="70" name="object 8"/>
            <p:cNvSpPr/>
            <p:nvPr/>
          </p:nvSpPr>
          <p:spPr>
            <a:xfrm>
              <a:off x="5877606" y="2306685"/>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Calibri"/>
              </a:endParaRPr>
            </a:p>
          </p:txBody>
        </p:sp>
        <p:sp>
          <p:nvSpPr>
            <p:cNvPr id="71" name="object 9"/>
            <p:cNvSpPr/>
            <p:nvPr/>
          </p:nvSpPr>
          <p:spPr>
            <a:xfrm>
              <a:off x="5888422" y="2332280"/>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a:rPr>
                <a:t> 4</a:t>
              </a:r>
              <a:endParaRPr kumimoji="0" sz="2000" b="0" i="0" u="none" strike="noStrike" kern="0" cap="none" spc="0" normalizeH="0" baseline="0" noProof="0" dirty="0">
                <a:ln>
                  <a:noFill/>
                </a:ln>
                <a:solidFill>
                  <a:prstClr val="white"/>
                </a:solidFill>
                <a:effectLst/>
                <a:uLnTx/>
                <a:uFillTx/>
                <a:latin typeface="Calibri"/>
              </a:endParaRPr>
            </a:p>
          </p:txBody>
        </p:sp>
        <p:sp>
          <p:nvSpPr>
            <p:cNvPr id="72" name="object 10"/>
            <p:cNvSpPr/>
            <p:nvPr/>
          </p:nvSpPr>
          <p:spPr>
            <a:xfrm>
              <a:off x="5478902" y="2943976"/>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Calibri"/>
              </a:endParaRPr>
            </a:p>
          </p:txBody>
        </p:sp>
        <p:sp>
          <p:nvSpPr>
            <p:cNvPr id="73" name="object 11"/>
            <p:cNvSpPr/>
            <p:nvPr/>
          </p:nvSpPr>
          <p:spPr>
            <a:xfrm>
              <a:off x="5478902" y="2943976"/>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a:rPr>
                <a:t> 1</a:t>
              </a:r>
              <a:endParaRPr kumimoji="0" sz="2000" b="0" i="0" u="none" strike="noStrike" kern="0" cap="none" spc="0" normalizeH="0" baseline="0" noProof="0" dirty="0">
                <a:ln>
                  <a:noFill/>
                </a:ln>
                <a:solidFill>
                  <a:prstClr val="white"/>
                </a:solidFill>
                <a:effectLst/>
                <a:uLnTx/>
                <a:uFillTx/>
                <a:latin typeface="Calibri"/>
              </a:endParaRPr>
            </a:p>
          </p:txBody>
        </p:sp>
        <p:sp>
          <p:nvSpPr>
            <p:cNvPr id="74" name="object 12"/>
            <p:cNvSpPr/>
            <p:nvPr/>
          </p:nvSpPr>
          <p:spPr>
            <a:xfrm>
              <a:off x="6276313" y="2943976"/>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Calibri"/>
              </a:endParaRPr>
            </a:p>
          </p:txBody>
        </p:sp>
        <p:sp>
          <p:nvSpPr>
            <p:cNvPr id="75" name="object 13"/>
            <p:cNvSpPr/>
            <p:nvPr/>
          </p:nvSpPr>
          <p:spPr>
            <a:xfrm>
              <a:off x="6276313" y="2943976"/>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a:rPr>
                <a:t> 2</a:t>
              </a:r>
              <a:endParaRPr kumimoji="0" sz="2000" b="0" i="0" u="none" strike="noStrike" kern="0" cap="none" spc="0" normalizeH="0" baseline="0" noProof="0" dirty="0">
                <a:ln>
                  <a:noFill/>
                </a:ln>
                <a:solidFill>
                  <a:prstClr val="white"/>
                </a:solidFill>
                <a:effectLst/>
                <a:uLnTx/>
                <a:uFillTx/>
                <a:latin typeface="Calibri"/>
              </a:endParaRPr>
            </a:p>
          </p:txBody>
        </p:sp>
        <p:sp>
          <p:nvSpPr>
            <p:cNvPr id="76" name="object 14"/>
            <p:cNvSpPr/>
            <p:nvPr/>
          </p:nvSpPr>
          <p:spPr>
            <a:xfrm>
              <a:off x="7472428" y="2306685"/>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Calibri"/>
              </a:endParaRPr>
            </a:p>
          </p:txBody>
        </p:sp>
        <p:sp>
          <p:nvSpPr>
            <p:cNvPr id="77" name="object 15"/>
            <p:cNvSpPr/>
            <p:nvPr/>
          </p:nvSpPr>
          <p:spPr>
            <a:xfrm>
              <a:off x="7472428" y="2306684"/>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a:rPr>
                <a:t> 4</a:t>
              </a:r>
              <a:endParaRPr kumimoji="0" sz="2000" b="0" i="0" u="none" strike="noStrike" kern="0" cap="none" spc="0" normalizeH="0" baseline="0" noProof="0" dirty="0">
                <a:ln>
                  <a:noFill/>
                </a:ln>
                <a:solidFill>
                  <a:prstClr val="white"/>
                </a:solidFill>
                <a:effectLst/>
                <a:uLnTx/>
                <a:uFillTx/>
                <a:latin typeface="Calibri"/>
              </a:endParaRPr>
            </a:p>
          </p:txBody>
        </p:sp>
        <p:sp>
          <p:nvSpPr>
            <p:cNvPr id="78" name="object 16"/>
            <p:cNvSpPr/>
            <p:nvPr/>
          </p:nvSpPr>
          <p:spPr>
            <a:xfrm>
              <a:off x="7073724" y="2948795"/>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Calibri"/>
              </a:endParaRPr>
            </a:p>
          </p:txBody>
        </p:sp>
        <p:sp>
          <p:nvSpPr>
            <p:cNvPr id="79" name="object 17"/>
            <p:cNvSpPr/>
            <p:nvPr/>
          </p:nvSpPr>
          <p:spPr>
            <a:xfrm>
              <a:off x="7073724" y="2948795"/>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a:rPr>
                <a:t> 1</a:t>
              </a:r>
              <a:endParaRPr kumimoji="0" sz="2000" b="0" i="0" u="none" strike="noStrike" kern="0" cap="none" spc="0" normalizeH="0" baseline="0" noProof="0" dirty="0">
                <a:ln>
                  <a:noFill/>
                </a:ln>
                <a:solidFill>
                  <a:prstClr val="white"/>
                </a:solidFill>
                <a:effectLst/>
                <a:uLnTx/>
                <a:uFillTx/>
                <a:latin typeface="Calibri"/>
              </a:endParaRPr>
            </a:p>
          </p:txBody>
        </p:sp>
        <p:sp>
          <p:nvSpPr>
            <p:cNvPr id="80" name="object 18"/>
            <p:cNvSpPr/>
            <p:nvPr/>
          </p:nvSpPr>
          <p:spPr>
            <a:xfrm>
              <a:off x="7871135" y="2948795"/>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Calibri"/>
              </a:endParaRPr>
            </a:p>
          </p:txBody>
        </p:sp>
        <p:sp>
          <p:nvSpPr>
            <p:cNvPr id="81" name="object 19"/>
            <p:cNvSpPr/>
            <p:nvPr/>
          </p:nvSpPr>
          <p:spPr>
            <a:xfrm>
              <a:off x="7906224" y="2949514"/>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a:rPr>
                <a:t>  2</a:t>
              </a:r>
              <a:endParaRPr kumimoji="0" sz="2000" b="0" i="0" u="none" strike="noStrike" kern="0" cap="none" spc="0" normalizeH="0" baseline="0" noProof="0" dirty="0">
                <a:ln>
                  <a:noFill/>
                </a:ln>
                <a:solidFill>
                  <a:prstClr val="white"/>
                </a:solidFill>
                <a:effectLst/>
                <a:uLnTx/>
                <a:uFillTx/>
                <a:latin typeface="Calibri"/>
              </a:endParaRPr>
            </a:p>
          </p:txBody>
        </p:sp>
        <p:sp>
          <p:nvSpPr>
            <p:cNvPr id="82" name="object 38"/>
            <p:cNvSpPr/>
            <p:nvPr/>
          </p:nvSpPr>
          <p:spPr>
            <a:xfrm>
              <a:off x="6475666" y="3626305"/>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Calibri"/>
              </a:endParaRPr>
            </a:p>
          </p:txBody>
        </p:sp>
        <p:sp>
          <p:nvSpPr>
            <p:cNvPr id="83" name="object 39"/>
            <p:cNvSpPr/>
            <p:nvPr/>
          </p:nvSpPr>
          <p:spPr>
            <a:xfrm>
              <a:off x="6434133" y="3602552"/>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a:rPr>
                <a:t> 1</a:t>
              </a:r>
              <a:endParaRPr kumimoji="0" sz="2000" b="0" i="0" u="none" strike="noStrike" kern="0" cap="none" spc="0" normalizeH="0" baseline="0" noProof="0" dirty="0">
                <a:ln>
                  <a:noFill/>
                </a:ln>
                <a:solidFill>
                  <a:prstClr val="white"/>
                </a:solidFill>
                <a:effectLst/>
                <a:uLnTx/>
                <a:uFillTx/>
                <a:latin typeface="Calibri"/>
              </a:endParaRPr>
            </a:p>
          </p:txBody>
        </p:sp>
        <p:sp>
          <p:nvSpPr>
            <p:cNvPr id="84" name="object 40"/>
            <p:cNvSpPr/>
            <p:nvPr/>
          </p:nvSpPr>
          <p:spPr>
            <a:xfrm>
              <a:off x="7671781" y="3626305"/>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Calibri"/>
              </a:endParaRPr>
            </a:p>
          </p:txBody>
        </p:sp>
        <p:sp>
          <p:nvSpPr>
            <p:cNvPr id="85" name="object 41"/>
            <p:cNvSpPr/>
            <p:nvPr/>
          </p:nvSpPr>
          <p:spPr>
            <a:xfrm>
              <a:off x="7671781" y="3626305"/>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a:rPr>
                <a:t> 1</a:t>
              </a:r>
              <a:endParaRPr kumimoji="0" sz="2000" b="0" i="0" u="none" strike="noStrike" kern="0" cap="none" spc="0" normalizeH="0" baseline="0" noProof="0" dirty="0">
                <a:ln>
                  <a:noFill/>
                </a:ln>
                <a:solidFill>
                  <a:prstClr val="white"/>
                </a:solidFill>
                <a:effectLst/>
                <a:uLnTx/>
                <a:uFillTx/>
                <a:latin typeface="Calibri"/>
              </a:endParaRPr>
            </a:p>
          </p:txBody>
        </p:sp>
        <p:cxnSp>
          <p:nvCxnSpPr>
            <p:cNvPr id="86" name="直接箭头连接符 23"/>
            <p:cNvCxnSpPr>
              <a:stCxn id="69" idx="5"/>
              <a:endCxn id="77" idx="1"/>
            </p:cNvCxnSpPr>
            <p:nvPr/>
          </p:nvCxnSpPr>
          <p:spPr>
            <a:xfrm>
              <a:off x="7015398" y="2009796"/>
              <a:ext cx="515430" cy="34040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7" name="直接箭头连接符 24"/>
            <p:cNvCxnSpPr>
              <a:stCxn id="69" idx="3"/>
              <a:endCxn id="70" idx="7"/>
            </p:cNvCxnSpPr>
            <p:nvPr/>
          </p:nvCxnSpPr>
          <p:spPr>
            <a:xfrm flipH="1">
              <a:off x="6217986" y="2009796"/>
              <a:ext cx="515432" cy="34041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8" name="直接箭头连接符 25"/>
            <p:cNvCxnSpPr>
              <a:stCxn id="70" idx="3"/>
              <a:endCxn id="73" idx="0"/>
            </p:cNvCxnSpPr>
            <p:nvPr/>
          </p:nvCxnSpPr>
          <p:spPr>
            <a:xfrm flipH="1">
              <a:off x="5678292" y="2560344"/>
              <a:ext cx="257714" cy="38363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9" name="直接箭头连接符 26"/>
            <p:cNvCxnSpPr>
              <a:stCxn id="77" idx="3"/>
              <a:endCxn id="78" idx="0"/>
            </p:cNvCxnSpPr>
            <p:nvPr/>
          </p:nvCxnSpPr>
          <p:spPr>
            <a:xfrm flipH="1">
              <a:off x="7273114" y="2560343"/>
              <a:ext cx="257714" cy="38845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90" name="直接箭头连接符 27"/>
            <p:cNvCxnSpPr>
              <a:stCxn id="71" idx="5"/>
              <a:endCxn id="74" idx="0"/>
            </p:cNvCxnSpPr>
            <p:nvPr/>
          </p:nvCxnSpPr>
          <p:spPr>
            <a:xfrm>
              <a:off x="6228802" y="2585939"/>
              <a:ext cx="246901" cy="358037"/>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91" name="直接箭头连接符 28"/>
            <p:cNvCxnSpPr>
              <a:stCxn id="77" idx="5"/>
              <a:endCxn id="80" idx="0"/>
            </p:cNvCxnSpPr>
            <p:nvPr/>
          </p:nvCxnSpPr>
          <p:spPr>
            <a:xfrm>
              <a:off x="7812808" y="2560343"/>
              <a:ext cx="257717" cy="38845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92" name="直接箭头连接符 29"/>
            <p:cNvCxnSpPr>
              <a:stCxn id="75" idx="4"/>
              <a:endCxn id="82" idx="0"/>
            </p:cNvCxnSpPr>
            <p:nvPr/>
          </p:nvCxnSpPr>
          <p:spPr>
            <a:xfrm>
              <a:off x="6475703" y="3241156"/>
              <a:ext cx="199353" cy="38514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93" name="直接箭头连接符 30"/>
            <p:cNvCxnSpPr>
              <a:stCxn id="81" idx="4"/>
              <a:endCxn id="85" idx="0"/>
            </p:cNvCxnSpPr>
            <p:nvPr/>
          </p:nvCxnSpPr>
          <p:spPr>
            <a:xfrm flipH="1">
              <a:off x="7871171" y="3246694"/>
              <a:ext cx="234443" cy="379611"/>
            </a:xfrm>
            <a:prstGeom prst="straightConnector1">
              <a:avLst/>
            </a:prstGeom>
            <a:noFill/>
            <a:ln w="38100" cap="flat" cmpd="sng" algn="ctr">
              <a:solidFill>
                <a:srgbClr val="4F81BD">
                  <a:shade val="95000"/>
                  <a:satMod val="105000"/>
                </a:srgbClr>
              </a:solidFill>
              <a:prstDash val="solid"/>
              <a:tailEnd type="triangle"/>
            </a:ln>
            <a:effectLst/>
          </p:spPr>
        </p:cxnSp>
        <p:sp>
          <p:nvSpPr>
            <p:cNvPr id="94" name="任意多边形 32"/>
            <p:cNvSpPr/>
            <p:nvPr/>
          </p:nvSpPr>
          <p:spPr>
            <a:xfrm>
              <a:off x="5343823" y="2191959"/>
              <a:ext cx="1590069" cy="2321170"/>
            </a:xfrm>
            <a:custGeom>
              <a:avLst/>
              <a:gdLst>
                <a:gd name="connsiteX0" fmla="*/ 886671 w 1590069"/>
                <a:gd name="connsiteY0" fmla="*/ 0 h 2321170"/>
                <a:gd name="connsiteX1" fmla="*/ 549046 w 1590069"/>
                <a:gd name="connsiteY1" fmla="*/ 14068 h 2321170"/>
                <a:gd name="connsiteX2" fmla="*/ 520911 w 1590069"/>
                <a:gd name="connsiteY2" fmla="*/ 42204 h 2321170"/>
                <a:gd name="connsiteX3" fmla="*/ 436505 w 1590069"/>
                <a:gd name="connsiteY3" fmla="*/ 70339 h 2321170"/>
                <a:gd name="connsiteX4" fmla="*/ 366166 w 1590069"/>
                <a:gd name="connsiteY4" fmla="*/ 154745 h 2321170"/>
                <a:gd name="connsiteX5" fmla="*/ 323963 w 1590069"/>
                <a:gd name="connsiteY5" fmla="*/ 168813 h 2321170"/>
                <a:gd name="connsiteX6" fmla="*/ 295828 w 1590069"/>
                <a:gd name="connsiteY6" fmla="*/ 211016 h 2321170"/>
                <a:gd name="connsiteX7" fmla="*/ 211422 w 1590069"/>
                <a:gd name="connsiteY7" fmla="*/ 323557 h 2321170"/>
                <a:gd name="connsiteX8" fmla="*/ 197354 w 1590069"/>
                <a:gd name="connsiteY8" fmla="*/ 365760 h 2321170"/>
                <a:gd name="connsiteX9" fmla="*/ 112948 w 1590069"/>
                <a:gd name="connsiteY9" fmla="*/ 506437 h 2321170"/>
                <a:gd name="connsiteX10" fmla="*/ 70745 w 1590069"/>
                <a:gd name="connsiteY10" fmla="*/ 633047 h 2321170"/>
                <a:gd name="connsiteX11" fmla="*/ 56677 w 1590069"/>
                <a:gd name="connsiteY11" fmla="*/ 675250 h 2321170"/>
                <a:gd name="connsiteX12" fmla="*/ 42609 w 1590069"/>
                <a:gd name="connsiteY12" fmla="*/ 815927 h 2321170"/>
                <a:gd name="connsiteX13" fmla="*/ 14474 w 1590069"/>
                <a:gd name="connsiteY13" fmla="*/ 900333 h 2321170"/>
                <a:gd name="connsiteX14" fmla="*/ 14474 w 1590069"/>
                <a:gd name="connsiteY14" fmla="*/ 1139484 h 2321170"/>
                <a:gd name="connsiteX15" fmla="*/ 28542 w 1590069"/>
                <a:gd name="connsiteY15" fmla="*/ 1237957 h 2321170"/>
                <a:gd name="connsiteX16" fmla="*/ 84812 w 1590069"/>
                <a:gd name="connsiteY16" fmla="*/ 1322364 h 2321170"/>
                <a:gd name="connsiteX17" fmla="*/ 127015 w 1590069"/>
                <a:gd name="connsiteY17" fmla="*/ 1406770 h 2321170"/>
                <a:gd name="connsiteX18" fmla="*/ 169218 w 1590069"/>
                <a:gd name="connsiteY18" fmla="*/ 1420837 h 2321170"/>
                <a:gd name="connsiteX19" fmla="*/ 239557 w 1590069"/>
                <a:gd name="connsiteY19" fmla="*/ 1491176 h 2321170"/>
                <a:gd name="connsiteX20" fmla="*/ 281760 w 1590069"/>
                <a:gd name="connsiteY20" fmla="*/ 1547447 h 2321170"/>
                <a:gd name="connsiteX21" fmla="*/ 309895 w 1590069"/>
                <a:gd name="connsiteY21" fmla="*/ 1589650 h 2321170"/>
                <a:gd name="connsiteX22" fmla="*/ 380234 w 1590069"/>
                <a:gd name="connsiteY22" fmla="*/ 1659988 h 2321170"/>
                <a:gd name="connsiteX23" fmla="*/ 422437 w 1590069"/>
                <a:gd name="connsiteY23" fmla="*/ 1730327 h 2321170"/>
                <a:gd name="connsiteX24" fmla="*/ 549046 w 1590069"/>
                <a:gd name="connsiteY24" fmla="*/ 1885071 h 2321170"/>
                <a:gd name="connsiteX25" fmla="*/ 605317 w 1590069"/>
                <a:gd name="connsiteY25" fmla="*/ 1913207 h 2321170"/>
                <a:gd name="connsiteX26" fmla="*/ 675655 w 1590069"/>
                <a:gd name="connsiteY26" fmla="*/ 1983545 h 2321170"/>
                <a:gd name="connsiteX27" fmla="*/ 745994 w 1590069"/>
                <a:gd name="connsiteY27" fmla="*/ 2067951 h 2321170"/>
                <a:gd name="connsiteX28" fmla="*/ 858535 w 1590069"/>
                <a:gd name="connsiteY28" fmla="*/ 2166425 h 2321170"/>
                <a:gd name="connsiteX29" fmla="*/ 928874 w 1590069"/>
                <a:gd name="connsiteY29" fmla="*/ 2208628 h 2321170"/>
                <a:gd name="connsiteX30" fmla="*/ 971077 w 1590069"/>
                <a:gd name="connsiteY30" fmla="*/ 2250831 h 2321170"/>
                <a:gd name="connsiteX31" fmla="*/ 1013280 w 1590069"/>
                <a:gd name="connsiteY31" fmla="*/ 2264899 h 2321170"/>
                <a:gd name="connsiteX32" fmla="*/ 1125822 w 1590069"/>
                <a:gd name="connsiteY32" fmla="*/ 2293034 h 2321170"/>
                <a:gd name="connsiteX33" fmla="*/ 1196160 w 1590069"/>
                <a:gd name="connsiteY33" fmla="*/ 2321170 h 2321170"/>
                <a:gd name="connsiteX34" fmla="*/ 1294634 w 1590069"/>
                <a:gd name="connsiteY34" fmla="*/ 2307102 h 2321170"/>
                <a:gd name="connsiteX35" fmla="*/ 1322769 w 1590069"/>
                <a:gd name="connsiteY35" fmla="*/ 2264899 h 2321170"/>
                <a:gd name="connsiteX36" fmla="*/ 1364972 w 1590069"/>
                <a:gd name="connsiteY36" fmla="*/ 2236764 h 2321170"/>
                <a:gd name="connsiteX37" fmla="*/ 1379040 w 1590069"/>
                <a:gd name="connsiteY37" fmla="*/ 2194560 h 2321170"/>
                <a:gd name="connsiteX38" fmla="*/ 1407175 w 1590069"/>
                <a:gd name="connsiteY38" fmla="*/ 2152357 h 2321170"/>
                <a:gd name="connsiteX39" fmla="*/ 1421243 w 1590069"/>
                <a:gd name="connsiteY39" fmla="*/ 2082019 h 2321170"/>
                <a:gd name="connsiteX40" fmla="*/ 1435311 w 1590069"/>
                <a:gd name="connsiteY40" fmla="*/ 2039816 h 2321170"/>
                <a:gd name="connsiteX41" fmla="*/ 1463446 w 1590069"/>
                <a:gd name="connsiteY41" fmla="*/ 1885071 h 2321170"/>
                <a:gd name="connsiteX42" fmla="*/ 1491582 w 1590069"/>
                <a:gd name="connsiteY42" fmla="*/ 1758462 h 2321170"/>
                <a:gd name="connsiteX43" fmla="*/ 1519717 w 1590069"/>
                <a:gd name="connsiteY43" fmla="*/ 1716259 h 2321170"/>
                <a:gd name="connsiteX44" fmla="*/ 1533785 w 1590069"/>
                <a:gd name="connsiteY44" fmla="*/ 1617785 h 2321170"/>
                <a:gd name="connsiteX45" fmla="*/ 1561920 w 1590069"/>
                <a:gd name="connsiteY45" fmla="*/ 1533379 h 2321170"/>
                <a:gd name="connsiteX46" fmla="*/ 1590055 w 1590069"/>
                <a:gd name="connsiteY46" fmla="*/ 1139484 h 2321170"/>
                <a:gd name="connsiteX47" fmla="*/ 1575988 w 1590069"/>
                <a:gd name="connsiteY47" fmla="*/ 1097280 h 2321170"/>
                <a:gd name="connsiteX48" fmla="*/ 1561920 w 1590069"/>
                <a:gd name="connsiteY48" fmla="*/ 984739 h 2321170"/>
                <a:gd name="connsiteX49" fmla="*/ 1533785 w 1590069"/>
                <a:gd name="connsiteY49" fmla="*/ 886265 h 2321170"/>
                <a:gd name="connsiteX50" fmla="*/ 1519717 w 1590069"/>
                <a:gd name="connsiteY50" fmla="*/ 815927 h 2321170"/>
                <a:gd name="connsiteX51" fmla="*/ 1491582 w 1590069"/>
                <a:gd name="connsiteY51" fmla="*/ 618979 h 2321170"/>
                <a:gd name="connsiteX52" fmla="*/ 1477514 w 1590069"/>
                <a:gd name="connsiteY52" fmla="*/ 562708 h 2321170"/>
                <a:gd name="connsiteX53" fmla="*/ 1435311 w 1590069"/>
                <a:gd name="connsiteY53" fmla="*/ 520505 h 2321170"/>
                <a:gd name="connsiteX54" fmla="*/ 1421243 w 1590069"/>
                <a:gd name="connsiteY54" fmla="*/ 450167 h 2321170"/>
                <a:gd name="connsiteX55" fmla="*/ 1350905 w 1590069"/>
                <a:gd name="connsiteY55" fmla="*/ 393896 h 2321170"/>
                <a:gd name="connsiteX56" fmla="*/ 1280566 w 1590069"/>
                <a:gd name="connsiteY56" fmla="*/ 323557 h 2321170"/>
                <a:gd name="connsiteX57" fmla="*/ 1252431 w 1590069"/>
                <a:gd name="connsiteY57" fmla="*/ 281354 h 2321170"/>
                <a:gd name="connsiteX58" fmla="*/ 1210228 w 1590069"/>
                <a:gd name="connsiteY58" fmla="*/ 253219 h 2321170"/>
                <a:gd name="connsiteX59" fmla="*/ 1153957 w 1590069"/>
                <a:gd name="connsiteY59" fmla="*/ 196948 h 2321170"/>
                <a:gd name="connsiteX60" fmla="*/ 1055483 w 1590069"/>
                <a:gd name="connsiteY60" fmla="*/ 98474 h 2321170"/>
                <a:gd name="connsiteX61" fmla="*/ 1013280 w 1590069"/>
                <a:gd name="connsiteY61" fmla="*/ 56271 h 2321170"/>
                <a:gd name="connsiteX62" fmla="*/ 971077 w 1590069"/>
                <a:gd name="connsiteY62" fmla="*/ 42204 h 2321170"/>
                <a:gd name="connsiteX63" fmla="*/ 914806 w 1590069"/>
                <a:gd name="connsiteY63" fmla="*/ 14068 h 2321170"/>
                <a:gd name="connsiteX64" fmla="*/ 886671 w 1590069"/>
                <a:gd name="connsiteY64" fmla="*/ 0 h 2321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590069" h="2321170">
                  <a:moveTo>
                    <a:pt x="886671" y="0"/>
                  </a:moveTo>
                  <a:cubicBezTo>
                    <a:pt x="825711" y="0"/>
                    <a:pt x="660943" y="1157"/>
                    <a:pt x="549046" y="14068"/>
                  </a:cubicBezTo>
                  <a:cubicBezTo>
                    <a:pt x="535870" y="15588"/>
                    <a:pt x="532774" y="36272"/>
                    <a:pt x="520911" y="42204"/>
                  </a:cubicBezTo>
                  <a:cubicBezTo>
                    <a:pt x="494385" y="55467"/>
                    <a:pt x="436505" y="70339"/>
                    <a:pt x="436505" y="70339"/>
                  </a:cubicBezTo>
                  <a:cubicBezTo>
                    <a:pt x="415744" y="101479"/>
                    <a:pt x="398660" y="133082"/>
                    <a:pt x="366166" y="154745"/>
                  </a:cubicBezTo>
                  <a:cubicBezTo>
                    <a:pt x="353828" y="162970"/>
                    <a:pt x="338031" y="164124"/>
                    <a:pt x="323963" y="168813"/>
                  </a:cubicBezTo>
                  <a:cubicBezTo>
                    <a:pt x="314585" y="182881"/>
                    <a:pt x="306390" y="197814"/>
                    <a:pt x="295828" y="211016"/>
                  </a:cubicBezTo>
                  <a:cubicBezTo>
                    <a:pt x="257736" y="258630"/>
                    <a:pt x="239471" y="239411"/>
                    <a:pt x="211422" y="323557"/>
                  </a:cubicBezTo>
                  <a:cubicBezTo>
                    <a:pt x="206733" y="337625"/>
                    <a:pt x="204555" y="352797"/>
                    <a:pt x="197354" y="365760"/>
                  </a:cubicBezTo>
                  <a:cubicBezTo>
                    <a:pt x="150173" y="450686"/>
                    <a:pt x="143355" y="430421"/>
                    <a:pt x="112948" y="506437"/>
                  </a:cubicBezTo>
                  <a:cubicBezTo>
                    <a:pt x="112933" y="506474"/>
                    <a:pt x="77785" y="611926"/>
                    <a:pt x="70745" y="633047"/>
                  </a:cubicBezTo>
                  <a:lnTo>
                    <a:pt x="56677" y="675250"/>
                  </a:lnTo>
                  <a:cubicBezTo>
                    <a:pt x="51988" y="722142"/>
                    <a:pt x="51294" y="769608"/>
                    <a:pt x="42609" y="815927"/>
                  </a:cubicBezTo>
                  <a:cubicBezTo>
                    <a:pt x="37144" y="845076"/>
                    <a:pt x="14474" y="900333"/>
                    <a:pt x="14474" y="900333"/>
                  </a:cubicBezTo>
                  <a:cubicBezTo>
                    <a:pt x="-5076" y="1037182"/>
                    <a:pt x="-4574" y="977579"/>
                    <a:pt x="14474" y="1139484"/>
                  </a:cubicBezTo>
                  <a:cubicBezTo>
                    <a:pt x="18348" y="1172414"/>
                    <a:pt x="16639" y="1207009"/>
                    <a:pt x="28542" y="1237957"/>
                  </a:cubicBezTo>
                  <a:cubicBezTo>
                    <a:pt x="40681" y="1269518"/>
                    <a:pt x="74119" y="1290285"/>
                    <a:pt x="84812" y="1322364"/>
                  </a:cubicBezTo>
                  <a:cubicBezTo>
                    <a:pt x="94079" y="1350165"/>
                    <a:pt x="102225" y="1386938"/>
                    <a:pt x="127015" y="1406770"/>
                  </a:cubicBezTo>
                  <a:cubicBezTo>
                    <a:pt x="138594" y="1416033"/>
                    <a:pt x="155150" y="1416148"/>
                    <a:pt x="169218" y="1420837"/>
                  </a:cubicBezTo>
                  <a:cubicBezTo>
                    <a:pt x="192664" y="1444283"/>
                    <a:pt x="219662" y="1464649"/>
                    <a:pt x="239557" y="1491176"/>
                  </a:cubicBezTo>
                  <a:cubicBezTo>
                    <a:pt x="253625" y="1509933"/>
                    <a:pt x="268132" y="1528368"/>
                    <a:pt x="281760" y="1547447"/>
                  </a:cubicBezTo>
                  <a:cubicBezTo>
                    <a:pt x="291587" y="1561205"/>
                    <a:pt x="298762" y="1576926"/>
                    <a:pt x="309895" y="1589650"/>
                  </a:cubicBezTo>
                  <a:cubicBezTo>
                    <a:pt x="331730" y="1614604"/>
                    <a:pt x="380234" y="1659988"/>
                    <a:pt x="380234" y="1659988"/>
                  </a:cubicBezTo>
                  <a:cubicBezTo>
                    <a:pt x="404664" y="1733277"/>
                    <a:pt x="378300" y="1675155"/>
                    <a:pt x="422437" y="1730327"/>
                  </a:cubicBezTo>
                  <a:cubicBezTo>
                    <a:pt x="439032" y="1751071"/>
                    <a:pt x="507519" y="1855409"/>
                    <a:pt x="549046" y="1885071"/>
                  </a:cubicBezTo>
                  <a:cubicBezTo>
                    <a:pt x="566111" y="1897260"/>
                    <a:pt x="586560" y="1903828"/>
                    <a:pt x="605317" y="1913207"/>
                  </a:cubicBezTo>
                  <a:cubicBezTo>
                    <a:pt x="635074" y="2002476"/>
                    <a:pt x="593313" y="1910352"/>
                    <a:pt x="675655" y="1983545"/>
                  </a:cubicBezTo>
                  <a:cubicBezTo>
                    <a:pt x="703028" y="2007877"/>
                    <a:pt x="721662" y="2040578"/>
                    <a:pt x="745994" y="2067951"/>
                  </a:cubicBezTo>
                  <a:cubicBezTo>
                    <a:pt x="791963" y="2119666"/>
                    <a:pt x="799021" y="2115413"/>
                    <a:pt x="858535" y="2166425"/>
                  </a:cubicBezTo>
                  <a:cubicBezTo>
                    <a:pt x="907688" y="2208556"/>
                    <a:pt x="862314" y="2186441"/>
                    <a:pt x="928874" y="2208628"/>
                  </a:cubicBezTo>
                  <a:cubicBezTo>
                    <a:pt x="942942" y="2222696"/>
                    <a:pt x="954524" y="2239795"/>
                    <a:pt x="971077" y="2250831"/>
                  </a:cubicBezTo>
                  <a:cubicBezTo>
                    <a:pt x="983415" y="2259056"/>
                    <a:pt x="998974" y="2260997"/>
                    <a:pt x="1013280" y="2264899"/>
                  </a:cubicBezTo>
                  <a:cubicBezTo>
                    <a:pt x="1050586" y="2275073"/>
                    <a:pt x="1089919" y="2278673"/>
                    <a:pt x="1125822" y="2293034"/>
                  </a:cubicBezTo>
                  <a:lnTo>
                    <a:pt x="1196160" y="2321170"/>
                  </a:lnTo>
                  <a:cubicBezTo>
                    <a:pt x="1228985" y="2316481"/>
                    <a:pt x="1264334" y="2320569"/>
                    <a:pt x="1294634" y="2307102"/>
                  </a:cubicBezTo>
                  <a:cubicBezTo>
                    <a:pt x="1310084" y="2300235"/>
                    <a:pt x="1310814" y="2276854"/>
                    <a:pt x="1322769" y="2264899"/>
                  </a:cubicBezTo>
                  <a:cubicBezTo>
                    <a:pt x="1334724" y="2252944"/>
                    <a:pt x="1350904" y="2246142"/>
                    <a:pt x="1364972" y="2236764"/>
                  </a:cubicBezTo>
                  <a:cubicBezTo>
                    <a:pt x="1369661" y="2222696"/>
                    <a:pt x="1372408" y="2207823"/>
                    <a:pt x="1379040" y="2194560"/>
                  </a:cubicBezTo>
                  <a:cubicBezTo>
                    <a:pt x="1386601" y="2179438"/>
                    <a:pt x="1401238" y="2168188"/>
                    <a:pt x="1407175" y="2152357"/>
                  </a:cubicBezTo>
                  <a:cubicBezTo>
                    <a:pt x="1415571" y="2129969"/>
                    <a:pt x="1415444" y="2105215"/>
                    <a:pt x="1421243" y="2082019"/>
                  </a:cubicBezTo>
                  <a:cubicBezTo>
                    <a:pt x="1424840" y="2067633"/>
                    <a:pt x="1430622" y="2053884"/>
                    <a:pt x="1435311" y="2039816"/>
                  </a:cubicBezTo>
                  <a:cubicBezTo>
                    <a:pt x="1471066" y="1789516"/>
                    <a:pt x="1430284" y="2050879"/>
                    <a:pt x="1463446" y="1885071"/>
                  </a:cubicBezTo>
                  <a:cubicBezTo>
                    <a:pt x="1470651" y="1849048"/>
                    <a:pt x="1473329" y="1794967"/>
                    <a:pt x="1491582" y="1758462"/>
                  </a:cubicBezTo>
                  <a:cubicBezTo>
                    <a:pt x="1499143" y="1743340"/>
                    <a:pt x="1510339" y="1730327"/>
                    <a:pt x="1519717" y="1716259"/>
                  </a:cubicBezTo>
                  <a:cubicBezTo>
                    <a:pt x="1524406" y="1683434"/>
                    <a:pt x="1526329" y="1650094"/>
                    <a:pt x="1533785" y="1617785"/>
                  </a:cubicBezTo>
                  <a:cubicBezTo>
                    <a:pt x="1540454" y="1588887"/>
                    <a:pt x="1561920" y="1533379"/>
                    <a:pt x="1561920" y="1533379"/>
                  </a:cubicBezTo>
                  <a:cubicBezTo>
                    <a:pt x="1571298" y="1402081"/>
                    <a:pt x="1585811" y="1271048"/>
                    <a:pt x="1590055" y="1139484"/>
                  </a:cubicBezTo>
                  <a:cubicBezTo>
                    <a:pt x="1590533" y="1124663"/>
                    <a:pt x="1578641" y="1111870"/>
                    <a:pt x="1575988" y="1097280"/>
                  </a:cubicBezTo>
                  <a:cubicBezTo>
                    <a:pt x="1569225" y="1060084"/>
                    <a:pt x="1568135" y="1022030"/>
                    <a:pt x="1561920" y="984739"/>
                  </a:cubicBezTo>
                  <a:cubicBezTo>
                    <a:pt x="1548765" y="905809"/>
                    <a:pt x="1550507" y="953155"/>
                    <a:pt x="1533785" y="886265"/>
                  </a:cubicBezTo>
                  <a:cubicBezTo>
                    <a:pt x="1527986" y="863069"/>
                    <a:pt x="1523099" y="839597"/>
                    <a:pt x="1519717" y="815927"/>
                  </a:cubicBezTo>
                  <a:cubicBezTo>
                    <a:pt x="1497598" y="661097"/>
                    <a:pt x="1517023" y="733464"/>
                    <a:pt x="1491582" y="618979"/>
                  </a:cubicBezTo>
                  <a:cubicBezTo>
                    <a:pt x="1487388" y="600105"/>
                    <a:pt x="1487107" y="579495"/>
                    <a:pt x="1477514" y="562708"/>
                  </a:cubicBezTo>
                  <a:cubicBezTo>
                    <a:pt x="1467643" y="545435"/>
                    <a:pt x="1449379" y="534573"/>
                    <a:pt x="1435311" y="520505"/>
                  </a:cubicBezTo>
                  <a:cubicBezTo>
                    <a:pt x="1430622" y="497059"/>
                    <a:pt x="1430662" y="472144"/>
                    <a:pt x="1421243" y="450167"/>
                  </a:cubicBezTo>
                  <a:cubicBezTo>
                    <a:pt x="1411839" y="428225"/>
                    <a:pt x="1365027" y="406252"/>
                    <a:pt x="1350905" y="393896"/>
                  </a:cubicBezTo>
                  <a:cubicBezTo>
                    <a:pt x="1325951" y="372061"/>
                    <a:pt x="1298959" y="351146"/>
                    <a:pt x="1280566" y="323557"/>
                  </a:cubicBezTo>
                  <a:cubicBezTo>
                    <a:pt x="1271188" y="309489"/>
                    <a:pt x="1264386" y="293309"/>
                    <a:pt x="1252431" y="281354"/>
                  </a:cubicBezTo>
                  <a:cubicBezTo>
                    <a:pt x="1240476" y="269399"/>
                    <a:pt x="1223065" y="264222"/>
                    <a:pt x="1210228" y="253219"/>
                  </a:cubicBezTo>
                  <a:cubicBezTo>
                    <a:pt x="1190088" y="235956"/>
                    <a:pt x="1172714" y="215705"/>
                    <a:pt x="1153957" y="196948"/>
                  </a:cubicBezTo>
                  <a:lnTo>
                    <a:pt x="1055483" y="98474"/>
                  </a:lnTo>
                  <a:cubicBezTo>
                    <a:pt x="1041415" y="84406"/>
                    <a:pt x="1032154" y="62562"/>
                    <a:pt x="1013280" y="56271"/>
                  </a:cubicBezTo>
                  <a:cubicBezTo>
                    <a:pt x="999212" y="51582"/>
                    <a:pt x="984707" y="48045"/>
                    <a:pt x="971077" y="42204"/>
                  </a:cubicBezTo>
                  <a:cubicBezTo>
                    <a:pt x="951802" y="33943"/>
                    <a:pt x="935278" y="18617"/>
                    <a:pt x="914806" y="14068"/>
                  </a:cubicBezTo>
                  <a:cubicBezTo>
                    <a:pt x="891918" y="8982"/>
                    <a:pt x="947631" y="0"/>
                    <a:pt x="886671" y="0"/>
                  </a:cubicBezTo>
                  <a:close/>
                </a:path>
              </a:pathLst>
            </a:custGeom>
            <a:noFill/>
            <a:ln w="76200" cap="flat" cmpd="sng" algn="ctr">
              <a:solidFill>
                <a:srgbClr val="8064A2">
                  <a:lumMod val="20000"/>
                  <a:lumOff val="8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5" name="任意多边形 33"/>
            <p:cNvSpPr/>
            <p:nvPr/>
          </p:nvSpPr>
          <p:spPr>
            <a:xfrm>
              <a:off x="7026778" y="2171114"/>
              <a:ext cx="1660022" cy="2152363"/>
            </a:xfrm>
            <a:custGeom>
              <a:avLst/>
              <a:gdLst>
                <a:gd name="connsiteX0" fmla="*/ 717486 w 1660022"/>
                <a:gd name="connsiteY0" fmla="*/ 0 h 2152363"/>
                <a:gd name="connsiteX1" fmla="*/ 576810 w 1660022"/>
                <a:gd name="connsiteY1" fmla="*/ 70338 h 2152363"/>
                <a:gd name="connsiteX2" fmla="*/ 534606 w 1660022"/>
                <a:gd name="connsiteY2" fmla="*/ 84406 h 2152363"/>
                <a:gd name="connsiteX3" fmla="*/ 492403 w 1660022"/>
                <a:gd name="connsiteY3" fmla="*/ 112541 h 2152363"/>
                <a:gd name="connsiteX4" fmla="*/ 407997 w 1660022"/>
                <a:gd name="connsiteY4" fmla="*/ 140677 h 2152363"/>
                <a:gd name="connsiteX5" fmla="*/ 365794 w 1660022"/>
                <a:gd name="connsiteY5" fmla="*/ 168812 h 2152363"/>
                <a:gd name="connsiteX6" fmla="*/ 267320 w 1660022"/>
                <a:gd name="connsiteY6" fmla="*/ 196948 h 2152363"/>
                <a:gd name="connsiteX7" fmla="*/ 211050 w 1660022"/>
                <a:gd name="connsiteY7" fmla="*/ 253218 h 2152363"/>
                <a:gd name="connsiteX8" fmla="*/ 168846 w 1660022"/>
                <a:gd name="connsiteY8" fmla="*/ 337624 h 2152363"/>
                <a:gd name="connsiteX9" fmla="*/ 154779 w 1660022"/>
                <a:gd name="connsiteY9" fmla="*/ 393895 h 2152363"/>
                <a:gd name="connsiteX10" fmla="*/ 126643 w 1660022"/>
                <a:gd name="connsiteY10" fmla="*/ 422031 h 2152363"/>
                <a:gd name="connsiteX11" fmla="*/ 98508 w 1660022"/>
                <a:gd name="connsiteY11" fmla="*/ 464234 h 2152363"/>
                <a:gd name="connsiteX12" fmla="*/ 84440 w 1660022"/>
                <a:gd name="connsiteY12" fmla="*/ 506437 h 2152363"/>
                <a:gd name="connsiteX13" fmla="*/ 28170 w 1660022"/>
                <a:gd name="connsiteY13" fmla="*/ 590843 h 2152363"/>
                <a:gd name="connsiteX14" fmla="*/ 34 w 1660022"/>
                <a:gd name="connsiteY14" fmla="*/ 731520 h 2152363"/>
                <a:gd name="connsiteX15" fmla="*/ 28170 w 1660022"/>
                <a:gd name="connsiteY15" fmla="*/ 1083212 h 2152363"/>
                <a:gd name="connsiteX16" fmla="*/ 70373 w 1660022"/>
                <a:gd name="connsiteY16" fmla="*/ 1209821 h 2152363"/>
                <a:gd name="connsiteX17" fmla="*/ 98508 w 1660022"/>
                <a:gd name="connsiteY17" fmla="*/ 1322363 h 2152363"/>
                <a:gd name="connsiteX18" fmla="*/ 196982 w 1660022"/>
                <a:gd name="connsiteY18" fmla="*/ 1406769 h 2152363"/>
                <a:gd name="connsiteX19" fmla="*/ 225117 w 1660022"/>
                <a:gd name="connsiteY19" fmla="*/ 1448972 h 2152363"/>
                <a:gd name="connsiteX20" fmla="*/ 253253 w 1660022"/>
                <a:gd name="connsiteY20" fmla="*/ 1477108 h 2152363"/>
                <a:gd name="connsiteX21" fmla="*/ 323591 w 1660022"/>
                <a:gd name="connsiteY21" fmla="*/ 1575581 h 2152363"/>
                <a:gd name="connsiteX22" fmla="*/ 337659 w 1660022"/>
                <a:gd name="connsiteY22" fmla="*/ 1674055 h 2152363"/>
                <a:gd name="connsiteX23" fmla="*/ 379862 w 1660022"/>
                <a:gd name="connsiteY23" fmla="*/ 1716258 h 2152363"/>
                <a:gd name="connsiteX24" fmla="*/ 407997 w 1660022"/>
                <a:gd name="connsiteY24" fmla="*/ 1800664 h 2152363"/>
                <a:gd name="connsiteX25" fmla="*/ 478336 w 1660022"/>
                <a:gd name="connsiteY25" fmla="*/ 1856935 h 2152363"/>
                <a:gd name="connsiteX26" fmla="*/ 520539 w 1660022"/>
                <a:gd name="connsiteY26" fmla="*/ 1941341 h 2152363"/>
                <a:gd name="connsiteX27" fmla="*/ 548674 w 1660022"/>
                <a:gd name="connsiteY27" fmla="*/ 1969477 h 2152363"/>
                <a:gd name="connsiteX28" fmla="*/ 576810 w 1660022"/>
                <a:gd name="connsiteY28" fmla="*/ 2011680 h 2152363"/>
                <a:gd name="connsiteX29" fmla="*/ 619013 w 1660022"/>
                <a:gd name="connsiteY29" fmla="*/ 2025748 h 2152363"/>
                <a:gd name="connsiteX30" fmla="*/ 647148 w 1660022"/>
                <a:gd name="connsiteY30" fmla="*/ 2067951 h 2152363"/>
                <a:gd name="connsiteX31" fmla="*/ 689351 w 1660022"/>
                <a:gd name="connsiteY31" fmla="*/ 2096086 h 2152363"/>
                <a:gd name="connsiteX32" fmla="*/ 787825 w 1660022"/>
                <a:gd name="connsiteY32" fmla="*/ 2138289 h 2152363"/>
                <a:gd name="connsiteX33" fmla="*/ 928502 w 1660022"/>
                <a:gd name="connsiteY33" fmla="*/ 2152357 h 2152363"/>
                <a:gd name="connsiteX34" fmla="*/ 1195788 w 1660022"/>
                <a:gd name="connsiteY34" fmla="*/ 2124221 h 2152363"/>
                <a:gd name="connsiteX35" fmla="*/ 1237991 w 1660022"/>
                <a:gd name="connsiteY35" fmla="*/ 2096086 h 2152363"/>
                <a:gd name="connsiteX36" fmla="*/ 1322397 w 1660022"/>
                <a:gd name="connsiteY36" fmla="*/ 2067951 h 2152363"/>
                <a:gd name="connsiteX37" fmla="*/ 1350533 w 1660022"/>
                <a:gd name="connsiteY37" fmla="*/ 2039815 h 2152363"/>
                <a:gd name="connsiteX38" fmla="*/ 1406803 w 1660022"/>
                <a:gd name="connsiteY38" fmla="*/ 2011680 h 2152363"/>
                <a:gd name="connsiteX39" fmla="*/ 1477142 w 1660022"/>
                <a:gd name="connsiteY39" fmla="*/ 1955409 h 2152363"/>
                <a:gd name="connsiteX40" fmla="*/ 1505277 w 1660022"/>
                <a:gd name="connsiteY40" fmla="*/ 1913206 h 2152363"/>
                <a:gd name="connsiteX41" fmla="*/ 1561548 w 1660022"/>
                <a:gd name="connsiteY41" fmla="*/ 1871003 h 2152363"/>
                <a:gd name="connsiteX42" fmla="*/ 1575616 w 1660022"/>
                <a:gd name="connsiteY42" fmla="*/ 1828800 h 2152363"/>
                <a:gd name="connsiteX43" fmla="*/ 1631886 w 1660022"/>
                <a:gd name="connsiteY43" fmla="*/ 1744394 h 2152363"/>
                <a:gd name="connsiteX44" fmla="*/ 1660022 w 1660022"/>
                <a:gd name="connsiteY44" fmla="*/ 1688123 h 2152363"/>
                <a:gd name="connsiteX45" fmla="*/ 1645954 w 1660022"/>
                <a:gd name="connsiteY45" fmla="*/ 1252024 h 2152363"/>
                <a:gd name="connsiteX46" fmla="*/ 1603751 w 1660022"/>
                <a:gd name="connsiteY46" fmla="*/ 1223889 h 2152363"/>
                <a:gd name="connsiteX47" fmla="*/ 1575616 w 1660022"/>
                <a:gd name="connsiteY47" fmla="*/ 1181686 h 2152363"/>
                <a:gd name="connsiteX48" fmla="*/ 1547480 w 1660022"/>
                <a:gd name="connsiteY48" fmla="*/ 1041009 h 2152363"/>
                <a:gd name="connsiteX49" fmla="*/ 1505277 w 1660022"/>
                <a:gd name="connsiteY49" fmla="*/ 900332 h 2152363"/>
                <a:gd name="connsiteX50" fmla="*/ 1434939 w 1660022"/>
                <a:gd name="connsiteY50" fmla="*/ 675249 h 2152363"/>
                <a:gd name="connsiteX51" fmla="*/ 1378668 w 1660022"/>
                <a:gd name="connsiteY51" fmla="*/ 618978 h 2152363"/>
                <a:gd name="connsiteX52" fmla="*/ 1322397 w 1660022"/>
                <a:gd name="connsiteY52" fmla="*/ 548640 h 2152363"/>
                <a:gd name="connsiteX53" fmla="*/ 1294262 w 1660022"/>
                <a:gd name="connsiteY53" fmla="*/ 506437 h 2152363"/>
                <a:gd name="connsiteX54" fmla="*/ 1252059 w 1660022"/>
                <a:gd name="connsiteY54" fmla="*/ 478301 h 2152363"/>
                <a:gd name="connsiteX55" fmla="*/ 1237991 w 1660022"/>
                <a:gd name="connsiteY55" fmla="*/ 436098 h 2152363"/>
                <a:gd name="connsiteX56" fmla="*/ 1153585 w 1660022"/>
                <a:gd name="connsiteY56" fmla="*/ 365760 h 2152363"/>
                <a:gd name="connsiteX57" fmla="*/ 1097314 w 1660022"/>
                <a:gd name="connsiteY57" fmla="*/ 309489 h 2152363"/>
                <a:gd name="connsiteX58" fmla="*/ 1055111 w 1660022"/>
                <a:gd name="connsiteY58" fmla="*/ 267286 h 2152363"/>
                <a:gd name="connsiteX59" fmla="*/ 1012908 w 1660022"/>
                <a:gd name="connsiteY59" fmla="*/ 253218 h 2152363"/>
                <a:gd name="connsiteX60" fmla="*/ 984773 w 1660022"/>
                <a:gd name="connsiteY60" fmla="*/ 211015 h 2152363"/>
                <a:gd name="connsiteX61" fmla="*/ 928502 w 1660022"/>
                <a:gd name="connsiteY61" fmla="*/ 154744 h 2152363"/>
                <a:gd name="connsiteX62" fmla="*/ 900366 w 1660022"/>
                <a:gd name="connsiteY62" fmla="*/ 112541 h 2152363"/>
                <a:gd name="connsiteX63" fmla="*/ 858163 w 1660022"/>
                <a:gd name="connsiteY63" fmla="*/ 98474 h 2152363"/>
                <a:gd name="connsiteX64" fmla="*/ 815960 w 1660022"/>
                <a:gd name="connsiteY64" fmla="*/ 70338 h 2152363"/>
                <a:gd name="connsiteX65" fmla="*/ 731554 w 1660022"/>
                <a:gd name="connsiteY65" fmla="*/ 42203 h 2152363"/>
                <a:gd name="connsiteX66" fmla="*/ 717486 w 1660022"/>
                <a:gd name="connsiteY66" fmla="*/ 0 h 2152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660022" h="2152363">
                  <a:moveTo>
                    <a:pt x="717486" y="0"/>
                  </a:moveTo>
                  <a:cubicBezTo>
                    <a:pt x="670594" y="23446"/>
                    <a:pt x="626546" y="53759"/>
                    <a:pt x="576810" y="70338"/>
                  </a:cubicBezTo>
                  <a:cubicBezTo>
                    <a:pt x="562742" y="75027"/>
                    <a:pt x="547869" y="77774"/>
                    <a:pt x="534606" y="84406"/>
                  </a:cubicBezTo>
                  <a:cubicBezTo>
                    <a:pt x="519484" y="91967"/>
                    <a:pt x="507853" y="105674"/>
                    <a:pt x="492403" y="112541"/>
                  </a:cubicBezTo>
                  <a:cubicBezTo>
                    <a:pt x="465302" y="124586"/>
                    <a:pt x="432673" y="124226"/>
                    <a:pt x="407997" y="140677"/>
                  </a:cubicBezTo>
                  <a:cubicBezTo>
                    <a:pt x="393929" y="150055"/>
                    <a:pt x="380916" y="161251"/>
                    <a:pt x="365794" y="168812"/>
                  </a:cubicBezTo>
                  <a:cubicBezTo>
                    <a:pt x="345611" y="178903"/>
                    <a:pt x="285351" y="192440"/>
                    <a:pt x="267320" y="196948"/>
                  </a:cubicBezTo>
                  <a:cubicBezTo>
                    <a:pt x="236629" y="289026"/>
                    <a:pt x="279256" y="198654"/>
                    <a:pt x="211050" y="253218"/>
                  </a:cubicBezTo>
                  <a:cubicBezTo>
                    <a:pt x="188215" y="271485"/>
                    <a:pt x="176397" y="311195"/>
                    <a:pt x="168846" y="337624"/>
                  </a:cubicBezTo>
                  <a:cubicBezTo>
                    <a:pt x="163535" y="356214"/>
                    <a:pt x="163425" y="376602"/>
                    <a:pt x="154779" y="393895"/>
                  </a:cubicBezTo>
                  <a:cubicBezTo>
                    <a:pt x="148847" y="405758"/>
                    <a:pt x="134929" y="411674"/>
                    <a:pt x="126643" y="422031"/>
                  </a:cubicBezTo>
                  <a:cubicBezTo>
                    <a:pt x="116081" y="435233"/>
                    <a:pt x="106069" y="449112"/>
                    <a:pt x="98508" y="464234"/>
                  </a:cubicBezTo>
                  <a:cubicBezTo>
                    <a:pt x="91876" y="477497"/>
                    <a:pt x="91641" y="493474"/>
                    <a:pt x="84440" y="506437"/>
                  </a:cubicBezTo>
                  <a:cubicBezTo>
                    <a:pt x="68018" y="535996"/>
                    <a:pt x="28170" y="590843"/>
                    <a:pt x="28170" y="590843"/>
                  </a:cubicBezTo>
                  <a:cubicBezTo>
                    <a:pt x="19542" y="625353"/>
                    <a:pt x="-952" y="700970"/>
                    <a:pt x="34" y="731520"/>
                  </a:cubicBezTo>
                  <a:cubicBezTo>
                    <a:pt x="3826" y="849064"/>
                    <a:pt x="17193" y="966120"/>
                    <a:pt x="28170" y="1083212"/>
                  </a:cubicBezTo>
                  <a:cubicBezTo>
                    <a:pt x="38066" y="1188770"/>
                    <a:pt x="21209" y="1160659"/>
                    <a:pt x="70373" y="1209821"/>
                  </a:cubicBezTo>
                  <a:cubicBezTo>
                    <a:pt x="79751" y="1247335"/>
                    <a:pt x="66334" y="1300914"/>
                    <a:pt x="98508" y="1322363"/>
                  </a:cubicBezTo>
                  <a:cubicBezTo>
                    <a:pt x="136691" y="1347818"/>
                    <a:pt x="169692" y="1365833"/>
                    <a:pt x="196982" y="1406769"/>
                  </a:cubicBezTo>
                  <a:cubicBezTo>
                    <a:pt x="206360" y="1420837"/>
                    <a:pt x="214555" y="1435770"/>
                    <a:pt x="225117" y="1448972"/>
                  </a:cubicBezTo>
                  <a:cubicBezTo>
                    <a:pt x="233403" y="1459329"/>
                    <a:pt x="244762" y="1466919"/>
                    <a:pt x="253253" y="1477108"/>
                  </a:cubicBezTo>
                  <a:cubicBezTo>
                    <a:pt x="282338" y="1512010"/>
                    <a:pt x="299226" y="1539032"/>
                    <a:pt x="323591" y="1575581"/>
                  </a:cubicBezTo>
                  <a:cubicBezTo>
                    <a:pt x="328280" y="1608406"/>
                    <a:pt x="325344" y="1643269"/>
                    <a:pt x="337659" y="1674055"/>
                  </a:cubicBezTo>
                  <a:cubicBezTo>
                    <a:pt x="345048" y="1692527"/>
                    <a:pt x="370200" y="1698867"/>
                    <a:pt x="379862" y="1716258"/>
                  </a:cubicBezTo>
                  <a:cubicBezTo>
                    <a:pt x="394265" y="1742183"/>
                    <a:pt x="383321" y="1784213"/>
                    <a:pt x="407997" y="1800664"/>
                  </a:cubicBezTo>
                  <a:cubicBezTo>
                    <a:pt x="439330" y="1821553"/>
                    <a:pt x="455429" y="1828301"/>
                    <a:pt x="478336" y="1856935"/>
                  </a:cubicBezTo>
                  <a:cubicBezTo>
                    <a:pt x="563704" y="1963644"/>
                    <a:pt x="458141" y="1837344"/>
                    <a:pt x="520539" y="1941341"/>
                  </a:cubicBezTo>
                  <a:cubicBezTo>
                    <a:pt x="527363" y="1952714"/>
                    <a:pt x="540389" y="1959120"/>
                    <a:pt x="548674" y="1969477"/>
                  </a:cubicBezTo>
                  <a:cubicBezTo>
                    <a:pt x="559236" y="1982679"/>
                    <a:pt x="563608" y="2001118"/>
                    <a:pt x="576810" y="2011680"/>
                  </a:cubicBezTo>
                  <a:cubicBezTo>
                    <a:pt x="588389" y="2020943"/>
                    <a:pt x="604945" y="2021059"/>
                    <a:pt x="619013" y="2025748"/>
                  </a:cubicBezTo>
                  <a:cubicBezTo>
                    <a:pt x="628391" y="2039816"/>
                    <a:pt x="635193" y="2055996"/>
                    <a:pt x="647148" y="2067951"/>
                  </a:cubicBezTo>
                  <a:cubicBezTo>
                    <a:pt x="659103" y="2079906"/>
                    <a:pt x="674671" y="2087698"/>
                    <a:pt x="689351" y="2096086"/>
                  </a:cubicBezTo>
                  <a:cubicBezTo>
                    <a:pt x="709242" y="2107452"/>
                    <a:pt x="760830" y="2134136"/>
                    <a:pt x="787825" y="2138289"/>
                  </a:cubicBezTo>
                  <a:cubicBezTo>
                    <a:pt x="834403" y="2145455"/>
                    <a:pt x="881610" y="2147668"/>
                    <a:pt x="928502" y="2152357"/>
                  </a:cubicBezTo>
                  <a:cubicBezTo>
                    <a:pt x="949161" y="2151066"/>
                    <a:pt x="1125512" y="2159359"/>
                    <a:pt x="1195788" y="2124221"/>
                  </a:cubicBezTo>
                  <a:cubicBezTo>
                    <a:pt x="1210910" y="2116660"/>
                    <a:pt x="1222541" y="2102953"/>
                    <a:pt x="1237991" y="2096086"/>
                  </a:cubicBezTo>
                  <a:cubicBezTo>
                    <a:pt x="1265092" y="2084041"/>
                    <a:pt x="1322397" y="2067951"/>
                    <a:pt x="1322397" y="2067951"/>
                  </a:cubicBezTo>
                  <a:cubicBezTo>
                    <a:pt x="1331776" y="2058572"/>
                    <a:pt x="1339497" y="2047172"/>
                    <a:pt x="1350533" y="2039815"/>
                  </a:cubicBezTo>
                  <a:cubicBezTo>
                    <a:pt x="1367982" y="2028183"/>
                    <a:pt x="1390693" y="2025105"/>
                    <a:pt x="1406803" y="2011680"/>
                  </a:cubicBezTo>
                  <a:cubicBezTo>
                    <a:pt x="1491646" y="1940978"/>
                    <a:pt x="1376379" y="1988997"/>
                    <a:pt x="1477142" y="1955409"/>
                  </a:cubicBezTo>
                  <a:cubicBezTo>
                    <a:pt x="1486520" y="1941341"/>
                    <a:pt x="1493322" y="1925161"/>
                    <a:pt x="1505277" y="1913206"/>
                  </a:cubicBezTo>
                  <a:cubicBezTo>
                    <a:pt x="1521856" y="1896627"/>
                    <a:pt x="1546538" y="1889015"/>
                    <a:pt x="1561548" y="1871003"/>
                  </a:cubicBezTo>
                  <a:cubicBezTo>
                    <a:pt x="1571041" y="1859611"/>
                    <a:pt x="1568415" y="1841763"/>
                    <a:pt x="1575616" y="1828800"/>
                  </a:cubicBezTo>
                  <a:cubicBezTo>
                    <a:pt x="1592038" y="1799241"/>
                    <a:pt x="1614489" y="1773390"/>
                    <a:pt x="1631886" y="1744394"/>
                  </a:cubicBezTo>
                  <a:cubicBezTo>
                    <a:pt x="1642675" y="1726411"/>
                    <a:pt x="1650643" y="1706880"/>
                    <a:pt x="1660022" y="1688123"/>
                  </a:cubicBezTo>
                  <a:cubicBezTo>
                    <a:pt x="1655333" y="1542757"/>
                    <a:pt x="1663455" y="1396409"/>
                    <a:pt x="1645954" y="1252024"/>
                  </a:cubicBezTo>
                  <a:cubicBezTo>
                    <a:pt x="1643920" y="1235240"/>
                    <a:pt x="1615706" y="1235844"/>
                    <a:pt x="1603751" y="1223889"/>
                  </a:cubicBezTo>
                  <a:cubicBezTo>
                    <a:pt x="1591796" y="1211934"/>
                    <a:pt x="1584994" y="1195754"/>
                    <a:pt x="1575616" y="1181686"/>
                  </a:cubicBezTo>
                  <a:cubicBezTo>
                    <a:pt x="1558527" y="1113333"/>
                    <a:pt x="1558977" y="1121487"/>
                    <a:pt x="1547480" y="1041009"/>
                  </a:cubicBezTo>
                  <a:cubicBezTo>
                    <a:pt x="1529149" y="912688"/>
                    <a:pt x="1561065" y="956120"/>
                    <a:pt x="1505277" y="900332"/>
                  </a:cubicBezTo>
                  <a:cubicBezTo>
                    <a:pt x="1497457" y="872961"/>
                    <a:pt x="1445540" y="685850"/>
                    <a:pt x="1434939" y="675249"/>
                  </a:cubicBezTo>
                  <a:cubicBezTo>
                    <a:pt x="1416182" y="656492"/>
                    <a:pt x="1393382" y="641049"/>
                    <a:pt x="1378668" y="618978"/>
                  </a:cubicBezTo>
                  <a:cubicBezTo>
                    <a:pt x="1292072" y="489082"/>
                    <a:pt x="1402578" y="648866"/>
                    <a:pt x="1322397" y="548640"/>
                  </a:cubicBezTo>
                  <a:cubicBezTo>
                    <a:pt x="1311835" y="535438"/>
                    <a:pt x="1306217" y="518392"/>
                    <a:pt x="1294262" y="506437"/>
                  </a:cubicBezTo>
                  <a:cubicBezTo>
                    <a:pt x="1282307" y="494482"/>
                    <a:pt x="1266127" y="487680"/>
                    <a:pt x="1252059" y="478301"/>
                  </a:cubicBezTo>
                  <a:cubicBezTo>
                    <a:pt x="1247370" y="464233"/>
                    <a:pt x="1246216" y="448436"/>
                    <a:pt x="1237991" y="436098"/>
                  </a:cubicBezTo>
                  <a:cubicBezTo>
                    <a:pt x="1205469" y="387316"/>
                    <a:pt x="1193954" y="400362"/>
                    <a:pt x="1153585" y="365760"/>
                  </a:cubicBezTo>
                  <a:cubicBezTo>
                    <a:pt x="1133445" y="348497"/>
                    <a:pt x="1116071" y="328246"/>
                    <a:pt x="1097314" y="309489"/>
                  </a:cubicBezTo>
                  <a:cubicBezTo>
                    <a:pt x="1083246" y="295421"/>
                    <a:pt x="1073985" y="273577"/>
                    <a:pt x="1055111" y="267286"/>
                  </a:cubicBezTo>
                  <a:lnTo>
                    <a:pt x="1012908" y="253218"/>
                  </a:lnTo>
                  <a:cubicBezTo>
                    <a:pt x="1003530" y="239150"/>
                    <a:pt x="995776" y="223852"/>
                    <a:pt x="984773" y="211015"/>
                  </a:cubicBezTo>
                  <a:cubicBezTo>
                    <a:pt x="967510" y="190875"/>
                    <a:pt x="943216" y="176815"/>
                    <a:pt x="928502" y="154744"/>
                  </a:cubicBezTo>
                  <a:cubicBezTo>
                    <a:pt x="919123" y="140676"/>
                    <a:pt x="913569" y="123103"/>
                    <a:pt x="900366" y="112541"/>
                  </a:cubicBezTo>
                  <a:cubicBezTo>
                    <a:pt x="888787" y="103278"/>
                    <a:pt x="872231" y="103163"/>
                    <a:pt x="858163" y="98474"/>
                  </a:cubicBezTo>
                  <a:cubicBezTo>
                    <a:pt x="844095" y="89095"/>
                    <a:pt x="831410" y="77205"/>
                    <a:pt x="815960" y="70338"/>
                  </a:cubicBezTo>
                  <a:cubicBezTo>
                    <a:pt x="788859" y="58293"/>
                    <a:pt x="756230" y="58654"/>
                    <a:pt x="731554" y="42203"/>
                  </a:cubicBezTo>
                  <a:lnTo>
                    <a:pt x="717486" y="0"/>
                  </a:lnTo>
                  <a:close/>
                </a:path>
              </a:pathLst>
            </a:custGeom>
            <a:noFill/>
            <a:ln w="76200" cap="flat" cmpd="sng" algn="ctr">
              <a:solidFill>
                <a:srgbClr val="8064A2">
                  <a:lumMod val="20000"/>
                  <a:lumOff val="8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6" name="任意多边形 34"/>
            <p:cNvSpPr/>
            <p:nvPr/>
          </p:nvSpPr>
          <p:spPr>
            <a:xfrm>
              <a:off x="6012781" y="2776025"/>
              <a:ext cx="989799" cy="1378022"/>
            </a:xfrm>
            <a:custGeom>
              <a:avLst/>
              <a:gdLst>
                <a:gd name="connsiteX0" fmla="*/ 620136 w 989799"/>
                <a:gd name="connsiteY0" fmla="*/ 0 h 1378022"/>
                <a:gd name="connsiteX1" fmla="*/ 310647 w 989799"/>
                <a:gd name="connsiteY1" fmla="*/ 14067 h 1378022"/>
                <a:gd name="connsiteX2" fmla="*/ 282511 w 989799"/>
                <a:gd name="connsiteY2" fmla="*/ 42203 h 1378022"/>
                <a:gd name="connsiteX3" fmla="*/ 240308 w 989799"/>
                <a:gd name="connsiteY3" fmla="*/ 56270 h 1378022"/>
                <a:gd name="connsiteX4" fmla="*/ 184037 w 989799"/>
                <a:gd name="connsiteY4" fmla="*/ 112541 h 1378022"/>
                <a:gd name="connsiteX5" fmla="*/ 127767 w 989799"/>
                <a:gd name="connsiteY5" fmla="*/ 211015 h 1378022"/>
                <a:gd name="connsiteX6" fmla="*/ 99631 w 989799"/>
                <a:gd name="connsiteY6" fmla="*/ 239150 h 1378022"/>
                <a:gd name="connsiteX7" fmla="*/ 43360 w 989799"/>
                <a:gd name="connsiteY7" fmla="*/ 323557 h 1378022"/>
                <a:gd name="connsiteX8" fmla="*/ 29293 w 989799"/>
                <a:gd name="connsiteY8" fmla="*/ 436098 h 1378022"/>
                <a:gd name="connsiteX9" fmla="*/ 29293 w 989799"/>
                <a:gd name="connsiteY9" fmla="*/ 618978 h 1378022"/>
                <a:gd name="connsiteX10" fmla="*/ 71496 w 989799"/>
                <a:gd name="connsiteY10" fmla="*/ 633046 h 1378022"/>
                <a:gd name="connsiteX11" fmla="*/ 85563 w 989799"/>
                <a:gd name="connsiteY11" fmla="*/ 675249 h 1378022"/>
                <a:gd name="connsiteX12" fmla="*/ 113699 w 989799"/>
                <a:gd name="connsiteY12" fmla="*/ 703384 h 1378022"/>
                <a:gd name="connsiteX13" fmla="*/ 141834 w 989799"/>
                <a:gd name="connsiteY13" fmla="*/ 745587 h 1378022"/>
                <a:gd name="connsiteX14" fmla="*/ 184037 w 989799"/>
                <a:gd name="connsiteY14" fmla="*/ 844061 h 1378022"/>
                <a:gd name="connsiteX15" fmla="*/ 240308 w 989799"/>
                <a:gd name="connsiteY15" fmla="*/ 942535 h 1378022"/>
                <a:gd name="connsiteX16" fmla="*/ 324714 w 989799"/>
                <a:gd name="connsiteY16" fmla="*/ 984738 h 1378022"/>
                <a:gd name="connsiteX17" fmla="*/ 380985 w 989799"/>
                <a:gd name="connsiteY17" fmla="*/ 1055077 h 1378022"/>
                <a:gd name="connsiteX18" fmla="*/ 437256 w 989799"/>
                <a:gd name="connsiteY18" fmla="*/ 1167618 h 1378022"/>
                <a:gd name="connsiteX19" fmla="*/ 479459 w 989799"/>
                <a:gd name="connsiteY19" fmla="*/ 1252024 h 1378022"/>
                <a:gd name="connsiteX20" fmla="*/ 521662 w 989799"/>
                <a:gd name="connsiteY20" fmla="*/ 1322363 h 1378022"/>
                <a:gd name="connsiteX21" fmla="*/ 535730 w 989799"/>
                <a:gd name="connsiteY21" fmla="*/ 1364566 h 1378022"/>
                <a:gd name="connsiteX22" fmla="*/ 732677 w 989799"/>
                <a:gd name="connsiteY22" fmla="*/ 1308295 h 1378022"/>
                <a:gd name="connsiteX23" fmla="*/ 774880 w 989799"/>
                <a:gd name="connsiteY23" fmla="*/ 1209821 h 1378022"/>
                <a:gd name="connsiteX24" fmla="*/ 845219 w 989799"/>
                <a:gd name="connsiteY24" fmla="*/ 1083212 h 1378022"/>
                <a:gd name="connsiteX25" fmla="*/ 873354 w 989799"/>
                <a:gd name="connsiteY25" fmla="*/ 1026941 h 1378022"/>
                <a:gd name="connsiteX26" fmla="*/ 929625 w 989799"/>
                <a:gd name="connsiteY26" fmla="*/ 956603 h 1378022"/>
                <a:gd name="connsiteX27" fmla="*/ 971828 w 989799"/>
                <a:gd name="connsiteY27" fmla="*/ 872197 h 1378022"/>
                <a:gd name="connsiteX28" fmla="*/ 971828 w 989799"/>
                <a:gd name="connsiteY28" fmla="*/ 661181 h 1378022"/>
                <a:gd name="connsiteX29" fmla="*/ 915557 w 989799"/>
                <a:gd name="connsiteY29" fmla="*/ 548640 h 1378022"/>
                <a:gd name="connsiteX30" fmla="*/ 901490 w 989799"/>
                <a:gd name="connsiteY30" fmla="*/ 506437 h 1378022"/>
                <a:gd name="connsiteX31" fmla="*/ 873354 w 989799"/>
                <a:gd name="connsiteY31" fmla="*/ 464233 h 1378022"/>
                <a:gd name="connsiteX32" fmla="*/ 859287 w 989799"/>
                <a:gd name="connsiteY32" fmla="*/ 407963 h 1378022"/>
                <a:gd name="connsiteX33" fmla="*/ 831151 w 989799"/>
                <a:gd name="connsiteY33" fmla="*/ 351692 h 1378022"/>
                <a:gd name="connsiteX34" fmla="*/ 817083 w 989799"/>
                <a:gd name="connsiteY34" fmla="*/ 309489 h 1378022"/>
                <a:gd name="connsiteX35" fmla="*/ 788948 w 989799"/>
                <a:gd name="connsiteY35" fmla="*/ 267286 h 1378022"/>
                <a:gd name="connsiteX36" fmla="*/ 718610 w 989799"/>
                <a:gd name="connsiteY36" fmla="*/ 140677 h 1378022"/>
                <a:gd name="connsiteX37" fmla="*/ 648271 w 989799"/>
                <a:gd name="connsiteY37" fmla="*/ 70338 h 1378022"/>
                <a:gd name="connsiteX38" fmla="*/ 606068 w 989799"/>
                <a:gd name="connsiteY38" fmla="*/ 28135 h 1378022"/>
                <a:gd name="connsiteX39" fmla="*/ 620136 w 989799"/>
                <a:gd name="connsiteY39" fmla="*/ 0 h 1378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89799" h="1378022">
                  <a:moveTo>
                    <a:pt x="620136" y="0"/>
                  </a:moveTo>
                  <a:cubicBezTo>
                    <a:pt x="516973" y="4689"/>
                    <a:pt x="413119" y="1258"/>
                    <a:pt x="310647" y="14067"/>
                  </a:cubicBezTo>
                  <a:cubicBezTo>
                    <a:pt x="297486" y="15712"/>
                    <a:pt x="293884" y="35379"/>
                    <a:pt x="282511" y="42203"/>
                  </a:cubicBezTo>
                  <a:cubicBezTo>
                    <a:pt x="269796" y="49832"/>
                    <a:pt x="254376" y="51581"/>
                    <a:pt x="240308" y="56270"/>
                  </a:cubicBezTo>
                  <a:cubicBezTo>
                    <a:pt x="221551" y="75027"/>
                    <a:pt x="195900" y="88815"/>
                    <a:pt x="184037" y="112541"/>
                  </a:cubicBezTo>
                  <a:cubicBezTo>
                    <a:pt x="164784" y="151048"/>
                    <a:pt x="154278" y="177877"/>
                    <a:pt x="127767" y="211015"/>
                  </a:cubicBezTo>
                  <a:cubicBezTo>
                    <a:pt x="119481" y="221372"/>
                    <a:pt x="107589" y="228539"/>
                    <a:pt x="99631" y="239150"/>
                  </a:cubicBezTo>
                  <a:cubicBezTo>
                    <a:pt x="79342" y="266202"/>
                    <a:pt x="43360" y="323557"/>
                    <a:pt x="43360" y="323557"/>
                  </a:cubicBezTo>
                  <a:cubicBezTo>
                    <a:pt x="38671" y="361071"/>
                    <a:pt x="36056" y="398902"/>
                    <a:pt x="29293" y="436098"/>
                  </a:cubicBezTo>
                  <a:cubicBezTo>
                    <a:pt x="13399" y="523513"/>
                    <a:pt x="-27811" y="461942"/>
                    <a:pt x="29293" y="618978"/>
                  </a:cubicBezTo>
                  <a:cubicBezTo>
                    <a:pt x="34361" y="632914"/>
                    <a:pt x="57428" y="628357"/>
                    <a:pt x="71496" y="633046"/>
                  </a:cubicBezTo>
                  <a:cubicBezTo>
                    <a:pt x="76185" y="647114"/>
                    <a:pt x="77934" y="662534"/>
                    <a:pt x="85563" y="675249"/>
                  </a:cubicBezTo>
                  <a:cubicBezTo>
                    <a:pt x="92387" y="686622"/>
                    <a:pt x="105413" y="693027"/>
                    <a:pt x="113699" y="703384"/>
                  </a:cubicBezTo>
                  <a:cubicBezTo>
                    <a:pt x="124261" y="716586"/>
                    <a:pt x="132456" y="731519"/>
                    <a:pt x="141834" y="745587"/>
                  </a:cubicBezTo>
                  <a:cubicBezTo>
                    <a:pt x="164940" y="838009"/>
                    <a:pt x="140860" y="768501"/>
                    <a:pt x="184037" y="844061"/>
                  </a:cubicBezTo>
                  <a:cubicBezTo>
                    <a:pt x="198746" y="869802"/>
                    <a:pt x="217461" y="919688"/>
                    <a:pt x="240308" y="942535"/>
                  </a:cubicBezTo>
                  <a:cubicBezTo>
                    <a:pt x="267578" y="969805"/>
                    <a:pt x="290390" y="973297"/>
                    <a:pt x="324714" y="984738"/>
                  </a:cubicBezTo>
                  <a:cubicBezTo>
                    <a:pt x="350886" y="1010909"/>
                    <a:pt x="363237" y="1019581"/>
                    <a:pt x="380985" y="1055077"/>
                  </a:cubicBezTo>
                  <a:cubicBezTo>
                    <a:pt x="449807" y="1192724"/>
                    <a:pt x="372075" y="1069848"/>
                    <a:pt x="437256" y="1167618"/>
                  </a:cubicBezTo>
                  <a:cubicBezTo>
                    <a:pt x="472611" y="1273689"/>
                    <a:pt x="424921" y="1142950"/>
                    <a:pt x="479459" y="1252024"/>
                  </a:cubicBezTo>
                  <a:cubicBezTo>
                    <a:pt x="515985" y="1325074"/>
                    <a:pt x="466706" y="1267405"/>
                    <a:pt x="521662" y="1322363"/>
                  </a:cubicBezTo>
                  <a:cubicBezTo>
                    <a:pt x="526351" y="1336431"/>
                    <a:pt x="521074" y="1362311"/>
                    <a:pt x="535730" y="1364566"/>
                  </a:cubicBezTo>
                  <a:cubicBezTo>
                    <a:pt x="694765" y="1389033"/>
                    <a:pt x="681193" y="1385522"/>
                    <a:pt x="732677" y="1308295"/>
                  </a:cubicBezTo>
                  <a:cubicBezTo>
                    <a:pt x="769890" y="1159444"/>
                    <a:pt x="719366" y="1334726"/>
                    <a:pt x="774880" y="1209821"/>
                  </a:cubicBezTo>
                  <a:cubicBezTo>
                    <a:pt x="829962" y="1085886"/>
                    <a:pt x="768189" y="1160242"/>
                    <a:pt x="845219" y="1083212"/>
                  </a:cubicBezTo>
                  <a:cubicBezTo>
                    <a:pt x="854597" y="1064455"/>
                    <a:pt x="861721" y="1044390"/>
                    <a:pt x="873354" y="1026941"/>
                  </a:cubicBezTo>
                  <a:cubicBezTo>
                    <a:pt x="925697" y="948427"/>
                    <a:pt x="878515" y="1058823"/>
                    <a:pt x="929625" y="956603"/>
                  </a:cubicBezTo>
                  <a:cubicBezTo>
                    <a:pt x="987868" y="840118"/>
                    <a:pt x="891197" y="993145"/>
                    <a:pt x="971828" y="872197"/>
                  </a:cubicBezTo>
                  <a:cubicBezTo>
                    <a:pt x="995200" y="778709"/>
                    <a:pt x="996374" y="800273"/>
                    <a:pt x="971828" y="661181"/>
                  </a:cubicBezTo>
                  <a:cubicBezTo>
                    <a:pt x="957972" y="582665"/>
                    <a:pt x="956403" y="589484"/>
                    <a:pt x="915557" y="548640"/>
                  </a:cubicBezTo>
                  <a:cubicBezTo>
                    <a:pt x="910868" y="534572"/>
                    <a:pt x="908121" y="519700"/>
                    <a:pt x="901490" y="506437"/>
                  </a:cubicBezTo>
                  <a:cubicBezTo>
                    <a:pt x="893929" y="491314"/>
                    <a:pt x="880014" y="479774"/>
                    <a:pt x="873354" y="464233"/>
                  </a:cubicBezTo>
                  <a:cubicBezTo>
                    <a:pt x="865738" y="446462"/>
                    <a:pt x="866076" y="426066"/>
                    <a:pt x="859287" y="407963"/>
                  </a:cubicBezTo>
                  <a:cubicBezTo>
                    <a:pt x="851924" y="388327"/>
                    <a:pt x="839412" y="370967"/>
                    <a:pt x="831151" y="351692"/>
                  </a:cubicBezTo>
                  <a:cubicBezTo>
                    <a:pt x="825310" y="338062"/>
                    <a:pt x="823715" y="322752"/>
                    <a:pt x="817083" y="309489"/>
                  </a:cubicBezTo>
                  <a:cubicBezTo>
                    <a:pt x="809522" y="294367"/>
                    <a:pt x="796509" y="282408"/>
                    <a:pt x="788948" y="267286"/>
                  </a:cubicBezTo>
                  <a:cubicBezTo>
                    <a:pt x="753569" y="196529"/>
                    <a:pt x="807317" y="229384"/>
                    <a:pt x="718610" y="140677"/>
                  </a:cubicBezTo>
                  <a:lnTo>
                    <a:pt x="648271" y="70338"/>
                  </a:lnTo>
                  <a:lnTo>
                    <a:pt x="606068" y="28135"/>
                  </a:lnTo>
                  <a:lnTo>
                    <a:pt x="620136" y="0"/>
                  </a:lnTo>
                  <a:close/>
                </a:path>
              </a:pathLst>
            </a:custGeom>
            <a:noFill/>
            <a:ln w="57150" cap="flat" cmpd="sng" algn="ctr">
              <a:solidFill>
                <a:srgbClr val="8064A2">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7" name="任意多边形 35"/>
            <p:cNvSpPr/>
            <p:nvPr/>
          </p:nvSpPr>
          <p:spPr>
            <a:xfrm>
              <a:off x="7533144" y="2818228"/>
              <a:ext cx="942640" cy="1322363"/>
            </a:xfrm>
            <a:custGeom>
              <a:avLst/>
              <a:gdLst>
                <a:gd name="connsiteX0" fmla="*/ 731625 w 942640"/>
                <a:gd name="connsiteY0" fmla="*/ 56270 h 1322363"/>
                <a:gd name="connsiteX1" fmla="*/ 492474 w 942640"/>
                <a:gd name="connsiteY1" fmla="*/ 14067 h 1322363"/>
                <a:gd name="connsiteX2" fmla="*/ 365865 w 942640"/>
                <a:gd name="connsiteY2" fmla="*/ 28135 h 1322363"/>
                <a:gd name="connsiteX3" fmla="*/ 281459 w 942640"/>
                <a:gd name="connsiteY3" fmla="*/ 70338 h 1322363"/>
                <a:gd name="connsiteX4" fmla="*/ 239256 w 942640"/>
                <a:gd name="connsiteY4" fmla="*/ 98474 h 1322363"/>
                <a:gd name="connsiteX5" fmla="*/ 182985 w 942640"/>
                <a:gd name="connsiteY5" fmla="*/ 112541 h 1322363"/>
                <a:gd name="connsiteX6" fmla="*/ 140782 w 942640"/>
                <a:gd name="connsiteY6" fmla="*/ 126609 h 1322363"/>
                <a:gd name="connsiteX7" fmla="*/ 70444 w 942640"/>
                <a:gd name="connsiteY7" fmla="*/ 267286 h 1322363"/>
                <a:gd name="connsiteX8" fmla="*/ 56376 w 942640"/>
                <a:gd name="connsiteY8" fmla="*/ 590843 h 1322363"/>
                <a:gd name="connsiteX9" fmla="*/ 28240 w 942640"/>
                <a:gd name="connsiteY9" fmla="*/ 618978 h 1322363"/>
                <a:gd name="connsiteX10" fmla="*/ 14173 w 942640"/>
                <a:gd name="connsiteY10" fmla="*/ 689317 h 1322363"/>
                <a:gd name="connsiteX11" fmla="*/ 14173 w 942640"/>
                <a:gd name="connsiteY11" fmla="*/ 984738 h 1322363"/>
                <a:gd name="connsiteX12" fmla="*/ 28240 w 942640"/>
                <a:gd name="connsiteY12" fmla="*/ 1026941 h 1322363"/>
                <a:gd name="connsiteX13" fmla="*/ 70444 w 942640"/>
                <a:gd name="connsiteY13" fmla="*/ 1041009 h 1322363"/>
                <a:gd name="connsiteX14" fmla="*/ 126714 w 942640"/>
                <a:gd name="connsiteY14" fmla="*/ 1083212 h 1322363"/>
                <a:gd name="connsiteX15" fmla="*/ 182985 w 942640"/>
                <a:gd name="connsiteY15" fmla="*/ 1153550 h 1322363"/>
                <a:gd name="connsiteX16" fmla="*/ 239256 w 942640"/>
                <a:gd name="connsiteY16" fmla="*/ 1294227 h 1322363"/>
                <a:gd name="connsiteX17" fmla="*/ 323662 w 942640"/>
                <a:gd name="connsiteY17" fmla="*/ 1322363 h 1322363"/>
                <a:gd name="connsiteX18" fmla="*/ 619084 w 942640"/>
                <a:gd name="connsiteY18" fmla="*/ 1308295 h 1322363"/>
                <a:gd name="connsiteX19" fmla="*/ 661287 w 942640"/>
                <a:gd name="connsiteY19" fmla="*/ 1280160 h 1322363"/>
                <a:gd name="connsiteX20" fmla="*/ 717557 w 942640"/>
                <a:gd name="connsiteY20" fmla="*/ 1209821 h 1322363"/>
                <a:gd name="connsiteX21" fmla="*/ 787896 w 942640"/>
                <a:gd name="connsiteY21" fmla="*/ 1111347 h 1322363"/>
                <a:gd name="connsiteX22" fmla="*/ 816031 w 942640"/>
                <a:gd name="connsiteY22" fmla="*/ 1026941 h 1322363"/>
                <a:gd name="connsiteX23" fmla="*/ 830099 w 942640"/>
                <a:gd name="connsiteY23" fmla="*/ 984738 h 1322363"/>
                <a:gd name="connsiteX24" fmla="*/ 858234 w 942640"/>
                <a:gd name="connsiteY24" fmla="*/ 787790 h 1322363"/>
                <a:gd name="connsiteX25" fmla="*/ 900437 w 942640"/>
                <a:gd name="connsiteY25" fmla="*/ 590843 h 1322363"/>
                <a:gd name="connsiteX26" fmla="*/ 914505 w 942640"/>
                <a:gd name="connsiteY26" fmla="*/ 548640 h 1322363"/>
                <a:gd name="connsiteX27" fmla="*/ 928573 w 942640"/>
                <a:gd name="connsiteY27" fmla="*/ 478301 h 1322363"/>
                <a:gd name="connsiteX28" fmla="*/ 942640 w 942640"/>
                <a:gd name="connsiteY28" fmla="*/ 422030 h 1322363"/>
                <a:gd name="connsiteX29" fmla="*/ 914505 w 942640"/>
                <a:gd name="connsiteY29" fmla="*/ 239150 h 1322363"/>
                <a:gd name="connsiteX30" fmla="*/ 886370 w 942640"/>
                <a:gd name="connsiteY30" fmla="*/ 182880 h 1322363"/>
                <a:gd name="connsiteX31" fmla="*/ 844167 w 942640"/>
                <a:gd name="connsiteY31" fmla="*/ 154744 h 1322363"/>
                <a:gd name="connsiteX32" fmla="*/ 816031 w 942640"/>
                <a:gd name="connsiteY32" fmla="*/ 112541 h 1322363"/>
                <a:gd name="connsiteX33" fmla="*/ 773828 w 942640"/>
                <a:gd name="connsiteY33" fmla="*/ 28135 h 1322363"/>
                <a:gd name="connsiteX34" fmla="*/ 731625 w 942640"/>
                <a:gd name="connsiteY34" fmla="*/ 0 h 1322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42640" h="1322363">
                  <a:moveTo>
                    <a:pt x="731625" y="56270"/>
                  </a:moveTo>
                  <a:cubicBezTo>
                    <a:pt x="708651" y="51675"/>
                    <a:pt x="534132" y="14067"/>
                    <a:pt x="492474" y="14067"/>
                  </a:cubicBezTo>
                  <a:cubicBezTo>
                    <a:pt x="450011" y="14067"/>
                    <a:pt x="408068" y="23446"/>
                    <a:pt x="365865" y="28135"/>
                  </a:cubicBezTo>
                  <a:cubicBezTo>
                    <a:pt x="244908" y="108772"/>
                    <a:pt x="397952" y="12090"/>
                    <a:pt x="281459" y="70338"/>
                  </a:cubicBezTo>
                  <a:cubicBezTo>
                    <a:pt x="266337" y="77899"/>
                    <a:pt x="254796" y="91814"/>
                    <a:pt x="239256" y="98474"/>
                  </a:cubicBezTo>
                  <a:cubicBezTo>
                    <a:pt x="221485" y="106090"/>
                    <a:pt x="201575" y="107230"/>
                    <a:pt x="182985" y="112541"/>
                  </a:cubicBezTo>
                  <a:cubicBezTo>
                    <a:pt x="168727" y="116615"/>
                    <a:pt x="154850" y="121920"/>
                    <a:pt x="140782" y="126609"/>
                  </a:cubicBezTo>
                  <a:cubicBezTo>
                    <a:pt x="73786" y="227102"/>
                    <a:pt x="92712" y="178210"/>
                    <a:pt x="70444" y="267286"/>
                  </a:cubicBezTo>
                  <a:cubicBezTo>
                    <a:pt x="65755" y="375138"/>
                    <a:pt x="69239" y="483658"/>
                    <a:pt x="56376" y="590843"/>
                  </a:cubicBezTo>
                  <a:cubicBezTo>
                    <a:pt x="54796" y="604012"/>
                    <a:pt x="33465" y="606787"/>
                    <a:pt x="28240" y="618978"/>
                  </a:cubicBezTo>
                  <a:cubicBezTo>
                    <a:pt x="18821" y="640955"/>
                    <a:pt x="18862" y="665871"/>
                    <a:pt x="14173" y="689317"/>
                  </a:cubicBezTo>
                  <a:cubicBezTo>
                    <a:pt x="1937" y="848384"/>
                    <a:pt x="-10404" y="849561"/>
                    <a:pt x="14173" y="984738"/>
                  </a:cubicBezTo>
                  <a:cubicBezTo>
                    <a:pt x="16826" y="999327"/>
                    <a:pt x="17755" y="1016456"/>
                    <a:pt x="28240" y="1026941"/>
                  </a:cubicBezTo>
                  <a:cubicBezTo>
                    <a:pt x="38726" y="1037427"/>
                    <a:pt x="56376" y="1036320"/>
                    <a:pt x="70444" y="1041009"/>
                  </a:cubicBezTo>
                  <a:cubicBezTo>
                    <a:pt x="89201" y="1055077"/>
                    <a:pt x="111704" y="1065200"/>
                    <a:pt x="126714" y="1083212"/>
                  </a:cubicBezTo>
                  <a:cubicBezTo>
                    <a:pt x="211649" y="1185134"/>
                    <a:pt x="53740" y="1067388"/>
                    <a:pt x="182985" y="1153550"/>
                  </a:cubicBezTo>
                  <a:cubicBezTo>
                    <a:pt x="191232" y="1186538"/>
                    <a:pt x="191702" y="1270450"/>
                    <a:pt x="239256" y="1294227"/>
                  </a:cubicBezTo>
                  <a:cubicBezTo>
                    <a:pt x="265782" y="1307490"/>
                    <a:pt x="323662" y="1322363"/>
                    <a:pt x="323662" y="1322363"/>
                  </a:cubicBezTo>
                  <a:cubicBezTo>
                    <a:pt x="422136" y="1317674"/>
                    <a:pt x="521260" y="1320523"/>
                    <a:pt x="619084" y="1308295"/>
                  </a:cubicBezTo>
                  <a:cubicBezTo>
                    <a:pt x="635861" y="1306198"/>
                    <a:pt x="648085" y="1290722"/>
                    <a:pt x="661287" y="1280160"/>
                  </a:cubicBezTo>
                  <a:cubicBezTo>
                    <a:pt x="699027" y="1249968"/>
                    <a:pt x="685061" y="1250441"/>
                    <a:pt x="717557" y="1209821"/>
                  </a:cubicBezTo>
                  <a:cubicBezTo>
                    <a:pt x="764170" y="1151555"/>
                    <a:pt x="740637" y="1215317"/>
                    <a:pt x="787896" y="1111347"/>
                  </a:cubicBezTo>
                  <a:cubicBezTo>
                    <a:pt x="800168" y="1084348"/>
                    <a:pt x="806653" y="1055076"/>
                    <a:pt x="816031" y="1026941"/>
                  </a:cubicBezTo>
                  <a:cubicBezTo>
                    <a:pt x="820720" y="1012873"/>
                    <a:pt x="827661" y="999365"/>
                    <a:pt x="830099" y="984738"/>
                  </a:cubicBezTo>
                  <a:cubicBezTo>
                    <a:pt x="863666" y="783343"/>
                    <a:pt x="823023" y="1034268"/>
                    <a:pt x="858234" y="787790"/>
                  </a:cubicBezTo>
                  <a:cubicBezTo>
                    <a:pt x="867087" y="725816"/>
                    <a:pt x="881072" y="648938"/>
                    <a:pt x="900437" y="590843"/>
                  </a:cubicBezTo>
                  <a:cubicBezTo>
                    <a:pt x="905126" y="576775"/>
                    <a:pt x="910908" y="563026"/>
                    <a:pt x="914505" y="548640"/>
                  </a:cubicBezTo>
                  <a:cubicBezTo>
                    <a:pt x="920304" y="525443"/>
                    <a:pt x="923386" y="501642"/>
                    <a:pt x="928573" y="478301"/>
                  </a:cubicBezTo>
                  <a:cubicBezTo>
                    <a:pt x="932767" y="459427"/>
                    <a:pt x="937951" y="440787"/>
                    <a:pt x="942640" y="422030"/>
                  </a:cubicBezTo>
                  <a:cubicBezTo>
                    <a:pt x="935103" y="346655"/>
                    <a:pt x="940956" y="300870"/>
                    <a:pt x="914505" y="239150"/>
                  </a:cubicBezTo>
                  <a:cubicBezTo>
                    <a:pt x="906244" y="219875"/>
                    <a:pt x="899795" y="198990"/>
                    <a:pt x="886370" y="182880"/>
                  </a:cubicBezTo>
                  <a:cubicBezTo>
                    <a:pt x="875546" y="169891"/>
                    <a:pt x="858235" y="164123"/>
                    <a:pt x="844167" y="154744"/>
                  </a:cubicBezTo>
                  <a:cubicBezTo>
                    <a:pt x="834788" y="140676"/>
                    <a:pt x="823592" y="127663"/>
                    <a:pt x="816031" y="112541"/>
                  </a:cubicBezTo>
                  <a:cubicBezTo>
                    <a:pt x="799040" y="78558"/>
                    <a:pt x="807428" y="55015"/>
                    <a:pt x="773828" y="28135"/>
                  </a:cubicBezTo>
                  <a:cubicBezTo>
                    <a:pt x="727177" y="-9186"/>
                    <a:pt x="731625" y="35780"/>
                    <a:pt x="731625" y="0"/>
                  </a:cubicBezTo>
                </a:path>
              </a:pathLst>
            </a:custGeom>
            <a:noFill/>
            <a:ln w="57150" cap="flat" cmpd="sng" algn="ctr">
              <a:solidFill>
                <a:srgbClr val="8064A2">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8" name="object 39"/>
            <p:cNvSpPr/>
            <p:nvPr/>
          </p:nvSpPr>
          <p:spPr>
            <a:xfrm>
              <a:off x="6282684" y="2932100"/>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a:rPr>
                <a:t> 2</a:t>
              </a:r>
              <a:endParaRPr kumimoji="0" sz="2000" b="0" i="0" u="none" strike="noStrike" kern="0" cap="none" spc="0" normalizeH="0" baseline="0" noProof="0" dirty="0">
                <a:ln>
                  <a:noFill/>
                </a:ln>
                <a:solidFill>
                  <a:prstClr val="white"/>
                </a:solidFill>
                <a:effectLst/>
                <a:uLnTx/>
                <a:uFillTx/>
                <a:latin typeface="Calibri"/>
              </a:endParaRPr>
            </a:p>
          </p:txBody>
        </p:sp>
        <p:sp>
          <p:nvSpPr>
            <p:cNvPr id="99" name="object 39"/>
            <p:cNvSpPr/>
            <p:nvPr/>
          </p:nvSpPr>
          <p:spPr>
            <a:xfrm>
              <a:off x="5905786" y="2342979"/>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a:rPr>
                <a:t> 4</a:t>
              </a:r>
              <a:endParaRPr kumimoji="0" sz="2000" b="0" i="0" u="none" strike="noStrike" kern="0" cap="none" spc="0" normalizeH="0" baseline="0" noProof="0" dirty="0">
                <a:ln>
                  <a:noFill/>
                </a:ln>
                <a:solidFill>
                  <a:prstClr val="white"/>
                </a:solidFill>
                <a:effectLst/>
                <a:uLnTx/>
                <a:uFillTx/>
                <a:latin typeface="Calibri"/>
              </a:endParaRPr>
            </a:p>
          </p:txBody>
        </p:sp>
        <p:sp>
          <p:nvSpPr>
            <p:cNvPr id="100" name="object 39"/>
            <p:cNvSpPr/>
            <p:nvPr/>
          </p:nvSpPr>
          <p:spPr>
            <a:xfrm>
              <a:off x="7057969" y="2943976"/>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a:rPr>
                <a:t> 1</a:t>
              </a:r>
              <a:endParaRPr kumimoji="0" sz="2000" b="0" i="0" u="none" strike="noStrike" kern="0" cap="none" spc="0" normalizeH="0" baseline="0" noProof="0" dirty="0">
                <a:ln>
                  <a:noFill/>
                </a:ln>
                <a:solidFill>
                  <a:prstClr val="white"/>
                </a:solidFill>
                <a:effectLst/>
                <a:uLnTx/>
                <a:uFillTx/>
                <a:latin typeface="Calibri"/>
              </a:endParaRPr>
            </a:p>
          </p:txBody>
        </p:sp>
      </p:grpSp>
      <p:sp>
        <p:nvSpPr>
          <p:cNvPr id="2" name="Title 1"/>
          <p:cNvSpPr>
            <a:spLocks noGrp="1"/>
          </p:cNvSpPr>
          <p:nvPr>
            <p:ph type="title"/>
          </p:nvPr>
        </p:nvSpPr>
        <p:spPr/>
        <p:txBody>
          <a:bodyPr/>
          <a:lstStyle/>
          <a:p>
            <a:r>
              <a:rPr lang="en-SG" cap="none"/>
              <a:t>countNode()</a:t>
            </a:r>
          </a:p>
        </p:txBody>
      </p:sp>
      <p:sp>
        <p:nvSpPr>
          <p:cNvPr id="4" name="Content Placeholder 1"/>
          <p:cNvSpPr txBox="1">
            <a:spLocks/>
          </p:cNvSpPr>
          <p:nvPr/>
        </p:nvSpPr>
        <p:spPr>
          <a:xfrm>
            <a:off x="1097280" y="1380226"/>
            <a:ext cx="432444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SG" sz="1800"/>
              <a:t>Return the size of your subtree to your parent node</a:t>
            </a:r>
          </a:p>
          <a:p>
            <a:pPr>
              <a:lnSpc>
                <a:spcPct val="100000"/>
              </a:lnSpc>
            </a:pPr>
            <a:r>
              <a:rPr lang="en-SG" sz="1800"/>
              <a:t>Leaf nodes must return 1 to parent node</a:t>
            </a:r>
          </a:p>
          <a:p>
            <a:pPr>
              <a:lnSpc>
                <a:spcPct val="100000"/>
              </a:lnSpc>
            </a:pPr>
            <a:r>
              <a:rPr lang="en-SG" sz="1800"/>
              <a:t>Root node returns size of entire tree</a:t>
            </a:r>
          </a:p>
          <a:p>
            <a:pPr>
              <a:lnSpc>
                <a:spcPct val="100000"/>
              </a:lnSpc>
            </a:pPr>
            <a:endParaRPr lang="en-SG" sz="1800"/>
          </a:p>
          <a:p>
            <a:pPr>
              <a:lnSpc>
                <a:spcPct val="100000"/>
              </a:lnSpc>
            </a:pPr>
            <a:endParaRPr lang="en-SG" sz="1800"/>
          </a:p>
        </p:txBody>
      </p:sp>
      <p:sp>
        <p:nvSpPr>
          <p:cNvPr id="32" name="Content Placeholder 1"/>
          <p:cNvSpPr txBox="1">
            <a:spLocks/>
          </p:cNvSpPr>
          <p:nvPr/>
        </p:nvSpPr>
        <p:spPr>
          <a:xfrm>
            <a:off x="1097280" y="3696524"/>
            <a:ext cx="6974399" cy="20062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400" indent="0">
              <a:lnSpc>
                <a:spcPct val="100000"/>
              </a:lnSpc>
              <a:buNone/>
            </a:pPr>
            <a:r>
              <a:rPr lang="en-US" sz="1600" b="1">
                <a:solidFill>
                  <a:prstClr val="black"/>
                </a:solidFill>
                <a:latin typeface="Courier New" panose="02070309020205020404" pitchFamily="49" charset="0"/>
                <a:cs typeface="Courier New" panose="02070309020205020404" pitchFamily="49" charset="0"/>
              </a:rPr>
              <a:t>int </a:t>
            </a:r>
            <a:r>
              <a:rPr lang="en-US" sz="1600">
                <a:solidFill>
                  <a:prstClr val="black"/>
                </a:solidFill>
                <a:latin typeface="Courier New" panose="02070309020205020404" pitchFamily="49" charset="0"/>
                <a:cs typeface="Courier New" panose="02070309020205020404" pitchFamily="49" charset="0"/>
              </a:rPr>
              <a:t>countNode</a:t>
            </a:r>
            <a:r>
              <a:rPr lang="en-US" sz="1600" spc="-5">
                <a:solidFill>
                  <a:prstClr val="black"/>
                </a:solidFill>
                <a:latin typeface="Courier New" panose="02070309020205020404" pitchFamily="49" charset="0"/>
                <a:cs typeface="Courier New" panose="02070309020205020404" pitchFamily="49" charset="0"/>
              </a:rPr>
              <a:t>(BTNod</a:t>
            </a:r>
            <a:r>
              <a:rPr lang="en-US" sz="1600">
                <a:solidFill>
                  <a:prstClr val="black"/>
                </a:solidFill>
                <a:latin typeface="Courier New" panose="02070309020205020404" pitchFamily="49" charset="0"/>
                <a:cs typeface="Courier New" panose="02070309020205020404" pitchFamily="49" charset="0"/>
              </a:rPr>
              <a:t>e </a:t>
            </a:r>
            <a:r>
              <a:rPr lang="en-US" sz="1600" spc="-5">
                <a:solidFill>
                  <a:prstClr val="black"/>
                </a:solidFill>
                <a:latin typeface="Courier New" panose="02070309020205020404" pitchFamily="49" charset="0"/>
                <a:cs typeface="Courier New" panose="02070309020205020404" pitchFamily="49" charset="0"/>
              </a:rPr>
              <a:t>*cur){</a:t>
            </a:r>
            <a:endParaRPr lang="en-US" sz="1600">
              <a:solidFill>
                <a:prstClr val="black"/>
              </a:solidFill>
              <a:latin typeface="Courier New" panose="02070309020205020404" pitchFamily="49" charset="0"/>
              <a:cs typeface="Courier New" panose="02070309020205020404" pitchFamily="49" charset="0"/>
            </a:endParaRPr>
          </a:p>
          <a:p>
            <a:pPr marL="230400" indent="0">
              <a:lnSpc>
                <a:spcPct val="100000"/>
              </a:lnSpc>
              <a:buNone/>
            </a:pPr>
            <a:r>
              <a:rPr lang="en-SG" sz="1600">
                <a:latin typeface="Courier New" panose="02070309020205020404" pitchFamily="49" charset="0"/>
                <a:cs typeface="Courier New" panose="02070309020205020404" pitchFamily="49" charset="0"/>
              </a:rPr>
              <a:t>    if (cur == NULL) </a:t>
            </a:r>
            <a:br>
              <a:rPr lang="en-SG" sz="1600">
                <a:latin typeface="Courier New" panose="02070309020205020404" pitchFamily="49" charset="0"/>
                <a:cs typeface="Courier New" panose="02070309020205020404" pitchFamily="49" charset="0"/>
              </a:rPr>
            </a:br>
            <a:r>
              <a:rPr lang="en-SG" sz="1600" b="1">
                <a:solidFill>
                  <a:srgbClr val="F79646"/>
                </a:solidFill>
                <a:latin typeface="Courier New" panose="02070309020205020404" pitchFamily="49" charset="0"/>
                <a:cs typeface="Courier New" panose="02070309020205020404" pitchFamily="49" charset="0"/>
              </a:rPr>
              <a:t>       </a:t>
            </a:r>
            <a:r>
              <a:rPr lang="en-SG" sz="1600" b="1">
                <a:solidFill>
                  <a:srgbClr val="FE7F00"/>
                </a:solidFill>
                <a:latin typeface="Courier New" panose="02070309020205020404" pitchFamily="49" charset="0"/>
                <a:cs typeface="Courier New" panose="02070309020205020404" pitchFamily="49" charset="0"/>
              </a:rPr>
              <a:t>return ???;</a:t>
            </a:r>
          </a:p>
          <a:p>
            <a:pPr marL="230400" indent="0">
              <a:lnSpc>
                <a:spcPct val="100000"/>
              </a:lnSpc>
              <a:spcBef>
                <a:spcPts val="300"/>
              </a:spcBef>
              <a:buNone/>
            </a:pPr>
            <a:endParaRPr lang="en-SG" sz="1600">
              <a:latin typeface="Courier New" panose="02070309020205020404" pitchFamily="49" charset="0"/>
              <a:cs typeface="Courier New" panose="02070309020205020404" pitchFamily="49" charset="0"/>
            </a:endParaRP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countNode(cur-&gt;left);</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countNode(cur-&gt;right);</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a:t>
            </a:r>
            <a:r>
              <a:rPr lang="en-SG" sz="1600" b="1">
                <a:solidFill>
                  <a:srgbClr val="FE7F00"/>
                </a:solidFill>
                <a:latin typeface="Courier New" panose="02070309020205020404" pitchFamily="49" charset="0"/>
                <a:cs typeface="Courier New" panose="02070309020205020404" pitchFamily="49" charset="0"/>
              </a:rPr>
              <a:t>??? //sum and get total;</a:t>
            </a:r>
          </a:p>
          <a:p>
            <a:pPr marL="230400" indent="0">
              <a:lnSpc>
                <a:spcPct val="100000"/>
              </a:lnSpc>
              <a:spcBef>
                <a:spcPts val="300"/>
              </a:spcBef>
              <a:buNone/>
            </a:pPr>
            <a:r>
              <a:rPr lang="en-SG" sz="1600">
                <a:solidFill>
                  <a:prstClr val="black"/>
                </a:solidFill>
                <a:latin typeface="Courier New" panose="02070309020205020404" pitchFamily="49" charset="0"/>
                <a:cs typeface="Courier New" panose="02070309020205020404" pitchFamily="49" charset="0"/>
              </a:rPr>
              <a:t>}</a:t>
            </a:r>
          </a:p>
          <a:p>
            <a:pPr marL="0" indent="0">
              <a:lnSpc>
                <a:spcPct val="150000"/>
              </a:lnSpc>
              <a:buNone/>
            </a:pPr>
            <a:endParaRPr lang="en-SG" sz="1600"/>
          </a:p>
        </p:txBody>
      </p:sp>
      <p:sp>
        <p:nvSpPr>
          <p:cNvPr id="102" name="Rectangle 101"/>
          <p:cNvSpPr/>
          <p:nvPr/>
        </p:nvSpPr>
        <p:spPr>
          <a:xfrm>
            <a:off x="1296802" y="3638027"/>
            <a:ext cx="4148867" cy="2456359"/>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dirty="0">
              <a:latin typeface="Courier New"/>
              <a:ea typeface="宋体" charset="0"/>
              <a:cs typeface="Courier New"/>
            </a:endParaRPr>
          </a:p>
        </p:txBody>
      </p:sp>
    </p:spTree>
    <p:extLst>
      <p:ext uri="{BB962C8B-B14F-4D97-AF65-F5344CB8AC3E}">
        <p14:creationId xmlns:p14="http://schemas.microsoft.com/office/powerpoint/2010/main" val="2928458050"/>
      </p:ext>
    </p:extLst>
  </p:cSld>
  <p:clrMapOvr>
    <a:masterClrMapping/>
  </p:clrMapOvr>
  <p:transition>
    <p:wipe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3"/>
          <p:cNvSpPr/>
          <p:nvPr/>
        </p:nvSpPr>
        <p:spPr>
          <a:xfrm>
            <a:off x="893928" y="1253943"/>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sp>
        <p:nvSpPr>
          <p:cNvPr id="40965" name="Rectangle 4"/>
          <p:cNvSpPr>
            <a:spLocks noChangeArrowheads="1"/>
          </p:cNvSpPr>
          <p:nvPr/>
        </p:nvSpPr>
        <p:spPr bwMode="auto">
          <a:xfrm>
            <a:off x="0" y="107891"/>
            <a:ext cx="9144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b="1" dirty="0">
                <a:solidFill>
                  <a:schemeClr val="bg1"/>
                </a:solidFill>
                <a:latin typeface="+mj-lt"/>
                <a:cs typeface="Times New Roman" panose="02020603050405020304" pitchFamily="18" charset="0"/>
              </a:rPr>
              <a:t>QUEUE IMPLEMENTATION USING LINKED LISTS</a:t>
            </a:r>
          </a:p>
        </p:txBody>
      </p:sp>
      <p:sp>
        <p:nvSpPr>
          <p:cNvPr id="40967" name="Rectangle 8"/>
          <p:cNvSpPr>
            <a:spLocks noChangeArrowheads="1"/>
          </p:cNvSpPr>
          <p:nvPr/>
        </p:nvSpPr>
        <p:spPr bwMode="auto">
          <a:xfrm>
            <a:off x="2366963" y="1733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8" name="Content Placeholder 1"/>
          <p:cNvSpPr txBox="1">
            <a:spLocks/>
          </p:cNvSpPr>
          <p:nvPr/>
        </p:nvSpPr>
        <p:spPr>
          <a:xfrm>
            <a:off x="1097279" y="1431984"/>
            <a:ext cx="6959793" cy="427073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1400" dirty="0">
                <a:ea typeface="Cambria Math" panose="02040503050406030204" pitchFamily="18" charset="0"/>
                <a:cs typeface="Times New Roman" pitchFamily="18" charset="0"/>
              </a:rPr>
              <a:t>Queue structure</a:t>
            </a:r>
          </a:p>
          <a:p>
            <a:pPr marL="457200" lvl="1" indent="0">
              <a:lnSpc>
                <a:spcPct val="100000"/>
              </a:lnSpc>
              <a:buNone/>
            </a:pPr>
            <a:r>
              <a:rPr lang="en-US" sz="1400" dirty="0" err="1">
                <a:latin typeface="Courier New" charset="0"/>
                <a:ea typeface="Courier New" charset="0"/>
                <a:cs typeface="Courier New" charset="0"/>
              </a:rPr>
              <a:t>typedef</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struct</a:t>
            </a:r>
            <a:r>
              <a:rPr lang="en-US" sz="1400" dirty="0">
                <a:latin typeface="Courier New" charset="0"/>
                <a:ea typeface="Courier New" charset="0"/>
                <a:cs typeface="Courier New" charset="0"/>
              </a:rPr>
              <a:t> _queue{</a:t>
            </a:r>
          </a:p>
          <a:p>
            <a:pPr marL="457200" lvl="1" indent="0">
              <a:lnSpc>
                <a:spcPct val="100000"/>
              </a:lnSpc>
              <a:buNone/>
            </a:pP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LinkedList</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ll</a:t>
            </a:r>
            <a:r>
              <a:rPr lang="en-US" sz="1400" dirty="0">
                <a:latin typeface="Courier New" charset="0"/>
                <a:ea typeface="Courier New" charset="0"/>
                <a:cs typeface="Courier New" charset="0"/>
              </a:rPr>
              <a:t>;</a:t>
            </a:r>
          </a:p>
          <a:p>
            <a:pPr marL="457200" lvl="1" indent="0">
              <a:lnSpc>
                <a:spcPct val="100000"/>
              </a:lnSpc>
              <a:buNone/>
            </a:pPr>
            <a:r>
              <a:rPr lang="en-US" sz="1400" dirty="0">
                <a:latin typeface="Courier New" charset="0"/>
                <a:ea typeface="Courier New" charset="0"/>
                <a:cs typeface="Courier New" charset="0"/>
              </a:rPr>
              <a:t>} Queue;</a:t>
            </a:r>
          </a:p>
          <a:p>
            <a:pPr algn="just">
              <a:lnSpc>
                <a:spcPct val="100000"/>
              </a:lnSpc>
            </a:pPr>
            <a:endParaRPr lang="en-US" sz="300" dirty="0">
              <a:ea typeface="Cambria Math" panose="02040503050406030204" pitchFamily="18" charset="0"/>
              <a:cs typeface="Times New Roman" pitchFamily="18" charset="0"/>
            </a:endParaRPr>
          </a:p>
          <a:p>
            <a:pPr algn="just">
              <a:lnSpc>
                <a:spcPct val="100000"/>
              </a:lnSpc>
            </a:pPr>
            <a:r>
              <a:rPr lang="en-US" sz="1400" dirty="0">
                <a:ea typeface="Cambria Math" panose="02040503050406030204" pitchFamily="18" charset="0"/>
                <a:cs typeface="Times New Roman" pitchFamily="18" charset="0"/>
              </a:rPr>
              <a:t>Again, wrap up a linked list and use it for the actual data storage</a:t>
            </a:r>
          </a:p>
          <a:p>
            <a:pPr algn="just">
              <a:lnSpc>
                <a:spcPct val="100000"/>
              </a:lnSpc>
            </a:pPr>
            <a:r>
              <a:rPr lang="en-US" sz="1400" dirty="0">
                <a:ea typeface="Cambria Math" panose="02040503050406030204" pitchFamily="18" charset="0"/>
                <a:cs typeface="Times New Roman" pitchFamily="18" charset="0"/>
              </a:rPr>
              <a:t>Notice that the </a:t>
            </a:r>
            <a:r>
              <a:rPr lang="en-US" sz="1400" dirty="0" err="1">
                <a:ea typeface="Cambria Math" panose="02040503050406030204" pitchFamily="18" charset="0"/>
                <a:cs typeface="Times New Roman" pitchFamily="18" charset="0"/>
              </a:rPr>
              <a:t>LinkedList</a:t>
            </a:r>
            <a:r>
              <a:rPr lang="en-US" sz="1400" dirty="0">
                <a:ea typeface="Cambria Math" panose="02040503050406030204" pitchFamily="18" charset="0"/>
                <a:cs typeface="Times New Roman" pitchFamily="18" charset="0"/>
              </a:rPr>
              <a:t> already takes care of little things like keeping track of # of nodes, etc.</a:t>
            </a:r>
          </a:p>
          <a:p>
            <a:pPr algn="just">
              <a:lnSpc>
                <a:spcPct val="100000"/>
              </a:lnSpc>
            </a:pPr>
            <a:r>
              <a:rPr lang="en-US" sz="1400" dirty="0">
                <a:ea typeface="Cambria Math" panose="02040503050406030204" pitchFamily="18" charset="0"/>
                <a:cs typeface="Times New Roman" pitchFamily="18" charset="0"/>
              </a:rPr>
              <a:t>There is one modification we need for a queue</a:t>
            </a:r>
            <a:r>
              <a:rPr lang="mr-IN" sz="1400" dirty="0">
                <a:ea typeface="Cambria Math" panose="02040503050406030204" pitchFamily="18" charset="0"/>
                <a:cs typeface="Times New Roman" pitchFamily="18" charset="0"/>
              </a:rPr>
              <a:t>…</a:t>
            </a:r>
            <a:r>
              <a:rPr lang="en-US" sz="1400" dirty="0">
                <a:ea typeface="Cambria Math" panose="02040503050406030204" pitchFamily="18" charset="0"/>
                <a:cs typeface="Times New Roman" pitchFamily="18" charset="0"/>
              </a:rPr>
              <a:t> KIV</a:t>
            </a:r>
            <a:endParaRPr lang="en-US" sz="1800" dirty="0">
              <a:ea typeface="Cambria Math" panose="02040503050406030204" pitchFamily="18" charset="0"/>
              <a:cs typeface="Times New Roman" pitchFamily="18" charset="0"/>
            </a:endParaRPr>
          </a:p>
        </p:txBody>
      </p:sp>
      <p:sp>
        <p:nvSpPr>
          <p:cNvPr id="14" name="Rectangle 13"/>
          <p:cNvSpPr/>
          <p:nvPr/>
        </p:nvSpPr>
        <p:spPr>
          <a:xfrm>
            <a:off x="4212743" y="4616297"/>
            <a:ext cx="491567" cy="250934"/>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Rectangle 14"/>
          <p:cNvSpPr/>
          <p:nvPr/>
        </p:nvSpPr>
        <p:spPr>
          <a:xfrm>
            <a:off x="3525535" y="5148703"/>
            <a:ext cx="491567" cy="250934"/>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Rectangle 15"/>
          <p:cNvSpPr/>
          <p:nvPr/>
        </p:nvSpPr>
        <p:spPr>
          <a:xfrm>
            <a:off x="3040177" y="5148130"/>
            <a:ext cx="491567" cy="250934"/>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Rectangle 16"/>
          <p:cNvSpPr/>
          <p:nvPr/>
        </p:nvSpPr>
        <p:spPr>
          <a:xfrm>
            <a:off x="2552815" y="5148979"/>
            <a:ext cx="491567" cy="250934"/>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Rectangle 17"/>
          <p:cNvSpPr/>
          <p:nvPr/>
        </p:nvSpPr>
        <p:spPr>
          <a:xfrm>
            <a:off x="2081439" y="5148130"/>
            <a:ext cx="491567" cy="250934"/>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21" name="Straight Connector 20"/>
          <p:cNvCxnSpPr/>
          <p:nvPr/>
        </p:nvCxnSpPr>
        <p:spPr>
          <a:xfrm>
            <a:off x="2001892" y="5022627"/>
            <a:ext cx="2124116"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22" name="Rectangle 21"/>
          <p:cNvSpPr/>
          <p:nvPr/>
        </p:nvSpPr>
        <p:spPr>
          <a:xfrm>
            <a:off x="1418343" y="4616298"/>
            <a:ext cx="491567" cy="250934"/>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23" name="Straight Arrow Connector 22"/>
          <p:cNvCxnSpPr/>
          <p:nvPr/>
        </p:nvCxnSpPr>
        <p:spPr>
          <a:xfrm flipH="1">
            <a:off x="4126008" y="4867231"/>
            <a:ext cx="309767" cy="394459"/>
          </a:xfrm>
          <a:prstGeom prst="straightConnector1">
            <a:avLst/>
          </a:prstGeom>
          <a:ln>
            <a:tailEnd type="arrow"/>
          </a:ln>
          <a:effectLst>
            <a:outerShdw blurRad="50800" dist="76200" dir="5400000" sx="78000" sy="78000" algn="t" rotWithShape="0">
              <a:prstClr val="black">
                <a:alpha val="39000"/>
              </a:prstClr>
            </a:outerShdw>
          </a:effectLst>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flipH="1" flipV="1">
            <a:off x="1684403" y="4867234"/>
            <a:ext cx="288913" cy="389731"/>
          </a:xfrm>
          <a:prstGeom prst="straightConnector1">
            <a:avLst/>
          </a:prstGeom>
          <a:ln>
            <a:tailEnd type="arrow"/>
          </a:ln>
          <a:effectLst>
            <a:outerShdw blurRad="50800" dist="76200" dir="5400000" sx="77000" sy="77000" algn="t" rotWithShape="0">
              <a:prstClr val="black">
                <a:alpha val="39000"/>
              </a:prstClr>
            </a:outerShdw>
          </a:effectLst>
        </p:spPr>
        <p:style>
          <a:lnRef idx="3">
            <a:schemeClr val="dk1"/>
          </a:lnRef>
          <a:fillRef idx="0">
            <a:schemeClr val="dk1"/>
          </a:fillRef>
          <a:effectRef idx="2">
            <a:schemeClr val="dk1"/>
          </a:effectRef>
          <a:fontRef idx="minor">
            <a:schemeClr val="tx1"/>
          </a:fontRef>
        </p:style>
      </p:cxnSp>
      <p:sp>
        <p:nvSpPr>
          <p:cNvPr id="25" name="Rectangle 24"/>
          <p:cNvSpPr/>
          <p:nvPr/>
        </p:nvSpPr>
        <p:spPr>
          <a:xfrm>
            <a:off x="5184800" y="4237691"/>
            <a:ext cx="1756375" cy="1675237"/>
          </a:xfrm>
          <a:prstGeom prst="rect">
            <a:avLst/>
          </a:prstGeom>
          <a:solidFill>
            <a:srgbClr val="93CDDD"/>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6" name="Rectangle 25"/>
          <p:cNvSpPr/>
          <p:nvPr/>
        </p:nvSpPr>
        <p:spPr>
          <a:xfrm>
            <a:off x="5504414" y="4546544"/>
            <a:ext cx="1154223" cy="1085312"/>
          </a:xfrm>
          <a:prstGeom prst="rect">
            <a:avLst/>
          </a:prstGeom>
          <a:solidFill>
            <a:srgbClr val="95B4D8"/>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7" name="Rectangle 26"/>
          <p:cNvSpPr/>
          <p:nvPr/>
        </p:nvSpPr>
        <p:spPr>
          <a:xfrm>
            <a:off x="5833367" y="4820738"/>
            <a:ext cx="512294" cy="263860"/>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a:off x="7164389" y="5137408"/>
            <a:ext cx="816439" cy="307844"/>
            <a:chOff x="5706739" y="4189386"/>
            <a:chExt cx="816439" cy="307844"/>
          </a:xfrm>
          <a:solidFill>
            <a:srgbClr val="9BBC59"/>
          </a:solidFill>
        </p:grpSpPr>
        <p:sp>
          <p:nvSpPr>
            <p:cNvPr id="29" name="Rectangle 28"/>
            <p:cNvSpPr/>
            <p:nvPr/>
          </p:nvSpPr>
          <p:spPr>
            <a:xfrm>
              <a:off x="5706739" y="4190401"/>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Rectangle 29"/>
            <p:cNvSpPr/>
            <p:nvPr/>
          </p:nvSpPr>
          <p:spPr>
            <a:xfrm>
              <a:off x="6116591" y="4189386"/>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31" name="Rectangle 30"/>
          <p:cNvSpPr/>
          <p:nvPr/>
        </p:nvSpPr>
        <p:spPr>
          <a:xfrm>
            <a:off x="5833367" y="5098315"/>
            <a:ext cx="512294" cy="263860"/>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p:cNvCxnSpPr>
            <a:endCxn id="29" idx="1"/>
          </p:cNvCxnSpPr>
          <p:nvPr/>
        </p:nvCxnSpPr>
        <p:spPr>
          <a:xfrm>
            <a:off x="6127500" y="4969283"/>
            <a:ext cx="1036889" cy="32255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7050493" y="4254134"/>
            <a:ext cx="889987" cy="292388"/>
          </a:xfrm>
          <a:prstGeom prst="rect">
            <a:avLst/>
          </a:prstGeom>
          <a:noFill/>
        </p:spPr>
        <p:txBody>
          <a:bodyPr wrap="none" rtlCol="0">
            <a:spAutoFit/>
          </a:bodyPr>
          <a:lstStyle/>
          <a:p>
            <a:r>
              <a:rPr lang="en-US" sz="1300" dirty="0"/>
              <a:t>Queue q</a:t>
            </a:r>
          </a:p>
        </p:txBody>
      </p:sp>
      <p:sp>
        <p:nvSpPr>
          <p:cNvPr id="42" name="TextBox 41"/>
          <p:cNvSpPr txBox="1"/>
          <p:nvPr/>
        </p:nvSpPr>
        <p:spPr>
          <a:xfrm>
            <a:off x="5494533" y="4281673"/>
            <a:ext cx="1175450" cy="292388"/>
          </a:xfrm>
          <a:prstGeom prst="rect">
            <a:avLst/>
          </a:prstGeom>
          <a:noFill/>
        </p:spPr>
        <p:txBody>
          <a:bodyPr wrap="none" rtlCol="0">
            <a:spAutoFit/>
          </a:bodyPr>
          <a:lstStyle/>
          <a:p>
            <a:r>
              <a:rPr lang="en-US" sz="1300" dirty="0" err="1"/>
              <a:t>LinkedList</a:t>
            </a:r>
            <a:r>
              <a:rPr lang="en-US" sz="1300" dirty="0"/>
              <a:t> </a:t>
            </a:r>
            <a:r>
              <a:rPr lang="en-US" sz="1300" dirty="0" err="1"/>
              <a:t>ll</a:t>
            </a:r>
            <a:endParaRPr lang="en-US" sz="1300" dirty="0"/>
          </a:p>
        </p:txBody>
      </p:sp>
      <p:sp>
        <p:nvSpPr>
          <p:cNvPr id="43" name="TextBox 42"/>
          <p:cNvSpPr txBox="1"/>
          <p:nvPr/>
        </p:nvSpPr>
        <p:spPr>
          <a:xfrm>
            <a:off x="5468686" y="4557683"/>
            <a:ext cx="1326004" cy="269304"/>
          </a:xfrm>
          <a:prstGeom prst="rect">
            <a:avLst/>
          </a:prstGeom>
          <a:noFill/>
        </p:spPr>
        <p:txBody>
          <a:bodyPr wrap="none" rtlCol="0">
            <a:spAutoFit/>
          </a:bodyPr>
          <a:lstStyle/>
          <a:p>
            <a:r>
              <a:rPr lang="en-US" sz="1100" dirty="0" err="1"/>
              <a:t>ListNode</a:t>
            </a:r>
            <a:r>
              <a:rPr lang="en-US" sz="1100" dirty="0"/>
              <a:t> *head</a:t>
            </a:r>
          </a:p>
        </p:txBody>
      </p:sp>
      <p:sp>
        <p:nvSpPr>
          <p:cNvPr id="44" name="TextBox 43"/>
          <p:cNvSpPr txBox="1"/>
          <p:nvPr/>
        </p:nvSpPr>
        <p:spPr>
          <a:xfrm>
            <a:off x="5730083" y="5349793"/>
            <a:ext cx="732123" cy="276999"/>
          </a:xfrm>
          <a:prstGeom prst="rect">
            <a:avLst/>
          </a:prstGeom>
          <a:noFill/>
        </p:spPr>
        <p:txBody>
          <a:bodyPr wrap="none" rtlCol="0">
            <a:spAutoFit/>
          </a:bodyPr>
          <a:lstStyle/>
          <a:p>
            <a:r>
              <a:rPr lang="en-US" sz="1200" dirty="0" err="1"/>
              <a:t>int</a:t>
            </a:r>
            <a:r>
              <a:rPr lang="en-US" sz="1200" dirty="0"/>
              <a:t> size</a:t>
            </a:r>
          </a:p>
        </p:txBody>
      </p:sp>
      <p:cxnSp>
        <p:nvCxnSpPr>
          <p:cNvPr id="45" name="Straight Connector 44"/>
          <p:cNvCxnSpPr/>
          <p:nvPr/>
        </p:nvCxnSpPr>
        <p:spPr>
          <a:xfrm>
            <a:off x="1978119" y="5515444"/>
            <a:ext cx="2124116"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32" name="Rectangle 8"/>
          <p:cNvSpPr/>
          <p:nvPr/>
        </p:nvSpPr>
        <p:spPr>
          <a:xfrm>
            <a:off x="2083633" y="2025163"/>
            <a:ext cx="1464083" cy="216000"/>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TextBox 1"/>
          <p:cNvSpPr txBox="1"/>
          <p:nvPr/>
        </p:nvSpPr>
        <p:spPr>
          <a:xfrm>
            <a:off x="3852075" y="2071795"/>
            <a:ext cx="4204997" cy="307777"/>
          </a:xfrm>
          <a:prstGeom prst="rect">
            <a:avLst/>
          </a:prstGeom>
          <a:noFill/>
          <a:ln>
            <a:solidFill>
              <a:schemeClr val="tx1"/>
            </a:solidFill>
          </a:ln>
        </p:spPr>
        <p:txBody>
          <a:bodyPr wrap="none" rtlCol="0">
            <a:spAutoFit/>
          </a:bodyPr>
          <a:lstStyle/>
          <a:p>
            <a:r>
              <a:rPr lang="en-US" sz="1400" dirty="0"/>
              <a:t>Notice this is a </a:t>
            </a:r>
            <a:r>
              <a:rPr lang="en-US" sz="1400" dirty="0" err="1"/>
              <a:t>LinkedList</a:t>
            </a:r>
            <a:r>
              <a:rPr lang="en-US" sz="1400" dirty="0"/>
              <a:t>, not a </a:t>
            </a:r>
            <a:r>
              <a:rPr lang="en-US" sz="1400" dirty="0" err="1"/>
              <a:t>LinkedList</a:t>
            </a:r>
            <a:r>
              <a:rPr lang="en-US" sz="1400" dirty="0"/>
              <a:t> *</a:t>
            </a:r>
          </a:p>
        </p:txBody>
      </p:sp>
      <p:cxnSp>
        <p:nvCxnSpPr>
          <p:cNvPr id="34" name="Straight Arrow Connector 3"/>
          <p:cNvCxnSpPr>
            <a:stCxn id="33" idx="1"/>
          </p:cNvCxnSpPr>
          <p:nvPr/>
        </p:nvCxnSpPr>
        <p:spPr>
          <a:xfrm flipH="1" flipV="1">
            <a:off x="3547716" y="2182720"/>
            <a:ext cx="304359" cy="42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207256"/>
      </p:ext>
    </p:extLst>
  </p:cSld>
  <p:clrMapOvr>
    <a:masterClrMapping/>
  </p:clrMapOvr>
  <p:transition>
    <p:wipe di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cap="none"/>
              <a:t>countNode()</a:t>
            </a:r>
          </a:p>
        </p:txBody>
      </p:sp>
      <p:sp>
        <p:nvSpPr>
          <p:cNvPr id="4" name="Content Placeholder 1"/>
          <p:cNvSpPr txBox="1">
            <a:spLocks/>
          </p:cNvSpPr>
          <p:nvPr/>
        </p:nvSpPr>
        <p:spPr>
          <a:xfrm>
            <a:off x="1097280" y="1380226"/>
            <a:ext cx="432444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Leaf nodes must return 1</a:t>
            </a:r>
          </a:p>
          <a:p>
            <a:pPr lvl="1">
              <a:lnSpc>
                <a:spcPct val="150000"/>
              </a:lnSpc>
              <a:buFont typeface="Verdana" panose="020B0604030504040204" pitchFamily="34" charset="0"/>
              <a:buChar char="-"/>
            </a:pPr>
            <a:r>
              <a:rPr lang="en-SG" sz="1800"/>
              <a:t>“Null” nodes should return 0</a:t>
            </a:r>
          </a:p>
          <a:p>
            <a:pPr>
              <a:lnSpc>
                <a:spcPct val="150000"/>
              </a:lnSpc>
            </a:pPr>
            <a:r>
              <a:rPr lang="en-SG" sz="1800"/>
              <a:t>Leaf node returns 1 + 0 + 0</a:t>
            </a:r>
          </a:p>
          <a:p>
            <a:pPr>
              <a:lnSpc>
                <a:spcPct val="150000"/>
              </a:lnSpc>
            </a:pPr>
            <a:endParaRPr lang="en-SG" sz="1800"/>
          </a:p>
          <a:p>
            <a:pPr>
              <a:lnSpc>
                <a:spcPct val="150000"/>
              </a:lnSpc>
            </a:pPr>
            <a:endParaRPr lang="en-SG" sz="1800"/>
          </a:p>
        </p:txBody>
      </p:sp>
      <p:sp>
        <p:nvSpPr>
          <p:cNvPr id="32" name="Content Placeholder 1"/>
          <p:cNvSpPr txBox="1">
            <a:spLocks/>
          </p:cNvSpPr>
          <p:nvPr/>
        </p:nvSpPr>
        <p:spPr>
          <a:xfrm>
            <a:off x="1050981" y="3708099"/>
            <a:ext cx="6974399" cy="20062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400" indent="0">
              <a:lnSpc>
                <a:spcPct val="100000"/>
              </a:lnSpc>
              <a:buNone/>
            </a:pPr>
            <a:r>
              <a:rPr lang="en-US" sz="1600" b="1">
                <a:solidFill>
                  <a:prstClr val="black"/>
                </a:solidFill>
                <a:latin typeface="Courier New" panose="02070309020205020404" pitchFamily="49" charset="0"/>
                <a:cs typeface="Courier New" panose="02070309020205020404" pitchFamily="49" charset="0"/>
              </a:rPr>
              <a:t>int </a:t>
            </a:r>
            <a:r>
              <a:rPr lang="en-US" sz="1600">
                <a:solidFill>
                  <a:prstClr val="black"/>
                </a:solidFill>
                <a:latin typeface="Courier New" panose="02070309020205020404" pitchFamily="49" charset="0"/>
                <a:cs typeface="Courier New" panose="02070309020205020404" pitchFamily="49" charset="0"/>
              </a:rPr>
              <a:t>countNode</a:t>
            </a:r>
            <a:r>
              <a:rPr lang="en-US" sz="1600" spc="-5">
                <a:solidFill>
                  <a:prstClr val="black"/>
                </a:solidFill>
                <a:latin typeface="Courier New" panose="02070309020205020404" pitchFamily="49" charset="0"/>
                <a:cs typeface="Courier New" panose="02070309020205020404" pitchFamily="49" charset="0"/>
              </a:rPr>
              <a:t>(BTNod</a:t>
            </a:r>
            <a:r>
              <a:rPr lang="en-US" sz="1600">
                <a:solidFill>
                  <a:prstClr val="black"/>
                </a:solidFill>
                <a:latin typeface="Courier New" panose="02070309020205020404" pitchFamily="49" charset="0"/>
                <a:cs typeface="Courier New" panose="02070309020205020404" pitchFamily="49" charset="0"/>
              </a:rPr>
              <a:t>e </a:t>
            </a:r>
            <a:r>
              <a:rPr lang="en-US" sz="1600" spc="-5">
                <a:solidFill>
                  <a:prstClr val="black"/>
                </a:solidFill>
                <a:latin typeface="Courier New" panose="02070309020205020404" pitchFamily="49" charset="0"/>
                <a:cs typeface="Courier New" panose="02070309020205020404" pitchFamily="49" charset="0"/>
              </a:rPr>
              <a:t>*cur){</a:t>
            </a:r>
            <a:endParaRPr lang="en-US" sz="1600">
              <a:solidFill>
                <a:prstClr val="black"/>
              </a:solidFill>
              <a:latin typeface="Courier New" panose="02070309020205020404" pitchFamily="49" charset="0"/>
              <a:cs typeface="Courier New" panose="02070309020205020404" pitchFamily="49" charset="0"/>
            </a:endParaRPr>
          </a:p>
          <a:p>
            <a:pPr marL="230400" indent="0">
              <a:lnSpc>
                <a:spcPct val="100000"/>
              </a:lnSpc>
              <a:buNone/>
            </a:pPr>
            <a:r>
              <a:rPr lang="en-SG" sz="1600">
                <a:latin typeface="Courier New" panose="02070309020205020404" pitchFamily="49" charset="0"/>
                <a:cs typeface="Courier New" panose="02070309020205020404" pitchFamily="49" charset="0"/>
              </a:rPr>
              <a:t>    if (cur == NULL) </a:t>
            </a:r>
            <a:br>
              <a:rPr lang="en-SG" sz="1600">
                <a:latin typeface="Courier New" panose="02070309020205020404" pitchFamily="49" charset="0"/>
                <a:cs typeface="Courier New" panose="02070309020205020404" pitchFamily="49" charset="0"/>
              </a:rPr>
            </a:br>
            <a:r>
              <a:rPr lang="en-SG" sz="1600" b="1">
                <a:solidFill>
                  <a:srgbClr val="F79646"/>
                </a:solidFill>
                <a:latin typeface="Courier New" panose="02070309020205020404" pitchFamily="49" charset="0"/>
                <a:cs typeface="Courier New" panose="02070309020205020404" pitchFamily="49" charset="0"/>
              </a:rPr>
              <a:t>       </a:t>
            </a:r>
            <a:r>
              <a:rPr lang="en-SG" sz="1600" b="1">
                <a:solidFill>
                  <a:srgbClr val="FE7F00"/>
                </a:solidFill>
                <a:latin typeface="Courier New" panose="02070309020205020404" pitchFamily="49" charset="0"/>
                <a:cs typeface="Courier New" panose="02070309020205020404" pitchFamily="49" charset="0"/>
              </a:rPr>
              <a:t>return 0;</a:t>
            </a:r>
          </a:p>
          <a:p>
            <a:pPr marL="230400" indent="0">
              <a:lnSpc>
                <a:spcPct val="100000"/>
              </a:lnSpc>
              <a:spcBef>
                <a:spcPts val="300"/>
              </a:spcBef>
              <a:buNone/>
            </a:pPr>
            <a:endParaRPr lang="en-SG" sz="1600">
              <a:latin typeface="Courier New" panose="02070309020205020404" pitchFamily="49" charset="0"/>
              <a:cs typeface="Courier New" panose="02070309020205020404" pitchFamily="49" charset="0"/>
            </a:endParaRP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countNode(cur-&gt;left);</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countNode(cur-&gt;right);</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a:t>
            </a:r>
            <a:r>
              <a:rPr lang="en-SG" sz="1600" b="1">
                <a:solidFill>
                  <a:srgbClr val="FE7F00"/>
                </a:solidFill>
                <a:latin typeface="Courier New" panose="02070309020205020404" pitchFamily="49" charset="0"/>
                <a:cs typeface="Courier New" panose="02070309020205020404" pitchFamily="49" charset="0"/>
              </a:rPr>
              <a:t>return l+r+1;</a:t>
            </a:r>
          </a:p>
          <a:p>
            <a:pPr marL="230400" indent="0">
              <a:lnSpc>
                <a:spcPct val="100000"/>
              </a:lnSpc>
              <a:spcBef>
                <a:spcPts val="300"/>
              </a:spcBef>
              <a:buNone/>
            </a:pPr>
            <a:r>
              <a:rPr lang="en-SG" sz="1600">
                <a:solidFill>
                  <a:prstClr val="black"/>
                </a:solidFill>
                <a:latin typeface="Courier New" panose="02070309020205020404" pitchFamily="49" charset="0"/>
                <a:cs typeface="Courier New" panose="02070309020205020404" pitchFamily="49" charset="0"/>
              </a:rPr>
              <a:t>}</a:t>
            </a:r>
          </a:p>
          <a:p>
            <a:pPr marL="0" indent="0">
              <a:lnSpc>
                <a:spcPct val="150000"/>
              </a:lnSpc>
              <a:buNone/>
            </a:pPr>
            <a:endParaRPr lang="en-SG" sz="1600"/>
          </a:p>
        </p:txBody>
      </p:sp>
      <p:sp>
        <p:nvSpPr>
          <p:cNvPr id="128" name="文本框 2"/>
          <p:cNvSpPr txBox="1"/>
          <p:nvPr/>
        </p:nvSpPr>
        <p:spPr>
          <a:xfrm>
            <a:off x="1344092" y="4874743"/>
            <a:ext cx="554154" cy="338554"/>
          </a:xfrm>
          <a:prstGeom prst="rect">
            <a:avLst/>
          </a:prstGeom>
          <a:noFill/>
        </p:spPr>
        <p:txBody>
          <a:bodyPr wrap="square" rtlCol="0">
            <a:spAutoFit/>
          </a:bodyPr>
          <a:lstStyle/>
          <a:p>
            <a:r>
              <a:rPr lang="en-US" altLang="zh-CN" sz="1600">
                <a:latin typeface="Courier New" panose="02070309020205020404" pitchFamily="49" charset="0"/>
                <a:cs typeface="Courier New" panose="02070309020205020404" pitchFamily="49" charset="0"/>
              </a:rPr>
              <a:t>l =</a:t>
            </a:r>
            <a:endParaRPr lang="zh-CN" altLang="en-US" sz="1600" dirty="0">
              <a:latin typeface="Courier New" panose="02070309020205020404" pitchFamily="49" charset="0"/>
              <a:cs typeface="Courier New" panose="02070309020205020404" pitchFamily="49" charset="0"/>
            </a:endParaRPr>
          </a:p>
        </p:txBody>
      </p:sp>
      <p:sp>
        <p:nvSpPr>
          <p:cNvPr id="129" name="文本框 39"/>
          <p:cNvSpPr txBox="1"/>
          <p:nvPr/>
        </p:nvSpPr>
        <p:spPr>
          <a:xfrm>
            <a:off x="1344091" y="5161959"/>
            <a:ext cx="554155" cy="338554"/>
          </a:xfrm>
          <a:prstGeom prst="rect">
            <a:avLst/>
          </a:prstGeom>
          <a:noFill/>
        </p:spPr>
        <p:txBody>
          <a:bodyPr wrap="square" rtlCol="0">
            <a:spAutoFit/>
          </a:bodyPr>
          <a:lstStyle/>
          <a:p>
            <a:r>
              <a:rPr lang="en-US" altLang="zh-CN" sz="1600" dirty="0">
                <a:latin typeface="Courier New" panose="02070309020205020404" pitchFamily="49" charset="0"/>
                <a:cs typeface="Courier New" panose="02070309020205020404" pitchFamily="49" charset="0"/>
              </a:rPr>
              <a:t>r =</a:t>
            </a:r>
            <a:endParaRPr lang="zh-CN" altLang="en-US" sz="1600" dirty="0">
              <a:latin typeface="Courier New" panose="02070309020205020404" pitchFamily="49" charset="0"/>
              <a:cs typeface="Courier New" panose="02070309020205020404" pitchFamily="49" charset="0"/>
            </a:endParaRPr>
          </a:p>
        </p:txBody>
      </p:sp>
      <p:sp>
        <p:nvSpPr>
          <p:cNvPr id="130" name="Rectangle 129"/>
          <p:cNvSpPr/>
          <p:nvPr/>
        </p:nvSpPr>
        <p:spPr>
          <a:xfrm>
            <a:off x="1296802" y="3638027"/>
            <a:ext cx="4148867" cy="2456359"/>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dirty="0">
              <a:latin typeface="Courier New"/>
              <a:ea typeface="宋体" charset="0"/>
              <a:cs typeface="Courier New"/>
            </a:endParaRPr>
          </a:p>
        </p:txBody>
      </p:sp>
      <p:grpSp>
        <p:nvGrpSpPr>
          <p:cNvPr id="36" name="Group 4">
            <a:extLst>
              <a:ext uri="{FF2B5EF4-FFF2-40B4-BE49-F238E27FC236}">
                <a16:creationId xmlns:a16="http://schemas.microsoft.com/office/drawing/2014/main" id="{85CC70B7-7B9F-4981-A57C-247C671C3465}"/>
              </a:ext>
            </a:extLst>
          </p:cNvPr>
          <p:cNvGrpSpPr/>
          <p:nvPr/>
        </p:nvGrpSpPr>
        <p:grpSpPr>
          <a:xfrm>
            <a:off x="6314693" y="859630"/>
            <a:ext cx="2791013" cy="2247085"/>
            <a:chOff x="5478902" y="1676400"/>
            <a:chExt cx="2791013" cy="2247085"/>
          </a:xfrm>
        </p:grpSpPr>
        <p:sp>
          <p:nvSpPr>
            <p:cNvPr id="37" name="object 49">
              <a:extLst>
                <a:ext uri="{FF2B5EF4-FFF2-40B4-BE49-F238E27FC236}">
                  <a16:creationId xmlns:a16="http://schemas.microsoft.com/office/drawing/2014/main" id="{09BF80DC-8887-4B2E-82D3-090751FA18DF}"/>
                </a:ext>
              </a:extLst>
            </p:cNvPr>
            <p:cNvSpPr/>
            <p:nvPr/>
          </p:nvSpPr>
          <p:spPr>
            <a:xfrm>
              <a:off x="6475629" y="1676400"/>
              <a:ext cx="797560" cy="508000"/>
            </a:xfrm>
            <a:custGeom>
              <a:avLst/>
              <a:gdLst/>
              <a:ahLst/>
              <a:cxnLst/>
              <a:rect l="l" t="t" r="r" b="b"/>
              <a:pathLst>
                <a:path w="797559" h="508000">
                  <a:moveTo>
                    <a:pt x="0" y="253948"/>
                  </a:moveTo>
                  <a:lnTo>
                    <a:pt x="5218" y="212757"/>
                  </a:lnTo>
                  <a:lnTo>
                    <a:pt x="20326" y="173681"/>
                  </a:lnTo>
                  <a:lnTo>
                    <a:pt x="44502" y="137244"/>
                  </a:lnTo>
                  <a:lnTo>
                    <a:pt x="76927" y="103970"/>
                  </a:lnTo>
                  <a:lnTo>
                    <a:pt x="116778" y="74379"/>
                  </a:lnTo>
                  <a:lnTo>
                    <a:pt x="163235" y="48997"/>
                  </a:lnTo>
                  <a:lnTo>
                    <a:pt x="215477" y="28345"/>
                  </a:lnTo>
                  <a:lnTo>
                    <a:pt x="272683" y="12946"/>
                  </a:lnTo>
                  <a:lnTo>
                    <a:pt x="334033" y="3323"/>
                  </a:lnTo>
                  <a:lnTo>
                    <a:pt x="398705" y="0"/>
                  </a:lnTo>
                  <a:lnTo>
                    <a:pt x="431405" y="841"/>
                  </a:lnTo>
                  <a:lnTo>
                    <a:pt x="494519" y="7380"/>
                  </a:lnTo>
                  <a:lnTo>
                    <a:pt x="553900" y="19956"/>
                  </a:lnTo>
                  <a:lnTo>
                    <a:pt x="608727" y="38047"/>
                  </a:lnTo>
                  <a:lnTo>
                    <a:pt x="658179" y="61130"/>
                  </a:lnTo>
                  <a:lnTo>
                    <a:pt x="701436" y="88681"/>
                  </a:lnTo>
                  <a:lnTo>
                    <a:pt x="737676" y="120179"/>
                  </a:lnTo>
                  <a:lnTo>
                    <a:pt x="766079" y="155100"/>
                  </a:lnTo>
                  <a:lnTo>
                    <a:pt x="785824" y="192922"/>
                  </a:lnTo>
                  <a:lnTo>
                    <a:pt x="796090" y="233121"/>
                  </a:lnTo>
                  <a:lnTo>
                    <a:pt x="797412" y="253948"/>
                  </a:lnTo>
                  <a:lnTo>
                    <a:pt x="796090" y="274776"/>
                  </a:lnTo>
                  <a:lnTo>
                    <a:pt x="785824" y="314975"/>
                  </a:lnTo>
                  <a:lnTo>
                    <a:pt x="766079" y="352797"/>
                  </a:lnTo>
                  <a:lnTo>
                    <a:pt x="737676" y="387718"/>
                  </a:lnTo>
                  <a:lnTo>
                    <a:pt x="701436" y="419216"/>
                  </a:lnTo>
                  <a:lnTo>
                    <a:pt x="658179" y="446767"/>
                  </a:lnTo>
                  <a:lnTo>
                    <a:pt x="608727" y="469850"/>
                  </a:lnTo>
                  <a:lnTo>
                    <a:pt x="553900" y="487941"/>
                  </a:lnTo>
                  <a:lnTo>
                    <a:pt x="494519" y="500517"/>
                  </a:lnTo>
                  <a:lnTo>
                    <a:pt x="431405" y="507056"/>
                  </a:lnTo>
                  <a:lnTo>
                    <a:pt x="398705" y="507898"/>
                  </a:lnTo>
                  <a:lnTo>
                    <a:pt x="366005" y="507056"/>
                  </a:lnTo>
                  <a:lnTo>
                    <a:pt x="302892" y="500517"/>
                  </a:lnTo>
                  <a:lnTo>
                    <a:pt x="243511" y="487941"/>
                  </a:lnTo>
                  <a:lnTo>
                    <a:pt x="188684" y="469850"/>
                  </a:lnTo>
                  <a:lnTo>
                    <a:pt x="139232" y="446767"/>
                  </a:lnTo>
                  <a:lnTo>
                    <a:pt x="95975" y="419216"/>
                  </a:lnTo>
                  <a:lnTo>
                    <a:pt x="59735" y="387718"/>
                  </a:lnTo>
                  <a:lnTo>
                    <a:pt x="31332" y="352797"/>
                  </a:lnTo>
                  <a:lnTo>
                    <a:pt x="11587" y="314975"/>
                  </a:lnTo>
                  <a:lnTo>
                    <a:pt x="1321" y="274776"/>
                  </a:lnTo>
                  <a:lnTo>
                    <a:pt x="0" y="253948"/>
                  </a:lnTo>
                  <a:close/>
                </a:path>
              </a:pathLst>
            </a:custGeom>
            <a:ln w="76199">
              <a:solidFill>
                <a:srgbClr val="FAA757"/>
              </a:solidFill>
            </a:ln>
          </p:spPr>
          <p:txBody>
            <a:bodyPr wrap="square" lIns="0" tIns="0" rIns="0" bIns="0" rtlCol="0"/>
            <a:lstStyle/>
            <a:p>
              <a:endParaRPr sz="1600">
                <a:solidFill>
                  <a:prstClr val="black"/>
                </a:solidFill>
                <a:latin typeface="Verdana (Body)"/>
              </a:endParaRPr>
            </a:p>
          </p:txBody>
        </p:sp>
        <p:sp>
          <p:nvSpPr>
            <p:cNvPr id="38" name="object 6">
              <a:extLst>
                <a:ext uri="{FF2B5EF4-FFF2-40B4-BE49-F238E27FC236}">
                  <a16:creationId xmlns:a16="http://schemas.microsoft.com/office/drawing/2014/main" id="{041F1362-86B7-4B30-BB4C-0EA05113153F}"/>
                </a:ext>
              </a:extLst>
            </p:cNvPr>
            <p:cNvSpPr/>
            <p:nvPr/>
          </p:nvSpPr>
          <p:spPr>
            <a:xfrm>
              <a:off x="6675018" y="1756137"/>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Verdana (Body)"/>
                </a:rPr>
                <a:t> E</a:t>
              </a:r>
              <a:endParaRPr kumimoji="0" sz="1600" b="0" i="0" u="none" strike="noStrike" kern="0" cap="none" spc="0" normalizeH="0" baseline="0" noProof="0" dirty="0">
                <a:ln>
                  <a:noFill/>
                </a:ln>
                <a:solidFill>
                  <a:prstClr val="black"/>
                </a:solidFill>
                <a:effectLst/>
                <a:uLnTx/>
                <a:uFillTx/>
                <a:latin typeface="Verdana (Body)"/>
              </a:endParaRPr>
            </a:p>
          </p:txBody>
        </p:sp>
        <p:sp>
          <p:nvSpPr>
            <p:cNvPr id="39" name="object 7">
              <a:extLst>
                <a:ext uri="{FF2B5EF4-FFF2-40B4-BE49-F238E27FC236}">
                  <a16:creationId xmlns:a16="http://schemas.microsoft.com/office/drawing/2014/main" id="{488D569B-3030-4460-9584-37EEE8BFC91B}"/>
                </a:ext>
              </a:extLst>
            </p:cNvPr>
            <p:cNvSpPr/>
            <p:nvPr/>
          </p:nvSpPr>
          <p:spPr>
            <a:xfrm>
              <a:off x="6675018" y="1756137"/>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Verdana (Body)"/>
                </a:rPr>
                <a:t>9</a:t>
              </a:r>
              <a:endParaRPr kumimoji="0" sz="1600" b="0" i="0" u="none" strike="noStrike" kern="0" cap="none" spc="0" normalizeH="0" baseline="0" noProof="0" dirty="0">
                <a:ln>
                  <a:noFill/>
                </a:ln>
                <a:solidFill>
                  <a:prstClr val="black"/>
                </a:solidFill>
                <a:effectLst/>
                <a:uLnTx/>
                <a:uFillTx/>
                <a:latin typeface="Verdana (Body)"/>
              </a:endParaRPr>
            </a:p>
          </p:txBody>
        </p:sp>
        <p:sp>
          <p:nvSpPr>
            <p:cNvPr id="40" name="object 8">
              <a:extLst>
                <a:ext uri="{FF2B5EF4-FFF2-40B4-BE49-F238E27FC236}">
                  <a16:creationId xmlns:a16="http://schemas.microsoft.com/office/drawing/2014/main" id="{D08AD913-55C0-4383-B34B-D92719320069}"/>
                </a:ext>
              </a:extLst>
            </p:cNvPr>
            <p:cNvSpPr/>
            <p:nvPr/>
          </p:nvSpPr>
          <p:spPr>
            <a:xfrm>
              <a:off x="5877606" y="2306685"/>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prstClr val="black"/>
                </a:solidFill>
                <a:effectLst/>
                <a:uLnTx/>
                <a:uFillTx/>
                <a:latin typeface="Verdana (Body)"/>
              </a:endParaRPr>
            </a:p>
          </p:txBody>
        </p:sp>
        <p:sp>
          <p:nvSpPr>
            <p:cNvPr id="41" name="object 9">
              <a:extLst>
                <a:ext uri="{FF2B5EF4-FFF2-40B4-BE49-F238E27FC236}">
                  <a16:creationId xmlns:a16="http://schemas.microsoft.com/office/drawing/2014/main" id="{0227D9AC-1731-4FEF-9B9B-23F99A628138}"/>
                </a:ext>
              </a:extLst>
            </p:cNvPr>
            <p:cNvSpPr/>
            <p:nvPr/>
          </p:nvSpPr>
          <p:spPr>
            <a:xfrm>
              <a:off x="5877606" y="2306684"/>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Verdana (Body)"/>
                </a:rPr>
                <a:t>4</a:t>
              </a:r>
              <a:endParaRPr kumimoji="0" sz="1600" b="0" i="0" u="none" strike="noStrike" kern="0" cap="none" spc="0" normalizeH="0" baseline="0" noProof="0" dirty="0">
                <a:ln>
                  <a:noFill/>
                </a:ln>
                <a:solidFill>
                  <a:prstClr val="black"/>
                </a:solidFill>
                <a:effectLst/>
                <a:uLnTx/>
                <a:uFillTx/>
                <a:latin typeface="Verdana (Body)"/>
              </a:endParaRPr>
            </a:p>
          </p:txBody>
        </p:sp>
        <p:sp>
          <p:nvSpPr>
            <p:cNvPr id="42" name="object 10">
              <a:extLst>
                <a:ext uri="{FF2B5EF4-FFF2-40B4-BE49-F238E27FC236}">
                  <a16:creationId xmlns:a16="http://schemas.microsoft.com/office/drawing/2014/main" id="{76D4AE96-033E-4D94-AA49-98352B32F0A0}"/>
                </a:ext>
              </a:extLst>
            </p:cNvPr>
            <p:cNvSpPr/>
            <p:nvPr/>
          </p:nvSpPr>
          <p:spPr>
            <a:xfrm>
              <a:off x="5478902" y="2943976"/>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prstClr val="black"/>
                </a:solidFill>
                <a:effectLst/>
                <a:uLnTx/>
                <a:uFillTx/>
                <a:latin typeface="Verdana (Body)"/>
              </a:endParaRPr>
            </a:p>
          </p:txBody>
        </p:sp>
        <p:sp>
          <p:nvSpPr>
            <p:cNvPr id="43" name="object 11">
              <a:extLst>
                <a:ext uri="{FF2B5EF4-FFF2-40B4-BE49-F238E27FC236}">
                  <a16:creationId xmlns:a16="http://schemas.microsoft.com/office/drawing/2014/main" id="{AFC1FB03-F34E-44CF-99EB-7A6802A4FAF4}"/>
                </a:ext>
              </a:extLst>
            </p:cNvPr>
            <p:cNvSpPr/>
            <p:nvPr/>
          </p:nvSpPr>
          <p:spPr>
            <a:xfrm>
              <a:off x="5478902" y="2943976"/>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Verdana (Body)"/>
                </a:rPr>
                <a:t>1</a:t>
              </a:r>
              <a:endParaRPr kumimoji="0" sz="1600" b="0" i="0" u="none" strike="noStrike" kern="0" cap="none" spc="0" normalizeH="0" baseline="0" noProof="0" dirty="0">
                <a:ln>
                  <a:noFill/>
                </a:ln>
                <a:solidFill>
                  <a:prstClr val="black"/>
                </a:solidFill>
                <a:effectLst/>
                <a:uLnTx/>
                <a:uFillTx/>
                <a:latin typeface="Verdana (Body)"/>
              </a:endParaRPr>
            </a:p>
          </p:txBody>
        </p:sp>
        <p:sp>
          <p:nvSpPr>
            <p:cNvPr id="44" name="object 12">
              <a:extLst>
                <a:ext uri="{FF2B5EF4-FFF2-40B4-BE49-F238E27FC236}">
                  <a16:creationId xmlns:a16="http://schemas.microsoft.com/office/drawing/2014/main" id="{6FD72C5D-3215-408A-BC10-21D2BCB81FA3}"/>
                </a:ext>
              </a:extLst>
            </p:cNvPr>
            <p:cNvSpPr/>
            <p:nvPr/>
          </p:nvSpPr>
          <p:spPr>
            <a:xfrm>
              <a:off x="6276313" y="2943976"/>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prstClr val="black"/>
                </a:solidFill>
                <a:effectLst/>
                <a:uLnTx/>
                <a:uFillTx/>
                <a:latin typeface="Verdana (Body)"/>
              </a:endParaRPr>
            </a:p>
          </p:txBody>
        </p:sp>
        <p:sp>
          <p:nvSpPr>
            <p:cNvPr id="45" name="object 13">
              <a:extLst>
                <a:ext uri="{FF2B5EF4-FFF2-40B4-BE49-F238E27FC236}">
                  <a16:creationId xmlns:a16="http://schemas.microsoft.com/office/drawing/2014/main" id="{DC154B40-6C13-4FE5-8FA8-31CDC296918C}"/>
                </a:ext>
              </a:extLst>
            </p:cNvPr>
            <p:cNvSpPr/>
            <p:nvPr/>
          </p:nvSpPr>
          <p:spPr>
            <a:xfrm>
              <a:off x="6276313" y="2943976"/>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Verdana (Body)"/>
                </a:rPr>
                <a:t>2</a:t>
              </a:r>
              <a:endParaRPr kumimoji="0" sz="1600" b="0" i="0" u="none" strike="noStrike" kern="0" cap="none" spc="0" normalizeH="0" baseline="0" noProof="0" dirty="0">
                <a:ln>
                  <a:noFill/>
                </a:ln>
                <a:solidFill>
                  <a:prstClr val="black"/>
                </a:solidFill>
                <a:effectLst/>
                <a:uLnTx/>
                <a:uFillTx/>
                <a:latin typeface="Verdana (Body)"/>
              </a:endParaRPr>
            </a:p>
          </p:txBody>
        </p:sp>
        <p:sp>
          <p:nvSpPr>
            <p:cNvPr id="46" name="object 14">
              <a:extLst>
                <a:ext uri="{FF2B5EF4-FFF2-40B4-BE49-F238E27FC236}">
                  <a16:creationId xmlns:a16="http://schemas.microsoft.com/office/drawing/2014/main" id="{10EBA930-83B0-41ED-B577-01AB5867F077}"/>
                </a:ext>
              </a:extLst>
            </p:cNvPr>
            <p:cNvSpPr/>
            <p:nvPr/>
          </p:nvSpPr>
          <p:spPr>
            <a:xfrm>
              <a:off x="7472428" y="2306685"/>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prstClr val="black"/>
                </a:solidFill>
                <a:effectLst/>
                <a:uLnTx/>
                <a:uFillTx/>
                <a:latin typeface="Verdana (Body)"/>
              </a:endParaRPr>
            </a:p>
          </p:txBody>
        </p:sp>
        <p:sp>
          <p:nvSpPr>
            <p:cNvPr id="47" name="object 15">
              <a:extLst>
                <a:ext uri="{FF2B5EF4-FFF2-40B4-BE49-F238E27FC236}">
                  <a16:creationId xmlns:a16="http://schemas.microsoft.com/office/drawing/2014/main" id="{FB5C0139-1610-4E9A-9F50-0AE09EF2BE10}"/>
                </a:ext>
              </a:extLst>
            </p:cNvPr>
            <p:cNvSpPr/>
            <p:nvPr/>
          </p:nvSpPr>
          <p:spPr>
            <a:xfrm>
              <a:off x="7472428" y="2306684"/>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Verdana (Body)"/>
                </a:rPr>
                <a:t>4</a:t>
              </a:r>
              <a:endParaRPr kumimoji="0" sz="1600" b="0" i="0" u="none" strike="noStrike" kern="0" cap="none" spc="0" normalizeH="0" baseline="0" noProof="0" dirty="0">
                <a:ln>
                  <a:noFill/>
                </a:ln>
                <a:solidFill>
                  <a:prstClr val="black"/>
                </a:solidFill>
                <a:effectLst/>
                <a:uLnTx/>
                <a:uFillTx/>
                <a:latin typeface="Verdana (Body)"/>
              </a:endParaRPr>
            </a:p>
          </p:txBody>
        </p:sp>
        <p:sp>
          <p:nvSpPr>
            <p:cNvPr id="48" name="object 16">
              <a:extLst>
                <a:ext uri="{FF2B5EF4-FFF2-40B4-BE49-F238E27FC236}">
                  <a16:creationId xmlns:a16="http://schemas.microsoft.com/office/drawing/2014/main" id="{D6BDD6BB-0E08-48D7-855C-30A356605889}"/>
                </a:ext>
              </a:extLst>
            </p:cNvPr>
            <p:cNvSpPr/>
            <p:nvPr/>
          </p:nvSpPr>
          <p:spPr>
            <a:xfrm>
              <a:off x="7073724" y="2948795"/>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prstClr val="black"/>
                </a:solidFill>
                <a:effectLst/>
                <a:uLnTx/>
                <a:uFillTx/>
                <a:latin typeface="Verdana (Body)"/>
              </a:endParaRPr>
            </a:p>
          </p:txBody>
        </p:sp>
        <p:sp>
          <p:nvSpPr>
            <p:cNvPr id="49" name="object 17">
              <a:extLst>
                <a:ext uri="{FF2B5EF4-FFF2-40B4-BE49-F238E27FC236}">
                  <a16:creationId xmlns:a16="http://schemas.microsoft.com/office/drawing/2014/main" id="{EA777DF4-AD26-4A64-93D5-E497D1D8BB26}"/>
                </a:ext>
              </a:extLst>
            </p:cNvPr>
            <p:cNvSpPr/>
            <p:nvPr/>
          </p:nvSpPr>
          <p:spPr>
            <a:xfrm>
              <a:off x="7073724" y="2948795"/>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Verdana (Body)"/>
                </a:rPr>
                <a:t>1</a:t>
              </a:r>
              <a:endParaRPr kumimoji="0" sz="1600" b="0" i="0" u="none" strike="noStrike" kern="0" cap="none" spc="0" normalizeH="0" baseline="0" noProof="0" dirty="0">
                <a:ln>
                  <a:noFill/>
                </a:ln>
                <a:solidFill>
                  <a:prstClr val="black"/>
                </a:solidFill>
                <a:effectLst/>
                <a:uLnTx/>
                <a:uFillTx/>
                <a:latin typeface="Verdana (Body)"/>
              </a:endParaRPr>
            </a:p>
          </p:txBody>
        </p:sp>
        <p:sp>
          <p:nvSpPr>
            <p:cNvPr id="50" name="object 18">
              <a:extLst>
                <a:ext uri="{FF2B5EF4-FFF2-40B4-BE49-F238E27FC236}">
                  <a16:creationId xmlns:a16="http://schemas.microsoft.com/office/drawing/2014/main" id="{9C9ECAE9-5A7B-4FA9-9F12-11FF4590C112}"/>
                </a:ext>
              </a:extLst>
            </p:cNvPr>
            <p:cNvSpPr/>
            <p:nvPr/>
          </p:nvSpPr>
          <p:spPr>
            <a:xfrm>
              <a:off x="7871135" y="2948795"/>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prstClr val="black"/>
                </a:solidFill>
                <a:effectLst/>
                <a:uLnTx/>
                <a:uFillTx/>
                <a:latin typeface="Verdana (Body)"/>
              </a:endParaRPr>
            </a:p>
          </p:txBody>
        </p:sp>
        <p:sp>
          <p:nvSpPr>
            <p:cNvPr id="51" name="object 19">
              <a:extLst>
                <a:ext uri="{FF2B5EF4-FFF2-40B4-BE49-F238E27FC236}">
                  <a16:creationId xmlns:a16="http://schemas.microsoft.com/office/drawing/2014/main" id="{AAEDC3C1-F712-4769-8D4E-D3C4BC8BD2CA}"/>
                </a:ext>
              </a:extLst>
            </p:cNvPr>
            <p:cNvSpPr/>
            <p:nvPr/>
          </p:nvSpPr>
          <p:spPr>
            <a:xfrm>
              <a:off x="7871134" y="2948795"/>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Verdana (Body)"/>
                </a:rPr>
                <a:t>2</a:t>
              </a:r>
              <a:endParaRPr kumimoji="0" sz="1600" b="0" i="0" u="none" strike="noStrike" kern="0" cap="none" spc="0" normalizeH="0" baseline="0" noProof="0" dirty="0">
                <a:ln>
                  <a:noFill/>
                </a:ln>
                <a:solidFill>
                  <a:prstClr val="black"/>
                </a:solidFill>
                <a:effectLst/>
                <a:uLnTx/>
                <a:uFillTx/>
                <a:latin typeface="Verdana (Body)"/>
              </a:endParaRPr>
            </a:p>
          </p:txBody>
        </p:sp>
        <p:sp>
          <p:nvSpPr>
            <p:cNvPr id="52" name="object 38">
              <a:extLst>
                <a:ext uri="{FF2B5EF4-FFF2-40B4-BE49-F238E27FC236}">
                  <a16:creationId xmlns:a16="http://schemas.microsoft.com/office/drawing/2014/main" id="{8C346CCE-DD63-4CEA-A8B2-13B33EEA48B5}"/>
                </a:ext>
              </a:extLst>
            </p:cNvPr>
            <p:cNvSpPr/>
            <p:nvPr/>
          </p:nvSpPr>
          <p:spPr>
            <a:xfrm>
              <a:off x="6475666" y="3626305"/>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prstClr val="black"/>
                </a:solidFill>
                <a:effectLst/>
                <a:uLnTx/>
                <a:uFillTx/>
                <a:latin typeface="Verdana (Body)"/>
              </a:endParaRPr>
            </a:p>
          </p:txBody>
        </p:sp>
        <p:sp>
          <p:nvSpPr>
            <p:cNvPr id="53" name="object 39">
              <a:extLst>
                <a:ext uri="{FF2B5EF4-FFF2-40B4-BE49-F238E27FC236}">
                  <a16:creationId xmlns:a16="http://schemas.microsoft.com/office/drawing/2014/main" id="{335766B1-4D67-42F7-9E18-51C55CB5CFFE}"/>
                </a:ext>
              </a:extLst>
            </p:cNvPr>
            <p:cNvSpPr/>
            <p:nvPr/>
          </p:nvSpPr>
          <p:spPr>
            <a:xfrm>
              <a:off x="6475666" y="3626305"/>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Verdana (Body)"/>
                </a:rPr>
                <a:t>1</a:t>
              </a:r>
              <a:endParaRPr kumimoji="0" sz="1600" b="0" i="0" u="none" strike="noStrike" kern="0" cap="none" spc="0" normalizeH="0" baseline="0" noProof="0" dirty="0">
                <a:ln>
                  <a:noFill/>
                </a:ln>
                <a:solidFill>
                  <a:prstClr val="black"/>
                </a:solidFill>
                <a:effectLst/>
                <a:uLnTx/>
                <a:uFillTx/>
                <a:latin typeface="Verdana (Body)"/>
              </a:endParaRPr>
            </a:p>
          </p:txBody>
        </p:sp>
        <p:sp>
          <p:nvSpPr>
            <p:cNvPr id="54" name="object 40">
              <a:extLst>
                <a:ext uri="{FF2B5EF4-FFF2-40B4-BE49-F238E27FC236}">
                  <a16:creationId xmlns:a16="http://schemas.microsoft.com/office/drawing/2014/main" id="{DF1A582D-2717-4EE8-9F19-FA12964D8236}"/>
                </a:ext>
              </a:extLst>
            </p:cNvPr>
            <p:cNvSpPr/>
            <p:nvPr/>
          </p:nvSpPr>
          <p:spPr>
            <a:xfrm>
              <a:off x="7671781" y="3626305"/>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prstClr val="black"/>
                </a:solidFill>
                <a:effectLst/>
                <a:uLnTx/>
                <a:uFillTx/>
                <a:latin typeface="Verdana (Body)"/>
              </a:endParaRPr>
            </a:p>
          </p:txBody>
        </p:sp>
        <p:sp>
          <p:nvSpPr>
            <p:cNvPr id="55" name="object 41">
              <a:extLst>
                <a:ext uri="{FF2B5EF4-FFF2-40B4-BE49-F238E27FC236}">
                  <a16:creationId xmlns:a16="http://schemas.microsoft.com/office/drawing/2014/main" id="{AF8A8707-1055-4A98-B284-E01CACD3499E}"/>
                </a:ext>
              </a:extLst>
            </p:cNvPr>
            <p:cNvSpPr/>
            <p:nvPr/>
          </p:nvSpPr>
          <p:spPr>
            <a:xfrm>
              <a:off x="7671781" y="3626305"/>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Verdana (Body)"/>
                </a:rPr>
                <a:t>1</a:t>
              </a:r>
              <a:endParaRPr kumimoji="0" sz="1600" b="0" i="0" u="none" strike="noStrike" kern="0" cap="none" spc="0" normalizeH="0" baseline="0" noProof="0" dirty="0">
                <a:ln>
                  <a:noFill/>
                </a:ln>
                <a:solidFill>
                  <a:prstClr val="black"/>
                </a:solidFill>
                <a:effectLst/>
                <a:uLnTx/>
                <a:uFillTx/>
                <a:latin typeface="Verdana (Body)"/>
              </a:endParaRPr>
            </a:p>
          </p:txBody>
        </p:sp>
        <p:cxnSp>
          <p:nvCxnSpPr>
            <p:cNvPr id="56" name="直接箭头连接符 23">
              <a:extLst>
                <a:ext uri="{FF2B5EF4-FFF2-40B4-BE49-F238E27FC236}">
                  <a16:creationId xmlns:a16="http://schemas.microsoft.com/office/drawing/2014/main" id="{D1EDB436-E567-47F6-B5CB-2052B202BC68}"/>
                </a:ext>
              </a:extLst>
            </p:cNvPr>
            <p:cNvCxnSpPr>
              <a:stCxn id="39" idx="5"/>
              <a:endCxn id="47" idx="1"/>
            </p:cNvCxnSpPr>
            <p:nvPr/>
          </p:nvCxnSpPr>
          <p:spPr>
            <a:xfrm>
              <a:off x="7015398" y="2009796"/>
              <a:ext cx="515430" cy="34040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57" name="直接箭头连接符 24">
              <a:extLst>
                <a:ext uri="{FF2B5EF4-FFF2-40B4-BE49-F238E27FC236}">
                  <a16:creationId xmlns:a16="http://schemas.microsoft.com/office/drawing/2014/main" id="{8B555BFE-B667-4482-B81F-D09114DDCC64}"/>
                </a:ext>
              </a:extLst>
            </p:cNvPr>
            <p:cNvCxnSpPr>
              <a:stCxn id="39" idx="3"/>
              <a:endCxn id="40" idx="7"/>
            </p:cNvCxnSpPr>
            <p:nvPr/>
          </p:nvCxnSpPr>
          <p:spPr>
            <a:xfrm flipH="1">
              <a:off x="6217986" y="2009796"/>
              <a:ext cx="515432" cy="34041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58" name="直接箭头连接符 25">
              <a:extLst>
                <a:ext uri="{FF2B5EF4-FFF2-40B4-BE49-F238E27FC236}">
                  <a16:creationId xmlns:a16="http://schemas.microsoft.com/office/drawing/2014/main" id="{DADF33AA-8325-4B41-AD66-0EDA8FEB671E}"/>
                </a:ext>
              </a:extLst>
            </p:cNvPr>
            <p:cNvCxnSpPr>
              <a:stCxn id="40" idx="3"/>
              <a:endCxn id="43" idx="0"/>
            </p:cNvCxnSpPr>
            <p:nvPr/>
          </p:nvCxnSpPr>
          <p:spPr>
            <a:xfrm flipH="1">
              <a:off x="5678292" y="2560344"/>
              <a:ext cx="257714" cy="38363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59" name="直接箭头连接符 26">
              <a:extLst>
                <a:ext uri="{FF2B5EF4-FFF2-40B4-BE49-F238E27FC236}">
                  <a16:creationId xmlns:a16="http://schemas.microsoft.com/office/drawing/2014/main" id="{805FA60B-09FE-48E8-954F-083982C3DB18}"/>
                </a:ext>
              </a:extLst>
            </p:cNvPr>
            <p:cNvCxnSpPr>
              <a:stCxn id="47" idx="3"/>
              <a:endCxn id="48" idx="0"/>
            </p:cNvCxnSpPr>
            <p:nvPr/>
          </p:nvCxnSpPr>
          <p:spPr>
            <a:xfrm flipH="1">
              <a:off x="7273114" y="2560343"/>
              <a:ext cx="257714" cy="38845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60" name="直接箭头连接符 27">
              <a:extLst>
                <a:ext uri="{FF2B5EF4-FFF2-40B4-BE49-F238E27FC236}">
                  <a16:creationId xmlns:a16="http://schemas.microsoft.com/office/drawing/2014/main" id="{BF59B486-59D7-4700-A23B-64B3B0DEF328}"/>
                </a:ext>
              </a:extLst>
            </p:cNvPr>
            <p:cNvCxnSpPr>
              <a:stCxn id="41" idx="5"/>
              <a:endCxn id="44" idx="0"/>
            </p:cNvCxnSpPr>
            <p:nvPr/>
          </p:nvCxnSpPr>
          <p:spPr>
            <a:xfrm>
              <a:off x="6217986" y="2560343"/>
              <a:ext cx="257717" cy="383633"/>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61" name="直接箭头连接符 28">
              <a:extLst>
                <a:ext uri="{FF2B5EF4-FFF2-40B4-BE49-F238E27FC236}">
                  <a16:creationId xmlns:a16="http://schemas.microsoft.com/office/drawing/2014/main" id="{9327B2F7-B215-4099-A627-A95A5453E596}"/>
                </a:ext>
              </a:extLst>
            </p:cNvPr>
            <p:cNvCxnSpPr>
              <a:stCxn id="47" idx="5"/>
              <a:endCxn id="50" idx="0"/>
            </p:cNvCxnSpPr>
            <p:nvPr/>
          </p:nvCxnSpPr>
          <p:spPr>
            <a:xfrm>
              <a:off x="7812808" y="2560343"/>
              <a:ext cx="257717" cy="38845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62" name="直接箭头连接符 29">
              <a:extLst>
                <a:ext uri="{FF2B5EF4-FFF2-40B4-BE49-F238E27FC236}">
                  <a16:creationId xmlns:a16="http://schemas.microsoft.com/office/drawing/2014/main" id="{93FDD9F2-4C4B-4A4C-B997-2CC7E8E978FB}"/>
                </a:ext>
              </a:extLst>
            </p:cNvPr>
            <p:cNvCxnSpPr>
              <a:stCxn id="45" idx="4"/>
              <a:endCxn id="52" idx="0"/>
            </p:cNvCxnSpPr>
            <p:nvPr/>
          </p:nvCxnSpPr>
          <p:spPr>
            <a:xfrm>
              <a:off x="6475703" y="3241156"/>
              <a:ext cx="199353" cy="38514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63" name="直接箭头连接符 30">
              <a:extLst>
                <a:ext uri="{FF2B5EF4-FFF2-40B4-BE49-F238E27FC236}">
                  <a16:creationId xmlns:a16="http://schemas.microsoft.com/office/drawing/2014/main" id="{43EF4E9A-52C3-4127-A590-738E84C0822C}"/>
                </a:ext>
              </a:extLst>
            </p:cNvPr>
            <p:cNvCxnSpPr>
              <a:stCxn id="51" idx="4"/>
              <a:endCxn id="55" idx="0"/>
            </p:cNvCxnSpPr>
            <p:nvPr/>
          </p:nvCxnSpPr>
          <p:spPr>
            <a:xfrm flipH="1">
              <a:off x="7871171" y="3245975"/>
              <a:ext cx="199353" cy="380330"/>
            </a:xfrm>
            <a:prstGeom prst="straightConnector1">
              <a:avLst/>
            </a:prstGeom>
            <a:noFill/>
            <a:ln w="38100" cap="flat" cmpd="sng" algn="ctr">
              <a:solidFill>
                <a:srgbClr val="4F81BD">
                  <a:shade val="95000"/>
                  <a:satMod val="105000"/>
                </a:srgbClr>
              </a:solidFill>
              <a:prstDash val="solid"/>
              <a:tailEnd type="triangle"/>
            </a:ln>
            <a:effectLst/>
          </p:spPr>
        </p:cxnSp>
      </p:grpSp>
      <p:sp>
        <p:nvSpPr>
          <p:cNvPr id="64" name="object 77">
            <a:extLst>
              <a:ext uri="{FF2B5EF4-FFF2-40B4-BE49-F238E27FC236}">
                <a16:creationId xmlns:a16="http://schemas.microsoft.com/office/drawing/2014/main" id="{B3F0680E-C083-4D2B-954F-C15E9661DF5C}"/>
              </a:ext>
            </a:extLst>
          </p:cNvPr>
          <p:cNvSpPr/>
          <p:nvPr/>
        </p:nvSpPr>
        <p:spPr>
          <a:xfrm>
            <a:off x="5877024" y="2676795"/>
            <a:ext cx="390915" cy="288885"/>
          </a:xfrm>
          <a:prstGeom prst="ellipse">
            <a:avLst/>
          </a:prstGeom>
          <a:ln w="19050">
            <a:solidFill>
              <a:srgbClr val="C00000"/>
            </a:solidFill>
            <a:prstDash val="sysDash"/>
          </a:ln>
        </p:spPr>
        <p:txBody>
          <a:bodyPr wrap="square" lIns="0" tIns="0" rIns="0" bIns="0" rtlCol="0"/>
          <a:lstStyle/>
          <a:p>
            <a:endParaRPr/>
          </a:p>
        </p:txBody>
      </p:sp>
      <p:sp>
        <p:nvSpPr>
          <p:cNvPr id="65" name="object 77">
            <a:extLst>
              <a:ext uri="{FF2B5EF4-FFF2-40B4-BE49-F238E27FC236}">
                <a16:creationId xmlns:a16="http://schemas.microsoft.com/office/drawing/2014/main" id="{949447C1-265D-42A0-BD07-48243D0AB7A8}"/>
              </a:ext>
            </a:extLst>
          </p:cNvPr>
          <p:cNvSpPr/>
          <p:nvPr/>
        </p:nvSpPr>
        <p:spPr>
          <a:xfrm>
            <a:off x="6656114" y="2710895"/>
            <a:ext cx="344538" cy="297180"/>
          </a:xfrm>
          <a:prstGeom prst="ellipse">
            <a:avLst/>
          </a:prstGeom>
          <a:ln w="19050">
            <a:solidFill>
              <a:srgbClr val="C00000"/>
            </a:solidFill>
            <a:prstDash val="sysDash"/>
          </a:ln>
        </p:spPr>
        <p:txBody>
          <a:bodyPr wrap="square" lIns="0" tIns="0" rIns="0" bIns="0" rtlCol="0"/>
          <a:lstStyle/>
          <a:p>
            <a:endParaRPr/>
          </a:p>
        </p:txBody>
      </p:sp>
      <p:cxnSp>
        <p:nvCxnSpPr>
          <p:cNvPr id="66" name="直接箭头连接符 25">
            <a:extLst>
              <a:ext uri="{FF2B5EF4-FFF2-40B4-BE49-F238E27FC236}">
                <a16:creationId xmlns:a16="http://schemas.microsoft.com/office/drawing/2014/main" id="{A314E7F1-CBCF-4B03-9DAD-0D54D032062B}"/>
              </a:ext>
            </a:extLst>
          </p:cNvPr>
          <p:cNvCxnSpPr/>
          <p:nvPr/>
        </p:nvCxnSpPr>
        <p:spPr>
          <a:xfrm flipH="1">
            <a:off x="6114713" y="2321982"/>
            <a:ext cx="257714" cy="38363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67" name="直接箭头连接符 27">
            <a:extLst>
              <a:ext uri="{FF2B5EF4-FFF2-40B4-BE49-F238E27FC236}">
                <a16:creationId xmlns:a16="http://schemas.microsoft.com/office/drawing/2014/main" id="{7DEAF978-CEA2-427B-A617-086C6FEB981B}"/>
              </a:ext>
            </a:extLst>
          </p:cNvPr>
          <p:cNvCxnSpPr/>
          <p:nvPr/>
        </p:nvCxnSpPr>
        <p:spPr>
          <a:xfrm>
            <a:off x="6587804" y="2362496"/>
            <a:ext cx="257717" cy="383633"/>
          </a:xfrm>
          <a:prstGeom prst="straightConnector1">
            <a:avLst/>
          </a:prstGeom>
          <a:noFill/>
          <a:ln w="38100" cap="flat" cmpd="sng" algn="ctr">
            <a:solidFill>
              <a:srgbClr val="4F81BD">
                <a:shade val="95000"/>
                <a:satMod val="105000"/>
              </a:srgbClr>
            </a:solidFill>
            <a:prstDash val="solid"/>
            <a:tailEnd type="triangle"/>
          </a:ln>
          <a:effectLst/>
        </p:spPr>
      </p:cxnSp>
      <p:sp>
        <p:nvSpPr>
          <p:cNvPr id="68" name="TextBox 67">
            <a:extLst>
              <a:ext uri="{FF2B5EF4-FFF2-40B4-BE49-F238E27FC236}">
                <a16:creationId xmlns:a16="http://schemas.microsoft.com/office/drawing/2014/main" id="{B500B6AA-9773-4BC7-B890-D340634F36AA}"/>
              </a:ext>
            </a:extLst>
          </p:cNvPr>
          <p:cNvSpPr txBox="1"/>
          <p:nvPr/>
        </p:nvSpPr>
        <p:spPr>
          <a:xfrm>
            <a:off x="5548275" y="2629422"/>
            <a:ext cx="390915" cy="383632"/>
          </a:xfrm>
          <a:prstGeom prst="rect">
            <a:avLst/>
          </a:prstGeom>
          <a:noFill/>
        </p:spPr>
        <p:txBody>
          <a:bodyPr wrap="square" rtlCol="0">
            <a:spAutoFit/>
          </a:bodyPr>
          <a:lstStyle/>
          <a:p>
            <a:r>
              <a:rPr lang="en-SG" dirty="0"/>
              <a:t>0</a:t>
            </a:r>
          </a:p>
        </p:txBody>
      </p:sp>
      <p:sp>
        <p:nvSpPr>
          <p:cNvPr id="69" name="TextBox 68">
            <a:extLst>
              <a:ext uri="{FF2B5EF4-FFF2-40B4-BE49-F238E27FC236}">
                <a16:creationId xmlns:a16="http://schemas.microsoft.com/office/drawing/2014/main" id="{7B1DCAE7-0796-4BE6-A45B-46DCD0C39DED}"/>
              </a:ext>
            </a:extLst>
          </p:cNvPr>
          <p:cNvSpPr txBox="1"/>
          <p:nvPr/>
        </p:nvSpPr>
        <p:spPr>
          <a:xfrm>
            <a:off x="6372225" y="2643920"/>
            <a:ext cx="366703" cy="383632"/>
          </a:xfrm>
          <a:prstGeom prst="rect">
            <a:avLst/>
          </a:prstGeom>
          <a:noFill/>
        </p:spPr>
        <p:txBody>
          <a:bodyPr wrap="square" rtlCol="0">
            <a:spAutoFit/>
          </a:bodyPr>
          <a:lstStyle/>
          <a:p>
            <a:r>
              <a:rPr lang="en-SG" dirty="0"/>
              <a:t>0</a:t>
            </a:r>
          </a:p>
        </p:txBody>
      </p:sp>
    </p:spTree>
    <p:extLst>
      <p:ext uri="{BB962C8B-B14F-4D97-AF65-F5344CB8AC3E}">
        <p14:creationId xmlns:p14="http://schemas.microsoft.com/office/powerpoint/2010/main" val="1617117025"/>
      </p:ext>
    </p:extLst>
  </p:cSld>
  <p:clrMapOvr>
    <a:masterClrMapping/>
  </p:clrMapOvr>
  <p:transition>
    <p:wipe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cap="none"/>
              <a:t>countNode()</a:t>
            </a:r>
          </a:p>
        </p:txBody>
      </p:sp>
      <p:sp>
        <p:nvSpPr>
          <p:cNvPr id="4" name="Content Placeholder 1"/>
          <p:cNvSpPr txBox="1">
            <a:spLocks/>
          </p:cNvSpPr>
          <p:nvPr/>
        </p:nvSpPr>
        <p:spPr>
          <a:xfrm>
            <a:off x="1097280" y="1380226"/>
            <a:ext cx="432444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dirty="0"/>
              <a:t>Leaf nodes must return 1</a:t>
            </a:r>
          </a:p>
          <a:p>
            <a:pPr lvl="1">
              <a:lnSpc>
                <a:spcPct val="150000"/>
              </a:lnSpc>
              <a:buFont typeface="Verdana" panose="020B0604030504040204" pitchFamily="34" charset="0"/>
              <a:buChar char="-"/>
            </a:pPr>
            <a:r>
              <a:rPr lang="en-SG" sz="1800" dirty="0"/>
              <a:t>“Null” nodes should return 0</a:t>
            </a:r>
          </a:p>
          <a:p>
            <a:pPr>
              <a:lnSpc>
                <a:spcPct val="150000"/>
              </a:lnSpc>
            </a:pPr>
            <a:r>
              <a:rPr lang="en-SG" sz="1800" dirty="0"/>
              <a:t>Leaf node returns 1 + 0 + 0</a:t>
            </a:r>
          </a:p>
          <a:p>
            <a:pPr>
              <a:lnSpc>
                <a:spcPct val="150000"/>
              </a:lnSpc>
            </a:pPr>
            <a:endParaRPr lang="en-SG" sz="1800" dirty="0"/>
          </a:p>
          <a:p>
            <a:pPr>
              <a:lnSpc>
                <a:spcPct val="150000"/>
              </a:lnSpc>
            </a:pPr>
            <a:endParaRPr lang="en-SG" sz="1800" dirty="0"/>
          </a:p>
        </p:txBody>
      </p:sp>
      <p:sp>
        <p:nvSpPr>
          <p:cNvPr id="32" name="Content Placeholder 1"/>
          <p:cNvSpPr txBox="1">
            <a:spLocks/>
          </p:cNvSpPr>
          <p:nvPr/>
        </p:nvSpPr>
        <p:spPr>
          <a:xfrm>
            <a:off x="1097280" y="3696524"/>
            <a:ext cx="4452299" cy="20062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400" indent="0">
              <a:lnSpc>
                <a:spcPct val="100000"/>
              </a:lnSpc>
              <a:buNone/>
            </a:pPr>
            <a:r>
              <a:rPr lang="en-US" sz="1600" b="1" dirty="0">
                <a:solidFill>
                  <a:prstClr val="black"/>
                </a:solidFill>
                <a:latin typeface="Courier New" panose="02070309020205020404" pitchFamily="49" charset="0"/>
                <a:cs typeface="Courier New" panose="02070309020205020404" pitchFamily="49" charset="0"/>
              </a:rPr>
              <a:t>int </a:t>
            </a:r>
            <a:r>
              <a:rPr lang="en-US" sz="1600" dirty="0" err="1">
                <a:solidFill>
                  <a:prstClr val="black"/>
                </a:solidFill>
                <a:latin typeface="Courier New" panose="02070309020205020404" pitchFamily="49" charset="0"/>
                <a:cs typeface="Courier New" panose="02070309020205020404" pitchFamily="49" charset="0"/>
              </a:rPr>
              <a:t>countNode</a:t>
            </a:r>
            <a:r>
              <a:rPr lang="en-US" sz="1600" spc="-5" dirty="0">
                <a:solidFill>
                  <a:prstClr val="black"/>
                </a:solidFill>
                <a:latin typeface="Courier New" panose="02070309020205020404" pitchFamily="49" charset="0"/>
                <a:cs typeface="Courier New" panose="02070309020205020404" pitchFamily="49" charset="0"/>
              </a:rPr>
              <a:t>(</a:t>
            </a:r>
            <a:r>
              <a:rPr lang="en-US" sz="1600" spc="-5" dirty="0" err="1">
                <a:solidFill>
                  <a:prstClr val="black"/>
                </a:solidFill>
                <a:latin typeface="Courier New" panose="02070309020205020404" pitchFamily="49" charset="0"/>
                <a:cs typeface="Courier New" panose="02070309020205020404" pitchFamily="49" charset="0"/>
              </a:rPr>
              <a:t>BTNod</a:t>
            </a:r>
            <a:r>
              <a:rPr lang="en-US" sz="1600" dirty="0" err="1">
                <a:solidFill>
                  <a:prstClr val="black"/>
                </a:solidFill>
                <a:latin typeface="Courier New" panose="02070309020205020404" pitchFamily="49" charset="0"/>
                <a:cs typeface="Courier New" panose="02070309020205020404" pitchFamily="49" charset="0"/>
              </a:rPr>
              <a:t>e</a:t>
            </a:r>
            <a:r>
              <a:rPr lang="en-US" sz="1600" dirty="0">
                <a:solidFill>
                  <a:prstClr val="black"/>
                </a:solidFill>
                <a:latin typeface="Courier New" panose="02070309020205020404" pitchFamily="49" charset="0"/>
                <a:cs typeface="Courier New" panose="02070309020205020404" pitchFamily="49" charset="0"/>
              </a:rPr>
              <a:t> </a:t>
            </a:r>
            <a:r>
              <a:rPr lang="en-US" sz="1600" spc="-5" dirty="0">
                <a:solidFill>
                  <a:prstClr val="black"/>
                </a:solidFill>
                <a:latin typeface="Courier New" panose="02070309020205020404" pitchFamily="49" charset="0"/>
                <a:cs typeface="Courier New" panose="02070309020205020404" pitchFamily="49" charset="0"/>
              </a:rPr>
              <a:t>*cur){</a:t>
            </a:r>
            <a:endParaRPr lang="en-US" sz="1600" dirty="0">
              <a:solidFill>
                <a:prstClr val="black"/>
              </a:solidFill>
              <a:latin typeface="Courier New" panose="02070309020205020404" pitchFamily="49" charset="0"/>
              <a:cs typeface="Courier New" panose="02070309020205020404" pitchFamily="49" charset="0"/>
            </a:endParaRPr>
          </a:p>
          <a:p>
            <a:pPr marL="230400" indent="0">
              <a:lnSpc>
                <a:spcPct val="100000"/>
              </a:lnSpc>
              <a:buNone/>
            </a:pPr>
            <a:r>
              <a:rPr lang="en-SG" sz="1600" dirty="0">
                <a:latin typeface="Courier New" panose="02070309020205020404" pitchFamily="49" charset="0"/>
                <a:cs typeface="Courier New" panose="02070309020205020404" pitchFamily="49" charset="0"/>
              </a:rPr>
              <a:t>    if (cur == NULL) </a:t>
            </a:r>
            <a:br>
              <a:rPr lang="en-SG" sz="1600" dirty="0">
                <a:latin typeface="Courier New" panose="02070309020205020404" pitchFamily="49" charset="0"/>
                <a:cs typeface="Courier New" panose="02070309020205020404" pitchFamily="49" charset="0"/>
              </a:rPr>
            </a:br>
            <a:r>
              <a:rPr lang="en-SG" sz="1600" b="1" dirty="0">
                <a:solidFill>
                  <a:srgbClr val="F79646"/>
                </a:solidFill>
                <a:latin typeface="Courier New" panose="02070309020205020404" pitchFamily="49" charset="0"/>
                <a:cs typeface="Courier New" panose="02070309020205020404" pitchFamily="49" charset="0"/>
              </a:rPr>
              <a:t>       </a:t>
            </a:r>
            <a:r>
              <a:rPr lang="en-SG" sz="1600" b="1" dirty="0">
                <a:solidFill>
                  <a:srgbClr val="FE7F00"/>
                </a:solidFill>
                <a:latin typeface="Courier New" panose="02070309020205020404" pitchFamily="49" charset="0"/>
                <a:cs typeface="Courier New" panose="02070309020205020404" pitchFamily="49" charset="0"/>
              </a:rPr>
              <a:t>return 0;</a:t>
            </a:r>
          </a:p>
          <a:p>
            <a:pPr marL="230400" indent="0">
              <a:lnSpc>
                <a:spcPct val="100000"/>
              </a:lnSpc>
              <a:spcBef>
                <a:spcPts val="300"/>
              </a:spcBef>
              <a:buNone/>
            </a:pPr>
            <a:endParaRPr lang="en-SG" sz="1600" dirty="0">
              <a:latin typeface="Courier New" panose="02070309020205020404" pitchFamily="49" charset="0"/>
              <a:cs typeface="Courier New" panose="02070309020205020404" pitchFamily="49" charset="0"/>
            </a:endParaRPr>
          </a:p>
          <a:p>
            <a:pPr marL="230400" indent="0">
              <a:lnSpc>
                <a:spcPct val="100000"/>
              </a:lnSpc>
              <a:spcBef>
                <a:spcPts val="300"/>
              </a:spcBef>
              <a:buNone/>
            </a:pPr>
            <a:r>
              <a:rPr lang="en-SG" sz="1600" b="1" dirty="0">
                <a:solidFill>
                  <a:srgbClr val="FE7F00"/>
                </a:solidFill>
                <a:latin typeface="Courier New" panose="02070309020205020404" pitchFamily="49" charset="0"/>
                <a:cs typeface="Courier New" panose="02070309020205020404" pitchFamily="49" charset="0"/>
              </a:rPr>
              <a:t>    return (</a:t>
            </a:r>
            <a:r>
              <a:rPr lang="en-SG" sz="1600" b="1" dirty="0" err="1">
                <a:solidFill>
                  <a:srgbClr val="FE7F00"/>
                </a:solidFill>
                <a:latin typeface="Courier New" panose="02070309020205020404" pitchFamily="49" charset="0"/>
                <a:cs typeface="Courier New" panose="02070309020205020404" pitchFamily="49" charset="0"/>
              </a:rPr>
              <a:t>countNode</a:t>
            </a:r>
            <a:r>
              <a:rPr lang="en-SG" sz="1600" b="1" dirty="0">
                <a:solidFill>
                  <a:srgbClr val="FE7F00"/>
                </a:solidFill>
                <a:latin typeface="Courier New" panose="02070309020205020404" pitchFamily="49" charset="0"/>
                <a:cs typeface="Courier New" panose="02070309020205020404" pitchFamily="49" charset="0"/>
              </a:rPr>
              <a:t>(cur-&gt;left)</a:t>
            </a:r>
          </a:p>
          <a:p>
            <a:pPr marL="230400" indent="0">
              <a:lnSpc>
                <a:spcPct val="100000"/>
              </a:lnSpc>
              <a:spcBef>
                <a:spcPts val="300"/>
              </a:spcBef>
              <a:buNone/>
            </a:pPr>
            <a:r>
              <a:rPr lang="en-SG" sz="1600" b="1" dirty="0">
                <a:solidFill>
                  <a:srgbClr val="FE7F00"/>
                </a:solidFill>
                <a:latin typeface="Courier New" panose="02070309020205020404" pitchFamily="49" charset="0"/>
                <a:cs typeface="Courier New" panose="02070309020205020404" pitchFamily="49" charset="0"/>
              </a:rPr>
              <a:t>          + </a:t>
            </a:r>
            <a:r>
              <a:rPr lang="en-SG" sz="1600" b="1" dirty="0" err="1">
                <a:solidFill>
                  <a:srgbClr val="FE7F00"/>
                </a:solidFill>
                <a:latin typeface="Courier New" panose="02070309020205020404" pitchFamily="49" charset="0"/>
                <a:cs typeface="Courier New" panose="02070309020205020404" pitchFamily="49" charset="0"/>
              </a:rPr>
              <a:t>countNode</a:t>
            </a:r>
            <a:r>
              <a:rPr lang="en-SG" sz="1600" b="1" dirty="0">
                <a:solidFill>
                  <a:srgbClr val="FE7F00"/>
                </a:solidFill>
                <a:latin typeface="Courier New" panose="02070309020205020404" pitchFamily="49" charset="0"/>
                <a:cs typeface="Courier New" panose="02070309020205020404" pitchFamily="49" charset="0"/>
              </a:rPr>
              <a:t>(cur-&gt;right)</a:t>
            </a:r>
          </a:p>
          <a:p>
            <a:pPr marL="230400" indent="0">
              <a:lnSpc>
                <a:spcPct val="100000"/>
              </a:lnSpc>
              <a:spcBef>
                <a:spcPts val="300"/>
              </a:spcBef>
              <a:buNone/>
            </a:pPr>
            <a:r>
              <a:rPr lang="en-SG" sz="1600" b="1" dirty="0">
                <a:solidFill>
                  <a:srgbClr val="FE7F00"/>
                </a:solidFill>
                <a:latin typeface="Courier New" panose="02070309020205020404" pitchFamily="49" charset="0"/>
                <a:cs typeface="Courier New" panose="02070309020205020404" pitchFamily="49" charset="0"/>
              </a:rPr>
              <a:t>          + 1);</a:t>
            </a:r>
          </a:p>
          <a:p>
            <a:pPr marL="230400" indent="0">
              <a:lnSpc>
                <a:spcPct val="100000"/>
              </a:lnSpc>
              <a:spcBef>
                <a:spcPts val="300"/>
              </a:spcBef>
              <a:buNone/>
            </a:pPr>
            <a:r>
              <a:rPr lang="en-SG" sz="1600" dirty="0">
                <a:solidFill>
                  <a:prstClr val="black"/>
                </a:solidFill>
                <a:latin typeface="Courier New" panose="02070309020205020404" pitchFamily="49" charset="0"/>
                <a:cs typeface="Courier New" panose="02070309020205020404" pitchFamily="49" charset="0"/>
              </a:rPr>
              <a:t>}</a:t>
            </a:r>
          </a:p>
          <a:p>
            <a:pPr marL="0" indent="0">
              <a:lnSpc>
                <a:spcPct val="150000"/>
              </a:lnSpc>
              <a:buNone/>
            </a:pPr>
            <a:endParaRPr lang="en-SG" sz="1600" dirty="0"/>
          </a:p>
        </p:txBody>
      </p:sp>
      <p:sp>
        <p:nvSpPr>
          <p:cNvPr id="146" name="Rectangle 145"/>
          <p:cNvSpPr/>
          <p:nvPr/>
        </p:nvSpPr>
        <p:spPr>
          <a:xfrm>
            <a:off x="1296802" y="3638027"/>
            <a:ext cx="4148867" cy="2456359"/>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dirty="0">
              <a:latin typeface="Courier New"/>
              <a:ea typeface="宋体" charset="0"/>
              <a:cs typeface="Courier New"/>
            </a:endParaRPr>
          </a:p>
        </p:txBody>
      </p:sp>
      <p:grpSp>
        <p:nvGrpSpPr>
          <p:cNvPr id="34" name="Group 4"/>
          <p:cNvGrpSpPr/>
          <p:nvPr/>
        </p:nvGrpSpPr>
        <p:grpSpPr>
          <a:xfrm>
            <a:off x="5276468" y="1488280"/>
            <a:ext cx="2791013" cy="2247085"/>
            <a:chOff x="5478902" y="1676400"/>
            <a:chExt cx="2791013" cy="2247085"/>
          </a:xfrm>
        </p:grpSpPr>
        <p:sp>
          <p:nvSpPr>
            <p:cNvPr id="35" name="object 49"/>
            <p:cNvSpPr/>
            <p:nvPr/>
          </p:nvSpPr>
          <p:spPr>
            <a:xfrm>
              <a:off x="6475629" y="1676400"/>
              <a:ext cx="797560" cy="508000"/>
            </a:xfrm>
            <a:custGeom>
              <a:avLst/>
              <a:gdLst/>
              <a:ahLst/>
              <a:cxnLst/>
              <a:rect l="l" t="t" r="r" b="b"/>
              <a:pathLst>
                <a:path w="797559" h="508000">
                  <a:moveTo>
                    <a:pt x="0" y="253948"/>
                  </a:moveTo>
                  <a:lnTo>
                    <a:pt x="5218" y="212757"/>
                  </a:lnTo>
                  <a:lnTo>
                    <a:pt x="20326" y="173681"/>
                  </a:lnTo>
                  <a:lnTo>
                    <a:pt x="44502" y="137244"/>
                  </a:lnTo>
                  <a:lnTo>
                    <a:pt x="76927" y="103970"/>
                  </a:lnTo>
                  <a:lnTo>
                    <a:pt x="116778" y="74379"/>
                  </a:lnTo>
                  <a:lnTo>
                    <a:pt x="163235" y="48997"/>
                  </a:lnTo>
                  <a:lnTo>
                    <a:pt x="215477" y="28345"/>
                  </a:lnTo>
                  <a:lnTo>
                    <a:pt x="272683" y="12946"/>
                  </a:lnTo>
                  <a:lnTo>
                    <a:pt x="334033" y="3323"/>
                  </a:lnTo>
                  <a:lnTo>
                    <a:pt x="398705" y="0"/>
                  </a:lnTo>
                  <a:lnTo>
                    <a:pt x="431405" y="841"/>
                  </a:lnTo>
                  <a:lnTo>
                    <a:pt x="494519" y="7380"/>
                  </a:lnTo>
                  <a:lnTo>
                    <a:pt x="553900" y="19956"/>
                  </a:lnTo>
                  <a:lnTo>
                    <a:pt x="608727" y="38047"/>
                  </a:lnTo>
                  <a:lnTo>
                    <a:pt x="658179" y="61130"/>
                  </a:lnTo>
                  <a:lnTo>
                    <a:pt x="701436" y="88681"/>
                  </a:lnTo>
                  <a:lnTo>
                    <a:pt x="737676" y="120179"/>
                  </a:lnTo>
                  <a:lnTo>
                    <a:pt x="766079" y="155100"/>
                  </a:lnTo>
                  <a:lnTo>
                    <a:pt x="785824" y="192922"/>
                  </a:lnTo>
                  <a:lnTo>
                    <a:pt x="796090" y="233121"/>
                  </a:lnTo>
                  <a:lnTo>
                    <a:pt x="797412" y="253948"/>
                  </a:lnTo>
                  <a:lnTo>
                    <a:pt x="796090" y="274776"/>
                  </a:lnTo>
                  <a:lnTo>
                    <a:pt x="785824" y="314975"/>
                  </a:lnTo>
                  <a:lnTo>
                    <a:pt x="766079" y="352797"/>
                  </a:lnTo>
                  <a:lnTo>
                    <a:pt x="737676" y="387718"/>
                  </a:lnTo>
                  <a:lnTo>
                    <a:pt x="701436" y="419216"/>
                  </a:lnTo>
                  <a:lnTo>
                    <a:pt x="658179" y="446767"/>
                  </a:lnTo>
                  <a:lnTo>
                    <a:pt x="608727" y="469850"/>
                  </a:lnTo>
                  <a:lnTo>
                    <a:pt x="553900" y="487941"/>
                  </a:lnTo>
                  <a:lnTo>
                    <a:pt x="494519" y="500517"/>
                  </a:lnTo>
                  <a:lnTo>
                    <a:pt x="431405" y="507056"/>
                  </a:lnTo>
                  <a:lnTo>
                    <a:pt x="398705" y="507898"/>
                  </a:lnTo>
                  <a:lnTo>
                    <a:pt x="366005" y="507056"/>
                  </a:lnTo>
                  <a:lnTo>
                    <a:pt x="302892" y="500517"/>
                  </a:lnTo>
                  <a:lnTo>
                    <a:pt x="243511" y="487941"/>
                  </a:lnTo>
                  <a:lnTo>
                    <a:pt x="188684" y="469850"/>
                  </a:lnTo>
                  <a:lnTo>
                    <a:pt x="139232" y="446767"/>
                  </a:lnTo>
                  <a:lnTo>
                    <a:pt x="95975" y="419216"/>
                  </a:lnTo>
                  <a:lnTo>
                    <a:pt x="59735" y="387718"/>
                  </a:lnTo>
                  <a:lnTo>
                    <a:pt x="31332" y="352797"/>
                  </a:lnTo>
                  <a:lnTo>
                    <a:pt x="11587" y="314975"/>
                  </a:lnTo>
                  <a:lnTo>
                    <a:pt x="1321" y="274776"/>
                  </a:lnTo>
                  <a:lnTo>
                    <a:pt x="0" y="253948"/>
                  </a:lnTo>
                  <a:close/>
                </a:path>
              </a:pathLst>
            </a:custGeom>
            <a:ln w="76199">
              <a:solidFill>
                <a:srgbClr val="FAA757"/>
              </a:solidFill>
            </a:ln>
          </p:spPr>
          <p:txBody>
            <a:bodyPr wrap="square" lIns="0" tIns="0" rIns="0" bIns="0" rtlCol="0"/>
            <a:lstStyle/>
            <a:p>
              <a:endParaRPr sz="1600">
                <a:solidFill>
                  <a:prstClr val="black"/>
                </a:solidFill>
                <a:latin typeface="Verdana (Body)"/>
              </a:endParaRPr>
            </a:p>
          </p:txBody>
        </p:sp>
        <p:sp>
          <p:nvSpPr>
            <p:cNvPr id="36" name="object 6"/>
            <p:cNvSpPr/>
            <p:nvPr/>
          </p:nvSpPr>
          <p:spPr>
            <a:xfrm>
              <a:off x="6675018" y="1756137"/>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Verdana (Body)"/>
                </a:rPr>
                <a:t> E</a:t>
              </a:r>
              <a:endParaRPr kumimoji="0" sz="1600" b="0" i="0" u="none" strike="noStrike" kern="0" cap="none" spc="0" normalizeH="0" baseline="0" noProof="0" dirty="0">
                <a:ln>
                  <a:noFill/>
                </a:ln>
                <a:solidFill>
                  <a:prstClr val="black"/>
                </a:solidFill>
                <a:effectLst/>
                <a:uLnTx/>
                <a:uFillTx/>
                <a:latin typeface="Verdana (Body)"/>
              </a:endParaRPr>
            </a:p>
          </p:txBody>
        </p:sp>
        <p:sp>
          <p:nvSpPr>
            <p:cNvPr id="37" name="object 7"/>
            <p:cNvSpPr/>
            <p:nvPr/>
          </p:nvSpPr>
          <p:spPr>
            <a:xfrm>
              <a:off x="6675018" y="1756137"/>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Verdana (Body)"/>
                </a:rPr>
                <a:t>9</a:t>
              </a:r>
              <a:endParaRPr kumimoji="0" sz="1600" b="0" i="0" u="none" strike="noStrike" kern="0" cap="none" spc="0" normalizeH="0" baseline="0" noProof="0" dirty="0">
                <a:ln>
                  <a:noFill/>
                </a:ln>
                <a:solidFill>
                  <a:prstClr val="black"/>
                </a:solidFill>
                <a:effectLst/>
                <a:uLnTx/>
                <a:uFillTx/>
                <a:latin typeface="Verdana (Body)"/>
              </a:endParaRPr>
            </a:p>
          </p:txBody>
        </p:sp>
        <p:sp>
          <p:nvSpPr>
            <p:cNvPr id="38" name="object 8"/>
            <p:cNvSpPr/>
            <p:nvPr/>
          </p:nvSpPr>
          <p:spPr>
            <a:xfrm>
              <a:off x="5877606" y="2306685"/>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prstClr val="black"/>
                </a:solidFill>
                <a:effectLst/>
                <a:uLnTx/>
                <a:uFillTx/>
                <a:latin typeface="Verdana (Body)"/>
              </a:endParaRPr>
            </a:p>
          </p:txBody>
        </p:sp>
        <p:sp>
          <p:nvSpPr>
            <p:cNvPr id="39" name="object 9"/>
            <p:cNvSpPr/>
            <p:nvPr/>
          </p:nvSpPr>
          <p:spPr>
            <a:xfrm>
              <a:off x="5877606" y="2306684"/>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Verdana (Body)"/>
                </a:rPr>
                <a:t>4</a:t>
              </a:r>
              <a:endParaRPr kumimoji="0" sz="1600" b="0" i="0" u="none" strike="noStrike" kern="0" cap="none" spc="0" normalizeH="0" baseline="0" noProof="0" dirty="0">
                <a:ln>
                  <a:noFill/>
                </a:ln>
                <a:solidFill>
                  <a:prstClr val="black"/>
                </a:solidFill>
                <a:effectLst/>
                <a:uLnTx/>
                <a:uFillTx/>
                <a:latin typeface="Verdana (Body)"/>
              </a:endParaRPr>
            </a:p>
          </p:txBody>
        </p:sp>
        <p:sp>
          <p:nvSpPr>
            <p:cNvPr id="40" name="object 10"/>
            <p:cNvSpPr/>
            <p:nvPr/>
          </p:nvSpPr>
          <p:spPr>
            <a:xfrm>
              <a:off x="5478902" y="2943976"/>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prstClr val="black"/>
                </a:solidFill>
                <a:effectLst/>
                <a:uLnTx/>
                <a:uFillTx/>
                <a:latin typeface="Verdana (Body)"/>
              </a:endParaRPr>
            </a:p>
          </p:txBody>
        </p:sp>
        <p:sp>
          <p:nvSpPr>
            <p:cNvPr id="41" name="object 11"/>
            <p:cNvSpPr/>
            <p:nvPr/>
          </p:nvSpPr>
          <p:spPr>
            <a:xfrm>
              <a:off x="5478902" y="2943976"/>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Verdana (Body)"/>
                </a:rPr>
                <a:t>1</a:t>
              </a:r>
              <a:endParaRPr kumimoji="0" sz="1600" b="0" i="0" u="none" strike="noStrike" kern="0" cap="none" spc="0" normalizeH="0" baseline="0" noProof="0" dirty="0">
                <a:ln>
                  <a:noFill/>
                </a:ln>
                <a:solidFill>
                  <a:prstClr val="black"/>
                </a:solidFill>
                <a:effectLst/>
                <a:uLnTx/>
                <a:uFillTx/>
                <a:latin typeface="Verdana (Body)"/>
              </a:endParaRPr>
            </a:p>
          </p:txBody>
        </p:sp>
        <p:sp>
          <p:nvSpPr>
            <p:cNvPr id="42" name="object 12"/>
            <p:cNvSpPr/>
            <p:nvPr/>
          </p:nvSpPr>
          <p:spPr>
            <a:xfrm>
              <a:off x="6276313" y="2943976"/>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prstClr val="black"/>
                </a:solidFill>
                <a:effectLst/>
                <a:uLnTx/>
                <a:uFillTx/>
                <a:latin typeface="Verdana (Body)"/>
              </a:endParaRPr>
            </a:p>
          </p:txBody>
        </p:sp>
        <p:sp>
          <p:nvSpPr>
            <p:cNvPr id="43" name="object 13"/>
            <p:cNvSpPr/>
            <p:nvPr/>
          </p:nvSpPr>
          <p:spPr>
            <a:xfrm>
              <a:off x="6276313" y="2943976"/>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Verdana (Body)"/>
                </a:rPr>
                <a:t>2</a:t>
              </a:r>
              <a:endParaRPr kumimoji="0" sz="1600" b="0" i="0" u="none" strike="noStrike" kern="0" cap="none" spc="0" normalizeH="0" baseline="0" noProof="0" dirty="0">
                <a:ln>
                  <a:noFill/>
                </a:ln>
                <a:solidFill>
                  <a:prstClr val="black"/>
                </a:solidFill>
                <a:effectLst/>
                <a:uLnTx/>
                <a:uFillTx/>
                <a:latin typeface="Verdana (Body)"/>
              </a:endParaRPr>
            </a:p>
          </p:txBody>
        </p:sp>
        <p:sp>
          <p:nvSpPr>
            <p:cNvPr id="44" name="object 14"/>
            <p:cNvSpPr/>
            <p:nvPr/>
          </p:nvSpPr>
          <p:spPr>
            <a:xfrm>
              <a:off x="7472428" y="2306685"/>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prstClr val="black"/>
                </a:solidFill>
                <a:effectLst/>
                <a:uLnTx/>
                <a:uFillTx/>
                <a:latin typeface="Verdana (Body)"/>
              </a:endParaRPr>
            </a:p>
          </p:txBody>
        </p:sp>
        <p:sp>
          <p:nvSpPr>
            <p:cNvPr id="45" name="object 15"/>
            <p:cNvSpPr/>
            <p:nvPr/>
          </p:nvSpPr>
          <p:spPr>
            <a:xfrm>
              <a:off x="7472428" y="2306684"/>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Verdana (Body)"/>
                </a:rPr>
                <a:t>4</a:t>
              </a:r>
              <a:endParaRPr kumimoji="0" sz="1600" b="0" i="0" u="none" strike="noStrike" kern="0" cap="none" spc="0" normalizeH="0" baseline="0" noProof="0" dirty="0">
                <a:ln>
                  <a:noFill/>
                </a:ln>
                <a:solidFill>
                  <a:prstClr val="black"/>
                </a:solidFill>
                <a:effectLst/>
                <a:uLnTx/>
                <a:uFillTx/>
                <a:latin typeface="Verdana (Body)"/>
              </a:endParaRPr>
            </a:p>
          </p:txBody>
        </p:sp>
        <p:sp>
          <p:nvSpPr>
            <p:cNvPr id="46" name="object 16"/>
            <p:cNvSpPr/>
            <p:nvPr/>
          </p:nvSpPr>
          <p:spPr>
            <a:xfrm>
              <a:off x="7073724" y="2948795"/>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prstClr val="black"/>
                </a:solidFill>
                <a:effectLst/>
                <a:uLnTx/>
                <a:uFillTx/>
                <a:latin typeface="Verdana (Body)"/>
              </a:endParaRPr>
            </a:p>
          </p:txBody>
        </p:sp>
        <p:sp>
          <p:nvSpPr>
            <p:cNvPr id="47" name="object 17"/>
            <p:cNvSpPr/>
            <p:nvPr/>
          </p:nvSpPr>
          <p:spPr>
            <a:xfrm>
              <a:off x="7073724" y="2948795"/>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Verdana (Body)"/>
                </a:rPr>
                <a:t>1</a:t>
              </a:r>
              <a:endParaRPr kumimoji="0" sz="1600" b="0" i="0" u="none" strike="noStrike" kern="0" cap="none" spc="0" normalizeH="0" baseline="0" noProof="0" dirty="0">
                <a:ln>
                  <a:noFill/>
                </a:ln>
                <a:solidFill>
                  <a:prstClr val="black"/>
                </a:solidFill>
                <a:effectLst/>
                <a:uLnTx/>
                <a:uFillTx/>
                <a:latin typeface="Verdana (Body)"/>
              </a:endParaRPr>
            </a:p>
          </p:txBody>
        </p:sp>
        <p:sp>
          <p:nvSpPr>
            <p:cNvPr id="48" name="object 18"/>
            <p:cNvSpPr/>
            <p:nvPr/>
          </p:nvSpPr>
          <p:spPr>
            <a:xfrm>
              <a:off x="7871135" y="2948795"/>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prstClr val="black"/>
                </a:solidFill>
                <a:effectLst/>
                <a:uLnTx/>
                <a:uFillTx/>
                <a:latin typeface="Verdana (Body)"/>
              </a:endParaRPr>
            </a:p>
          </p:txBody>
        </p:sp>
        <p:sp>
          <p:nvSpPr>
            <p:cNvPr id="49" name="object 19"/>
            <p:cNvSpPr/>
            <p:nvPr/>
          </p:nvSpPr>
          <p:spPr>
            <a:xfrm>
              <a:off x="7871134" y="2948795"/>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Verdana (Body)"/>
                </a:rPr>
                <a:t>2</a:t>
              </a:r>
              <a:endParaRPr kumimoji="0" sz="1600" b="0" i="0" u="none" strike="noStrike" kern="0" cap="none" spc="0" normalizeH="0" baseline="0" noProof="0" dirty="0">
                <a:ln>
                  <a:noFill/>
                </a:ln>
                <a:solidFill>
                  <a:prstClr val="black"/>
                </a:solidFill>
                <a:effectLst/>
                <a:uLnTx/>
                <a:uFillTx/>
                <a:latin typeface="Verdana (Body)"/>
              </a:endParaRPr>
            </a:p>
          </p:txBody>
        </p:sp>
        <p:sp>
          <p:nvSpPr>
            <p:cNvPr id="50" name="object 38"/>
            <p:cNvSpPr/>
            <p:nvPr/>
          </p:nvSpPr>
          <p:spPr>
            <a:xfrm>
              <a:off x="6475666" y="3626305"/>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prstClr val="black"/>
                </a:solidFill>
                <a:effectLst/>
                <a:uLnTx/>
                <a:uFillTx/>
                <a:latin typeface="Verdana (Body)"/>
              </a:endParaRPr>
            </a:p>
          </p:txBody>
        </p:sp>
        <p:sp>
          <p:nvSpPr>
            <p:cNvPr id="51" name="object 39"/>
            <p:cNvSpPr/>
            <p:nvPr/>
          </p:nvSpPr>
          <p:spPr>
            <a:xfrm>
              <a:off x="6475666" y="3626305"/>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Verdana (Body)"/>
                </a:rPr>
                <a:t>1</a:t>
              </a:r>
              <a:endParaRPr kumimoji="0" sz="1600" b="0" i="0" u="none" strike="noStrike" kern="0" cap="none" spc="0" normalizeH="0" baseline="0" noProof="0" dirty="0">
                <a:ln>
                  <a:noFill/>
                </a:ln>
                <a:solidFill>
                  <a:prstClr val="black"/>
                </a:solidFill>
                <a:effectLst/>
                <a:uLnTx/>
                <a:uFillTx/>
                <a:latin typeface="Verdana (Body)"/>
              </a:endParaRPr>
            </a:p>
          </p:txBody>
        </p:sp>
        <p:sp>
          <p:nvSpPr>
            <p:cNvPr id="52" name="object 40"/>
            <p:cNvSpPr/>
            <p:nvPr/>
          </p:nvSpPr>
          <p:spPr>
            <a:xfrm>
              <a:off x="7671781" y="3626305"/>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prstClr val="black"/>
                </a:solidFill>
                <a:effectLst/>
                <a:uLnTx/>
                <a:uFillTx/>
                <a:latin typeface="Verdana (Body)"/>
              </a:endParaRPr>
            </a:p>
          </p:txBody>
        </p:sp>
        <p:sp>
          <p:nvSpPr>
            <p:cNvPr id="53" name="object 41"/>
            <p:cNvSpPr/>
            <p:nvPr/>
          </p:nvSpPr>
          <p:spPr>
            <a:xfrm>
              <a:off x="7671781" y="3626305"/>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Verdana (Body)"/>
                </a:rPr>
                <a:t>1</a:t>
              </a:r>
              <a:endParaRPr kumimoji="0" sz="1600" b="0" i="0" u="none" strike="noStrike" kern="0" cap="none" spc="0" normalizeH="0" baseline="0" noProof="0" dirty="0">
                <a:ln>
                  <a:noFill/>
                </a:ln>
                <a:solidFill>
                  <a:prstClr val="black"/>
                </a:solidFill>
                <a:effectLst/>
                <a:uLnTx/>
                <a:uFillTx/>
                <a:latin typeface="Verdana (Body)"/>
              </a:endParaRPr>
            </a:p>
          </p:txBody>
        </p:sp>
        <p:cxnSp>
          <p:nvCxnSpPr>
            <p:cNvPr id="54" name="直接箭头连接符 23"/>
            <p:cNvCxnSpPr>
              <a:stCxn id="37" idx="5"/>
              <a:endCxn id="45" idx="1"/>
            </p:cNvCxnSpPr>
            <p:nvPr/>
          </p:nvCxnSpPr>
          <p:spPr>
            <a:xfrm>
              <a:off x="7015398" y="2009796"/>
              <a:ext cx="515430" cy="34040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55" name="直接箭头连接符 24"/>
            <p:cNvCxnSpPr>
              <a:stCxn id="37" idx="3"/>
              <a:endCxn id="38" idx="7"/>
            </p:cNvCxnSpPr>
            <p:nvPr/>
          </p:nvCxnSpPr>
          <p:spPr>
            <a:xfrm flipH="1">
              <a:off x="6217986" y="2009796"/>
              <a:ext cx="515432" cy="34041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56" name="直接箭头连接符 25"/>
            <p:cNvCxnSpPr>
              <a:stCxn id="38" idx="3"/>
              <a:endCxn id="41" idx="0"/>
            </p:cNvCxnSpPr>
            <p:nvPr/>
          </p:nvCxnSpPr>
          <p:spPr>
            <a:xfrm flipH="1">
              <a:off x="5678292" y="2560344"/>
              <a:ext cx="257714" cy="38363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57" name="直接箭头连接符 26"/>
            <p:cNvCxnSpPr>
              <a:stCxn id="45" idx="3"/>
              <a:endCxn id="46" idx="0"/>
            </p:cNvCxnSpPr>
            <p:nvPr/>
          </p:nvCxnSpPr>
          <p:spPr>
            <a:xfrm flipH="1">
              <a:off x="7273114" y="2560343"/>
              <a:ext cx="257714" cy="38845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58" name="直接箭头连接符 27"/>
            <p:cNvCxnSpPr>
              <a:stCxn id="39" idx="5"/>
              <a:endCxn id="42" idx="0"/>
            </p:cNvCxnSpPr>
            <p:nvPr/>
          </p:nvCxnSpPr>
          <p:spPr>
            <a:xfrm>
              <a:off x="6217986" y="2560343"/>
              <a:ext cx="257717" cy="383633"/>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59" name="直接箭头连接符 28"/>
            <p:cNvCxnSpPr>
              <a:stCxn id="45" idx="5"/>
              <a:endCxn id="48" idx="0"/>
            </p:cNvCxnSpPr>
            <p:nvPr/>
          </p:nvCxnSpPr>
          <p:spPr>
            <a:xfrm>
              <a:off x="7812808" y="2560343"/>
              <a:ext cx="257717" cy="38845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60" name="直接箭头连接符 29"/>
            <p:cNvCxnSpPr>
              <a:stCxn id="43" idx="4"/>
              <a:endCxn id="50" idx="0"/>
            </p:cNvCxnSpPr>
            <p:nvPr/>
          </p:nvCxnSpPr>
          <p:spPr>
            <a:xfrm>
              <a:off x="6475703" y="3241156"/>
              <a:ext cx="199353" cy="38514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61" name="直接箭头连接符 30"/>
            <p:cNvCxnSpPr>
              <a:stCxn id="49" idx="4"/>
              <a:endCxn id="53" idx="0"/>
            </p:cNvCxnSpPr>
            <p:nvPr/>
          </p:nvCxnSpPr>
          <p:spPr>
            <a:xfrm flipH="1">
              <a:off x="7871171" y="3245975"/>
              <a:ext cx="199353" cy="380330"/>
            </a:xfrm>
            <a:prstGeom prst="straightConnector1">
              <a:avLst/>
            </a:prstGeom>
            <a:noFill/>
            <a:ln w="38100" cap="flat" cmpd="sng" algn="ctr">
              <a:solidFill>
                <a:srgbClr val="4F81BD">
                  <a:shade val="95000"/>
                  <a:satMod val="105000"/>
                </a:srgbClr>
              </a:solidFill>
              <a:prstDash val="solid"/>
              <a:tailEnd type="triangle"/>
            </a:ln>
            <a:effectLst/>
          </p:spPr>
        </p:cxnSp>
      </p:grpSp>
      <p:sp>
        <p:nvSpPr>
          <p:cNvPr id="62" name="object 77">
            <a:extLst>
              <a:ext uri="{FF2B5EF4-FFF2-40B4-BE49-F238E27FC236}">
                <a16:creationId xmlns:a16="http://schemas.microsoft.com/office/drawing/2014/main" id="{9F5D9F05-D24D-4216-9B8B-11243F879879}"/>
              </a:ext>
            </a:extLst>
          </p:cNvPr>
          <p:cNvSpPr/>
          <p:nvPr/>
        </p:nvSpPr>
        <p:spPr>
          <a:xfrm>
            <a:off x="4838799" y="3305445"/>
            <a:ext cx="390915" cy="288885"/>
          </a:xfrm>
          <a:prstGeom prst="ellipse">
            <a:avLst/>
          </a:prstGeom>
          <a:ln w="19050">
            <a:solidFill>
              <a:srgbClr val="C00000"/>
            </a:solidFill>
            <a:prstDash val="sysDash"/>
          </a:ln>
        </p:spPr>
        <p:txBody>
          <a:bodyPr wrap="square" lIns="0" tIns="0" rIns="0" bIns="0" rtlCol="0"/>
          <a:lstStyle/>
          <a:p>
            <a:endParaRPr/>
          </a:p>
        </p:txBody>
      </p:sp>
      <p:sp>
        <p:nvSpPr>
          <p:cNvPr id="63" name="object 77">
            <a:extLst>
              <a:ext uri="{FF2B5EF4-FFF2-40B4-BE49-F238E27FC236}">
                <a16:creationId xmlns:a16="http://schemas.microsoft.com/office/drawing/2014/main" id="{7117D362-48CF-4DDE-B337-1EA17EC8692F}"/>
              </a:ext>
            </a:extLst>
          </p:cNvPr>
          <p:cNvSpPr/>
          <p:nvPr/>
        </p:nvSpPr>
        <p:spPr>
          <a:xfrm>
            <a:off x="5617889" y="3339545"/>
            <a:ext cx="344538" cy="297180"/>
          </a:xfrm>
          <a:prstGeom prst="ellipse">
            <a:avLst/>
          </a:prstGeom>
          <a:ln w="19050">
            <a:solidFill>
              <a:srgbClr val="C00000"/>
            </a:solidFill>
            <a:prstDash val="sysDash"/>
          </a:ln>
        </p:spPr>
        <p:txBody>
          <a:bodyPr wrap="square" lIns="0" tIns="0" rIns="0" bIns="0" rtlCol="0"/>
          <a:lstStyle/>
          <a:p>
            <a:endParaRPr/>
          </a:p>
        </p:txBody>
      </p:sp>
      <p:cxnSp>
        <p:nvCxnSpPr>
          <p:cNvPr id="64" name="直接箭头连接符 25">
            <a:extLst>
              <a:ext uri="{FF2B5EF4-FFF2-40B4-BE49-F238E27FC236}">
                <a16:creationId xmlns:a16="http://schemas.microsoft.com/office/drawing/2014/main" id="{161B25FC-B13D-4EFA-B96A-6E164B910587}"/>
              </a:ext>
            </a:extLst>
          </p:cNvPr>
          <p:cNvCxnSpPr/>
          <p:nvPr/>
        </p:nvCxnSpPr>
        <p:spPr>
          <a:xfrm flipH="1">
            <a:off x="5076488" y="2950632"/>
            <a:ext cx="257714" cy="38363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65" name="直接箭头连接符 27">
            <a:extLst>
              <a:ext uri="{FF2B5EF4-FFF2-40B4-BE49-F238E27FC236}">
                <a16:creationId xmlns:a16="http://schemas.microsoft.com/office/drawing/2014/main" id="{462B90DE-0679-4406-8D13-9701A84B8A19}"/>
              </a:ext>
            </a:extLst>
          </p:cNvPr>
          <p:cNvCxnSpPr/>
          <p:nvPr/>
        </p:nvCxnSpPr>
        <p:spPr>
          <a:xfrm>
            <a:off x="5549579" y="2991146"/>
            <a:ext cx="257717" cy="383633"/>
          </a:xfrm>
          <a:prstGeom prst="straightConnector1">
            <a:avLst/>
          </a:prstGeom>
          <a:noFill/>
          <a:ln w="38100" cap="flat" cmpd="sng" algn="ctr">
            <a:solidFill>
              <a:srgbClr val="4F81BD">
                <a:shade val="95000"/>
                <a:satMod val="105000"/>
              </a:srgbClr>
            </a:solidFill>
            <a:prstDash val="solid"/>
            <a:tailEnd type="triangle"/>
          </a:ln>
          <a:effectLst/>
        </p:spPr>
      </p:cxnSp>
      <p:sp>
        <p:nvSpPr>
          <p:cNvPr id="5" name="TextBox 4">
            <a:extLst>
              <a:ext uri="{FF2B5EF4-FFF2-40B4-BE49-F238E27FC236}">
                <a16:creationId xmlns:a16="http://schemas.microsoft.com/office/drawing/2014/main" id="{57F7D2B6-E53A-4456-8DE6-0F85489C8B73}"/>
              </a:ext>
            </a:extLst>
          </p:cNvPr>
          <p:cNvSpPr txBox="1"/>
          <p:nvPr/>
        </p:nvSpPr>
        <p:spPr>
          <a:xfrm>
            <a:off x="4510050" y="3258072"/>
            <a:ext cx="390915" cy="383632"/>
          </a:xfrm>
          <a:prstGeom prst="rect">
            <a:avLst/>
          </a:prstGeom>
          <a:noFill/>
        </p:spPr>
        <p:txBody>
          <a:bodyPr wrap="square" rtlCol="0">
            <a:spAutoFit/>
          </a:bodyPr>
          <a:lstStyle/>
          <a:p>
            <a:r>
              <a:rPr lang="en-SG" dirty="0"/>
              <a:t>0</a:t>
            </a:r>
          </a:p>
        </p:txBody>
      </p:sp>
      <p:sp>
        <p:nvSpPr>
          <p:cNvPr id="66" name="TextBox 65">
            <a:extLst>
              <a:ext uri="{FF2B5EF4-FFF2-40B4-BE49-F238E27FC236}">
                <a16:creationId xmlns:a16="http://schemas.microsoft.com/office/drawing/2014/main" id="{FDC35CE8-8EFB-4CB7-B1A1-EAC84D6612E4}"/>
              </a:ext>
            </a:extLst>
          </p:cNvPr>
          <p:cNvSpPr txBox="1"/>
          <p:nvPr/>
        </p:nvSpPr>
        <p:spPr>
          <a:xfrm>
            <a:off x="5334000" y="3272570"/>
            <a:ext cx="366703" cy="383632"/>
          </a:xfrm>
          <a:prstGeom prst="rect">
            <a:avLst/>
          </a:prstGeom>
          <a:noFill/>
        </p:spPr>
        <p:txBody>
          <a:bodyPr wrap="square" rtlCol="0">
            <a:spAutoFit/>
          </a:bodyPr>
          <a:lstStyle/>
          <a:p>
            <a:r>
              <a:rPr lang="en-SG" dirty="0"/>
              <a:t>0</a:t>
            </a:r>
          </a:p>
        </p:txBody>
      </p:sp>
    </p:spTree>
    <p:extLst>
      <p:ext uri="{BB962C8B-B14F-4D97-AF65-F5344CB8AC3E}">
        <p14:creationId xmlns:p14="http://schemas.microsoft.com/office/powerpoint/2010/main" val="3047488082"/>
      </p:ext>
    </p:extLst>
  </p:cSld>
  <p:clrMapOvr>
    <a:masterClrMapping/>
  </p:clrMapOvr>
  <p:transition>
    <p:wipe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r>
              <a:rPr lang="en-US" altLang="en-US" dirty="0">
                <a:cs typeface="Arial" panose="020B0604020202020204" pitchFamily="34" charset="0"/>
              </a:rPr>
              <a:t>Outline</a:t>
            </a:r>
            <a:endParaRPr lang="en-US" altLang="en-US" b="1" dirty="0">
              <a:cs typeface="Arial" panose="020B0604020202020204" pitchFamily="34" charset="0"/>
            </a:endParaRPr>
          </a:p>
        </p:txBody>
      </p:sp>
      <p:sp>
        <p:nvSpPr>
          <p:cNvPr id="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8234" y="4732090"/>
            <a:ext cx="3523994" cy="271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1"/>
          <p:cNvSpPr txBox="1">
            <a:spLocks/>
          </p:cNvSpPr>
          <p:nvPr/>
        </p:nvSpPr>
        <p:spPr>
          <a:xfrm>
            <a:off x="957795" y="117876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1600" dirty="0">
                <a:ea typeface="Cambria Math" panose="02040503050406030204" pitchFamily="18" charset="0"/>
                <a:cs typeface="Times New Roman" pitchFamily="18" charset="0"/>
              </a:rPr>
              <a:t>Non-linear data structures</a:t>
            </a:r>
          </a:p>
          <a:p>
            <a:pPr algn="just">
              <a:lnSpc>
                <a:spcPct val="100000"/>
              </a:lnSpc>
            </a:pPr>
            <a:r>
              <a:rPr lang="en-US" sz="1600" dirty="0">
                <a:ea typeface="Cambria Math" panose="02040503050406030204" pitchFamily="18" charset="0"/>
                <a:cs typeface="Times New Roman" pitchFamily="18" charset="0"/>
              </a:rPr>
              <a:t>Tree data structure</a:t>
            </a:r>
          </a:p>
          <a:p>
            <a:pPr lvl="1" algn="just">
              <a:lnSpc>
                <a:spcPct val="100000"/>
              </a:lnSpc>
              <a:buFont typeface=".AppleSystemUIFont" charset="-120"/>
              <a:buChar char="-"/>
            </a:pPr>
            <a:r>
              <a:rPr lang="en-US" sz="1400" dirty="0">
                <a:ea typeface="Cambria Math" panose="02040503050406030204" pitchFamily="18" charset="0"/>
                <a:cs typeface="Times New Roman" pitchFamily="18" charset="0"/>
              </a:rPr>
              <a:t>Binary trees</a:t>
            </a:r>
            <a:endParaRPr lang="en-US" sz="1600" dirty="0">
              <a:ea typeface="Cambria Math" panose="02040503050406030204" pitchFamily="18" charset="0"/>
              <a:cs typeface="Times New Roman" pitchFamily="18" charset="0"/>
            </a:endParaRPr>
          </a:p>
          <a:p>
            <a:pPr algn="just">
              <a:lnSpc>
                <a:spcPct val="100000"/>
              </a:lnSpc>
            </a:pPr>
            <a:r>
              <a:rPr lang="en-US" sz="1600" dirty="0">
                <a:ea typeface="Cambria Math" panose="02040503050406030204" pitchFamily="18" charset="0"/>
                <a:cs typeface="Times New Roman" pitchFamily="18" charset="0"/>
              </a:rPr>
              <a:t>Implement binary tree nodes in C</a:t>
            </a:r>
          </a:p>
          <a:p>
            <a:pPr>
              <a:lnSpc>
                <a:spcPct val="100000"/>
              </a:lnSpc>
            </a:pPr>
            <a:r>
              <a:rPr lang="en-SG" sz="1600" dirty="0"/>
              <a:t>Binary Tree Traversal</a:t>
            </a:r>
          </a:p>
          <a:p>
            <a:pPr>
              <a:lnSpc>
                <a:spcPct val="100000"/>
              </a:lnSpc>
            </a:pPr>
            <a:r>
              <a:rPr lang="en-SG" sz="1600" dirty="0"/>
              <a:t>Tree traversal order</a:t>
            </a:r>
          </a:p>
          <a:p>
            <a:pPr lvl="1">
              <a:lnSpc>
                <a:spcPct val="100000"/>
              </a:lnSpc>
              <a:buFont typeface="Verdana" panose="020B0604030504040204" pitchFamily="34" charset="0"/>
              <a:buChar char="-"/>
            </a:pPr>
            <a:r>
              <a:rPr lang="en-SG" sz="1400" dirty="0"/>
              <a:t>Pre-order</a:t>
            </a:r>
          </a:p>
          <a:p>
            <a:pPr lvl="1">
              <a:lnSpc>
                <a:spcPct val="100000"/>
              </a:lnSpc>
              <a:buFont typeface="Verdana" panose="020B0604030504040204" pitchFamily="34" charset="0"/>
              <a:buChar char="-"/>
            </a:pPr>
            <a:r>
              <a:rPr lang="en-SG" sz="1400" dirty="0"/>
              <a:t>In-order</a:t>
            </a:r>
          </a:p>
          <a:p>
            <a:pPr lvl="1">
              <a:lnSpc>
                <a:spcPct val="100000"/>
              </a:lnSpc>
              <a:buFont typeface="Verdana" panose="020B0604030504040204" pitchFamily="34" charset="0"/>
              <a:buChar char="-"/>
            </a:pPr>
            <a:r>
              <a:rPr lang="en-SG" sz="1400" dirty="0"/>
              <a:t>Post-order</a:t>
            </a:r>
          </a:p>
          <a:p>
            <a:pPr>
              <a:lnSpc>
                <a:spcPct val="100000"/>
              </a:lnSpc>
            </a:pPr>
            <a:r>
              <a:rPr lang="en-SG" sz="1600" dirty="0"/>
              <a:t>Application examples</a:t>
            </a:r>
          </a:p>
          <a:p>
            <a:pPr lvl="1">
              <a:lnSpc>
                <a:spcPct val="100000"/>
              </a:lnSpc>
              <a:buFont typeface="Verdana" panose="020B0604030504040204" pitchFamily="34" charset="0"/>
              <a:buChar char="-"/>
            </a:pPr>
            <a:r>
              <a:rPr lang="en-SG" sz="1400" dirty="0"/>
              <a:t>Count nodes in a binary tree</a:t>
            </a:r>
          </a:p>
          <a:p>
            <a:pPr lvl="1">
              <a:lnSpc>
                <a:spcPct val="100000"/>
              </a:lnSpc>
              <a:buFont typeface="Verdana" panose="020B0604030504040204" pitchFamily="34" charset="0"/>
              <a:buChar char="-"/>
            </a:pPr>
            <a:r>
              <a:rPr lang="en-SG" sz="1400" b="1" dirty="0"/>
              <a:t>Find grandchild nodes</a:t>
            </a:r>
          </a:p>
          <a:p>
            <a:pPr lvl="1">
              <a:lnSpc>
                <a:spcPct val="100000"/>
              </a:lnSpc>
              <a:buFont typeface="Verdana" panose="020B0604030504040204" pitchFamily="34" charset="0"/>
              <a:buChar char="-"/>
            </a:pPr>
            <a:r>
              <a:rPr lang="en-SG" sz="1400" dirty="0"/>
              <a:t>Calculate height of every node</a:t>
            </a:r>
          </a:p>
          <a:p>
            <a:pPr>
              <a:lnSpc>
                <a:spcPct val="100000"/>
              </a:lnSpc>
            </a:pPr>
            <a:r>
              <a:rPr lang="en-SG" sz="1600" dirty="0"/>
              <a:t>Level-by-level traversal</a:t>
            </a:r>
          </a:p>
          <a:p>
            <a:pPr>
              <a:lnSpc>
                <a:spcPct val="100000"/>
              </a:lnSpc>
            </a:pPr>
            <a:r>
              <a:rPr lang="en-SG" sz="1600" dirty="0" err="1"/>
              <a:t>Preorder</a:t>
            </a:r>
            <a:r>
              <a:rPr lang="en-SG" sz="1600" dirty="0"/>
              <a:t> traversal with a stack</a:t>
            </a:r>
          </a:p>
        </p:txBody>
      </p:sp>
    </p:spTree>
    <p:extLst>
      <p:ext uri="{BB962C8B-B14F-4D97-AF65-F5344CB8AC3E}">
        <p14:creationId xmlns:p14="http://schemas.microsoft.com/office/powerpoint/2010/main" val="2440990806"/>
      </p:ext>
    </p:extLst>
  </p:cSld>
  <p:clrMapOvr>
    <a:masterClrMapping/>
  </p:clrMapOvr>
  <p:transition>
    <p:wipe di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5026846" y="1380226"/>
            <a:ext cx="2998048" cy="2415903"/>
            <a:chOff x="5116799" y="1463846"/>
            <a:chExt cx="3755379" cy="3026181"/>
          </a:xfrm>
        </p:grpSpPr>
        <p:sp>
          <p:nvSpPr>
            <p:cNvPr id="89" name="object 2"/>
            <p:cNvSpPr/>
            <p:nvPr/>
          </p:nvSpPr>
          <p:spPr>
            <a:xfrm>
              <a:off x="6004224" y="1904212"/>
              <a:ext cx="851896" cy="700288"/>
            </a:xfrm>
            <a:prstGeom prst="ellipse">
              <a:avLst/>
            </a:prstGeom>
            <a:ln w="25399">
              <a:solidFill>
                <a:srgbClr val="FAA757"/>
              </a:solidFill>
            </a:ln>
          </p:spPr>
          <p:txBody>
            <a:bodyPr wrap="square" lIns="0" tIns="0" rIns="0" bIns="0" rtlCol="0"/>
            <a:lstStyle/>
            <a:p>
              <a:endParaRPr sz="1200">
                <a:latin typeface="Verdana (Body)"/>
              </a:endParaRPr>
            </a:p>
          </p:txBody>
        </p:sp>
        <p:sp>
          <p:nvSpPr>
            <p:cNvPr id="90" name="object 3"/>
            <p:cNvSpPr/>
            <p:nvPr/>
          </p:nvSpPr>
          <p:spPr>
            <a:xfrm>
              <a:off x="5116799" y="3170317"/>
              <a:ext cx="2369794" cy="809852"/>
            </a:xfrm>
            <a:prstGeom prst="ellipse">
              <a:avLst/>
            </a:prstGeom>
            <a:ln w="25399">
              <a:solidFill>
                <a:srgbClr val="FAA757"/>
              </a:solidFill>
            </a:ln>
          </p:spPr>
          <p:txBody>
            <a:bodyPr wrap="square" lIns="0" tIns="0" rIns="0" bIns="0" rtlCol="0"/>
            <a:lstStyle/>
            <a:p>
              <a:endParaRPr sz="1200">
                <a:latin typeface="Verdana (Body)"/>
              </a:endParaRPr>
            </a:p>
          </p:txBody>
        </p:sp>
        <p:sp>
          <p:nvSpPr>
            <p:cNvPr id="91" name="object 8"/>
            <p:cNvSpPr/>
            <p:nvPr/>
          </p:nvSpPr>
          <p:spPr>
            <a:xfrm>
              <a:off x="7032954" y="1463846"/>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92" name="object 9"/>
            <p:cNvSpPr txBox="1"/>
            <p:nvPr/>
          </p:nvSpPr>
          <p:spPr>
            <a:xfrm>
              <a:off x="7173054" y="1514698"/>
              <a:ext cx="193945" cy="288063"/>
            </a:xfrm>
            <a:prstGeom prst="ellipse">
              <a:avLst/>
            </a:prstGeom>
          </p:spPr>
          <p:txBody>
            <a:bodyPr vert="horz" wrap="square" lIns="0" tIns="0" rIns="0" bIns="0" rtlCol="0">
              <a:spAutoFit/>
            </a:bodyPr>
            <a:lstStyle/>
            <a:p>
              <a:pPr marL="12700">
                <a:lnSpc>
                  <a:spcPct val="100000"/>
                </a:lnSpc>
              </a:pPr>
              <a:r>
                <a:rPr sz="1200" dirty="0">
                  <a:latin typeface="Verdana (Body)"/>
                  <a:cs typeface="Calibri"/>
                </a:rPr>
                <a:t>H</a:t>
              </a:r>
              <a:endParaRPr sz="1200">
                <a:latin typeface="Verdana (Body)"/>
                <a:cs typeface="Calibri"/>
              </a:endParaRPr>
            </a:p>
          </p:txBody>
        </p:sp>
        <p:sp>
          <p:nvSpPr>
            <p:cNvPr id="93" name="object 11"/>
            <p:cNvSpPr/>
            <p:nvPr/>
          </p:nvSpPr>
          <p:spPr>
            <a:xfrm>
              <a:off x="6147388" y="2021417"/>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94" name="object 12"/>
            <p:cNvSpPr txBox="1"/>
            <p:nvPr/>
          </p:nvSpPr>
          <p:spPr>
            <a:xfrm>
              <a:off x="6302862" y="2064914"/>
              <a:ext cx="158084" cy="288062"/>
            </a:xfrm>
            <a:prstGeom prst="ellipse">
              <a:avLst/>
            </a:prstGeom>
          </p:spPr>
          <p:txBody>
            <a:bodyPr vert="horz" wrap="square" lIns="0" tIns="0" rIns="0" bIns="0" rtlCol="0">
              <a:spAutoFit/>
            </a:bodyPr>
            <a:lstStyle/>
            <a:p>
              <a:pPr marL="12700">
                <a:lnSpc>
                  <a:spcPct val="100000"/>
                </a:lnSpc>
              </a:pPr>
              <a:r>
                <a:rPr sz="1200" dirty="0">
                  <a:latin typeface="Verdana (Body)"/>
                  <a:cs typeface="Calibri"/>
                </a:rPr>
                <a:t>E</a:t>
              </a:r>
              <a:endParaRPr sz="1200">
                <a:latin typeface="Verdana (Body)"/>
                <a:cs typeface="Calibri"/>
              </a:endParaRPr>
            </a:p>
          </p:txBody>
        </p:sp>
        <p:sp>
          <p:nvSpPr>
            <p:cNvPr id="95" name="object 14"/>
            <p:cNvSpPr/>
            <p:nvPr/>
          </p:nvSpPr>
          <p:spPr>
            <a:xfrm>
              <a:off x="5704574" y="2666831"/>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96" name="object 15"/>
            <p:cNvSpPr txBox="1"/>
            <p:nvPr/>
          </p:nvSpPr>
          <p:spPr>
            <a:xfrm>
              <a:off x="5853713" y="2710328"/>
              <a:ext cx="172722" cy="288062"/>
            </a:xfrm>
            <a:prstGeom prst="ellipse">
              <a:avLst/>
            </a:prstGeom>
          </p:spPr>
          <p:txBody>
            <a:bodyPr vert="horz" wrap="square" lIns="0" tIns="0" rIns="0" bIns="0" rtlCol="0">
              <a:spAutoFit/>
            </a:bodyPr>
            <a:lstStyle/>
            <a:p>
              <a:pPr marL="12700">
                <a:lnSpc>
                  <a:spcPct val="100000"/>
                </a:lnSpc>
              </a:pPr>
              <a:r>
                <a:rPr sz="1200" spc="-10" dirty="0">
                  <a:latin typeface="Verdana (Body)"/>
                  <a:cs typeface="Calibri"/>
                </a:rPr>
                <a:t>B</a:t>
              </a:r>
              <a:endParaRPr sz="1200">
                <a:latin typeface="Verdana (Body)"/>
                <a:cs typeface="Calibri"/>
              </a:endParaRPr>
            </a:p>
          </p:txBody>
        </p:sp>
        <p:sp>
          <p:nvSpPr>
            <p:cNvPr id="97" name="object 17"/>
            <p:cNvSpPr/>
            <p:nvPr/>
          </p:nvSpPr>
          <p:spPr>
            <a:xfrm>
              <a:off x="6590171" y="2666831"/>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98" name="object 18"/>
            <p:cNvSpPr txBox="1"/>
            <p:nvPr/>
          </p:nvSpPr>
          <p:spPr>
            <a:xfrm>
              <a:off x="6748949" y="2710328"/>
              <a:ext cx="150765" cy="288062"/>
            </a:xfrm>
            <a:prstGeom prst="ellipse">
              <a:avLst/>
            </a:prstGeom>
          </p:spPr>
          <p:txBody>
            <a:bodyPr vert="horz" wrap="square" lIns="0" tIns="0" rIns="0" bIns="0" rtlCol="0">
              <a:spAutoFit/>
            </a:bodyPr>
            <a:lstStyle/>
            <a:p>
              <a:pPr marL="12700">
                <a:lnSpc>
                  <a:spcPct val="100000"/>
                </a:lnSpc>
              </a:pPr>
              <a:r>
                <a:rPr sz="1200" dirty="0">
                  <a:latin typeface="Verdana (Body)"/>
                  <a:cs typeface="Calibri"/>
                </a:rPr>
                <a:t>F</a:t>
              </a:r>
              <a:endParaRPr sz="1200">
                <a:latin typeface="Verdana (Body)"/>
                <a:cs typeface="Calibri"/>
              </a:endParaRPr>
            </a:p>
          </p:txBody>
        </p:sp>
        <p:sp>
          <p:nvSpPr>
            <p:cNvPr id="99" name="object 20"/>
            <p:cNvSpPr/>
            <p:nvPr/>
          </p:nvSpPr>
          <p:spPr>
            <a:xfrm>
              <a:off x="7918550" y="2021417"/>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100" name="object 21"/>
            <p:cNvSpPr txBox="1"/>
            <p:nvPr/>
          </p:nvSpPr>
          <p:spPr>
            <a:xfrm>
              <a:off x="8081790" y="2064914"/>
              <a:ext cx="140519" cy="288062"/>
            </a:xfrm>
            <a:prstGeom prst="ellipse">
              <a:avLst/>
            </a:prstGeom>
          </p:spPr>
          <p:txBody>
            <a:bodyPr vert="horz" wrap="square" lIns="0" tIns="0" rIns="0" bIns="0" rtlCol="0">
              <a:spAutoFit/>
            </a:bodyPr>
            <a:lstStyle/>
            <a:p>
              <a:pPr marL="12700">
                <a:lnSpc>
                  <a:spcPct val="100000"/>
                </a:lnSpc>
              </a:pPr>
              <a:r>
                <a:rPr sz="1200" dirty="0">
                  <a:latin typeface="Verdana (Body)"/>
                  <a:cs typeface="Calibri"/>
                </a:rPr>
                <a:t>L</a:t>
              </a:r>
              <a:endParaRPr sz="1200">
                <a:latin typeface="Verdana (Body)"/>
                <a:cs typeface="Calibri"/>
              </a:endParaRPr>
            </a:p>
          </p:txBody>
        </p:sp>
        <p:sp>
          <p:nvSpPr>
            <p:cNvPr id="101" name="object 23"/>
            <p:cNvSpPr/>
            <p:nvPr/>
          </p:nvSpPr>
          <p:spPr>
            <a:xfrm>
              <a:off x="7475767" y="2666831"/>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102" name="object 24"/>
            <p:cNvSpPr txBox="1"/>
            <p:nvPr/>
          </p:nvSpPr>
          <p:spPr>
            <a:xfrm>
              <a:off x="7650612" y="2710328"/>
              <a:ext cx="113440" cy="288062"/>
            </a:xfrm>
            <a:prstGeom prst="ellipse">
              <a:avLst/>
            </a:prstGeom>
          </p:spPr>
          <p:txBody>
            <a:bodyPr vert="horz" wrap="square" lIns="0" tIns="0" rIns="0" bIns="0" rtlCol="0">
              <a:spAutoFit/>
            </a:bodyPr>
            <a:lstStyle/>
            <a:p>
              <a:pPr marL="12700">
                <a:lnSpc>
                  <a:spcPct val="100000"/>
                </a:lnSpc>
              </a:pPr>
              <a:r>
                <a:rPr sz="1200" spc="-10" dirty="0">
                  <a:latin typeface="Verdana (Body)"/>
                  <a:cs typeface="Calibri"/>
                </a:rPr>
                <a:t>J</a:t>
              </a:r>
              <a:endParaRPr sz="1200">
                <a:latin typeface="Verdana (Body)"/>
                <a:cs typeface="Calibri"/>
              </a:endParaRPr>
            </a:p>
          </p:txBody>
        </p:sp>
        <p:sp>
          <p:nvSpPr>
            <p:cNvPr id="103" name="object 26"/>
            <p:cNvSpPr/>
            <p:nvPr/>
          </p:nvSpPr>
          <p:spPr>
            <a:xfrm>
              <a:off x="8361333" y="2666831"/>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104" name="object 27"/>
            <p:cNvSpPr txBox="1"/>
            <p:nvPr/>
          </p:nvSpPr>
          <p:spPr>
            <a:xfrm>
              <a:off x="8474918" y="2710328"/>
              <a:ext cx="254689" cy="288062"/>
            </a:xfrm>
            <a:prstGeom prst="ellipse">
              <a:avLst/>
            </a:prstGeom>
          </p:spPr>
          <p:txBody>
            <a:bodyPr vert="horz" wrap="square" lIns="0" tIns="0" rIns="0" bIns="0" rtlCol="0">
              <a:spAutoFit/>
            </a:bodyPr>
            <a:lstStyle/>
            <a:p>
              <a:pPr marL="12700">
                <a:lnSpc>
                  <a:spcPct val="100000"/>
                </a:lnSpc>
              </a:pPr>
              <a:r>
                <a:rPr sz="1200" spc="-20" dirty="0">
                  <a:latin typeface="Verdana (Body)"/>
                  <a:cs typeface="Calibri"/>
                </a:rPr>
                <a:t>M</a:t>
              </a:r>
              <a:endParaRPr sz="1200">
                <a:latin typeface="Verdana (Body)"/>
                <a:cs typeface="Calibri"/>
              </a:endParaRPr>
            </a:p>
          </p:txBody>
        </p:sp>
        <p:sp>
          <p:nvSpPr>
            <p:cNvPr id="105" name="object 47"/>
            <p:cNvSpPr/>
            <p:nvPr/>
          </p:nvSpPr>
          <p:spPr>
            <a:xfrm>
              <a:off x="6728155" y="3352800"/>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106" name="object 48"/>
            <p:cNvSpPr txBox="1"/>
            <p:nvPr/>
          </p:nvSpPr>
          <p:spPr>
            <a:xfrm>
              <a:off x="6867349" y="3396297"/>
              <a:ext cx="196140" cy="288062"/>
            </a:xfrm>
            <a:prstGeom prst="ellipse">
              <a:avLst/>
            </a:prstGeom>
          </p:spPr>
          <p:txBody>
            <a:bodyPr vert="horz" wrap="square" lIns="0" tIns="0" rIns="0" bIns="0" rtlCol="0">
              <a:spAutoFit/>
            </a:bodyPr>
            <a:lstStyle/>
            <a:p>
              <a:pPr marL="12700">
                <a:lnSpc>
                  <a:spcPct val="100000"/>
                </a:lnSpc>
              </a:pPr>
              <a:r>
                <a:rPr sz="1200" spc="-15" dirty="0">
                  <a:latin typeface="Verdana (Body)"/>
                  <a:cs typeface="Calibri"/>
                </a:rPr>
                <a:t>G</a:t>
              </a:r>
              <a:endParaRPr sz="1200" dirty="0">
                <a:latin typeface="Verdana (Body)"/>
                <a:cs typeface="Calibri"/>
              </a:endParaRPr>
            </a:p>
          </p:txBody>
        </p:sp>
        <p:sp>
          <p:nvSpPr>
            <p:cNvPr id="107" name="object 50"/>
            <p:cNvSpPr/>
            <p:nvPr/>
          </p:nvSpPr>
          <p:spPr>
            <a:xfrm>
              <a:off x="7924100" y="3357874"/>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108" name="object 51"/>
            <p:cNvSpPr txBox="1"/>
            <p:nvPr/>
          </p:nvSpPr>
          <p:spPr>
            <a:xfrm>
              <a:off x="8076027" y="3401371"/>
              <a:ext cx="166867" cy="288062"/>
            </a:xfrm>
            <a:prstGeom prst="ellipse">
              <a:avLst/>
            </a:prstGeom>
          </p:spPr>
          <p:txBody>
            <a:bodyPr vert="horz" wrap="square" lIns="0" tIns="0" rIns="0" bIns="0" rtlCol="0">
              <a:spAutoFit/>
            </a:bodyPr>
            <a:lstStyle/>
            <a:p>
              <a:pPr marL="12700">
                <a:lnSpc>
                  <a:spcPct val="100000"/>
                </a:lnSpc>
              </a:pPr>
              <a:r>
                <a:rPr sz="1200" spc="-10" dirty="0">
                  <a:latin typeface="Verdana (Body)"/>
                  <a:cs typeface="Calibri"/>
                </a:rPr>
                <a:t>K</a:t>
              </a:r>
              <a:endParaRPr sz="1200" dirty="0">
                <a:latin typeface="Verdana (Body)"/>
                <a:cs typeface="Calibri"/>
              </a:endParaRPr>
            </a:p>
          </p:txBody>
        </p:sp>
        <p:sp>
          <p:nvSpPr>
            <p:cNvPr id="109" name="object 59"/>
            <p:cNvSpPr/>
            <p:nvPr/>
          </p:nvSpPr>
          <p:spPr>
            <a:xfrm>
              <a:off x="7315200" y="3357874"/>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110" name="object 60"/>
            <p:cNvSpPr txBox="1"/>
            <p:nvPr/>
          </p:nvSpPr>
          <p:spPr>
            <a:xfrm>
              <a:off x="7497707" y="3401371"/>
              <a:ext cx="95875" cy="288062"/>
            </a:xfrm>
            <a:prstGeom prst="ellipse">
              <a:avLst/>
            </a:prstGeom>
          </p:spPr>
          <p:txBody>
            <a:bodyPr vert="horz" wrap="square" lIns="0" tIns="0" rIns="0" bIns="0" rtlCol="0">
              <a:spAutoFit/>
            </a:bodyPr>
            <a:lstStyle/>
            <a:p>
              <a:pPr marL="12700">
                <a:lnSpc>
                  <a:spcPct val="100000"/>
                </a:lnSpc>
              </a:pPr>
              <a:r>
                <a:rPr sz="1200" spc="-5" dirty="0">
                  <a:latin typeface="Verdana (Body)"/>
                  <a:cs typeface="Calibri"/>
                </a:rPr>
                <a:t>I</a:t>
              </a:r>
              <a:endParaRPr sz="1200">
                <a:latin typeface="Verdana (Body)"/>
                <a:cs typeface="Calibri"/>
              </a:endParaRPr>
            </a:p>
          </p:txBody>
        </p:sp>
        <p:sp>
          <p:nvSpPr>
            <p:cNvPr id="111" name="object 65"/>
            <p:cNvSpPr/>
            <p:nvPr/>
          </p:nvSpPr>
          <p:spPr>
            <a:xfrm>
              <a:off x="6004223" y="3357874"/>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112" name="object 66"/>
            <p:cNvSpPr txBox="1"/>
            <p:nvPr/>
          </p:nvSpPr>
          <p:spPr>
            <a:xfrm>
              <a:off x="6154577" y="3401371"/>
              <a:ext cx="169794" cy="288062"/>
            </a:xfrm>
            <a:prstGeom prst="ellipse">
              <a:avLst/>
            </a:prstGeom>
          </p:spPr>
          <p:txBody>
            <a:bodyPr vert="horz" wrap="square" lIns="0" tIns="0" rIns="0" bIns="0" rtlCol="0">
              <a:spAutoFit/>
            </a:bodyPr>
            <a:lstStyle/>
            <a:p>
              <a:pPr marL="12700">
                <a:lnSpc>
                  <a:spcPct val="100000"/>
                </a:lnSpc>
              </a:pPr>
              <a:r>
                <a:rPr sz="1200" dirty="0">
                  <a:latin typeface="Verdana (Body)"/>
                  <a:cs typeface="Calibri"/>
                </a:rPr>
                <a:t>C</a:t>
              </a:r>
              <a:endParaRPr sz="1200">
                <a:latin typeface="Verdana (Body)"/>
                <a:cs typeface="Calibri"/>
              </a:endParaRPr>
            </a:p>
          </p:txBody>
        </p:sp>
        <p:sp>
          <p:nvSpPr>
            <p:cNvPr id="113" name="object 71"/>
            <p:cNvSpPr/>
            <p:nvPr/>
          </p:nvSpPr>
          <p:spPr>
            <a:xfrm>
              <a:off x="5395324" y="3357874"/>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114" name="object 72"/>
            <p:cNvSpPr txBox="1"/>
            <p:nvPr/>
          </p:nvSpPr>
          <p:spPr>
            <a:xfrm>
              <a:off x="5540482" y="3401371"/>
              <a:ext cx="182236" cy="288062"/>
            </a:xfrm>
            <a:prstGeom prst="ellipse">
              <a:avLst/>
            </a:prstGeom>
          </p:spPr>
          <p:txBody>
            <a:bodyPr vert="horz" wrap="square" lIns="0" tIns="0" rIns="0" bIns="0" rtlCol="0">
              <a:spAutoFit/>
            </a:bodyPr>
            <a:lstStyle/>
            <a:p>
              <a:pPr marL="12700">
                <a:lnSpc>
                  <a:spcPct val="100000"/>
                </a:lnSpc>
              </a:pPr>
              <a:r>
                <a:rPr sz="1200" spc="-15" dirty="0">
                  <a:latin typeface="Verdana (Body)"/>
                  <a:cs typeface="Calibri"/>
                </a:rPr>
                <a:t>A</a:t>
              </a:r>
              <a:endParaRPr sz="1200">
                <a:latin typeface="Verdana (Body)"/>
                <a:cs typeface="Calibri"/>
              </a:endParaRPr>
            </a:p>
          </p:txBody>
        </p:sp>
        <p:sp>
          <p:nvSpPr>
            <p:cNvPr id="115" name="object 77"/>
            <p:cNvSpPr/>
            <p:nvPr/>
          </p:nvSpPr>
          <p:spPr>
            <a:xfrm>
              <a:off x="6225630" y="4048873"/>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116" name="object 78"/>
            <p:cNvSpPr txBox="1"/>
            <p:nvPr/>
          </p:nvSpPr>
          <p:spPr>
            <a:xfrm>
              <a:off x="6366604" y="4099723"/>
              <a:ext cx="191750" cy="288063"/>
            </a:xfrm>
            <a:prstGeom prst="ellipse">
              <a:avLst/>
            </a:prstGeom>
          </p:spPr>
          <p:txBody>
            <a:bodyPr vert="horz" wrap="square" lIns="0" tIns="0" rIns="0" bIns="0" rtlCol="0">
              <a:spAutoFit/>
            </a:bodyPr>
            <a:lstStyle/>
            <a:p>
              <a:pPr marL="12700">
                <a:lnSpc>
                  <a:spcPct val="100000"/>
                </a:lnSpc>
              </a:pPr>
              <a:r>
                <a:rPr sz="1200" dirty="0">
                  <a:latin typeface="Verdana (Body)"/>
                  <a:cs typeface="Calibri"/>
                </a:rPr>
                <a:t>D</a:t>
              </a:r>
              <a:endParaRPr sz="1200">
                <a:latin typeface="Verdana (Body)"/>
                <a:cs typeface="Calibri"/>
              </a:endParaRPr>
            </a:p>
          </p:txBody>
        </p:sp>
        <p:cxnSp>
          <p:nvCxnSpPr>
            <p:cNvPr id="117" name="直接箭头连接符 85"/>
            <p:cNvCxnSpPr>
              <a:stCxn id="91" idx="5"/>
              <a:endCxn id="99" idx="1"/>
            </p:cNvCxnSpPr>
            <p:nvPr/>
          </p:nvCxnSpPr>
          <p:spPr>
            <a:xfrm>
              <a:off x="7468987" y="1840394"/>
              <a:ext cx="524375" cy="2456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86"/>
            <p:cNvCxnSpPr>
              <a:stCxn id="91" idx="3"/>
              <a:endCxn id="93" idx="7"/>
            </p:cNvCxnSpPr>
            <p:nvPr/>
          </p:nvCxnSpPr>
          <p:spPr>
            <a:xfrm flipH="1">
              <a:off x="6583421" y="1840394"/>
              <a:ext cx="524345" cy="2456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87"/>
            <p:cNvCxnSpPr>
              <a:stCxn id="93" idx="4"/>
              <a:endCxn id="95" idx="7"/>
            </p:cNvCxnSpPr>
            <p:nvPr/>
          </p:nvCxnSpPr>
          <p:spPr>
            <a:xfrm flipH="1">
              <a:off x="6140607" y="2462571"/>
              <a:ext cx="262204" cy="2688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88"/>
            <p:cNvCxnSpPr>
              <a:stCxn id="99" idx="3"/>
              <a:endCxn id="101" idx="0"/>
            </p:cNvCxnSpPr>
            <p:nvPr/>
          </p:nvCxnSpPr>
          <p:spPr>
            <a:xfrm flipH="1">
              <a:off x="7731190" y="2397965"/>
              <a:ext cx="262172" cy="2688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1" name="直接箭头连接符 89"/>
            <p:cNvCxnSpPr>
              <a:stCxn id="93" idx="4"/>
              <a:endCxn id="97" idx="1"/>
            </p:cNvCxnSpPr>
            <p:nvPr/>
          </p:nvCxnSpPr>
          <p:spPr>
            <a:xfrm>
              <a:off x="6402811" y="2462571"/>
              <a:ext cx="262172" cy="2688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90"/>
            <p:cNvCxnSpPr>
              <a:stCxn id="99" idx="5"/>
              <a:endCxn id="103" idx="0"/>
            </p:cNvCxnSpPr>
            <p:nvPr/>
          </p:nvCxnSpPr>
          <p:spPr>
            <a:xfrm>
              <a:off x="8354583" y="2397965"/>
              <a:ext cx="262173" cy="2688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91"/>
            <p:cNvCxnSpPr>
              <a:stCxn id="95" idx="4"/>
              <a:endCxn id="111" idx="0"/>
            </p:cNvCxnSpPr>
            <p:nvPr/>
          </p:nvCxnSpPr>
          <p:spPr>
            <a:xfrm>
              <a:off x="5959997" y="3107985"/>
              <a:ext cx="299649" cy="2498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92"/>
            <p:cNvCxnSpPr>
              <a:stCxn id="95" idx="4"/>
              <a:endCxn id="113" idx="0"/>
            </p:cNvCxnSpPr>
            <p:nvPr/>
          </p:nvCxnSpPr>
          <p:spPr>
            <a:xfrm flipH="1">
              <a:off x="5650747" y="3107985"/>
              <a:ext cx="309250" cy="2498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13"/>
            <p:cNvCxnSpPr>
              <a:stCxn id="101" idx="4"/>
              <a:endCxn id="109" idx="0"/>
            </p:cNvCxnSpPr>
            <p:nvPr/>
          </p:nvCxnSpPr>
          <p:spPr>
            <a:xfrm flipH="1">
              <a:off x="7570623" y="3107985"/>
              <a:ext cx="160567" cy="2498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14"/>
            <p:cNvCxnSpPr>
              <a:stCxn id="97" idx="4"/>
              <a:endCxn id="105" idx="0"/>
            </p:cNvCxnSpPr>
            <p:nvPr/>
          </p:nvCxnSpPr>
          <p:spPr>
            <a:xfrm>
              <a:off x="6845594" y="3107985"/>
              <a:ext cx="137984" cy="2448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15"/>
            <p:cNvCxnSpPr>
              <a:stCxn id="101" idx="4"/>
              <a:endCxn id="107" idx="0"/>
            </p:cNvCxnSpPr>
            <p:nvPr/>
          </p:nvCxnSpPr>
          <p:spPr>
            <a:xfrm>
              <a:off x="7731190" y="3107985"/>
              <a:ext cx="448333" cy="2498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16"/>
            <p:cNvCxnSpPr>
              <a:stCxn id="111" idx="4"/>
              <a:endCxn id="115" idx="0"/>
            </p:cNvCxnSpPr>
            <p:nvPr/>
          </p:nvCxnSpPr>
          <p:spPr>
            <a:xfrm>
              <a:off x="6259646" y="3799028"/>
              <a:ext cx="221407" cy="2498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SG"/>
              <a:t>Find grandchildren</a:t>
            </a:r>
          </a:p>
        </p:txBody>
      </p:sp>
      <p:sp>
        <p:nvSpPr>
          <p:cNvPr id="4" name="Content Placeholder 1"/>
          <p:cNvSpPr txBox="1">
            <a:spLocks/>
          </p:cNvSpPr>
          <p:nvPr/>
        </p:nvSpPr>
        <p:spPr>
          <a:xfrm>
            <a:off x="1097281" y="1380226"/>
            <a:ext cx="3494834"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SG" sz="1800"/>
              <a:t>Given a node X, ﬁnd all the nodes that are X’s grandchildren</a:t>
            </a:r>
          </a:p>
          <a:p>
            <a:pPr algn="just">
              <a:lnSpc>
                <a:spcPct val="100000"/>
              </a:lnSpc>
            </a:pPr>
            <a:r>
              <a:rPr lang="en-SG" sz="1800"/>
              <a:t>Given node E, we should return grandchild nodes A, C, and G</a:t>
            </a:r>
          </a:p>
          <a:p>
            <a:pPr algn="just">
              <a:lnSpc>
                <a:spcPct val="100000"/>
              </a:lnSpc>
            </a:pPr>
            <a:r>
              <a:rPr lang="en-SG" sz="1800"/>
              <a:t>What if we want to find </a:t>
            </a:r>
            <a:r>
              <a:rPr lang="en-SG" sz="1800">
                <a:solidFill>
                  <a:srgbClr val="FE7F00"/>
                </a:solidFill>
              </a:rPr>
              <a:t>k-level grandchildren</a:t>
            </a:r>
            <a:r>
              <a:rPr lang="en-SG" sz="1800"/>
              <a:t>?</a:t>
            </a:r>
          </a:p>
          <a:p>
            <a:pPr lvl="1" algn="just">
              <a:lnSpc>
                <a:spcPct val="100000"/>
              </a:lnSpc>
              <a:buFont typeface="Verdana" panose="020B0604030504040204" pitchFamily="34" charset="0"/>
              <a:buChar char="-"/>
            </a:pPr>
            <a:r>
              <a:rPr lang="en-SG" sz="1600" b="1"/>
              <a:t>Need a way to keep track of how many levels down we’ve gone</a:t>
            </a:r>
          </a:p>
          <a:p>
            <a:pPr algn="just">
              <a:lnSpc>
                <a:spcPct val="100000"/>
              </a:lnSpc>
            </a:pPr>
            <a:endParaRPr lang="en-SG" sz="1800"/>
          </a:p>
        </p:txBody>
      </p:sp>
      <p:sp>
        <p:nvSpPr>
          <p:cNvPr id="45" name="文本框 9"/>
          <p:cNvSpPr txBox="1"/>
          <p:nvPr/>
        </p:nvSpPr>
        <p:spPr>
          <a:xfrm>
            <a:off x="5121307" y="4493383"/>
            <a:ext cx="2903587" cy="954107"/>
          </a:xfrm>
          <a:prstGeom prst="rect">
            <a:avLst/>
          </a:prstGeom>
          <a:noFill/>
        </p:spPr>
        <p:txBody>
          <a:bodyPr wrap="square" rtlCol="0">
            <a:spAutoFit/>
          </a:bodyPr>
          <a:lstStyle/>
          <a:p>
            <a:r>
              <a:rPr lang="en-US" altLang="zh-CN" sz="1400" b="1" dirty="0">
                <a:solidFill>
                  <a:srgbClr val="0066FF"/>
                </a:solidFill>
              </a:rPr>
              <a:t>X-&gt;left-&gt;left</a:t>
            </a:r>
          </a:p>
          <a:p>
            <a:r>
              <a:rPr lang="en-US" altLang="zh-CN" sz="1400" b="1" dirty="0">
                <a:solidFill>
                  <a:srgbClr val="0066FF"/>
                </a:solidFill>
              </a:rPr>
              <a:t>X-&gt;left-&gt;right</a:t>
            </a:r>
          </a:p>
          <a:p>
            <a:r>
              <a:rPr lang="en-US" altLang="zh-CN" sz="1400" b="1" dirty="0">
                <a:solidFill>
                  <a:srgbClr val="0066FF"/>
                </a:solidFill>
              </a:rPr>
              <a:t>X-&gt;right-&gt;left</a:t>
            </a:r>
          </a:p>
          <a:p>
            <a:r>
              <a:rPr lang="en-US" altLang="zh-CN" sz="1400" b="1" dirty="0">
                <a:solidFill>
                  <a:srgbClr val="0066FF"/>
                </a:solidFill>
              </a:rPr>
              <a:t>X-&gt;right-&gt;right</a:t>
            </a:r>
            <a:endParaRPr lang="zh-CN" altLang="en-US" sz="1400" b="1" dirty="0">
              <a:solidFill>
                <a:srgbClr val="0066FF"/>
              </a:solidFill>
            </a:endParaRPr>
          </a:p>
        </p:txBody>
      </p:sp>
      <p:sp>
        <p:nvSpPr>
          <p:cNvPr id="46" name="文本框 12"/>
          <p:cNvSpPr txBox="1"/>
          <p:nvPr/>
        </p:nvSpPr>
        <p:spPr>
          <a:xfrm>
            <a:off x="5251828" y="5500944"/>
            <a:ext cx="2458515" cy="276999"/>
          </a:xfrm>
          <a:prstGeom prst="rect">
            <a:avLst/>
          </a:prstGeom>
          <a:noFill/>
        </p:spPr>
        <p:txBody>
          <a:bodyPr wrap="square" rtlCol="0">
            <a:spAutoFit/>
          </a:bodyPr>
          <a:lstStyle/>
          <a:p>
            <a:r>
              <a:rPr lang="en-US" altLang="zh-CN" sz="1200" b="1" dirty="0"/>
              <a:t>2-level grandchildren</a:t>
            </a:r>
            <a:endParaRPr lang="zh-CN" altLang="en-US" sz="1200" b="1" dirty="0"/>
          </a:p>
        </p:txBody>
      </p:sp>
    </p:spTree>
    <p:extLst>
      <p:ext uri="{BB962C8B-B14F-4D97-AF65-F5344CB8AC3E}">
        <p14:creationId xmlns:p14="http://schemas.microsoft.com/office/powerpoint/2010/main" val="365928788"/>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Find grandchildren</a:t>
            </a:r>
          </a:p>
        </p:txBody>
      </p:sp>
      <p:sp>
        <p:nvSpPr>
          <p:cNvPr id="4" name="Content Placeholder 1"/>
          <p:cNvSpPr txBox="1">
            <a:spLocks/>
          </p:cNvSpPr>
          <p:nvPr/>
        </p:nvSpPr>
        <p:spPr>
          <a:xfrm>
            <a:off x="1097280" y="1298159"/>
            <a:ext cx="3696575" cy="159008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SG" sz="1600" dirty="0"/>
              <a:t>We want to go down </a:t>
            </a:r>
            <a:r>
              <a:rPr lang="en-SG" sz="1600" dirty="0">
                <a:solidFill>
                  <a:srgbClr val="FE7F00"/>
                </a:solidFill>
              </a:rPr>
              <a:t>k</a:t>
            </a:r>
            <a:r>
              <a:rPr lang="en-SG" sz="1600" dirty="0"/>
              <a:t> “levels”</a:t>
            </a:r>
          </a:p>
          <a:p>
            <a:pPr algn="just">
              <a:lnSpc>
                <a:spcPct val="100000"/>
              </a:lnSpc>
            </a:pPr>
            <a:r>
              <a:rPr lang="en-SG" sz="1600" dirty="0"/>
              <a:t>Use a counter to track how far down we’ve gone</a:t>
            </a:r>
          </a:p>
          <a:p>
            <a:pPr>
              <a:lnSpc>
                <a:spcPct val="100000"/>
              </a:lnSpc>
            </a:pPr>
            <a:r>
              <a:rPr lang="en-SG" sz="1600" dirty="0"/>
              <a:t>At each </a:t>
            </a:r>
            <a:r>
              <a:rPr lang="en-SG" sz="1600" dirty="0" err="1"/>
              <a:t>TreeTraversal</a:t>
            </a:r>
            <a:r>
              <a:rPr lang="en-SG" sz="1600" dirty="0"/>
              <a:t>(child), increment counter</a:t>
            </a:r>
          </a:p>
        </p:txBody>
      </p:sp>
      <p:sp>
        <p:nvSpPr>
          <p:cNvPr id="47" name="Content Placeholder 1"/>
          <p:cNvSpPr txBox="1">
            <a:spLocks/>
          </p:cNvSpPr>
          <p:nvPr/>
        </p:nvSpPr>
        <p:spPr>
          <a:xfrm>
            <a:off x="1097280" y="3994128"/>
            <a:ext cx="6974399" cy="255002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400" indent="0">
              <a:lnSpc>
                <a:spcPct val="100000"/>
              </a:lnSpc>
              <a:buNone/>
            </a:pPr>
            <a:r>
              <a:rPr lang="en-US" sz="1600">
                <a:solidFill>
                  <a:prstClr val="black"/>
                </a:solidFill>
                <a:latin typeface="Courier New" panose="02070309020205020404" pitchFamily="49" charset="0"/>
                <a:cs typeface="Courier New" panose="02070309020205020404" pitchFamily="49" charset="0"/>
              </a:rPr>
              <a:t>void</a:t>
            </a:r>
            <a:r>
              <a:rPr lang="en-US" sz="1600" b="1">
                <a:solidFill>
                  <a:prstClr val="black"/>
                </a:solidFill>
                <a:latin typeface="Courier New" panose="02070309020205020404" pitchFamily="49" charset="0"/>
                <a:cs typeface="Courier New" panose="02070309020205020404" pitchFamily="49" charset="0"/>
              </a:rPr>
              <a:t> </a:t>
            </a:r>
            <a:r>
              <a:rPr lang="en-US" sz="1600">
                <a:solidFill>
                  <a:prstClr val="black"/>
                </a:solidFill>
                <a:latin typeface="Courier New" panose="02070309020205020404" pitchFamily="49" charset="0"/>
                <a:cs typeface="Courier New" panose="02070309020205020404" pitchFamily="49" charset="0"/>
              </a:rPr>
              <a:t>TreeTraversal</a:t>
            </a:r>
            <a:r>
              <a:rPr lang="en-US" sz="1600" spc="-5">
                <a:solidFill>
                  <a:prstClr val="black"/>
                </a:solidFill>
                <a:latin typeface="Courier New" panose="02070309020205020404" pitchFamily="49" charset="0"/>
                <a:cs typeface="Courier New" panose="02070309020205020404" pitchFamily="49" charset="0"/>
              </a:rPr>
              <a:t>(BTNod</a:t>
            </a:r>
            <a:r>
              <a:rPr lang="en-US" sz="1600">
                <a:solidFill>
                  <a:prstClr val="black"/>
                </a:solidFill>
                <a:latin typeface="Courier New" panose="02070309020205020404" pitchFamily="49" charset="0"/>
                <a:cs typeface="Courier New" panose="02070309020205020404" pitchFamily="49" charset="0"/>
              </a:rPr>
              <a:t>e </a:t>
            </a:r>
            <a:r>
              <a:rPr lang="en-US" sz="1600" spc="-5">
                <a:solidFill>
                  <a:prstClr val="black"/>
                </a:solidFill>
                <a:latin typeface="Courier New" panose="02070309020205020404" pitchFamily="49" charset="0"/>
                <a:cs typeface="Courier New" panose="02070309020205020404" pitchFamily="49" charset="0"/>
              </a:rPr>
              <a:t>*cur){</a:t>
            </a:r>
            <a:endParaRPr lang="en-US" sz="1600">
              <a:solidFill>
                <a:prstClr val="black"/>
              </a:solidFill>
              <a:latin typeface="Courier New" panose="02070309020205020404" pitchFamily="49" charset="0"/>
              <a:cs typeface="Courier New" panose="02070309020205020404" pitchFamily="49" charset="0"/>
            </a:endParaRPr>
          </a:p>
          <a:p>
            <a:pPr marL="230400" indent="0">
              <a:lnSpc>
                <a:spcPct val="100000"/>
              </a:lnSpc>
              <a:buNone/>
            </a:pPr>
            <a:r>
              <a:rPr lang="en-SG" sz="1600">
                <a:latin typeface="Courier New" panose="02070309020205020404" pitchFamily="49" charset="0"/>
                <a:cs typeface="Courier New" panose="02070309020205020404" pitchFamily="49" charset="0"/>
              </a:rPr>
              <a:t>    if (cur == NULL) </a:t>
            </a:r>
            <a:br>
              <a:rPr lang="en-SG" sz="1600">
                <a:latin typeface="Courier New" panose="02070309020205020404" pitchFamily="49" charset="0"/>
                <a:cs typeface="Courier New" panose="02070309020205020404" pitchFamily="49" charset="0"/>
              </a:rPr>
            </a:br>
            <a:r>
              <a:rPr lang="en-SG" sz="1600" b="1">
                <a:solidFill>
                  <a:srgbClr val="F79646"/>
                </a:solidFill>
                <a:latin typeface="Courier New" panose="02070309020205020404" pitchFamily="49" charset="0"/>
                <a:cs typeface="Courier New" panose="02070309020205020404" pitchFamily="49" charset="0"/>
              </a:rPr>
              <a:t>       </a:t>
            </a:r>
            <a:r>
              <a:rPr lang="en-SG" sz="1600">
                <a:latin typeface="Courier New" panose="02070309020205020404" pitchFamily="49" charset="0"/>
                <a:cs typeface="Courier New" panose="02070309020205020404" pitchFamily="49" charset="0"/>
              </a:rPr>
              <a:t>return;</a:t>
            </a:r>
          </a:p>
          <a:p>
            <a:pPr marL="230400" indent="0">
              <a:lnSpc>
                <a:spcPct val="100000"/>
              </a:lnSpc>
              <a:buNone/>
            </a:pPr>
            <a:endParaRPr lang="en-SG" sz="800">
              <a:latin typeface="Courier New" panose="02070309020205020404" pitchFamily="49" charset="0"/>
              <a:cs typeface="Courier New" panose="02070309020205020404" pitchFamily="49" charset="0"/>
            </a:endParaRP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 check counter</a:t>
            </a:r>
          </a:p>
          <a:p>
            <a:pPr marL="230400" indent="0">
              <a:lnSpc>
                <a:spcPct val="100000"/>
              </a:lnSpc>
              <a:spcBef>
                <a:spcPts val="300"/>
              </a:spcBef>
              <a:buNone/>
            </a:pPr>
            <a:endParaRPr lang="en-SG" sz="800">
              <a:latin typeface="Courier New" panose="02070309020205020404" pitchFamily="49" charset="0"/>
              <a:cs typeface="Courier New" panose="02070309020205020404" pitchFamily="49" charset="0"/>
            </a:endParaRP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TreeTraversal(cur-&gt;left);</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TreeTraversal(cur-&gt;right);</a:t>
            </a:r>
          </a:p>
          <a:p>
            <a:pPr marL="230400" indent="0">
              <a:lnSpc>
                <a:spcPct val="100000"/>
              </a:lnSpc>
              <a:spcBef>
                <a:spcPts val="300"/>
              </a:spcBef>
              <a:buNone/>
            </a:pPr>
            <a:r>
              <a:rPr lang="en-SG" sz="1600">
                <a:solidFill>
                  <a:prstClr val="black"/>
                </a:solidFill>
                <a:latin typeface="Courier New" panose="02070309020205020404" pitchFamily="49" charset="0"/>
                <a:cs typeface="Courier New" panose="02070309020205020404" pitchFamily="49" charset="0"/>
              </a:rPr>
              <a:t>}</a:t>
            </a:r>
          </a:p>
          <a:p>
            <a:pPr marL="0" indent="0">
              <a:lnSpc>
                <a:spcPct val="150000"/>
              </a:lnSpc>
              <a:buNone/>
            </a:pPr>
            <a:endParaRPr lang="en-SG" sz="1600"/>
          </a:p>
        </p:txBody>
      </p:sp>
      <p:sp>
        <p:nvSpPr>
          <p:cNvPr id="48" name="Rectangle 47"/>
          <p:cNvSpPr/>
          <p:nvPr/>
        </p:nvSpPr>
        <p:spPr>
          <a:xfrm>
            <a:off x="1296802" y="4007311"/>
            <a:ext cx="4148867" cy="2456359"/>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dirty="0">
              <a:latin typeface="Courier New"/>
              <a:ea typeface="宋体" charset="0"/>
              <a:cs typeface="Courier New"/>
            </a:endParaRPr>
          </a:p>
        </p:txBody>
      </p:sp>
      <p:sp>
        <p:nvSpPr>
          <p:cNvPr id="49" name="Rectangle 48"/>
          <p:cNvSpPr/>
          <p:nvPr/>
        </p:nvSpPr>
        <p:spPr>
          <a:xfrm>
            <a:off x="5535404" y="4641758"/>
            <a:ext cx="2138542" cy="543081"/>
          </a:xfrm>
          <a:prstGeom prst="rect">
            <a:avLst/>
          </a:prstGeom>
          <a:noFill/>
          <a:ln w="19050">
            <a:solidFill>
              <a:srgbClr val="F7964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Do something with the current node’s data</a:t>
            </a:r>
          </a:p>
        </p:txBody>
      </p:sp>
      <p:sp>
        <p:nvSpPr>
          <p:cNvPr id="50" name="Rectangle 49"/>
          <p:cNvSpPr/>
          <p:nvPr/>
        </p:nvSpPr>
        <p:spPr>
          <a:xfrm>
            <a:off x="5535404" y="5311649"/>
            <a:ext cx="2138542" cy="333689"/>
          </a:xfrm>
          <a:prstGeom prst="rect">
            <a:avLst/>
          </a:prstGeom>
          <a:ln w="19050">
            <a:solidFill>
              <a:srgbClr val="9BBC59"/>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Visit the left child node</a:t>
            </a:r>
          </a:p>
        </p:txBody>
      </p:sp>
      <p:sp>
        <p:nvSpPr>
          <p:cNvPr id="51" name="Rectangle 50"/>
          <p:cNvSpPr/>
          <p:nvPr/>
        </p:nvSpPr>
        <p:spPr>
          <a:xfrm>
            <a:off x="5535404" y="5913112"/>
            <a:ext cx="2138542" cy="338425"/>
          </a:xfrm>
          <a:prstGeom prst="rect">
            <a:avLst/>
          </a:prstGeom>
          <a:ln w="19050">
            <a:solidFill>
              <a:srgbClr val="7030A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a:t>Visit the right child node</a:t>
            </a:r>
          </a:p>
        </p:txBody>
      </p:sp>
      <p:cxnSp>
        <p:nvCxnSpPr>
          <p:cNvPr id="52" name="Straight Arrow Connector 51"/>
          <p:cNvCxnSpPr>
            <a:stCxn id="49" idx="1"/>
            <a:endCxn id="54" idx="3"/>
          </p:cNvCxnSpPr>
          <p:nvPr/>
        </p:nvCxnSpPr>
        <p:spPr>
          <a:xfrm flipH="1">
            <a:off x="4084320" y="4913299"/>
            <a:ext cx="1451084" cy="378987"/>
          </a:xfrm>
          <a:prstGeom prst="straightConnector1">
            <a:avLst/>
          </a:prstGeom>
          <a:ln w="19050">
            <a:solidFill>
              <a:srgbClr val="F79646"/>
            </a:solidFill>
            <a:tailEnd type="arrow"/>
          </a:ln>
        </p:spPr>
        <p:style>
          <a:lnRef idx="2">
            <a:schemeClr val="accent6"/>
          </a:lnRef>
          <a:fillRef idx="1">
            <a:schemeClr val="lt1"/>
          </a:fillRef>
          <a:effectRef idx="0">
            <a:schemeClr val="accent6"/>
          </a:effectRef>
          <a:fontRef idx="minor">
            <a:schemeClr val="dk1"/>
          </a:fontRef>
        </p:style>
      </p:cxnSp>
      <p:cxnSp>
        <p:nvCxnSpPr>
          <p:cNvPr id="53" name="Straight Arrow Connector 52"/>
          <p:cNvCxnSpPr>
            <a:stCxn id="51" idx="1"/>
            <a:endCxn id="56" idx="3"/>
          </p:cNvCxnSpPr>
          <p:nvPr/>
        </p:nvCxnSpPr>
        <p:spPr>
          <a:xfrm flipH="1" flipV="1">
            <a:off x="5247640" y="6037720"/>
            <a:ext cx="287764" cy="44605"/>
          </a:xfrm>
          <a:prstGeom prst="straightConnector1">
            <a:avLst/>
          </a:prstGeom>
          <a:ln w="19050">
            <a:solidFill>
              <a:srgbClr val="7030A0"/>
            </a:solidFill>
            <a:tailEnd type="arrow"/>
          </a:ln>
        </p:spPr>
        <p:style>
          <a:lnRef idx="2">
            <a:schemeClr val="accent4"/>
          </a:lnRef>
          <a:fillRef idx="1">
            <a:schemeClr val="lt1"/>
          </a:fillRef>
          <a:effectRef idx="0">
            <a:schemeClr val="accent4"/>
          </a:effectRef>
          <a:fontRef idx="minor">
            <a:schemeClr val="dk1"/>
          </a:fontRef>
        </p:style>
      </p:cxnSp>
      <p:sp>
        <p:nvSpPr>
          <p:cNvPr id="54" name="Rectangle 53"/>
          <p:cNvSpPr/>
          <p:nvPr/>
        </p:nvSpPr>
        <p:spPr>
          <a:xfrm>
            <a:off x="1805940" y="5151332"/>
            <a:ext cx="2278380" cy="281907"/>
          </a:xfrm>
          <a:prstGeom prst="rect">
            <a:avLst/>
          </a:prstGeom>
          <a:noFill/>
          <a:ln w="19050">
            <a:solidFill>
              <a:srgbClr val="F7964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5" name="Rectangle 54"/>
          <p:cNvSpPr/>
          <p:nvPr/>
        </p:nvSpPr>
        <p:spPr>
          <a:xfrm>
            <a:off x="1805940" y="5632421"/>
            <a:ext cx="3321088" cy="231937"/>
          </a:xfrm>
          <a:prstGeom prst="rect">
            <a:avLst/>
          </a:prstGeom>
          <a:noFill/>
          <a:ln w="19050">
            <a:solidFill>
              <a:srgbClr val="9BBC5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3"/>
              </a:solidFill>
            </a:endParaRPr>
          </a:p>
        </p:txBody>
      </p:sp>
      <p:sp>
        <p:nvSpPr>
          <p:cNvPr id="56" name="Rectangle 55"/>
          <p:cNvSpPr/>
          <p:nvPr/>
        </p:nvSpPr>
        <p:spPr>
          <a:xfrm>
            <a:off x="1805939" y="5919756"/>
            <a:ext cx="3441701" cy="235928"/>
          </a:xfrm>
          <a:prstGeom prst="rect">
            <a:avLst/>
          </a:prstGeom>
          <a:noFill/>
          <a:ln w="1905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7" name="Straight Arrow Connector 56"/>
          <p:cNvCxnSpPr>
            <a:stCxn id="50" idx="1"/>
            <a:endCxn id="55" idx="3"/>
          </p:cNvCxnSpPr>
          <p:nvPr/>
        </p:nvCxnSpPr>
        <p:spPr>
          <a:xfrm flipH="1">
            <a:off x="5127028" y="5478494"/>
            <a:ext cx="408376" cy="269896"/>
          </a:xfrm>
          <a:prstGeom prst="straightConnector1">
            <a:avLst/>
          </a:prstGeom>
          <a:ln w="19050">
            <a:solidFill>
              <a:srgbClr val="9BBC59"/>
            </a:solidFill>
            <a:tailEnd type="arrow"/>
          </a:ln>
        </p:spPr>
        <p:style>
          <a:lnRef idx="2">
            <a:schemeClr val="accent3"/>
          </a:lnRef>
          <a:fillRef idx="1">
            <a:schemeClr val="lt1"/>
          </a:fillRef>
          <a:effectRef idx="0">
            <a:schemeClr val="accent3"/>
          </a:effectRef>
          <a:fontRef idx="minor">
            <a:schemeClr val="dk1"/>
          </a:fontRef>
        </p:style>
      </p:cxnSp>
      <p:grpSp>
        <p:nvGrpSpPr>
          <p:cNvPr id="68" name="Group 67"/>
          <p:cNvGrpSpPr/>
          <p:nvPr/>
        </p:nvGrpSpPr>
        <p:grpSpPr>
          <a:xfrm>
            <a:off x="5026846" y="1380226"/>
            <a:ext cx="2998048" cy="2415903"/>
            <a:chOff x="5116799" y="1463846"/>
            <a:chExt cx="3755379" cy="3026181"/>
          </a:xfrm>
        </p:grpSpPr>
        <p:sp>
          <p:nvSpPr>
            <p:cNvPr id="69" name="object 2"/>
            <p:cNvSpPr/>
            <p:nvPr/>
          </p:nvSpPr>
          <p:spPr>
            <a:xfrm>
              <a:off x="6004224" y="1904212"/>
              <a:ext cx="851896" cy="700288"/>
            </a:xfrm>
            <a:prstGeom prst="ellipse">
              <a:avLst/>
            </a:prstGeom>
            <a:ln w="25399">
              <a:solidFill>
                <a:srgbClr val="FAA757"/>
              </a:solidFill>
            </a:ln>
          </p:spPr>
          <p:txBody>
            <a:bodyPr wrap="square" lIns="0" tIns="0" rIns="0" bIns="0" rtlCol="0"/>
            <a:lstStyle/>
            <a:p>
              <a:endParaRPr sz="1200">
                <a:latin typeface="Verdana (Body)"/>
              </a:endParaRPr>
            </a:p>
          </p:txBody>
        </p:sp>
        <p:sp>
          <p:nvSpPr>
            <p:cNvPr id="70" name="object 3"/>
            <p:cNvSpPr/>
            <p:nvPr/>
          </p:nvSpPr>
          <p:spPr>
            <a:xfrm>
              <a:off x="5116799" y="3170317"/>
              <a:ext cx="2369794" cy="809852"/>
            </a:xfrm>
            <a:prstGeom prst="ellipse">
              <a:avLst/>
            </a:prstGeom>
            <a:ln w="25399">
              <a:solidFill>
                <a:srgbClr val="FAA757"/>
              </a:solidFill>
            </a:ln>
          </p:spPr>
          <p:txBody>
            <a:bodyPr wrap="square" lIns="0" tIns="0" rIns="0" bIns="0" rtlCol="0"/>
            <a:lstStyle/>
            <a:p>
              <a:endParaRPr sz="1200">
                <a:latin typeface="Verdana (Body)"/>
              </a:endParaRPr>
            </a:p>
          </p:txBody>
        </p:sp>
        <p:sp>
          <p:nvSpPr>
            <p:cNvPr id="71" name="object 8"/>
            <p:cNvSpPr/>
            <p:nvPr/>
          </p:nvSpPr>
          <p:spPr>
            <a:xfrm>
              <a:off x="7032954" y="1463846"/>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72" name="object 9"/>
            <p:cNvSpPr txBox="1"/>
            <p:nvPr/>
          </p:nvSpPr>
          <p:spPr>
            <a:xfrm>
              <a:off x="7173054" y="1514698"/>
              <a:ext cx="193945" cy="288063"/>
            </a:xfrm>
            <a:prstGeom prst="ellipse">
              <a:avLst/>
            </a:prstGeom>
          </p:spPr>
          <p:txBody>
            <a:bodyPr vert="horz" wrap="square" lIns="0" tIns="0" rIns="0" bIns="0" rtlCol="0">
              <a:spAutoFit/>
            </a:bodyPr>
            <a:lstStyle/>
            <a:p>
              <a:pPr marL="12700">
                <a:lnSpc>
                  <a:spcPct val="100000"/>
                </a:lnSpc>
              </a:pPr>
              <a:r>
                <a:rPr sz="1200" dirty="0">
                  <a:latin typeface="Verdana (Body)"/>
                  <a:cs typeface="Calibri"/>
                </a:rPr>
                <a:t>H</a:t>
              </a:r>
              <a:endParaRPr sz="1200">
                <a:latin typeface="Verdana (Body)"/>
                <a:cs typeface="Calibri"/>
              </a:endParaRPr>
            </a:p>
          </p:txBody>
        </p:sp>
        <p:sp>
          <p:nvSpPr>
            <p:cNvPr id="73" name="object 11"/>
            <p:cNvSpPr/>
            <p:nvPr/>
          </p:nvSpPr>
          <p:spPr>
            <a:xfrm>
              <a:off x="6147388" y="2021417"/>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74" name="object 12"/>
            <p:cNvSpPr txBox="1"/>
            <p:nvPr/>
          </p:nvSpPr>
          <p:spPr>
            <a:xfrm>
              <a:off x="6302862" y="2064914"/>
              <a:ext cx="158084" cy="288062"/>
            </a:xfrm>
            <a:prstGeom prst="ellipse">
              <a:avLst/>
            </a:prstGeom>
          </p:spPr>
          <p:txBody>
            <a:bodyPr vert="horz" wrap="square" lIns="0" tIns="0" rIns="0" bIns="0" rtlCol="0">
              <a:spAutoFit/>
            </a:bodyPr>
            <a:lstStyle/>
            <a:p>
              <a:pPr marL="12700">
                <a:lnSpc>
                  <a:spcPct val="100000"/>
                </a:lnSpc>
              </a:pPr>
              <a:r>
                <a:rPr sz="1200" dirty="0">
                  <a:latin typeface="Verdana (Body)"/>
                  <a:cs typeface="Calibri"/>
                </a:rPr>
                <a:t>E</a:t>
              </a:r>
              <a:endParaRPr sz="1200">
                <a:latin typeface="Verdana (Body)"/>
                <a:cs typeface="Calibri"/>
              </a:endParaRPr>
            </a:p>
          </p:txBody>
        </p:sp>
        <p:sp>
          <p:nvSpPr>
            <p:cNvPr id="75" name="object 14"/>
            <p:cNvSpPr/>
            <p:nvPr/>
          </p:nvSpPr>
          <p:spPr>
            <a:xfrm>
              <a:off x="5704574" y="2666831"/>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76" name="object 15"/>
            <p:cNvSpPr txBox="1"/>
            <p:nvPr/>
          </p:nvSpPr>
          <p:spPr>
            <a:xfrm>
              <a:off x="5853713" y="2710328"/>
              <a:ext cx="172722" cy="288062"/>
            </a:xfrm>
            <a:prstGeom prst="ellipse">
              <a:avLst/>
            </a:prstGeom>
          </p:spPr>
          <p:txBody>
            <a:bodyPr vert="horz" wrap="square" lIns="0" tIns="0" rIns="0" bIns="0" rtlCol="0">
              <a:spAutoFit/>
            </a:bodyPr>
            <a:lstStyle/>
            <a:p>
              <a:pPr marL="12700">
                <a:lnSpc>
                  <a:spcPct val="100000"/>
                </a:lnSpc>
              </a:pPr>
              <a:r>
                <a:rPr sz="1200" spc="-10" dirty="0">
                  <a:latin typeface="Verdana (Body)"/>
                  <a:cs typeface="Calibri"/>
                </a:rPr>
                <a:t>B</a:t>
              </a:r>
              <a:endParaRPr sz="1200">
                <a:latin typeface="Verdana (Body)"/>
                <a:cs typeface="Calibri"/>
              </a:endParaRPr>
            </a:p>
          </p:txBody>
        </p:sp>
        <p:sp>
          <p:nvSpPr>
            <p:cNvPr id="77" name="object 17"/>
            <p:cNvSpPr/>
            <p:nvPr/>
          </p:nvSpPr>
          <p:spPr>
            <a:xfrm>
              <a:off x="6590171" y="2666831"/>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78" name="object 18"/>
            <p:cNvSpPr txBox="1"/>
            <p:nvPr/>
          </p:nvSpPr>
          <p:spPr>
            <a:xfrm>
              <a:off x="6748949" y="2710328"/>
              <a:ext cx="150765" cy="288062"/>
            </a:xfrm>
            <a:prstGeom prst="ellipse">
              <a:avLst/>
            </a:prstGeom>
          </p:spPr>
          <p:txBody>
            <a:bodyPr vert="horz" wrap="square" lIns="0" tIns="0" rIns="0" bIns="0" rtlCol="0">
              <a:spAutoFit/>
            </a:bodyPr>
            <a:lstStyle/>
            <a:p>
              <a:pPr marL="12700">
                <a:lnSpc>
                  <a:spcPct val="100000"/>
                </a:lnSpc>
              </a:pPr>
              <a:r>
                <a:rPr sz="1200" dirty="0">
                  <a:latin typeface="Verdana (Body)"/>
                  <a:cs typeface="Calibri"/>
                </a:rPr>
                <a:t>F</a:t>
              </a:r>
              <a:endParaRPr sz="1200">
                <a:latin typeface="Verdana (Body)"/>
                <a:cs typeface="Calibri"/>
              </a:endParaRPr>
            </a:p>
          </p:txBody>
        </p:sp>
        <p:sp>
          <p:nvSpPr>
            <p:cNvPr id="79" name="object 20"/>
            <p:cNvSpPr/>
            <p:nvPr/>
          </p:nvSpPr>
          <p:spPr>
            <a:xfrm>
              <a:off x="7918550" y="2021417"/>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80" name="object 21"/>
            <p:cNvSpPr txBox="1"/>
            <p:nvPr/>
          </p:nvSpPr>
          <p:spPr>
            <a:xfrm>
              <a:off x="8081790" y="2064914"/>
              <a:ext cx="140519" cy="288062"/>
            </a:xfrm>
            <a:prstGeom prst="ellipse">
              <a:avLst/>
            </a:prstGeom>
          </p:spPr>
          <p:txBody>
            <a:bodyPr vert="horz" wrap="square" lIns="0" tIns="0" rIns="0" bIns="0" rtlCol="0">
              <a:spAutoFit/>
            </a:bodyPr>
            <a:lstStyle/>
            <a:p>
              <a:pPr marL="12700">
                <a:lnSpc>
                  <a:spcPct val="100000"/>
                </a:lnSpc>
              </a:pPr>
              <a:r>
                <a:rPr sz="1200" dirty="0">
                  <a:latin typeface="Verdana (Body)"/>
                  <a:cs typeface="Calibri"/>
                </a:rPr>
                <a:t>L</a:t>
              </a:r>
              <a:endParaRPr sz="1200">
                <a:latin typeface="Verdana (Body)"/>
                <a:cs typeface="Calibri"/>
              </a:endParaRPr>
            </a:p>
          </p:txBody>
        </p:sp>
        <p:sp>
          <p:nvSpPr>
            <p:cNvPr id="81" name="object 23"/>
            <p:cNvSpPr/>
            <p:nvPr/>
          </p:nvSpPr>
          <p:spPr>
            <a:xfrm>
              <a:off x="7475767" y="2666831"/>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82" name="object 24"/>
            <p:cNvSpPr txBox="1"/>
            <p:nvPr/>
          </p:nvSpPr>
          <p:spPr>
            <a:xfrm>
              <a:off x="7650612" y="2710328"/>
              <a:ext cx="113440" cy="288062"/>
            </a:xfrm>
            <a:prstGeom prst="ellipse">
              <a:avLst/>
            </a:prstGeom>
          </p:spPr>
          <p:txBody>
            <a:bodyPr vert="horz" wrap="square" lIns="0" tIns="0" rIns="0" bIns="0" rtlCol="0">
              <a:spAutoFit/>
            </a:bodyPr>
            <a:lstStyle/>
            <a:p>
              <a:pPr marL="12700">
                <a:lnSpc>
                  <a:spcPct val="100000"/>
                </a:lnSpc>
              </a:pPr>
              <a:r>
                <a:rPr sz="1200" spc="-10" dirty="0">
                  <a:latin typeface="Verdana (Body)"/>
                  <a:cs typeface="Calibri"/>
                </a:rPr>
                <a:t>J</a:t>
              </a:r>
              <a:endParaRPr sz="1200">
                <a:latin typeface="Verdana (Body)"/>
                <a:cs typeface="Calibri"/>
              </a:endParaRPr>
            </a:p>
          </p:txBody>
        </p:sp>
        <p:sp>
          <p:nvSpPr>
            <p:cNvPr id="83" name="object 26"/>
            <p:cNvSpPr/>
            <p:nvPr/>
          </p:nvSpPr>
          <p:spPr>
            <a:xfrm>
              <a:off x="8361333" y="2666831"/>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84" name="object 27"/>
            <p:cNvSpPr txBox="1"/>
            <p:nvPr/>
          </p:nvSpPr>
          <p:spPr>
            <a:xfrm>
              <a:off x="8474918" y="2710328"/>
              <a:ext cx="254689" cy="288062"/>
            </a:xfrm>
            <a:prstGeom prst="ellipse">
              <a:avLst/>
            </a:prstGeom>
          </p:spPr>
          <p:txBody>
            <a:bodyPr vert="horz" wrap="square" lIns="0" tIns="0" rIns="0" bIns="0" rtlCol="0">
              <a:spAutoFit/>
            </a:bodyPr>
            <a:lstStyle/>
            <a:p>
              <a:pPr marL="12700">
                <a:lnSpc>
                  <a:spcPct val="100000"/>
                </a:lnSpc>
              </a:pPr>
              <a:r>
                <a:rPr sz="1200" spc="-20" dirty="0">
                  <a:latin typeface="Verdana (Body)"/>
                  <a:cs typeface="Calibri"/>
                </a:rPr>
                <a:t>M</a:t>
              </a:r>
              <a:endParaRPr sz="1200">
                <a:latin typeface="Verdana (Body)"/>
                <a:cs typeface="Calibri"/>
              </a:endParaRPr>
            </a:p>
          </p:txBody>
        </p:sp>
        <p:sp>
          <p:nvSpPr>
            <p:cNvPr id="85" name="object 47"/>
            <p:cNvSpPr/>
            <p:nvPr/>
          </p:nvSpPr>
          <p:spPr>
            <a:xfrm>
              <a:off x="6728155" y="3352800"/>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86" name="object 48"/>
            <p:cNvSpPr txBox="1"/>
            <p:nvPr/>
          </p:nvSpPr>
          <p:spPr>
            <a:xfrm>
              <a:off x="6867349" y="3396297"/>
              <a:ext cx="196140" cy="288062"/>
            </a:xfrm>
            <a:prstGeom prst="ellipse">
              <a:avLst/>
            </a:prstGeom>
          </p:spPr>
          <p:txBody>
            <a:bodyPr vert="horz" wrap="square" lIns="0" tIns="0" rIns="0" bIns="0" rtlCol="0">
              <a:spAutoFit/>
            </a:bodyPr>
            <a:lstStyle/>
            <a:p>
              <a:pPr marL="12700">
                <a:lnSpc>
                  <a:spcPct val="100000"/>
                </a:lnSpc>
              </a:pPr>
              <a:r>
                <a:rPr sz="1200" spc="-15" dirty="0">
                  <a:latin typeface="Verdana (Body)"/>
                  <a:cs typeface="Calibri"/>
                </a:rPr>
                <a:t>G</a:t>
              </a:r>
              <a:endParaRPr sz="1200" dirty="0">
                <a:latin typeface="Verdana (Body)"/>
                <a:cs typeface="Calibri"/>
              </a:endParaRPr>
            </a:p>
          </p:txBody>
        </p:sp>
        <p:sp>
          <p:nvSpPr>
            <p:cNvPr id="87" name="object 50"/>
            <p:cNvSpPr/>
            <p:nvPr/>
          </p:nvSpPr>
          <p:spPr>
            <a:xfrm>
              <a:off x="7924100" y="3357874"/>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129" name="object 51"/>
            <p:cNvSpPr txBox="1"/>
            <p:nvPr/>
          </p:nvSpPr>
          <p:spPr>
            <a:xfrm>
              <a:off x="8076027" y="3401371"/>
              <a:ext cx="166867" cy="288062"/>
            </a:xfrm>
            <a:prstGeom prst="ellipse">
              <a:avLst/>
            </a:prstGeom>
          </p:spPr>
          <p:txBody>
            <a:bodyPr vert="horz" wrap="square" lIns="0" tIns="0" rIns="0" bIns="0" rtlCol="0">
              <a:spAutoFit/>
            </a:bodyPr>
            <a:lstStyle/>
            <a:p>
              <a:pPr marL="12700">
                <a:lnSpc>
                  <a:spcPct val="100000"/>
                </a:lnSpc>
              </a:pPr>
              <a:r>
                <a:rPr sz="1200" spc="-10" dirty="0">
                  <a:latin typeface="Verdana (Body)"/>
                  <a:cs typeface="Calibri"/>
                </a:rPr>
                <a:t>K</a:t>
              </a:r>
              <a:endParaRPr sz="1200" dirty="0">
                <a:latin typeface="Verdana (Body)"/>
                <a:cs typeface="Calibri"/>
              </a:endParaRPr>
            </a:p>
          </p:txBody>
        </p:sp>
        <p:sp>
          <p:nvSpPr>
            <p:cNvPr id="130" name="object 59"/>
            <p:cNvSpPr/>
            <p:nvPr/>
          </p:nvSpPr>
          <p:spPr>
            <a:xfrm>
              <a:off x="7315200" y="3357874"/>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131" name="object 60"/>
            <p:cNvSpPr txBox="1"/>
            <p:nvPr/>
          </p:nvSpPr>
          <p:spPr>
            <a:xfrm>
              <a:off x="7497707" y="3401371"/>
              <a:ext cx="95875" cy="288062"/>
            </a:xfrm>
            <a:prstGeom prst="ellipse">
              <a:avLst/>
            </a:prstGeom>
          </p:spPr>
          <p:txBody>
            <a:bodyPr vert="horz" wrap="square" lIns="0" tIns="0" rIns="0" bIns="0" rtlCol="0">
              <a:spAutoFit/>
            </a:bodyPr>
            <a:lstStyle/>
            <a:p>
              <a:pPr marL="12700">
                <a:lnSpc>
                  <a:spcPct val="100000"/>
                </a:lnSpc>
              </a:pPr>
              <a:r>
                <a:rPr sz="1200" spc="-5" dirty="0">
                  <a:latin typeface="Verdana (Body)"/>
                  <a:cs typeface="Calibri"/>
                </a:rPr>
                <a:t>I</a:t>
              </a:r>
              <a:endParaRPr sz="1200">
                <a:latin typeface="Verdana (Body)"/>
                <a:cs typeface="Calibri"/>
              </a:endParaRPr>
            </a:p>
          </p:txBody>
        </p:sp>
        <p:sp>
          <p:nvSpPr>
            <p:cNvPr id="132" name="object 65"/>
            <p:cNvSpPr/>
            <p:nvPr/>
          </p:nvSpPr>
          <p:spPr>
            <a:xfrm>
              <a:off x="6004223" y="3357874"/>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133" name="object 66"/>
            <p:cNvSpPr txBox="1"/>
            <p:nvPr/>
          </p:nvSpPr>
          <p:spPr>
            <a:xfrm>
              <a:off x="6154577" y="3401371"/>
              <a:ext cx="169794" cy="288062"/>
            </a:xfrm>
            <a:prstGeom prst="ellipse">
              <a:avLst/>
            </a:prstGeom>
          </p:spPr>
          <p:txBody>
            <a:bodyPr vert="horz" wrap="square" lIns="0" tIns="0" rIns="0" bIns="0" rtlCol="0">
              <a:spAutoFit/>
            </a:bodyPr>
            <a:lstStyle/>
            <a:p>
              <a:pPr marL="12700">
                <a:lnSpc>
                  <a:spcPct val="100000"/>
                </a:lnSpc>
              </a:pPr>
              <a:r>
                <a:rPr sz="1200" dirty="0">
                  <a:latin typeface="Verdana (Body)"/>
                  <a:cs typeface="Calibri"/>
                </a:rPr>
                <a:t>C</a:t>
              </a:r>
              <a:endParaRPr sz="1200">
                <a:latin typeface="Verdana (Body)"/>
                <a:cs typeface="Calibri"/>
              </a:endParaRPr>
            </a:p>
          </p:txBody>
        </p:sp>
        <p:sp>
          <p:nvSpPr>
            <p:cNvPr id="134" name="object 71"/>
            <p:cNvSpPr/>
            <p:nvPr/>
          </p:nvSpPr>
          <p:spPr>
            <a:xfrm>
              <a:off x="5395324" y="3357874"/>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135" name="object 72"/>
            <p:cNvSpPr txBox="1"/>
            <p:nvPr/>
          </p:nvSpPr>
          <p:spPr>
            <a:xfrm>
              <a:off x="5540482" y="3401371"/>
              <a:ext cx="182236" cy="288062"/>
            </a:xfrm>
            <a:prstGeom prst="ellipse">
              <a:avLst/>
            </a:prstGeom>
          </p:spPr>
          <p:txBody>
            <a:bodyPr vert="horz" wrap="square" lIns="0" tIns="0" rIns="0" bIns="0" rtlCol="0">
              <a:spAutoFit/>
            </a:bodyPr>
            <a:lstStyle/>
            <a:p>
              <a:pPr marL="12700">
                <a:lnSpc>
                  <a:spcPct val="100000"/>
                </a:lnSpc>
              </a:pPr>
              <a:r>
                <a:rPr sz="1200" spc="-15" dirty="0">
                  <a:latin typeface="Verdana (Body)"/>
                  <a:cs typeface="Calibri"/>
                </a:rPr>
                <a:t>A</a:t>
              </a:r>
              <a:endParaRPr sz="1200">
                <a:latin typeface="Verdana (Body)"/>
                <a:cs typeface="Calibri"/>
              </a:endParaRPr>
            </a:p>
          </p:txBody>
        </p:sp>
        <p:sp>
          <p:nvSpPr>
            <p:cNvPr id="136" name="object 77"/>
            <p:cNvSpPr/>
            <p:nvPr/>
          </p:nvSpPr>
          <p:spPr>
            <a:xfrm>
              <a:off x="6225630" y="4048873"/>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137" name="object 78"/>
            <p:cNvSpPr txBox="1"/>
            <p:nvPr/>
          </p:nvSpPr>
          <p:spPr>
            <a:xfrm>
              <a:off x="6366604" y="4099723"/>
              <a:ext cx="191750" cy="288063"/>
            </a:xfrm>
            <a:prstGeom prst="ellipse">
              <a:avLst/>
            </a:prstGeom>
          </p:spPr>
          <p:txBody>
            <a:bodyPr vert="horz" wrap="square" lIns="0" tIns="0" rIns="0" bIns="0" rtlCol="0">
              <a:spAutoFit/>
            </a:bodyPr>
            <a:lstStyle/>
            <a:p>
              <a:pPr marL="12700">
                <a:lnSpc>
                  <a:spcPct val="100000"/>
                </a:lnSpc>
              </a:pPr>
              <a:r>
                <a:rPr sz="1200" dirty="0">
                  <a:latin typeface="Verdana (Body)"/>
                  <a:cs typeface="Calibri"/>
                </a:rPr>
                <a:t>D</a:t>
              </a:r>
              <a:endParaRPr sz="1200">
                <a:latin typeface="Verdana (Body)"/>
                <a:cs typeface="Calibri"/>
              </a:endParaRPr>
            </a:p>
          </p:txBody>
        </p:sp>
        <p:cxnSp>
          <p:nvCxnSpPr>
            <p:cNvPr id="138" name="直接箭头连接符 85"/>
            <p:cNvCxnSpPr>
              <a:stCxn id="71" idx="5"/>
              <a:endCxn id="79" idx="1"/>
            </p:cNvCxnSpPr>
            <p:nvPr/>
          </p:nvCxnSpPr>
          <p:spPr>
            <a:xfrm>
              <a:off x="7468987" y="1840394"/>
              <a:ext cx="524375" cy="2456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9" name="直接箭头连接符 86"/>
            <p:cNvCxnSpPr>
              <a:stCxn id="71" idx="3"/>
              <a:endCxn id="73" idx="7"/>
            </p:cNvCxnSpPr>
            <p:nvPr/>
          </p:nvCxnSpPr>
          <p:spPr>
            <a:xfrm flipH="1">
              <a:off x="6583421" y="1840394"/>
              <a:ext cx="524345" cy="2456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0" name="直接箭头连接符 87"/>
            <p:cNvCxnSpPr>
              <a:stCxn id="73" idx="4"/>
              <a:endCxn id="75" idx="7"/>
            </p:cNvCxnSpPr>
            <p:nvPr/>
          </p:nvCxnSpPr>
          <p:spPr>
            <a:xfrm flipH="1">
              <a:off x="6140607" y="2462571"/>
              <a:ext cx="262204" cy="2688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1" name="直接箭头连接符 88"/>
            <p:cNvCxnSpPr>
              <a:stCxn id="79" idx="3"/>
              <a:endCxn id="81" idx="0"/>
            </p:cNvCxnSpPr>
            <p:nvPr/>
          </p:nvCxnSpPr>
          <p:spPr>
            <a:xfrm flipH="1">
              <a:off x="7731190" y="2397965"/>
              <a:ext cx="262172" cy="2688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89"/>
            <p:cNvCxnSpPr>
              <a:stCxn id="73" idx="4"/>
              <a:endCxn id="77" idx="1"/>
            </p:cNvCxnSpPr>
            <p:nvPr/>
          </p:nvCxnSpPr>
          <p:spPr>
            <a:xfrm>
              <a:off x="6402811" y="2462571"/>
              <a:ext cx="262172" cy="2688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3" name="直接箭头连接符 90"/>
            <p:cNvCxnSpPr>
              <a:stCxn id="79" idx="5"/>
              <a:endCxn id="83" idx="0"/>
            </p:cNvCxnSpPr>
            <p:nvPr/>
          </p:nvCxnSpPr>
          <p:spPr>
            <a:xfrm>
              <a:off x="8354583" y="2397965"/>
              <a:ext cx="262173" cy="2688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4" name="直接箭头连接符 91"/>
            <p:cNvCxnSpPr>
              <a:stCxn id="75" idx="4"/>
              <a:endCxn id="132" idx="0"/>
            </p:cNvCxnSpPr>
            <p:nvPr/>
          </p:nvCxnSpPr>
          <p:spPr>
            <a:xfrm>
              <a:off x="5959997" y="3107985"/>
              <a:ext cx="299649" cy="2498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5" name="直接箭头连接符 92"/>
            <p:cNvCxnSpPr>
              <a:stCxn id="75" idx="4"/>
              <a:endCxn id="134" idx="0"/>
            </p:cNvCxnSpPr>
            <p:nvPr/>
          </p:nvCxnSpPr>
          <p:spPr>
            <a:xfrm flipH="1">
              <a:off x="5650747" y="3107985"/>
              <a:ext cx="309250" cy="2498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6" name="直接箭头连接符 113"/>
            <p:cNvCxnSpPr>
              <a:stCxn id="81" idx="4"/>
              <a:endCxn id="130" idx="0"/>
            </p:cNvCxnSpPr>
            <p:nvPr/>
          </p:nvCxnSpPr>
          <p:spPr>
            <a:xfrm flipH="1">
              <a:off x="7570623" y="3107985"/>
              <a:ext cx="160567" cy="2498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7" name="直接箭头连接符 114"/>
            <p:cNvCxnSpPr>
              <a:stCxn id="77" idx="4"/>
              <a:endCxn id="85" idx="0"/>
            </p:cNvCxnSpPr>
            <p:nvPr/>
          </p:nvCxnSpPr>
          <p:spPr>
            <a:xfrm>
              <a:off x="6845594" y="3107985"/>
              <a:ext cx="137984" cy="2448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8" name="直接箭头连接符 115"/>
            <p:cNvCxnSpPr>
              <a:stCxn id="81" idx="4"/>
              <a:endCxn id="87" idx="0"/>
            </p:cNvCxnSpPr>
            <p:nvPr/>
          </p:nvCxnSpPr>
          <p:spPr>
            <a:xfrm>
              <a:off x="7731190" y="3107985"/>
              <a:ext cx="448333" cy="2498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9" name="直接箭头连接符 116"/>
            <p:cNvCxnSpPr>
              <a:stCxn id="132" idx="4"/>
              <a:endCxn id="136" idx="0"/>
            </p:cNvCxnSpPr>
            <p:nvPr/>
          </p:nvCxnSpPr>
          <p:spPr>
            <a:xfrm>
              <a:off x="6259646" y="3799028"/>
              <a:ext cx="221407" cy="2498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58" name="Content Placeholder 1">
            <a:extLst>
              <a:ext uri="{FF2B5EF4-FFF2-40B4-BE49-F238E27FC236}">
                <a16:creationId xmlns:a16="http://schemas.microsoft.com/office/drawing/2014/main" id="{176477EA-C0CE-4B0C-9C58-2A9A1CC8F053}"/>
              </a:ext>
            </a:extLst>
          </p:cNvPr>
          <p:cNvSpPr txBox="1">
            <a:spLocks/>
          </p:cNvSpPr>
          <p:nvPr/>
        </p:nvSpPr>
        <p:spPr>
          <a:xfrm>
            <a:off x="1296802" y="2970310"/>
            <a:ext cx="4129158" cy="101014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spc="-5" dirty="0">
                <a:latin typeface="Courier New"/>
                <a:cs typeface="Courier New"/>
              </a:rPr>
              <a:t>void main( ){ … </a:t>
            </a:r>
          </a:p>
          <a:p>
            <a:pPr marL="0" indent="0">
              <a:buNone/>
            </a:pPr>
            <a:r>
              <a:rPr lang="en-US" sz="1400" dirty="0">
                <a:latin typeface="Courier New" panose="02070309020205020404" pitchFamily="49" charset="0"/>
                <a:cs typeface="Courier New" panose="02070309020205020404" pitchFamily="49" charset="0"/>
              </a:rPr>
              <a:t>    if (X = null)return;</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findgrandchildren</a:t>
            </a:r>
            <a:r>
              <a:rPr lang="en-US" sz="1400" dirty="0">
                <a:latin typeface="Courier New" panose="02070309020205020404" pitchFamily="49" charset="0"/>
                <a:cs typeface="Courier New" panose="02070309020205020404" pitchFamily="49" charset="0"/>
              </a:rPr>
              <a:t>(E,0);</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p>
          <a:p>
            <a:pPr marL="0" indent="0">
              <a:buNone/>
            </a:pPr>
            <a:endParaRPr lang="en-US" sz="1400" dirty="0"/>
          </a:p>
          <a:p>
            <a:pPr marL="0" indent="0" algn="just">
              <a:lnSpc>
                <a:spcPct val="100000"/>
              </a:lnSpc>
              <a:buNone/>
            </a:pPr>
            <a:endParaRPr lang="en-SG" sz="1400" dirty="0"/>
          </a:p>
        </p:txBody>
      </p:sp>
    </p:spTree>
    <p:extLst>
      <p:ext uri="{BB962C8B-B14F-4D97-AF65-F5344CB8AC3E}">
        <p14:creationId xmlns:p14="http://schemas.microsoft.com/office/powerpoint/2010/main" val="165663174"/>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58">
                                            <p:txEl>
                                              <p:pRg st="1" end="1"/>
                                            </p:txEl>
                                          </p:spTgt>
                                        </p:tgtEl>
                                      </p:cBhvr>
                                    </p:animEffect>
                                    <p:animScale>
                                      <p:cBhvr>
                                        <p:cTn id="7" dur="250" autoRev="1" fill="hold"/>
                                        <p:tgtEl>
                                          <p:spTgt spid="58">
                                            <p:txEl>
                                              <p:pRg st="1" end="1"/>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1116461" y="3013187"/>
            <a:ext cx="4960247" cy="3093154"/>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400">
              <a:latin typeface="Courier New"/>
              <a:ea typeface="宋体" charset="0"/>
              <a:cs typeface="Courier New"/>
            </a:endParaRPr>
          </a:p>
        </p:txBody>
      </p:sp>
      <p:sp>
        <p:nvSpPr>
          <p:cNvPr id="2" name="Title 1"/>
          <p:cNvSpPr>
            <a:spLocks noGrp="1"/>
          </p:cNvSpPr>
          <p:nvPr>
            <p:ph type="title"/>
          </p:nvPr>
        </p:nvSpPr>
        <p:spPr/>
        <p:txBody>
          <a:bodyPr/>
          <a:lstStyle/>
          <a:p>
            <a:r>
              <a:rPr lang="en-SG"/>
              <a:t>Find grandchildren</a:t>
            </a:r>
          </a:p>
        </p:txBody>
      </p:sp>
      <p:sp>
        <p:nvSpPr>
          <p:cNvPr id="4" name="Content Placeholder 1"/>
          <p:cNvSpPr txBox="1">
            <a:spLocks/>
          </p:cNvSpPr>
          <p:nvPr/>
        </p:nvSpPr>
        <p:spPr>
          <a:xfrm>
            <a:off x="1097280" y="1380226"/>
            <a:ext cx="3696575"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spc="-5" dirty="0">
                <a:latin typeface="Courier New"/>
                <a:cs typeface="Courier New"/>
              </a:rPr>
              <a:t>void main( ){ … </a:t>
            </a:r>
          </a:p>
          <a:p>
            <a:pPr marL="0" indent="0">
              <a:buNone/>
            </a:pPr>
            <a:r>
              <a:rPr lang="en-US" sz="1400" dirty="0">
                <a:latin typeface="Courier New" panose="02070309020205020404" pitchFamily="49" charset="0"/>
                <a:cs typeface="Courier New" panose="02070309020205020404" pitchFamily="49" charset="0"/>
              </a:rPr>
              <a:t>    if (X = null)return;</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findgrandchildren</a:t>
            </a:r>
            <a:r>
              <a:rPr lang="en-US" sz="1400" dirty="0">
                <a:latin typeface="Courier New" panose="02070309020205020404" pitchFamily="49" charset="0"/>
                <a:cs typeface="Courier New" panose="02070309020205020404" pitchFamily="49" charset="0"/>
              </a:rPr>
              <a:t>(E,0);</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p>
          <a:p>
            <a:pPr marL="0" indent="0">
              <a:buNone/>
            </a:pPr>
            <a:endParaRPr lang="en-US" sz="1400" dirty="0"/>
          </a:p>
          <a:p>
            <a:pPr marL="0" indent="0" algn="just">
              <a:lnSpc>
                <a:spcPct val="100000"/>
              </a:lnSpc>
              <a:buNone/>
            </a:pPr>
            <a:endParaRPr lang="en-SG" sz="1400" dirty="0"/>
          </a:p>
        </p:txBody>
      </p:sp>
      <p:sp>
        <p:nvSpPr>
          <p:cNvPr id="47" name="Content Placeholder 1"/>
          <p:cNvSpPr txBox="1">
            <a:spLocks/>
          </p:cNvSpPr>
          <p:nvPr/>
        </p:nvSpPr>
        <p:spPr>
          <a:xfrm>
            <a:off x="1097280" y="2992161"/>
            <a:ext cx="6974399" cy="318271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buFont typeface="+mj-lt"/>
              <a:buAutoNum type="arabicPeriod"/>
            </a:pPr>
            <a:r>
              <a:rPr lang="en-US" sz="1400" dirty="0">
                <a:solidFill>
                  <a:prstClr val="black"/>
                </a:solidFill>
                <a:latin typeface="Courier New" panose="02070309020205020404" pitchFamily="49" charset="0"/>
                <a:cs typeface="Courier New" panose="02070309020205020404" pitchFamily="49" charset="0"/>
              </a:rPr>
              <a:t>void</a:t>
            </a:r>
            <a:r>
              <a:rPr lang="en-US" sz="1400" b="1" dirty="0">
                <a:solidFill>
                  <a:prstClr val="black"/>
                </a:solidFill>
                <a:latin typeface="Courier New" panose="02070309020205020404" pitchFamily="49" charset="0"/>
                <a:cs typeface="Courier New" panose="02070309020205020404" pitchFamily="49" charset="0"/>
              </a:rPr>
              <a:t> </a:t>
            </a:r>
            <a:r>
              <a:rPr lang="en-US" sz="1400" dirty="0" err="1">
                <a:solidFill>
                  <a:prstClr val="black"/>
                </a:solidFill>
                <a:latin typeface="Courier New" panose="02070309020205020404" pitchFamily="49" charset="0"/>
                <a:cs typeface="Courier New" panose="02070309020205020404" pitchFamily="49" charset="0"/>
              </a:rPr>
              <a:t>findgrandchildren</a:t>
            </a:r>
            <a:r>
              <a:rPr lang="en-US" sz="1400" dirty="0">
                <a:solidFill>
                  <a:prstClr val="black"/>
                </a:solidFill>
                <a:latin typeface="Courier New" panose="02070309020205020404" pitchFamily="49" charset="0"/>
                <a:cs typeface="Courier New" panose="02070309020205020404" pitchFamily="49" charset="0"/>
              </a:rPr>
              <a:t>(</a:t>
            </a:r>
            <a:br>
              <a:rPr lang="en-US" sz="1400" dirty="0">
                <a:solidFill>
                  <a:prstClr val="black"/>
                </a:solidFill>
                <a:latin typeface="Courier New" panose="02070309020205020404" pitchFamily="49" charset="0"/>
                <a:cs typeface="Courier New" panose="02070309020205020404" pitchFamily="49" charset="0"/>
              </a:rPr>
            </a:br>
            <a:r>
              <a:rPr lang="en-US" sz="1400" dirty="0">
                <a:solidFill>
                  <a:prstClr val="black"/>
                </a:solidFill>
                <a:latin typeface="Courier New" panose="02070309020205020404" pitchFamily="49" charset="0"/>
                <a:cs typeface="Courier New" panose="02070309020205020404" pitchFamily="49" charset="0"/>
              </a:rPr>
              <a:t>             </a:t>
            </a:r>
            <a:r>
              <a:rPr lang="en-US" sz="1400" dirty="0" err="1">
                <a:solidFill>
                  <a:prstClr val="black"/>
                </a:solidFill>
                <a:latin typeface="Courier New" panose="02070309020205020404" pitchFamily="49" charset="0"/>
                <a:cs typeface="Courier New" panose="02070309020205020404" pitchFamily="49" charset="0"/>
              </a:rPr>
              <a:t>BTNode</a:t>
            </a:r>
            <a:r>
              <a:rPr lang="en-US" sz="1400" dirty="0">
                <a:solidFill>
                  <a:prstClr val="black"/>
                </a:solidFill>
                <a:latin typeface="Courier New" panose="02070309020205020404" pitchFamily="49" charset="0"/>
                <a:cs typeface="Courier New" panose="02070309020205020404" pitchFamily="49" charset="0"/>
              </a:rPr>
              <a:t> *cur, </a:t>
            </a:r>
            <a:r>
              <a:rPr lang="en-US" sz="1400" dirty="0" err="1">
                <a:solidFill>
                  <a:prstClr val="black"/>
                </a:solidFill>
                <a:latin typeface="Courier New" panose="02070309020205020404" pitchFamily="49" charset="0"/>
                <a:cs typeface="Courier New" panose="02070309020205020404" pitchFamily="49" charset="0"/>
              </a:rPr>
              <a:t>int</a:t>
            </a:r>
            <a:r>
              <a:rPr lang="en-US" sz="1400" dirty="0">
                <a:solidFill>
                  <a:prstClr val="black"/>
                </a:solidFill>
                <a:latin typeface="Courier New" panose="02070309020205020404" pitchFamily="49" charset="0"/>
                <a:cs typeface="Courier New" panose="02070309020205020404" pitchFamily="49" charset="0"/>
              </a:rPr>
              <a:t> c){</a:t>
            </a:r>
          </a:p>
          <a:p>
            <a:pPr marL="342900" indent="-342900">
              <a:lnSpc>
                <a:spcPct val="100000"/>
              </a:lnSpc>
              <a:buFont typeface="+mj-lt"/>
              <a:buAutoNum type="arabicPeriod"/>
            </a:pPr>
            <a:r>
              <a:rPr lang="en-SG" sz="1400" dirty="0">
                <a:latin typeface="Courier New" panose="02070309020205020404" pitchFamily="49" charset="0"/>
                <a:cs typeface="Courier New" panose="02070309020205020404" pitchFamily="49" charset="0"/>
              </a:rPr>
              <a:t>    if (cur == NULL) return;</a:t>
            </a:r>
          </a:p>
          <a:p>
            <a:pPr>
              <a:lnSpc>
                <a:spcPct val="100000"/>
              </a:lnSpc>
              <a:buFont typeface="+mj-lt"/>
              <a:buAutoNum type="arabicPeriod"/>
            </a:pPr>
            <a:endParaRPr lang="en-SG" sz="700" dirty="0">
              <a:latin typeface="Courier New" panose="02070309020205020404" pitchFamily="49" charset="0"/>
              <a:cs typeface="Courier New" panose="02070309020205020404" pitchFamily="49" charset="0"/>
            </a:endParaRPr>
          </a:p>
          <a:p>
            <a:pPr marL="342900" indent="-342900">
              <a:lnSpc>
                <a:spcPct val="100000"/>
              </a:lnSpc>
              <a:spcBef>
                <a:spcPts val="300"/>
              </a:spcBef>
              <a:buFont typeface="+mj-lt"/>
              <a:buAutoNum type="arabicPeriod"/>
            </a:pPr>
            <a:r>
              <a:rPr lang="en-SG" sz="1400" dirty="0">
                <a:latin typeface="Courier New" panose="02070309020205020404" pitchFamily="49" charset="0"/>
                <a:cs typeface="Courier New" panose="02070309020205020404" pitchFamily="49" charset="0"/>
              </a:rPr>
              <a:t>    </a:t>
            </a:r>
            <a:r>
              <a:rPr lang="en-SG" sz="1400" dirty="0">
                <a:solidFill>
                  <a:prstClr val="black"/>
                </a:solidFill>
                <a:latin typeface="Courier New" panose="02070309020205020404" pitchFamily="49" charset="0"/>
                <a:cs typeface="Courier New" panose="02070309020205020404" pitchFamily="49" charset="0"/>
              </a:rPr>
              <a:t>if (c == k){</a:t>
            </a:r>
          </a:p>
          <a:p>
            <a:pPr marL="342900" indent="-342900">
              <a:lnSpc>
                <a:spcPct val="100000"/>
              </a:lnSpc>
              <a:spcBef>
                <a:spcPts val="300"/>
              </a:spcBef>
              <a:buFont typeface="+mj-lt"/>
              <a:buAutoNum type="arabicPeriod"/>
            </a:pPr>
            <a:r>
              <a:rPr lang="en-SG" sz="1400" dirty="0">
                <a:solidFill>
                  <a:prstClr val="black"/>
                </a:solidFill>
                <a:latin typeface="Courier New" panose="02070309020205020404" pitchFamily="49" charset="0"/>
                <a:cs typeface="Courier New" panose="02070309020205020404" pitchFamily="49" charset="0"/>
              </a:rPr>
              <a:t>       </a:t>
            </a:r>
            <a:r>
              <a:rPr lang="en-SG" sz="1400" dirty="0" err="1">
                <a:solidFill>
                  <a:prstClr val="black"/>
                </a:solidFill>
                <a:latin typeface="Courier New" panose="02070309020205020404" pitchFamily="49" charset="0"/>
                <a:cs typeface="Courier New" panose="02070309020205020404" pitchFamily="49" charset="0"/>
              </a:rPr>
              <a:t>printf</a:t>
            </a:r>
            <a:r>
              <a:rPr lang="en-SG" sz="1400" dirty="0">
                <a:solidFill>
                  <a:prstClr val="black"/>
                </a:solidFill>
                <a:latin typeface="Courier New" panose="02070309020205020404" pitchFamily="49" charset="0"/>
                <a:cs typeface="Courier New" panose="02070309020205020404" pitchFamily="49" charset="0"/>
              </a:rPr>
              <a:t>(“%d ”, cur-&gt;item);</a:t>
            </a:r>
          </a:p>
          <a:p>
            <a:pPr marL="342900" indent="-342900">
              <a:lnSpc>
                <a:spcPct val="100000"/>
              </a:lnSpc>
              <a:spcBef>
                <a:spcPts val="300"/>
              </a:spcBef>
              <a:buFont typeface="+mj-lt"/>
              <a:buAutoNum type="arabicPeriod"/>
            </a:pPr>
            <a:r>
              <a:rPr lang="en-SG" sz="1400" dirty="0">
                <a:solidFill>
                  <a:prstClr val="black"/>
                </a:solidFill>
                <a:latin typeface="Courier New" panose="02070309020205020404" pitchFamily="49" charset="0"/>
                <a:cs typeface="Courier New" panose="02070309020205020404" pitchFamily="49" charset="0"/>
              </a:rPr>
              <a:t>       return;</a:t>
            </a:r>
          </a:p>
          <a:p>
            <a:pPr marL="342900" indent="-342900">
              <a:lnSpc>
                <a:spcPct val="100000"/>
              </a:lnSpc>
              <a:spcBef>
                <a:spcPts val="300"/>
              </a:spcBef>
              <a:buFont typeface="+mj-lt"/>
              <a:buAutoNum type="arabicPeriod"/>
            </a:pPr>
            <a:r>
              <a:rPr lang="en-SG" sz="1400" dirty="0">
                <a:solidFill>
                  <a:prstClr val="black"/>
                </a:solidFill>
                <a:latin typeface="Courier New" panose="02070309020205020404" pitchFamily="49" charset="0"/>
                <a:cs typeface="Courier New" panose="02070309020205020404" pitchFamily="49" charset="0"/>
              </a:rPr>
              <a:t>    }</a:t>
            </a:r>
          </a:p>
          <a:p>
            <a:pPr marL="342900" indent="-342900">
              <a:lnSpc>
                <a:spcPct val="100000"/>
              </a:lnSpc>
              <a:spcBef>
                <a:spcPts val="300"/>
              </a:spcBef>
              <a:buFont typeface="+mj-lt"/>
              <a:buAutoNum type="arabicPeriod"/>
            </a:pPr>
            <a:r>
              <a:rPr lang="en-SG" sz="1400" dirty="0">
                <a:solidFill>
                  <a:prstClr val="black"/>
                </a:solidFill>
                <a:latin typeface="Courier New" panose="02070309020205020404" pitchFamily="49" charset="0"/>
                <a:cs typeface="Courier New" panose="02070309020205020404" pitchFamily="49" charset="0"/>
              </a:rPr>
              <a:t>    if (c &lt; k){</a:t>
            </a:r>
          </a:p>
          <a:p>
            <a:pPr marL="342900" indent="-342900">
              <a:lnSpc>
                <a:spcPct val="100000"/>
              </a:lnSpc>
              <a:spcBef>
                <a:spcPts val="300"/>
              </a:spcBef>
              <a:buFont typeface="+mj-lt"/>
              <a:buAutoNum type="arabicPeriod"/>
            </a:pPr>
            <a:r>
              <a:rPr lang="en-SG" sz="1400" dirty="0">
                <a:solidFill>
                  <a:prstClr val="black"/>
                </a:solidFill>
                <a:latin typeface="Courier New" panose="02070309020205020404" pitchFamily="49" charset="0"/>
                <a:cs typeface="Courier New" panose="02070309020205020404" pitchFamily="49" charset="0"/>
              </a:rPr>
              <a:t>       </a:t>
            </a:r>
            <a:r>
              <a:rPr lang="en-SG" sz="1400" dirty="0" err="1">
                <a:solidFill>
                  <a:prstClr val="black"/>
                </a:solidFill>
                <a:latin typeface="Courier New" panose="02070309020205020404" pitchFamily="49" charset="0"/>
                <a:cs typeface="Courier New" panose="02070309020205020404" pitchFamily="49" charset="0"/>
              </a:rPr>
              <a:t>findgrandchildren</a:t>
            </a:r>
            <a:r>
              <a:rPr lang="en-SG" sz="1400" dirty="0">
                <a:solidFill>
                  <a:prstClr val="black"/>
                </a:solidFill>
                <a:latin typeface="Courier New" panose="02070309020205020404" pitchFamily="49" charset="0"/>
                <a:cs typeface="Courier New" panose="02070309020205020404" pitchFamily="49" charset="0"/>
              </a:rPr>
              <a:t>(cur-&gt;left, c+1);</a:t>
            </a:r>
          </a:p>
          <a:p>
            <a:pPr marL="342900" indent="-342900">
              <a:lnSpc>
                <a:spcPct val="100000"/>
              </a:lnSpc>
              <a:spcBef>
                <a:spcPts val="300"/>
              </a:spcBef>
              <a:buFont typeface="+mj-lt"/>
              <a:buAutoNum type="arabicPeriod"/>
            </a:pPr>
            <a:r>
              <a:rPr lang="en-SG" sz="1400" dirty="0">
                <a:solidFill>
                  <a:prstClr val="black"/>
                </a:solidFill>
                <a:latin typeface="Courier New" panose="02070309020205020404" pitchFamily="49" charset="0"/>
                <a:cs typeface="Courier New" panose="02070309020205020404" pitchFamily="49" charset="0"/>
              </a:rPr>
              <a:t>       </a:t>
            </a:r>
            <a:r>
              <a:rPr lang="en-SG" sz="1400" dirty="0" err="1">
                <a:solidFill>
                  <a:prstClr val="black"/>
                </a:solidFill>
                <a:latin typeface="Courier New" panose="02070309020205020404" pitchFamily="49" charset="0"/>
                <a:cs typeface="Courier New" panose="02070309020205020404" pitchFamily="49" charset="0"/>
              </a:rPr>
              <a:t>findgrandchildren</a:t>
            </a:r>
            <a:r>
              <a:rPr lang="en-SG" sz="1400" dirty="0">
                <a:solidFill>
                  <a:prstClr val="black"/>
                </a:solidFill>
                <a:latin typeface="Courier New" panose="02070309020205020404" pitchFamily="49" charset="0"/>
                <a:cs typeface="Courier New" panose="02070309020205020404" pitchFamily="49" charset="0"/>
              </a:rPr>
              <a:t>(cur-&gt;right, c+1);</a:t>
            </a:r>
          </a:p>
          <a:p>
            <a:pPr marL="342900" indent="-342900">
              <a:lnSpc>
                <a:spcPct val="100000"/>
              </a:lnSpc>
              <a:spcBef>
                <a:spcPts val="300"/>
              </a:spcBef>
              <a:buFont typeface="+mj-lt"/>
              <a:buAutoNum type="arabicPeriod"/>
            </a:pPr>
            <a:r>
              <a:rPr lang="en-SG" sz="1400" dirty="0">
                <a:solidFill>
                  <a:prstClr val="black"/>
                </a:solidFill>
                <a:latin typeface="Courier New" panose="02070309020205020404" pitchFamily="49" charset="0"/>
                <a:cs typeface="Courier New" panose="02070309020205020404" pitchFamily="49" charset="0"/>
              </a:rPr>
              <a:t>}</a:t>
            </a:r>
          </a:p>
        </p:txBody>
      </p:sp>
      <p:sp>
        <p:nvSpPr>
          <p:cNvPr id="122" name="文本框 62"/>
          <p:cNvSpPr txBox="1"/>
          <p:nvPr/>
        </p:nvSpPr>
        <p:spPr>
          <a:xfrm>
            <a:off x="4987317" y="2774222"/>
            <a:ext cx="1793755" cy="1015663"/>
          </a:xfrm>
          <a:prstGeom prst="rect">
            <a:avLst/>
          </a:prstGeom>
          <a:solidFill>
            <a:srgbClr val="FBFBFB"/>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SG" altLang="zh-CN" sz="1200" b="0" i="0" u="none" strike="noStrike" kern="0" cap="none" spc="0" normalizeH="0" baseline="0" noProof="0">
              <a:ln>
                <a:noFill/>
              </a:ln>
              <a:solidFill>
                <a:prstClr val="black"/>
              </a:solidFill>
              <a:effectLst/>
              <a:uLnTx/>
              <a:uFillTx/>
              <a:latin typeface="Verdana (Body)"/>
              <a:ea typeface="宋体" panose="02010600030101010101"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lang="en-SG" altLang="zh-CN" sz="1200" kern="0">
              <a:solidFill>
                <a:prstClr val="black"/>
              </a:solidFill>
              <a:latin typeface="Verdana (Body)"/>
              <a:ea typeface="宋体" panose="02010600030101010101"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SG" altLang="zh-CN" sz="1200" b="0" i="0" u="none" strike="noStrike" kern="0" cap="none" spc="0" normalizeH="0" baseline="0" noProof="0">
              <a:ln>
                <a:noFill/>
              </a:ln>
              <a:solidFill>
                <a:prstClr val="black"/>
              </a:solidFill>
              <a:effectLst/>
              <a:uLnTx/>
              <a:uFillTx/>
              <a:latin typeface="Verdana (Body)"/>
              <a:ea typeface="宋体" panose="02010600030101010101"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lang="en-SG" altLang="zh-CN" sz="1200" kern="0">
              <a:solidFill>
                <a:prstClr val="black"/>
              </a:solidFill>
              <a:latin typeface="Verdana (Body)"/>
              <a:ea typeface="宋体" panose="02010600030101010101"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prstClr val="black"/>
              </a:solidFill>
              <a:effectLst/>
              <a:uLnTx/>
              <a:uFillTx/>
              <a:latin typeface="Verdana (Body)"/>
              <a:ea typeface="宋体" panose="02010600030101010101" pitchFamily="2" charset="-122"/>
            </a:endParaRPr>
          </a:p>
        </p:txBody>
      </p:sp>
      <p:sp>
        <p:nvSpPr>
          <p:cNvPr id="123" name="object 2"/>
          <p:cNvSpPr/>
          <p:nvPr/>
        </p:nvSpPr>
        <p:spPr>
          <a:xfrm>
            <a:off x="5708639" y="1673612"/>
            <a:ext cx="680554" cy="559439"/>
          </a:xfrm>
          <a:prstGeom prst="ellipse">
            <a:avLst/>
          </a:prstGeom>
          <a:ln w="25399">
            <a:solidFill>
              <a:srgbClr val="FAA757"/>
            </a:solidFill>
          </a:ln>
        </p:spPr>
        <p:txBody>
          <a:bodyPr wrap="square" lIns="0" tIns="0" rIns="0" bIns="0" rtlCol="0"/>
          <a:lstStyle/>
          <a:p>
            <a:endParaRPr sz="1200">
              <a:solidFill>
                <a:prstClr val="black"/>
              </a:solidFill>
              <a:latin typeface="Verdana (Body)"/>
            </a:endParaRPr>
          </a:p>
        </p:txBody>
      </p:sp>
      <p:sp>
        <p:nvSpPr>
          <p:cNvPr id="124" name="object 3"/>
          <p:cNvSpPr/>
          <p:nvPr/>
        </p:nvSpPr>
        <p:spPr>
          <a:xfrm>
            <a:off x="5024837" y="2691053"/>
            <a:ext cx="1893156" cy="646966"/>
          </a:xfrm>
          <a:prstGeom prst="ellipse">
            <a:avLst/>
          </a:prstGeom>
          <a:solidFill>
            <a:sysClr val="window" lastClr="FFFFFF"/>
          </a:solidFill>
          <a:ln w="25399">
            <a:solidFill>
              <a:srgbClr val="FAA757"/>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prstClr val="black"/>
              </a:solidFill>
              <a:effectLst/>
              <a:uLnTx/>
              <a:uFillTx/>
              <a:latin typeface="Verdana (Body)"/>
            </a:endParaRPr>
          </a:p>
        </p:txBody>
      </p:sp>
      <p:sp>
        <p:nvSpPr>
          <p:cNvPr id="125" name="object 8"/>
          <p:cNvSpPr/>
          <p:nvPr/>
        </p:nvSpPr>
        <p:spPr>
          <a:xfrm>
            <a:off x="6555594" y="1327806"/>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26" name="object 9"/>
          <p:cNvSpPr txBox="1"/>
          <p:nvPr/>
        </p:nvSpPr>
        <p:spPr>
          <a:xfrm>
            <a:off x="6667516" y="1368431"/>
            <a:ext cx="154937" cy="207446"/>
          </a:xfrm>
          <a:prstGeom prst="ellipse">
            <a:avLst/>
          </a:prstGeom>
        </p:spPr>
        <p:txBody>
          <a:bodyPr vert="horz" wrap="square" lIns="0" tIns="0" rIns="0" bIns="0" rtlCol="0">
            <a:spAutoFit/>
          </a:bodyPr>
          <a:lstStyle/>
          <a:p>
            <a:pPr marL="12700"/>
            <a:r>
              <a:rPr sz="1200" dirty="0">
                <a:solidFill>
                  <a:prstClr val="black"/>
                </a:solidFill>
                <a:latin typeface="Verdana (Body)"/>
                <a:cs typeface="Calibri"/>
              </a:rPr>
              <a:t>H</a:t>
            </a:r>
            <a:endParaRPr sz="1200">
              <a:solidFill>
                <a:prstClr val="black"/>
              </a:solidFill>
              <a:latin typeface="Verdana (Body)"/>
              <a:cs typeface="Calibri"/>
            </a:endParaRPr>
          </a:p>
        </p:txBody>
      </p:sp>
      <p:sp>
        <p:nvSpPr>
          <p:cNvPr id="127" name="object 11"/>
          <p:cNvSpPr/>
          <p:nvPr/>
        </p:nvSpPr>
        <p:spPr>
          <a:xfrm>
            <a:off x="5848143" y="1773232"/>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28" name="object 12"/>
          <p:cNvSpPr txBox="1"/>
          <p:nvPr/>
        </p:nvSpPr>
        <p:spPr>
          <a:xfrm>
            <a:off x="5972346" y="1807957"/>
            <a:ext cx="126288" cy="207446"/>
          </a:xfrm>
          <a:prstGeom prst="ellipse">
            <a:avLst/>
          </a:prstGeom>
        </p:spPr>
        <p:txBody>
          <a:bodyPr vert="horz" wrap="square" lIns="0" tIns="0" rIns="0" bIns="0" rtlCol="0">
            <a:spAutoFit/>
          </a:bodyPr>
          <a:lstStyle/>
          <a:p>
            <a:pPr marL="12700"/>
            <a:r>
              <a:rPr sz="1200" dirty="0">
                <a:solidFill>
                  <a:prstClr val="black"/>
                </a:solidFill>
                <a:latin typeface="Verdana (Body)"/>
                <a:cs typeface="Calibri"/>
              </a:rPr>
              <a:t>E</a:t>
            </a:r>
            <a:endParaRPr sz="1200">
              <a:solidFill>
                <a:prstClr val="black"/>
              </a:solidFill>
              <a:latin typeface="Verdana (Body)"/>
              <a:cs typeface="Calibri"/>
            </a:endParaRPr>
          </a:p>
        </p:txBody>
      </p:sp>
      <p:sp>
        <p:nvSpPr>
          <p:cNvPr id="150" name="object 14"/>
          <p:cNvSpPr/>
          <p:nvPr/>
        </p:nvSpPr>
        <p:spPr>
          <a:xfrm>
            <a:off x="5494393" y="2288834"/>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51" name="object 15"/>
          <p:cNvSpPr txBox="1"/>
          <p:nvPr/>
        </p:nvSpPr>
        <p:spPr>
          <a:xfrm>
            <a:off x="5613535" y="2323559"/>
            <a:ext cx="137981" cy="207446"/>
          </a:xfrm>
          <a:prstGeom prst="ellipse">
            <a:avLst/>
          </a:prstGeom>
        </p:spPr>
        <p:txBody>
          <a:bodyPr vert="horz" wrap="square" lIns="0" tIns="0" rIns="0" bIns="0" rtlCol="0">
            <a:spAutoFit/>
          </a:bodyPr>
          <a:lstStyle/>
          <a:p>
            <a:pPr marL="12700"/>
            <a:r>
              <a:rPr sz="1200" spc="-10" dirty="0">
                <a:solidFill>
                  <a:prstClr val="black"/>
                </a:solidFill>
                <a:latin typeface="Verdana (Body)"/>
                <a:cs typeface="Calibri"/>
              </a:rPr>
              <a:t>B</a:t>
            </a:r>
            <a:endParaRPr sz="1200" dirty="0">
              <a:solidFill>
                <a:prstClr val="black"/>
              </a:solidFill>
              <a:latin typeface="Verdana (Body)"/>
              <a:cs typeface="Calibri"/>
            </a:endParaRPr>
          </a:p>
        </p:txBody>
      </p:sp>
      <p:sp>
        <p:nvSpPr>
          <p:cNvPr id="152" name="object 17"/>
          <p:cNvSpPr/>
          <p:nvPr/>
        </p:nvSpPr>
        <p:spPr>
          <a:xfrm>
            <a:off x="6201869" y="2288834"/>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53" name="object 18"/>
          <p:cNvSpPr txBox="1"/>
          <p:nvPr/>
        </p:nvSpPr>
        <p:spPr>
          <a:xfrm>
            <a:off x="6328712" y="2323559"/>
            <a:ext cx="120442" cy="207446"/>
          </a:xfrm>
          <a:prstGeom prst="ellipse">
            <a:avLst/>
          </a:prstGeom>
        </p:spPr>
        <p:txBody>
          <a:bodyPr vert="horz" wrap="square" lIns="0" tIns="0" rIns="0" bIns="0" rtlCol="0">
            <a:spAutoFit/>
          </a:bodyPr>
          <a:lstStyle/>
          <a:p>
            <a:pPr marL="12700"/>
            <a:r>
              <a:rPr sz="1200" dirty="0">
                <a:solidFill>
                  <a:prstClr val="black"/>
                </a:solidFill>
                <a:latin typeface="Verdana (Body)"/>
                <a:cs typeface="Calibri"/>
              </a:rPr>
              <a:t>F</a:t>
            </a:r>
            <a:endParaRPr sz="1200">
              <a:solidFill>
                <a:prstClr val="black"/>
              </a:solidFill>
              <a:latin typeface="Verdana (Body)"/>
              <a:cs typeface="Calibri"/>
            </a:endParaRPr>
          </a:p>
        </p:txBody>
      </p:sp>
      <p:sp>
        <p:nvSpPr>
          <p:cNvPr id="154" name="object 20"/>
          <p:cNvSpPr/>
          <p:nvPr/>
        </p:nvSpPr>
        <p:spPr>
          <a:xfrm>
            <a:off x="7263070" y="1773232"/>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55" name="object 21"/>
          <p:cNvSpPr txBox="1"/>
          <p:nvPr/>
        </p:nvSpPr>
        <p:spPr>
          <a:xfrm>
            <a:off x="7393477" y="1807957"/>
            <a:ext cx="112256" cy="207446"/>
          </a:xfrm>
          <a:prstGeom prst="ellipse">
            <a:avLst/>
          </a:prstGeom>
        </p:spPr>
        <p:txBody>
          <a:bodyPr vert="horz" wrap="square" lIns="0" tIns="0" rIns="0" bIns="0" rtlCol="0">
            <a:spAutoFit/>
          </a:bodyPr>
          <a:lstStyle/>
          <a:p>
            <a:pPr marL="12700"/>
            <a:r>
              <a:rPr sz="1200" dirty="0">
                <a:solidFill>
                  <a:prstClr val="black"/>
                </a:solidFill>
                <a:latin typeface="Verdana (Body)"/>
                <a:cs typeface="Calibri"/>
              </a:rPr>
              <a:t>L</a:t>
            </a:r>
            <a:endParaRPr sz="1200">
              <a:solidFill>
                <a:prstClr val="black"/>
              </a:solidFill>
              <a:latin typeface="Verdana (Body)"/>
              <a:cs typeface="Calibri"/>
            </a:endParaRPr>
          </a:p>
        </p:txBody>
      </p:sp>
      <p:sp>
        <p:nvSpPr>
          <p:cNvPr id="156" name="object 23"/>
          <p:cNvSpPr/>
          <p:nvPr/>
        </p:nvSpPr>
        <p:spPr>
          <a:xfrm>
            <a:off x="6909344" y="2288834"/>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57" name="object 24"/>
          <p:cNvSpPr txBox="1"/>
          <p:nvPr/>
        </p:nvSpPr>
        <p:spPr>
          <a:xfrm>
            <a:off x="7049022" y="2323559"/>
            <a:ext cx="90624" cy="207446"/>
          </a:xfrm>
          <a:prstGeom prst="ellipse">
            <a:avLst/>
          </a:prstGeom>
        </p:spPr>
        <p:txBody>
          <a:bodyPr vert="horz" wrap="square" lIns="0" tIns="0" rIns="0" bIns="0" rtlCol="0">
            <a:spAutoFit/>
          </a:bodyPr>
          <a:lstStyle/>
          <a:p>
            <a:pPr marL="12700"/>
            <a:r>
              <a:rPr sz="1200" spc="-10" dirty="0">
                <a:solidFill>
                  <a:prstClr val="black"/>
                </a:solidFill>
                <a:latin typeface="Verdana (Body)"/>
                <a:cs typeface="Calibri"/>
              </a:rPr>
              <a:t>J</a:t>
            </a:r>
            <a:endParaRPr sz="1200">
              <a:solidFill>
                <a:prstClr val="black"/>
              </a:solidFill>
              <a:latin typeface="Verdana (Body)"/>
              <a:cs typeface="Calibri"/>
            </a:endParaRPr>
          </a:p>
        </p:txBody>
      </p:sp>
      <p:sp>
        <p:nvSpPr>
          <p:cNvPr id="158" name="object 26"/>
          <p:cNvSpPr/>
          <p:nvPr/>
        </p:nvSpPr>
        <p:spPr>
          <a:xfrm>
            <a:off x="7616796" y="2288834"/>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59" name="object 27"/>
          <p:cNvSpPr txBox="1"/>
          <p:nvPr/>
        </p:nvSpPr>
        <p:spPr>
          <a:xfrm>
            <a:off x="7707536" y="2323559"/>
            <a:ext cx="203463" cy="207446"/>
          </a:xfrm>
          <a:prstGeom prst="ellipse">
            <a:avLst/>
          </a:prstGeom>
        </p:spPr>
        <p:txBody>
          <a:bodyPr vert="horz" wrap="square" lIns="0" tIns="0" rIns="0" bIns="0" rtlCol="0">
            <a:spAutoFit/>
          </a:bodyPr>
          <a:lstStyle/>
          <a:p>
            <a:pPr marL="12700"/>
            <a:r>
              <a:rPr sz="1200" spc="-20" dirty="0">
                <a:solidFill>
                  <a:prstClr val="black"/>
                </a:solidFill>
                <a:latin typeface="Verdana (Body)"/>
                <a:cs typeface="Calibri"/>
              </a:rPr>
              <a:t>M</a:t>
            </a:r>
            <a:endParaRPr sz="1200">
              <a:solidFill>
                <a:prstClr val="black"/>
              </a:solidFill>
              <a:latin typeface="Verdana (Body)"/>
              <a:cs typeface="Calibri"/>
            </a:endParaRPr>
          </a:p>
        </p:txBody>
      </p:sp>
      <p:sp>
        <p:nvSpPr>
          <p:cNvPr id="160" name="object 47"/>
          <p:cNvSpPr/>
          <p:nvPr/>
        </p:nvSpPr>
        <p:spPr>
          <a:xfrm>
            <a:off x="6312100" y="2836833"/>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61" name="object 48"/>
          <p:cNvSpPr txBox="1"/>
          <p:nvPr/>
        </p:nvSpPr>
        <p:spPr>
          <a:xfrm>
            <a:off x="6423298" y="2871558"/>
            <a:ext cx="156691" cy="207446"/>
          </a:xfrm>
          <a:prstGeom prst="ellipse">
            <a:avLst/>
          </a:prstGeom>
        </p:spPr>
        <p:txBody>
          <a:bodyPr vert="horz" wrap="square" lIns="0" tIns="0" rIns="0" bIns="0" rtlCol="0">
            <a:spAutoFit/>
          </a:bodyPr>
          <a:lstStyle/>
          <a:p>
            <a:pPr marL="12700"/>
            <a:r>
              <a:rPr sz="1200" spc="-15" dirty="0">
                <a:solidFill>
                  <a:prstClr val="black"/>
                </a:solidFill>
                <a:latin typeface="Verdana (Body)"/>
                <a:cs typeface="Calibri"/>
              </a:rPr>
              <a:t>G</a:t>
            </a:r>
            <a:endParaRPr sz="1200" dirty="0">
              <a:solidFill>
                <a:prstClr val="black"/>
              </a:solidFill>
              <a:latin typeface="Verdana (Body)"/>
              <a:cs typeface="Calibri"/>
            </a:endParaRPr>
          </a:p>
        </p:txBody>
      </p:sp>
      <p:sp>
        <p:nvSpPr>
          <p:cNvPr id="162" name="object 50"/>
          <p:cNvSpPr/>
          <p:nvPr/>
        </p:nvSpPr>
        <p:spPr>
          <a:xfrm>
            <a:off x="7267504" y="2840887"/>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63" name="object 51"/>
          <p:cNvSpPr txBox="1"/>
          <p:nvPr/>
        </p:nvSpPr>
        <p:spPr>
          <a:xfrm>
            <a:off x="7388873" y="2875612"/>
            <a:ext cx="133304" cy="207446"/>
          </a:xfrm>
          <a:prstGeom prst="ellipse">
            <a:avLst/>
          </a:prstGeom>
        </p:spPr>
        <p:txBody>
          <a:bodyPr vert="horz" wrap="square" lIns="0" tIns="0" rIns="0" bIns="0" rtlCol="0">
            <a:spAutoFit/>
          </a:bodyPr>
          <a:lstStyle/>
          <a:p>
            <a:pPr marL="12700"/>
            <a:r>
              <a:rPr sz="1200" spc="-10" dirty="0">
                <a:solidFill>
                  <a:prstClr val="black"/>
                </a:solidFill>
                <a:latin typeface="Verdana (Body)"/>
                <a:cs typeface="Calibri"/>
              </a:rPr>
              <a:t>K</a:t>
            </a:r>
            <a:endParaRPr sz="1200" dirty="0">
              <a:solidFill>
                <a:prstClr val="black"/>
              </a:solidFill>
              <a:latin typeface="Verdana (Body)"/>
              <a:cs typeface="Calibri"/>
            </a:endParaRPr>
          </a:p>
        </p:txBody>
      </p:sp>
      <p:sp>
        <p:nvSpPr>
          <p:cNvPr id="164" name="object 59"/>
          <p:cNvSpPr/>
          <p:nvPr/>
        </p:nvSpPr>
        <p:spPr>
          <a:xfrm>
            <a:off x="6781072" y="2840887"/>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65" name="object 60"/>
          <p:cNvSpPr txBox="1"/>
          <p:nvPr/>
        </p:nvSpPr>
        <p:spPr>
          <a:xfrm>
            <a:off x="6926871" y="2875612"/>
            <a:ext cx="76592" cy="207446"/>
          </a:xfrm>
          <a:prstGeom prst="ellipse">
            <a:avLst/>
          </a:prstGeom>
        </p:spPr>
        <p:txBody>
          <a:bodyPr vert="horz" wrap="square" lIns="0" tIns="0" rIns="0" bIns="0" rtlCol="0">
            <a:spAutoFit/>
          </a:bodyPr>
          <a:lstStyle/>
          <a:p>
            <a:pPr marL="12700"/>
            <a:r>
              <a:rPr sz="1200" spc="-5" dirty="0">
                <a:solidFill>
                  <a:prstClr val="black"/>
                </a:solidFill>
                <a:latin typeface="Verdana (Body)"/>
                <a:cs typeface="Calibri"/>
              </a:rPr>
              <a:t>I</a:t>
            </a:r>
            <a:endParaRPr sz="1200">
              <a:solidFill>
                <a:prstClr val="black"/>
              </a:solidFill>
              <a:latin typeface="Verdana (Body)"/>
              <a:cs typeface="Calibri"/>
            </a:endParaRPr>
          </a:p>
        </p:txBody>
      </p:sp>
      <p:sp>
        <p:nvSpPr>
          <p:cNvPr id="166" name="object 65"/>
          <p:cNvSpPr/>
          <p:nvPr/>
        </p:nvSpPr>
        <p:spPr>
          <a:xfrm>
            <a:off x="5733773" y="2840887"/>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67" name="object 66"/>
          <p:cNvSpPr txBox="1"/>
          <p:nvPr/>
        </p:nvSpPr>
        <p:spPr>
          <a:xfrm>
            <a:off x="5853886" y="2875612"/>
            <a:ext cx="135643" cy="207446"/>
          </a:xfrm>
          <a:prstGeom prst="ellipse">
            <a:avLst/>
          </a:prstGeom>
        </p:spPr>
        <p:txBody>
          <a:bodyPr vert="horz" wrap="square" lIns="0" tIns="0" rIns="0" bIns="0" rtlCol="0">
            <a:spAutoFit/>
          </a:bodyPr>
          <a:lstStyle/>
          <a:p>
            <a:pPr marL="12700"/>
            <a:r>
              <a:rPr sz="1200" dirty="0">
                <a:solidFill>
                  <a:prstClr val="black"/>
                </a:solidFill>
                <a:latin typeface="Verdana (Body)"/>
                <a:cs typeface="Calibri"/>
              </a:rPr>
              <a:t>C</a:t>
            </a:r>
          </a:p>
        </p:txBody>
      </p:sp>
      <p:sp>
        <p:nvSpPr>
          <p:cNvPr id="168" name="object 71"/>
          <p:cNvSpPr/>
          <p:nvPr/>
        </p:nvSpPr>
        <p:spPr>
          <a:xfrm>
            <a:off x="5247342" y="2840887"/>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69" name="object 72"/>
          <p:cNvSpPr txBox="1"/>
          <p:nvPr/>
        </p:nvSpPr>
        <p:spPr>
          <a:xfrm>
            <a:off x="5363304" y="2875612"/>
            <a:ext cx="145583" cy="207446"/>
          </a:xfrm>
          <a:prstGeom prst="ellipse">
            <a:avLst/>
          </a:prstGeom>
        </p:spPr>
        <p:txBody>
          <a:bodyPr vert="horz" wrap="square" lIns="0" tIns="0" rIns="0" bIns="0" rtlCol="0">
            <a:spAutoFit/>
          </a:bodyPr>
          <a:lstStyle/>
          <a:p>
            <a:pPr marL="12700"/>
            <a:r>
              <a:rPr sz="1200" spc="-15" dirty="0">
                <a:solidFill>
                  <a:prstClr val="black"/>
                </a:solidFill>
                <a:latin typeface="Verdana (Body)"/>
                <a:cs typeface="Calibri"/>
              </a:rPr>
              <a:t>A</a:t>
            </a:r>
            <a:endParaRPr sz="1200" dirty="0">
              <a:solidFill>
                <a:prstClr val="black"/>
              </a:solidFill>
              <a:latin typeface="Verdana (Body)"/>
              <a:cs typeface="Calibri"/>
            </a:endParaRPr>
          </a:p>
        </p:txBody>
      </p:sp>
      <p:sp>
        <p:nvSpPr>
          <p:cNvPr id="170" name="object 77"/>
          <p:cNvSpPr/>
          <p:nvPr/>
        </p:nvSpPr>
        <p:spPr>
          <a:xfrm>
            <a:off x="5910648" y="3392905"/>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71" name="object 78"/>
          <p:cNvSpPr txBox="1"/>
          <p:nvPr/>
        </p:nvSpPr>
        <p:spPr>
          <a:xfrm>
            <a:off x="6023268" y="3433527"/>
            <a:ext cx="153183" cy="207446"/>
          </a:xfrm>
          <a:prstGeom prst="ellipse">
            <a:avLst/>
          </a:prstGeom>
        </p:spPr>
        <p:txBody>
          <a:bodyPr vert="horz" wrap="square" lIns="0" tIns="0" rIns="0" bIns="0" rtlCol="0">
            <a:spAutoFit/>
          </a:bodyPr>
          <a:lstStyle/>
          <a:p>
            <a:pPr marL="12700"/>
            <a:r>
              <a:rPr sz="1200" dirty="0">
                <a:solidFill>
                  <a:prstClr val="black"/>
                </a:solidFill>
                <a:latin typeface="Verdana (Body)"/>
                <a:cs typeface="Calibri"/>
              </a:rPr>
              <a:t>D</a:t>
            </a:r>
            <a:endParaRPr sz="1200">
              <a:solidFill>
                <a:prstClr val="black"/>
              </a:solidFill>
              <a:latin typeface="Verdana (Body)"/>
              <a:cs typeface="Calibri"/>
            </a:endParaRPr>
          </a:p>
        </p:txBody>
      </p:sp>
      <p:cxnSp>
        <p:nvCxnSpPr>
          <p:cNvPr id="172" name="直接箭头连接符 123"/>
          <p:cNvCxnSpPr>
            <a:stCxn id="125" idx="5"/>
            <a:endCxn id="154" idx="1"/>
          </p:cNvCxnSpPr>
          <p:nvPr/>
        </p:nvCxnSpPr>
        <p:spPr>
          <a:xfrm>
            <a:off x="6903928" y="1628619"/>
            <a:ext cx="418907" cy="19622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3" name="直接箭头连接符 124"/>
          <p:cNvCxnSpPr>
            <a:stCxn id="125" idx="3"/>
            <a:endCxn id="127" idx="7"/>
          </p:cNvCxnSpPr>
          <p:nvPr/>
        </p:nvCxnSpPr>
        <p:spPr>
          <a:xfrm flipH="1">
            <a:off x="6196476" y="1628619"/>
            <a:ext cx="418883" cy="19622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4" name="直接箭头连接符 125"/>
          <p:cNvCxnSpPr>
            <a:stCxn id="127" idx="4"/>
            <a:endCxn id="150" idx="7"/>
          </p:cNvCxnSpPr>
          <p:nvPr/>
        </p:nvCxnSpPr>
        <p:spPr>
          <a:xfrm flipH="1">
            <a:off x="5842726" y="2125657"/>
            <a:ext cx="209467"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5" name="直接箭头连接符 126"/>
          <p:cNvCxnSpPr>
            <a:stCxn id="154" idx="3"/>
            <a:endCxn id="156" idx="0"/>
          </p:cNvCxnSpPr>
          <p:nvPr/>
        </p:nvCxnSpPr>
        <p:spPr>
          <a:xfrm flipH="1">
            <a:off x="7113394" y="2074045"/>
            <a:ext cx="209441"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6" name="直接箭头连接符 127"/>
          <p:cNvCxnSpPr>
            <a:stCxn id="127" idx="4"/>
            <a:endCxn id="152" idx="1"/>
          </p:cNvCxnSpPr>
          <p:nvPr/>
        </p:nvCxnSpPr>
        <p:spPr>
          <a:xfrm>
            <a:off x="6052193" y="2125657"/>
            <a:ext cx="209441"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7" name="直接箭头连接符 128"/>
          <p:cNvCxnSpPr>
            <a:stCxn id="154" idx="5"/>
            <a:endCxn id="158" idx="0"/>
          </p:cNvCxnSpPr>
          <p:nvPr/>
        </p:nvCxnSpPr>
        <p:spPr>
          <a:xfrm>
            <a:off x="7611403" y="2074045"/>
            <a:ext cx="209442"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8" name="直接箭头连接符 129"/>
          <p:cNvCxnSpPr>
            <a:stCxn id="150" idx="4"/>
            <a:endCxn id="166" idx="0"/>
          </p:cNvCxnSpPr>
          <p:nvPr/>
        </p:nvCxnSpPr>
        <p:spPr>
          <a:xfrm>
            <a:off x="5698442" y="2641258"/>
            <a:ext cx="239380"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9" name="直接箭头连接符 130"/>
          <p:cNvCxnSpPr>
            <a:stCxn id="150" idx="4"/>
            <a:endCxn id="168" idx="0"/>
          </p:cNvCxnSpPr>
          <p:nvPr/>
        </p:nvCxnSpPr>
        <p:spPr>
          <a:xfrm flipH="1">
            <a:off x="5451392" y="2641258"/>
            <a:ext cx="247050"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0" name="直接箭头连接符 131"/>
          <p:cNvCxnSpPr>
            <a:stCxn id="156" idx="4"/>
            <a:endCxn id="164" idx="0"/>
          </p:cNvCxnSpPr>
          <p:nvPr/>
        </p:nvCxnSpPr>
        <p:spPr>
          <a:xfrm flipH="1">
            <a:off x="6985122" y="2641258"/>
            <a:ext cx="128272"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1" name="直接箭头连接符 132"/>
          <p:cNvCxnSpPr>
            <a:stCxn id="152" idx="4"/>
            <a:endCxn id="160" idx="0"/>
          </p:cNvCxnSpPr>
          <p:nvPr/>
        </p:nvCxnSpPr>
        <p:spPr>
          <a:xfrm>
            <a:off x="6405918" y="2641258"/>
            <a:ext cx="110231" cy="19557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2" name="直接箭头连接符 133"/>
          <p:cNvCxnSpPr>
            <a:stCxn id="156" idx="4"/>
            <a:endCxn id="162" idx="0"/>
          </p:cNvCxnSpPr>
          <p:nvPr/>
        </p:nvCxnSpPr>
        <p:spPr>
          <a:xfrm>
            <a:off x="7113394" y="2641258"/>
            <a:ext cx="358159"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3" name="直接箭头连接符 134"/>
          <p:cNvCxnSpPr>
            <a:stCxn id="166" idx="4"/>
            <a:endCxn id="170" idx="0"/>
          </p:cNvCxnSpPr>
          <p:nvPr/>
        </p:nvCxnSpPr>
        <p:spPr>
          <a:xfrm>
            <a:off x="5937823" y="3193311"/>
            <a:ext cx="176875" cy="199593"/>
          </a:xfrm>
          <a:prstGeom prst="straightConnector1">
            <a:avLst/>
          </a:prstGeom>
          <a:noFill/>
          <a:ln w="38100" cap="flat" cmpd="sng" algn="ctr">
            <a:solidFill>
              <a:srgbClr val="4F81BD">
                <a:shade val="95000"/>
                <a:satMod val="105000"/>
              </a:srgbClr>
            </a:solidFill>
            <a:prstDash val="solid"/>
            <a:tailEnd type="triangle"/>
          </a:ln>
          <a:effectLst/>
        </p:spPr>
      </p:cxnSp>
      <p:sp>
        <p:nvSpPr>
          <p:cNvPr id="184" name="文本框 11"/>
          <p:cNvSpPr txBox="1"/>
          <p:nvPr/>
        </p:nvSpPr>
        <p:spPr>
          <a:xfrm>
            <a:off x="4834762" y="1824843"/>
            <a:ext cx="838137" cy="276999"/>
          </a:xfrm>
          <a:prstGeom prst="rect">
            <a:avLst/>
          </a:prstGeom>
          <a:noFill/>
        </p:spPr>
        <p:txBody>
          <a:bodyPr wrap="square" rtlCol="0">
            <a:spAutoFit/>
          </a:bodyPr>
          <a:lstStyle/>
          <a:p>
            <a:pPr algn="r"/>
            <a:r>
              <a:rPr lang="en-US" altLang="zh-CN" sz="1200" dirty="0">
                <a:solidFill>
                  <a:srgbClr val="3366FF"/>
                </a:solidFill>
                <a:latin typeface="Verdana (Body)"/>
                <a:ea typeface="宋体" panose="02010600030101010101" pitchFamily="2" charset="-122"/>
              </a:rPr>
              <a:t>C=0</a:t>
            </a:r>
            <a:endParaRPr lang="zh-CN" altLang="en-US" sz="1200" dirty="0">
              <a:solidFill>
                <a:srgbClr val="3366FF"/>
              </a:solidFill>
              <a:latin typeface="Verdana (Body)"/>
              <a:ea typeface="宋体" panose="02010600030101010101" pitchFamily="2" charset="-122"/>
            </a:endParaRPr>
          </a:p>
        </p:txBody>
      </p:sp>
      <p:sp>
        <p:nvSpPr>
          <p:cNvPr id="185" name="文本框 60"/>
          <p:cNvSpPr txBox="1"/>
          <p:nvPr/>
        </p:nvSpPr>
        <p:spPr>
          <a:xfrm>
            <a:off x="4793855" y="2311109"/>
            <a:ext cx="653409" cy="276999"/>
          </a:xfrm>
          <a:prstGeom prst="rect">
            <a:avLst/>
          </a:prstGeom>
          <a:noFill/>
        </p:spPr>
        <p:txBody>
          <a:bodyPr wrap="square" rtlCol="0">
            <a:spAutoFit/>
          </a:bodyPr>
          <a:lstStyle/>
          <a:p>
            <a:pPr algn="r"/>
            <a:r>
              <a:rPr lang="en-US" altLang="zh-CN" sz="1200" dirty="0">
                <a:solidFill>
                  <a:srgbClr val="3366FF"/>
                </a:solidFill>
                <a:latin typeface="Verdana (Body)"/>
                <a:ea typeface="宋体" panose="02010600030101010101" pitchFamily="2" charset="-122"/>
              </a:rPr>
              <a:t>C=1</a:t>
            </a:r>
            <a:endParaRPr lang="zh-CN" altLang="en-US" sz="1200" dirty="0">
              <a:solidFill>
                <a:srgbClr val="3366FF"/>
              </a:solidFill>
              <a:latin typeface="Verdana (Body)"/>
              <a:ea typeface="宋体" panose="02010600030101010101" pitchFamily="2" charset="-122"/>
            </a:endParaRPr>
          </a:p>
        </p:txBody>
      </p:sp>
      <p:sp>
        <p:nvSpPr>
          <p:cNvPr id="186" name="文本框 61"/>
          <p:cNvSpPr txBox="1"/>
          <p:nvPr/>
        </p:nvSpPr>
        <p:spPr>
          <a:xfrm>
            <a:off x="4443166" y="2737225"/>
            <a:ext cx="638855" cy="276999"/>
          </a:xfrm>
          <a:prstGeom prst="rect">
            <a:avLst/>
          </a:prstGeom>
          <a:noFill/>
        </p:spPr>
        <p:txBody>
          <a:bodyPr wrap="square" rtlCol="0">
            <a:spAutoFit/>
          </a:bodyPr>
          <a:lstStyle/>
          <a:p>
            <a:pPr algn="r"/>
            <a:r>
              <a:rPr lang="en-US" altLang="zh-CN" sz="1200" dirty="0">
                <a:solidFill>
                  <a:srgbClr val="3366FF"/>
                </a:solidFill>
                <a:latin typeface="Verdana (Body)"/>
                <a:ea typeface="宋体" panose="02010600030101010101" pitchFamily="2" charset="-122"/>
              </a:rPr>
              <a:t>C=2</a:t>
            </a:r>
            <a:endParaRPr lang="zh-CN" altLang="en-US" sz="1200" dirty="0">
              <a:solidFill>
                <a:srgbClr val="3366FF"/>
              </a:solidFill>
              <a:latin typeface="Verdana (Body)"/>
              <a:ea typeface="宋体" panose="02010600030101010101" pitchFamily="2" charset="-122"/>
            </a:endParaRPr>
          </a:p>
        </p:txBody>
      </p:sp>
      <p:sp>
        <p:nvSpPr>
          <p:cNvPr id="5" name="Rectangle 4"/>
          <p:cNvSpPr/>
          <p:nvPr/>
        </p:nvSpPr>
        <p:spPr>
          <a:xfrm>
            <a:off x="5670662" y="5536643"/>
            <a:ext cx="292068" cy="307777"/>
          </a:xfrm>
          <a:prstGeom prst="rect">
            <a:avLst/>
          </a:prstGeom>
        </p:spPr>
        <p:txBody>
          <a:bodyPr wrap="none">
            <a:spAutoFit/>
          </a:bodyPr>
          <a:lstStyle/>
          <a:p>
            <a:pPr>
              <a:spcBef>
                <a:spcPts val="300"/>
              </a:spcBef>
            </a:pPr>
            <a:r>
              <a:rPr lang="en-SG" sz="1400">
                <a:solidFill>
                  <a:prstClr val="black"/>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52976826"/>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xEl>
                                              <p:pRg st="1" end="1"/>
                                            </p:txEl>
                                          </p:spTgt>
                                        </p:tgtEl>
                                      </p:cBhvr>
                                    </p:animEffect>
                                    <p:animScale>
                                      <p:cBhvr>
                                        <p:cTn id="7" dur="250" autoRev="1" fill="hold"/>
                                        <p:tgtEl>
                                          <p:spTgt spid="4">
                                            <p:txEl>
                                              <p:pRg st="1" end="1"/>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23"/>
                                        </p:tgtEl>
                                        <p:attrNameLst>
                                          <p:attrName>style.visibility</p:attrName>
                                        </p:attrNameLst>
                                      </p:cBhvr>
                                      <p:to>
                                        <p:strVal val="visible"/>
                                      </p:to>
                                    </p:set>
                                    <p:anim calcmode="lin" valueType="num">
                                      <p:cBhvr>
                                        <p:cTn id="12" dur="500" fill="hold"/>
                                        <p:tgtEl>
                                          <p:spTgt spid="123"/>
                                        </p:tgtEl>
                                        <p:attrNameLst>
                                          <p:attrName>ppt_w</p:attrName>
                                        </p:attrNameLst>
                                      </p:cBhvr>
                                      <p:tavLst>
                                        <p:tav tm="0">
                                          <p:val>
                                            <p:fltVal val="0"/>
                                          </p:val>
                                        </p:tav>
                                        <p:tav tm="100000">
                                          <p:val>
                                            <p:strVal val="#ppt_w"/>
                                          </p:val>
                                        </p:tav>
                                      </p:tavLst>
                                    </p:anim>
                                    <p:anim calcmode="lin" valueType="num">
                                      <p:cBhvr>
                                        <p:cTn id="13" dur="500" fill="hold"/>
                                        <p:tgtEl>
                                          <p:spTgt spid="123"/>
                                        </p:tgtEl>
                                        <p:attrNameLst>
                                          <p:attrName>ppt_h</p:attrName>
                                        </p:attrNameLst>
                                      </p:cBhvr>
                                      <p:tavLst>
                                        <p:tav tm="0">
                                          <p:val>
                                            <p:fltVal val="0"/>
                                          </p:val>
                                        </p:tav>
                                        <p:tav tm="100000">
                                          <p:val>
                                            <p:strVal val="#ppt_h"/>
                                          </p:val>
                                        </p:tav>
                                      </p:tavLst>
                                    </p:anim>
                                    <p:animEffect transition="in" filter="fade">
                                      <p:cBhvr>
                                        <p:cTn id="14" dur="500"/>
                                        <p:tgtEl>
                                          <p:spTgt spid="12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84"/>
                                        </p:tgtEl>
                                        <p:attrNameLst>
                                          <p:attrName>style.visibility</p:attrName>
                                        </p:attrNameLst>
                                      </p:cBhvr>
                                      <p:to>
                                        <p:strVal val="visible"/>
                                      </p:to>
                                    </p:set>
                                    <p:anim calcmode="lin" valueType="num">
                                      <p:cBhvr>
                                        <p:cTn id="19" dur="500" fill="hold"/>
                                        <p:tgtEl>
                                          <p:spTgt spid="184"/>
                                        </p:tgtEl>
                                        <p:attrNameLst>
                                          <p:attrName>ppt_w</p:attrName>
                                        </p:attrNameLst>
                                      </p:cBhvr>
                                      <p:tavLst>
                                        <p:tav tm="0">
                                          <p:val>
                                            <p:fltVal val="0"/>
                                          </p:val>
                                        </p:tav>
                                        <p:tav tm="100000">
                                          <p:val>
                                            <p:strVal val="#ppt_w"/>
                                          </p:val>
                                        </p:tav>
                                      </p:tavLst>
                                    </p:anim>
                                    <p:anim calcmode="lin" valueType="num">
                                      <p:cBhvr>
                                        <p:cTn id="20" dur="500" fill="hold"/>
                                        <p:tgtEl>
                                          <p:spTgt spid="184"/>
                                        </p:tgtEl>
                                        <p:attrNameLst>
                                          <p:attrName>ppt_h</p:attrName>
                                        </p:attrNameLst>
                                      </p:cBhvr>
                                      <p:tavLst>
                                        <p:tav tm="0">
                                          <p:val>
                                            <p:fltVal val="0"/>
                                          </p:val>
                                        </p:tav>
                                        <p:tav tm="100000">
                                          <p:val>
                                            <p:strVal val="#ppt_h"/>
                                          </p:val>
                                        </p:tav>
                                      </p:tavLst>
                                    </p:anim>
                                    <p:animEffect transition="in" filter="fade">
                                      <p:cBhvr>
                                        <p:cTn id="21" dur="500"/>
                                        <p:tgtEl>
                                          <p:spTgt spid="184"/>
                                        </p:tgtEl>
                                      </p:cBhvr>
                                    </p:animEffect>
                                  </p:childTnLst>
                                </p:cTn>
                              </p:par>
                            </p:childTnLst>
                          </p:cTn>
                        </p:par>
                      </p:childTnLst>
                    </p:cTn>
                  </p:par>
                  <p:par>
                    <p:cTn id="22" fill="hold">
                      <p:stCondLst>
                        <p:cond delay="indefinite"/>
                      </p:stCondLst>
                      <p:childTnLst>
                        <p:par>
                          <p:cTn id="23" fill="hold">
                            <p:stCondLst>
                              <p:cond delay="0"/>
                            </p:stCondLst>
                            <p:childTnLst>
                              <p:par>
                                <p:cTn id="24" presetID="26" presetClass="emph" presetSubtype="0" fill="hold" nodeType="clickEffect">
                                  <p:stCondLst>
                                    <p:cond delay="0"/>
                                  </p:stCondLst>
                                  <p:childTnLst>
                                    <p:animEffect transition="out" filter="fade">
                                      <p:cBhvr>
                                        <p:cTn id="25" dur="500" tmFilter="0, 0; .2, .5; .8, .5; 1, 0"/>
                                        <p:tgtEl>
                                          <p:spTgt spid="47">
                                            <p:txEl>
                                              <p:pRg st="8" end="8"/>
                                            </p:txEl>
                                          </p:spTgt>
                                        </p:tgtEl>
                                      </p:cBhvr>
                                    </p:animEffect>
                                    <p:animScale>
                                      <p:cBhvr>
                                        <p:cTn id="26" dur="250" autoRev="1" fill="hold"/>
                                        <p:tgtEl>
                                          <p:spTgt spid="47">
                                            <p:txEl>
                                              <p:pRg st="8" end="8"/>
                                            </p:txEl>
                                          </p:spTgt>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1" nodeType="clickEffect">
                                  <p:stCondLst>
                                    <p:cond delay="0"/>
                                  </p:stCondLst>
                                  <p:childTnLst>
                                    <p:animMotion origin="layout" path="M 1.66667E-6 -2.22222E-6 L -0.03715 0.07639 " pathEditMode="relative" rAng="0" ptsTypes="AA">
                                      <p:cBhvr>
                                        <p:cTn id="30" dur="2000" fill="hold"/>
                                        <p:tgtEl>
                                          <p:spTgt spid="123"/>
                                        </p:tgtEl>
                                        <p:attrNameLst>
                                          <p:attrName>ppt_x</p:attrName>
                                          <p:attrName>ppt_y</p:attrName>
                                        </p:attrNameLst>
                                      </p:cBhvr>
                                      <p:rCtr x="-1858" y="3819"/>
                                    </p:animMotion>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85"/>
                                        </p:tgtEl>
                                        <p:attrNameLst>
                                          <p:attrName>style.visibility</p:attrName>
                                        </p:attrNameLst>
                                      </p:cBhvr>
                                      <p:to>
                                        <p:strVal val="visible"/>
                                      </p:to>
                                    </p:set>
                                    <p:anim calcmode="lin" valueType="num">
                                      <p:cBhvr>
                                        <p:cTn id="35" dur="500" fill="hold"/>
                                        <p:tgtEl>
                                          <p:spTgt spid="185"/>
                                        </p:tgtEl>
                                        <p:attrNameLst>
                                          <p:attrName>ppt_w</p:attrName>
                                        </p:attrNameLst>
                                      </p:cBhvr>
                                      <p:tavLst>
                                        <p:tav tm="0">
                                          <p:val>
                                            <p:fltVal val="0"/>
                                          </p:val>
                                        </p:tav>
                                        <p:tav tm="100000">
                                          <p:val>
                                            <p:strVal val="#ppt_w"/>
                                          </p:val>
                                        </p:tav>
                                      </p:tavLst>
                                    </p:anim>
                                    <p:anim calcmode="lin" valueType="num">
                                      <p:cBhvr>
                                        <p:cTn id="36" dur="500" fill="hold"/>
                                        <p:tgtEl>
                                          <p:spTgt spid="185"/>
                                        </p:tgtEl>
                                        <p:attrNameLst>
                                          <p:attrName>ppt_h</p:attrName>
                                        </p:attrNameLst>
                                      </p:cBhvr>
                                      <p:tavLst>
                                        <p:tav tm="0">
                                          <p:val>
                                            <p:fltVal val="0"/>
                                          </p:val>
                                        </p:tav>
                                        <p:tav tm="100000">
                                          <p:val>
                                            <p:strVal val="#ppt_h"/>
                                          </p:val>
                                        </p:tav>
                                      </p:tavLst>
                                    </p:anim>
                                    <p:animEffect transition="in" filter="fade">
                                      <p:cBhvr>
                                        <p:cTn id="37" dur="500"/>
                                        <p:tgtEl>
                                          <p:spTgt spid="185"/>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mph" presetSubtype="0" fill="hold" nodeType="clickEffect">
                                  <p:stCondLst>
                                    <p:cond delay="0"/>
                                  </p:stCondLst>
                                  <p:childTnLst>
                                    <p:animEffect transition="out" filter="fade">
                                      <p:cBhvr>
                                        <p:cTn id="41" dur="500" tmFilter="0, 0; .2, .5; .8, .5; 1, 0"/>
                                        <p:tgtEl>
                                          <p:spTgt spid="47">
                                            <p:txEl>
                                              <p:pRg st="8" end="8"/>
                                            </p:txEl>
                                          </p:spTgt>
                                        </p:tgtEl>
                                      </p:cBhvr>
                                    </p:animEffect>
                                    <p:animScale>
                                      <p:cBhvr>
                                        <p:cTn id="42" dur="250" autoRev="1" fill="hold"/>
                                        <p:tgtEl>
                                          <p:spTgt spid="47">
                                            <p:txEl>
                                              <p:pRg st="8" end="8"/>
                                            </p:txEl>
                                          </p:spTgt>
                                        </p:tgtEl>
                                      </p:cBhvr>
                                      <p:by x="105000" y="105000"/>
                                    </p:animScale>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2" nodeType="clickEffect">
                                  <p:stCondLst>
                                    <p:cond delay="0"/>
                                  </p:stCondLst>
                                  <p:childTnLst>
                                    <p:animMotion origin="layout" path="M -0.03715 0.07639 L -0.075 0.15463 " pathEditMode="relative" rAng="0" ptsTypes="AA">
                                      <p:cBhvr>
                                        <p:cTn id="46" dur="2000" fill="hold"/>
                                        <p:tgtEl>
                                          <p:spTgt spid="123"/>
                                        </p:tgtEl>
                                        <p:attrNameLst>
                                          <p:attrName>ppt_x</p:attrName>
                                          <p:attrName>ppt_y</p:attrName>
                                        </p:attrNameLst>
                                      </p:cBhvr>
                                      <p:rCtr x="-1892" y="3912"/>
                                    </p:animMotion>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186"/>
                                        </p:tgtEl>
                                        <p:attrNameLst>
                                          <p:attrName>style.visibility</p:attrName>
                                        </p:attrNameLst>
                                      </p:cBhvr>
                                      <p:to>
                                        <p:strVal val="visible"/>
                                      </p:to>
                                    </p:set>
                                    <p:anim calcmode="lin" valueType="num">
                                      <p:cBhvr>
                                        <p:cTn id="51" dur="500" fill="hold"/>
                                        <p:tgtEl>
                                          <p:spTgt spid="186"/>
                                        </p:tgtEl>
                                        <p:attrNameLst>
                                          <p:attrName>ppt_w</p:attrName>
                                        </p:attrNameLst>
                                      </p:cBhvr>
                                      <p:tavLst>
                                        <p:tav tm="0">
                                          <p:val>
                                            <p:fltVal val="0"/>
                                          </p:val>
                                        </p:tav>
                                        <p:tav tm="100000">
                                          <p:val>
                                            <p:strVal val="#ppt_w"/>
                                          </p:val>
                                        </p:tav>
                                      </p:tavLst>
                                    </p:anim>
                                    <p:anim calcmode="lin" valueType="num">
                                      <p:cBhvr>
                                        <p:cTn id="52" dur="500" fill="hold"/>
                                        <p:tgtEl>
                                          <p:spTgt spid="186"/>
                                        </p:tgtEl>
                                        <p:attrNameLst>
                                          <p:attrName>ppt_h</p:attrName>
                                        </p:attrNameLst>
                                      </p:cBhvr>
                                      <p:tavLst>
                                        <p:tav tm="0">
                                          <p:val>
                                            <p:fltVal val="0"/>
                                          </p:val>
                                        </p:tav>
                                        <p:tav tm="100000">
                                          <p:val>
                                            <p:strVal val="#ppt_h"/>
                                          </p:val>
                                        </p:tav>
                                      </p:tavLst>
                                    </p:anim>
                                    <p:animEffect transition="in" filter="fade">
                                      <p:cBhvr>
                                        <p:cTn id="53" dur="500"/>
                                        <p:tgtEl>
                                          <p:spTgt spid="186"/>
                                        </p:tgtEl>
                                      </p:cBhvr>
                                    </p:animEffect>
                                  </p:childTnLst>
                                </p:cTn>
                              </p:par>
                            </p:childTnLst>
                          </p:cTn>
                        </p:par>
                      </p:childTnLst>
                    </p:cTn>
                  </p:par>
                  <p:par>
                    <p:cTn id="54" fill="hold">
                      <p:stCondLst>
                        <p:cond delay="indefinite"/>
                      </p:stCondLst>
                      <p:childTnLst>
                        <p:par>
                          <p:cTn id="55" fill="hold">
                            <p:stCondLst>
                              <p:cond delay="0"/>
                            </p:stCondLst>
                            <p:childTnLst>
                              <p:par>
                                <p:cTn id="56" presetID="26" presetClass="emph" presetSubtype="0" fill="hold" nodeType="clickEffect">
                                  <p:stCondLst>
                                    <p:cond delay="0"/>
                                  </p:stCondLst>
                                  <p:childTnLst>
                                    <p:animEffect transition="out" filter="fade">
                                      <p:cBhvr>
                                        <p:cTn id="57" dur="500" tmFilter="0, 0; .2, .5; .8, .5; 1, 0"/>
                                        <p:tgtEl>
                                          <p:spTgt spid="47">
                                            <p:txEl>
                                              <p:pRg st="3" end="3"/>
                                            </p:txEl>
                                          </p:spTgt>
                                        </p:tgtEl>
                                      </p:cBhvr>
                                    </p:animEffect>
                                    <p:animScale>
                                      <p:cBhvr>
                                        <p:cTn id="58" dur="250" autoRev="1" fill="hold"/>
                                        <p:tgtEl>
                                          <p:spTgt spid="47">
                                            <p:txEl>
                                              <p:pRg st="3" end="3"/>
                                            </p:txEl>
                                          </p:spTgt>
                                        </p:tgtEl>
                                      </p:cBhvr>
                                      <p:by x="105000" y="105000"/>
                                    </p:animScale>
                                  </p:childTnLst>
                                </p:cTn>
                              </p:par>
                            </p:childTnLst>
                          </p:cTn>
                        </p:par>
                      </p:childTnLst>
                    </p:cTn>
                  </p:par>
                  <p:par>
                    <p:cTn id="59" fill="hold">
                      <p:stCondLst>
                        <p:cond delay="indefinite"/>
                      </p:stCondLst>
                      <p:childTnLst>
                        <p:par>
                          <p:cTn id="60" fill="hold">
                            <p:stCondLst>
                              <p:cond delay="0"/>
                            </p:stCondLst>
                            <p:childTnLst>
                              <p:par>
                                <p:cTn id="61" presetID="1" presetClass="emph" presetSubtype="2" fill="hold" nodeType="clickEffect">
                                  <p:stCondLst>
                                    <p:cond delay="0"/>
                                  </p:stCondLst>
                                  <p:childTnLst>
                                    <p:animClr clrSpc="rgb" dir="cw">
                                      <p:cBhvr>
                                        <p:cTn id="62" dur="2000" fill="hold"/>
                                        <p:tgtEl>
                                          <p:spTgt spid="168"/>
                                        </p:tgtEl>
                                        <p:attrNameLst>
                                          <p:attrName>fillcolor</p:attrName>
                                        </p:attrNameLst>
                                      </p:cBhvr>
                                      <p:to>
                                        <a:srgbClr val="F4B183"/>
                                      </p:to>
                                    </p:animClr>
                                    <p:set>
                                      <p:cBhvr>
                                        <p:cTn id="63" dur="2000" fill="hold"/>
                                        <p:tgtEl>
                                          <p:spTgt spid="168"/>
                                        </p:tgtEl>
                                        <p:attrNameLst>
                                          <p:attrName>fill.type</p:attrName>
                                        </p:attrNameLst>
                                      </p:cBhvr>
                                      <p:to>
                                        <p:strVal val="solid"/>
                                      </p:to>
                                    </p:set>
                                    <p:set>
                                      <p:cBhvr>
                                        <p:cTn id="64" dur="2000" fill="hold"/>
                                        <p:tgtEl>
                                          <p:spTgt spid="168"/>
                                        </p:tgtEl>
                                        <p:attrNameLst>
                                          <p:attrName>fill.on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42" presetClass="path" presetSubtype="0" accel="50000" decel="50000" fill="hold" grpId="3" nodeType="clickEffect">
                                  <p:stCondLst>
                                    <p:cond delay="0"/>
                                  </p:stCondLst>
                                  <p:childTnLst>
                                    <p:animMotion origin="layout" path="M -0.075 0.15463 L -0.03715 0.07639 " pathEditMode="relative" rAng="0" ptsTypes="AA">
                                      <p:cBhvr>
                                        <p:cTn id="68" dur="2000" fill="hold"/>
                                        <p:tgtEl>
                                          <p:spTgt spid="123"/>
                                        </p:tgtEl>
                                        <p:attrNameLst>
                                          <p:attrName>ppt_x</p:attrName>
                                          <p:attrName>ppt_y</p:attrName>
                                        </p:attrNameLst>
                                      </p:cBhvr>
                                      <p:rCtr x="1910" y="-3912"/>
                                    </p:animMotion>
                                  </p:childTnLst>
                                </p:cTn>
                              </p:par>
                            </p:childTnLst>
                          </p:cTn>
                        </p:par>
                      </p:childTnLst>
                    </p:cTn>
                  </p:par>
                  <p:par>
                    <p:cTn id="69" fill="hold">
                      <p:stCondLst>
                        <p:cond delay="indefinite"/>
                      </p:stCondLst>
                      <p:childTnLst>
                        <p:par>
                          <p:cTn id="70" fill="hold">
                            <p:stCondLst>
                              <p:cond delay="0"/>
                            </p:stCondLst>
                            <p:childTnLst>
                              <p:par>
                                <p:cTn id="71" presetID="26" presetClass="emph" presetSubtype="0" fill="hold" nodeType="clickEffect">
                                  <p:stCondLst>
                                    <p:cond delay="0"/>
                                  </p:stCondLst>
                                  <p:childTnLst>
                                    <p:animEffect transition="out" filter="fade">
                                      <p:cBhvr>
                                        <p:cTn id="72" dur="500" tmFilter="0, 0; .2, .5; .8, .5; 1, 0"/>
                                        <p:tgtEl>
                                          <p:spTgt spid="47">
                                            <p:txEl>
                                              <p:pRg st="9" end="9"/>
                                            </p:txEl>
                                          </p:spTgt>
                                        </p:tgtEl>
                                      </p:cBhvr>
                                    </p:animEffect>
                                    <p:animScale>
                                      <p:cBhvr>
                                        <p:cTn id="73" dur="250" autoRev="1" fill="hold"/>
                                        <p:tgtEl>
                                          <p:spTgt spid="47">
                                            <p:txEl>
                                              <p:pRg st="9" end="9"/>
                                            </p:txEl>
                                          </p:spTgt>
                                        </p:tgtEl>
                                      </p:cBhvr>
                                      <p:by x="105000" y="105000"/>
                                    </p:animScale>
                                  </p:childTnLst>
                                </p:cTn>
                              </p:par>
                            </p:childTnLst>
                          </p:cTn>
                        </p:par>
                      </p:childTnLst>
                    </p:cTn>
                  </p:par>
                  <p:par>
                    <p:cTn id="74" fill="hold">
                      <p:stCondLst>
                        <p:cond delay="indefinite"/>
                      </p:stCondLst>
                      <p:childTnLst>
                        <p:par>
                          <p:cTn id="75" fill="hold">
                            <p:stCondLst>
                              <p:cond delay="0"/>
                            </p:stCondLst>
                            <p:childTnLst>
                              <p:par>
                                <p:cTn id="76" presetID="42" presetClass="path" presetSubtype="0" accel="50000" decel="50000" fill="hold" grpId="4" nodeType="clickEffect">
                                  <p:stCondLst>
                                    <p:cond delay="0"/>
                                  </p:stCondLst>
                                  <p:childTnLst>
                                    <p:animMotion origin="layout" path="M -0.03715 0.07639 L -0.00781 0.15463 " pathEditMode="relative" rAng="0" ptsTypes="AA">
                                      <p:cBhvr>
                                        <p:cTn id="77" dur="2000" fill="hold"/>
                                        <p:tgtEl>
                                          <p:spTgt spid="123"/>
                                        </p:tgtEl>
                                        <p:attrNameLst>
                                          <p:attrName>ppt_x</p:attrName>
                                          <p:attrName>ppt_y</p:attrName>
                                        </p:attrNameLst>
                                      </p:cBhvr>
                                      <p:rCtr x="1458" y="3912"/>
                                    </p:animMotion>
                                  </p:childTnLst>
                                </p:cTn>
                              </p:par>
                            </p:childTnLst>
                          </p:cTn>
                        </p:par>
                      </p:childTnLst>
                    </p:cTn>
                  </p:par>
                  <p:par>
                    <p:cTn id="78" fill="hold">
                      <p:stCondLst>
                        <p:cond delay="indefinite"/>
                      </p:stCondLst>
                      <p:childTnLst>
                        <p:par>
                          <p:cTn id="79" fill="hold">
                            <p:stCondLst>
                              <p:cond delay="0"/>
                            </p:stCondLst>
                            <p:childTnLst>
                              <p:par>
                                <p:cTn id="80" presetID="26" presetClass="emph" presetSubtype="0" fill="hold" nodeType="clickEffect">
                                  <p:stCondLst>
                                    <p:cond delay="0"/>
                                  </p:stCondLst>
                                  <p:childTnLst>
                                    <p:animEffect transition="out" filter="fade">
                                      <p:cBhvr>
                                        <p:cTn id="81" dur="500" tmFilter="0, 0; .2, .5; .8, .5; 1, 0"/>
                                        <p:tgtEl>
                                          <p:spTgt spid="47">
                                            <p:txEl>
                                              <p:pRg st="3" end="3"/>
                                            </p:txEl>
                                          </p:spTgt>
                                        </p:tgtEl>
                                      </p:cBhvr>
                                    </p:animEffect>
                                    <p:animScale>
                                      <p:cBhvr>
                                        <p:cTn id="82" dur="250" autoRev="1" fill="hold"/>
                                        <p:tgtEl>
                                          <p:spTgt spid="47">
                                            <p:txEl>
                                              <p:pRg st="3" end="3"/>
                                            </p:txEl>
                                          </p:spTgt>
                                        </p:tgtEl>
                                      </p:cBhvr>
                                      <p:by x="105000" y="105000"/>
                                    </p:animScale>
                                  </p:childTnLst>
                                </p:cTn>
                              </p:par>
                            </p:childTnLst>
                          </p:cTn>
                        </p:par>
                      </p:childTnLst>
                    </p:cTn>
                  </p:par>
                  <p:par>
                    <p:cTn id="83" fill="hold">
                      <p:stCondLst>
                        <p:cond delay="indefinite"/>
                      </p:stCondLst>
                      <p:childTnLst>
                        <p:par>
                          <p:cTn id="84" fill="hold">
                            <p:stCondLst>
                              <p:cond delay="0"/>
                            </p:stCondLst>
                            <p:childTnLst>
                              <p:par>
                                <p:cTn id="85" presetID="1" presetClass="emph" presetSubtype="2" fill="hold" nodeType="clickEffect">
                                  <p:stCondLst>
                                    <p:cond delay="0"/>
                                  </p:stCondLst>
                                  <p:childTnLst>
                                    <p:animClr clrSpc="rgb" dir="cw">
                                      <p:cBhvr>
                                        <p:cTn id="86" dur="2000" fill="hold"/>
                                        <p:tgtEl>
                                          <p:spTgt spid="166"/>
                                        </p:tgtEl>
                                        <p:attrNameLst>
                                          <p:attrName>fillcolor</p:attrName>
                                        </p:attrNameLst>
                                      </p:cBhvr>
                                      <p:to>
                                        <a:srgbClr val="F4B183"/>
                                      </p:to>
                                    </p:animClr>
                                    <p:set>
                                      <p:cBhvr>
                                        <p:cTn id="87" dur="2000" fill="hold"/>
                                        <p:tgtEl>
                                          <p:spTgt spid="166"/>
                                        </p:tgtEl>
                                        <p:attrNameLst>
                                          <p:attrName>fill.type</p:attrName>
                                        </p:attrNameLst>
                                      </p:cBhvr>
                                      <p:to>
                                        <p:strVal val="solid"/>
                                      </p:to>
                                    </p:set>
                                    <p:set>
                                      <p:cBhvr>
                                        <p:cTn id="88" dur="2000" fill="hold"/>
                                        <p:tgtEl>
                                          <p:spTgt spid="166"/>
                                        </p:tgtEl>
                                        <p:attrNameLst>
                                          <p:attrName>fill.on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26" presetClass="emph" presetSubtype="0" fill="hold" nodeType="clickEffect">
                                  <p:stCondLst>
                                    <p:cond delay="0"/>
                                  </p:stCondLst>
                                  <p:childTnLst>
                                    <p:animEffect transition="out" filter="fade">
                                      <p:cBhvr>
                                        <p:cTn id="92" dur="500" tmFilter="0, 0; .2, .5; .8, .5; 1, 0"/>
                                        <p:tgtEl>
                                          <p:spTgt spid="47">
                                            <p:txEl>
                                              <p:pRg st="5" end="5"/>
                                            </p:txEl>
                                          </p:spTgt>
                                        </p:tgtEl>
                                      </p:cBhvr>
                                    </p:animEffect>
                                    <p:animScale>
                                      <p:cBhvr>
                                        <p:cTn id="93" dur="250" autoRev="1" fill="hold"/>
                                        <p:tgtEl>
                                          <p:spTgt spid="47">
                                            <p:txEl>
                                              <p:pRg st="5" end="5"/>
                                            </p:txEl>
                                          </p:spTgt>
                                        </p:tgtEl>
                                      </p:cBhvr>
                                      <p:by x="105000" y="105000"/>
                                    </p:animScale>
                                  </p:childTnLst>
                                </p:cTn>
                              </p:par>
                            </p:childTnLst>
                          </p:cTn>
                        </p:par>
                      </p:childTnLst>
                    </p:cTn>
                  </p:par>
                  <p:par>
                    <p:cTn id="94" fill="hold">
                      <p:stCondLst>
                        <p:cond delay="indefinite"/>
                      </p:stCondLst>
                      <p:childTnLst>
                        <p:par>
                          <p:cTn id="95" fill="hold">
                            <p:stCondLst>
                              <p:cond delay="0"/>
                            </p:stCondLst>
                            <p:childTnLst>
                              <p:par>
                                <p:cTn id="96" presetID="42" presetClass="path" presetSubtype="0" accel="50000" decel="50000" fill="hold" grpId="5" nodeType="clickEffect">
                                  <p:stCondLst>
                                    <p:cond delay="0"/>
                                  </p:stCondLst>
                                  <p:childTnLst>
                                    <p:animMotion origin="layout" path="M -0.00782 0.15463 L -0.03715 0.07639 " pathEditMode="relative" rAng="0" ptsTypes="AA">
                                      <p:cBhvr>
                                        <p:cTn id="97" dur="2000" fill="hold"/>
                                        <p:tgtEl>
                                          <p:spTgt spid="123"/>
                                        </p:tgtEl>
                                        <p:attrNameLst>
                                          <p:attrName>ppt_x</p:attrName>
                                          <p:attrName>ppt_y</p:attrName>
                                        </p:attrNameLst>
                                      </p:cBhvr>
                                      <p:rCtr x="-1510" y="-3912"/>
                                    </p:animMotion>
                                  </p:childTnLst>
                                </p:cTn>
                              </p:par>
                            </p:childTnLst>
                          </p:cTn>
                        </p:par>
                      </p:childTnLst>
                    </p:cTn>
                  </p:par>
                  <p:par>
                    <p:cTn id="98" fill="hold">
                      <p:stCondLst>
                        <p:cond delay="indefinite"/>
                      </p:stCondLst>
                      <p:childTnLst>
                        <p:par>
                          <p:cTn id="99" fill="hold">
                            <p:stCondLst>
                              <p:cond delay="0"/>
                            </p:stCondLst>
                            <p:childTnLst>
                              <p:par>
                                <p:cTn id="100" presetID="42" presetClass="path" presetSubtype="0" accel="50000" decel="50000" fill="hold" grpId="6" nodeType="clickEffect">
                                  <p:stCondLst>
                                    <p:cond delay="0"/>
                                  </p:stCondLst>
                                  <p:childTnLst>
                                    <p:animMotion origin="layout" path="M -0.03715 0.07639 L -3.61111E-6 1.85185E-6 " pathEditMode="relative" rAng="0" ptsTypes="AA">
                                      <p:cBhvr>
                                        <p:cTn id="101" dur="2000" fill="hold"/>
                                        <p:tgtEl>
                                          <p:spTgt spid="123"/>
                                        </p:tgtEl>
                                        <p:attrNameLst>
                                          <p:attrName>ppt_x</p:attrName>
                                          <p:attrName>ppt_y</p:attrName>
                                        </p:attrNameLst>
                                      </p:cBhvr>
                                      <p:rCtr x="1910" y="-3773"/>
                                    </p:animMotion>
                                  </p:childTnLst>
                                </p:cTn>
                              </p:par>
                            </p:childTnLst>
                          </p:cTn>
                        </p:par>
                      </p:childTnLst>
                    </p:cTn>
                  </p:par>
                  <p:par>
                    <p:cTn id="102" fill="hold">
                      <p:stCondLst>
                        <p:cond delay="indefinite"/>
                      </p:stCondLst>
                      <p:childTnLst>
                        <p:par>
                          <p:cTn id="103" fill="hold">
                            <p:stCondLst>
                              <p:cond delay="0"/>
                            </p:stCondLst>
                            <p:childTnLst>
                              <p:par>
                                <p:cTn id="104" presetID="26" presetClass="emph" presetSubtype="0" fill="hold" nodeType="clickEffect">
                                  <p:stCondLst>
                                    <p:cond delay="0"/>
                                  </p:stCondLst>
                                  <p:childTnLst>
                                    <p:animEffect transition="out" filter="fade">
                                      <p:cBhvr>
                                        <p:cTn id="105" dur="500" tmFilter="0, 0; .2, .5; .8, .5; 1, 0"/>
                                        <p:tgtEl>
                                          <p:spTgt spid="47">
                                            <p:txEl>
                                              <p:pRg st="9" end="9"/>
                                            </p:txEl>
                                          </p:spTgt>
                                        </p:tgtEl>
                                      </p:cBhvr>
                                    </p:animEffect>
                                    <p:animScale>
                                      <p:cBhvr>
                                        <p:cTn id="106" dur="250" autoRev="1" fill="hold"/>
                                        <p:tgtEl>
                                          <p:spTgt spid="47">
                                            <p:txEl>
                                              <p:pRg st="9" end="9"/>
                                            </p:txEl>
                                          </p:spTgt>
                                        </p:tgtEl>
                                      </p:cBhvr>
                                      <p:by x="105000" y="105000"/>
                                    </p:animScale>
                                  </p:childTnLst>
                                </p:cTn>
                              </p:par>
                            </p:childTnLst>
                          </p:cTn>
                        </p:par>
                      </p:childTnLst>
                    </p:cTn>
                  </p:par>
                  <p:par>
                    <p:cTn id="107" fill="hold">
                      <p:stCondLst>
                        <p:cond delay="indefinite"/>
                      </p:stCondLst>
                      <p:childTnLst>
                        <p:par>
                          <p:cTn id="108" fill="hold">
                            <p:stCondLst>
                              <p:cond delay="0"/>
                            </p:stCondLst>
                            <p:childTnLst>
                              <p:par>
                                <p:cTn id="109" presetID="42" presetClass="path" presetSubtype="0" accel="50000" decel="50000" fill="hold" grpId="7" nodeType="clickEffect">
                                  <p:stCondLst>
                                    <p:cond delay="0"/>
                                  </p:stCondLst>
                                  <p:childTnLst>
                                    <p:animMotion origin="layout" path="M 1.66667E-6 -2.22222E-6 L 0.03854 0.07639 " pathEditMode="relative" rAng="0" ptsTypes="AA">
                                      <p:cBhvr>
                                        <p:cTn id="110" dur="2000" fill="hold"/>
                                        <p:tgtEl>
                                          <p:spTgt spid="123"/>
                                        </p:tgtEl>
                                        <p:attrNameLst>
                                          <p:attrName>ppt_x</p:attrName>
                                          <p:attrName>ppt_y</p:attrName>
                                        </p:attrNameLst>
                                      </p:cBhvr>
                                      <p:rCtr x="1927" y="3819"/>
                                    </p:animMotion>
                                  </p:childTnLst>
                                </p:cTn>
                              </p:par>
                            </p:childTnLst>
                          </p:cTn>
                        </p:par>
                      </p:childTnLst>
                    </p:cTn>
                  </p:par>
                  <p:par>
                    <p:cTn id="111" fill="hold">
                      <p:stCondLst>
                        <p:cond delay="indefinite"/>
                      </p:stCondLst>
                      <p:childTnLst>
                        <p:par>
                          <p:cTn id="112" fill="hold">
                            <p:stCondLst>
                              <p:cond delay="0"/>
                            </p:stCondLst>
                            <p:childTnLst>
                              <p:par>
                                <p:cTn id="113" presetID="26" presetClass="emph" presetSubtype="0" fill="hold" nodeType="clickEffect">
                                  <p:stCondLst>
                                    <p:cond delay="0"/>
                                  </p:stCondLst>
                                  <p:childTnLst>
                                    <p:animEffect transition="out" filter="fade">
                                      <p:cBhvr>
                                        <p:cTn id="114" dur="500" tmFilter="0, 0; .2, .5; .8, .5; 1, 0"/>
                                        <p:tgtEl>
                                          <p:spTgt spid="47">
                                            <p:txEl>
                                              <p:pRg st="9" end="9"/>
                                            </p:txEl>
                                          </p:spTgt>
                                        </p:tgtEl>
                                      </p:cBhvr>
                                    </p:animEffect>
                                    <p:animScale>
                                      <p:cBhvr>
                                        <p:cTn id="115" dur="250" autoRev="1" fill="hold"/>
                                        <p:tgtEl>
                                          <p:spTgt spid="47">
                                            <p:txEl>
                                              <p:pRg st="9" end="9"/>
                                            </p:txEl>
                                          </p:spTgt>
                                        </p:tgtEl>
                                      </p:cBhvr>
                                      <p:by x="105000" y="105000"/>
                                    </p:animScale>
                                  </p:childTnLst>
                                </p:cTn>
                              </p:par>
                            </p:childTnLst>
                          </p:cTn>
                        </p:par>
                      </p:childTnLst>
                    </p:cTn>
                  </p:par>
                  <p:par>
                    <p:cTn id="116" fill="hold">
                      <p:stCondLst>
                        <p:cond delay="indefinite"/>
                      </p:stCondLst>
                      <p:childTnLst>
                        <p:par>
                          <p:cTn id="117" fill="hold">
                            <p:stCondLst>
                              <p:cond delay="0"/>
                            </p:stCondLst>
                            <p:childTnLst>
                              <p:par>
                                <p:cTn id="118" presetID="42" presetClass="path" presetSubtype="0" accel="50000" decel="50000" fill="hold" grpId="8" nodeType="clickEffect">
                                  <p:stCondLst>
                                    <p:cond delay="0"/>
                                  </p:stCondLst>
                                  <p:childTnLst>
                                    <p:animMotion origin="layout" path="M 0.03854 0.07639 L 0.04722 0.15463 " pathEditMode="relative" rAng="0" ptsTypes="AA">
                                      <p:cBhvr>
                                        <p:cTn id="119" dur="2000" fill="hold"/>
                                        <p:tgtEl>
                                          <p:spTgt spid="123"/>
                                        </p:tgtEl>
                                        <p:attrNameLst>
                                          <p:attrName>ppt_x</p:attrName>
                                          <p:attrName>ppt_y</p:attrName>
                                        </p:attrNameLst>
                                      </p:cBhvr>
                                      <p:rCtr x="451" y="3958"/>
                                    </p:animMotion>
                                  </p:childTnLst>
                                </p:cTn>
                              </p:par>
                            </p:childTnLst>
                          </p:cTn>
                        </p:par>
                      </p:childTnLst>
                    </p:cTn>
                  </p:par>
                  <p:par>
                    <p:cTn id="120" fill="hold">
                      <p:stCondLst>
                        <p:cond delay="indefinite"/>
                      </p:stCondLst>
                      <p:childTnLst>
                        <p:par>
                          <p:cTn id="121" fill="hold">
                            <p:stCondLst>
                              <p:cond delay="0"/>
                            </p:stCondLst>
                            <p:childTnLst>
                              <p:par>
                                <p:cTn id="122" presetID="1" presetClass="emph" presetSubtype="2" fill="hold" nodeType="clickEffect">
                                  <p:stCondLst>
                                    <p:cond delay="0"/>
                                  </p:stCondLst>
                                  <p:childTnLst>
                                    <p:animClr clrSpc="rgb" dir="cw">
                                      <p:cBhvr>
                                        <p:cTn id="123" dur="2000" fill="hold"/>
                                        <p:tgtEl>
                                          <p:spTgt spid="160"/>
                                        </p:tgtEl>
                                        <p:attrNameLst>
                                          <p:attrName>fillcolor</p:attrName>
                                        </p:attrNameLst>
                                      </p:cBhvr>
                                      <p:to>
                                        <a:srgbClr val="F4B183"/>
                                      </p:to>
                                    </p:animClr>
                                    <p:set>
                                      <p:cBhvr>
                                        <p:cTn id="124" dur="2000" fill="hold"/>
                                        <p:tgtEl>
                                          <p:spTgt spid="160"/>
                                        </p:tgtEl>
                                        <p:attrNameLst>
                                          <p:attrName>fill.type</p:attrName>
                                        </p:attrNameLst>
                                      </p:cBhvr>
                                      <p:to>
                                        <p:strVal val="solid"/>
                                      </p:to>
                                    </p:set>
                                    <p:set>
                                      <p:cBhvr>
                                        <p:cTn id="125" dur="2000" fill="hold"/>
                                        <p:tgtEl>
                                          <p:spTgt spid="160"/>
                                        </p:tgtEl>
                                        <p:attrNameLst>
                                          <p:attrName>fill.on</p:attrName>
                                        </p:attrNameLst>
                                      </p:cBhvr>
                                      <p:to>
                                        <p:strVal val="true"/>
                                      </p:to>
                                    </p:set>
                                  </p:childTnLst>
                                </p:cTn>
                              </p:par>
                            </p:childTnLst>
                          </p:cTn>
                        </p:par>
                      </p:childTnLst>
                    </p:cTn>
                  </p:par>
                  <p:par>
                    <p:cTn id="126" fill="hold">
                      <p:stCondLst>
                        <p:cond delay="indefinite"/>
                      </p:stCondLst>
                      <p:childTnLst>
                        <p:par>
                          <p:cTn id="127" fill="hold">
                            <p:stCondLst>
                              <p:cond delay="0"/>
                            </p:stCondLst>
                            <p:childTnLst>
                              <p:par>
                                <p:cTn id="128" presetID="53" presetClass="entr" presetSubtype="16" fill="hold" grpId="0" nodeType="clickEffect">
                                  <p:stCondLst>
                                    <p:cond delay="0"/>
                                  </p:stCondLst>
                                  <p:childTnLst>
                                    <p:set>
                                      <p:cBhvr>
                                        <p:cTn id="129" dur="1" fill="hold">
                                          <p:stCondLst>
                                            <p:cond delay="0"/>
                                          </p:stCondLst>
                                        </p:cTn>
                                        <p:tgtEl>
                                          <p:spTgt spid="124"/>
                                        </p:tgtEl>
                                        <p:attrNameLst>
                                          <p:attrName>style.visibility</p:attrName>
                                        </p:attrNameLst>
                                      </p:cBhvr>
                                      <p:to>
                                        <p:strVal val="visible"/>
                                      </p:to>
                                    </p:set>
                                    <p:anim calcmode="lin" valueType="num">
                                      <p:cBhvr>
                                        <p:cTn id="130" dur="500" fill="hold"/>
                                        <p:tgtEl>
                                          <p:spTgt spid="124"/>
                                        </p:tgtEl>
                                        <p:attrNameLst>
                                          <p:attrName>ppt_w</p:attrName>
                                        </p:attrNameLst>
                                      </p:cBhvr>
                                      <p:tavLst>
                                        <p:tav tm="0">
                                          <p:val>
                                            <p:fltVal val="0"/>
                                          </p:val>
                                        </p:tav>
                                        <p:tav tm="100000">
                                          <p:val>
                                            <p:strVal val="#ppt_w"/>
                                          </p:val>
                                        </p:tav>
                                      </p:tavLst>
                                    </p:anim>
                                    <p:anim calcmode="lin" valueType="num">
                                      <p:cBhvr>
                                        <p:cTn id="131" dur="500" fill="hold"/>
                                        <p:tgtEl>
                                          <p:spTgt spid="124"/>
                                        </p:tgtEl>
                                        <p:attrNameLst>
                                          <p:attrName>ppt_h</p:attrName>
                                        </p:attrNameLst>
                                      </p:cBhvr>
                                      <p:tavLst>
                                        <p:tav tm="0">
                                          <p:val>
                                            <p:fltVal val="0"/>
                                          </p:val>
                                        </p:tav>
                                        <p:tav tm="100000">
                                          <p:val>
                                            <p:strVal val="#ppt_h"/>
                                          </p:val>
                                        </p:tav>
                                      </p:tavLst>
                                    </p:anim>
                                    <p:animEffect transition="in" filter="fade">
                                      <p:cBhvr>
                                        <p:cTn id="132"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P spid="123" grpId="1" animBg="1"/>
      <p:bldP spid="123" grpId="2" animBg="1"/>
      <p:bldP spid="123" grpId="3" animBg="1"/>
      <p:bldP spid="123" grpId="4" animBg="1"/>
      <p:bldP spid="123" grpId="5" animBg="1"/>
      <p:bldP spid="123" grpId="6" animBg="1"/>
      <p:bldP spid="123" grpId="7" animBg="1"/>
      <p:bldP spid="123" grpId="8" animBg="1"/>
      <p:bldP spid="124" grpId="0" animBg="1"/>
      <p:bldP spid="184" grpId="0"/>
      <p:bldP spid="185" grpId="0"/>
      <p:bldP spid="18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object 3"/>
          <p:cNvSpPr/>
          <p:nvPr/>
        </p:nvSpPr>
        <p:spPr>
          <a:xfrm>
            <a:off x="5237907" y="2142783"/>
            <a:ext cx="3010759" cy="633302"/>
          </a:xfrm>
          <a:prstGeom prst="ellipse">
            <a:avLst/>
          </a:prstGeom>
          <a:noFill/>
          <a:ln w="25399">
            <a:solidFill>
              <a:srgbClr val="FAA757"/>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48" name="Rectangle 47"/>
          <p:cNvSpPr/>
          <p:nvPr/>
        </p:nvSpPr>
        <p:spPr>
          <a:xfrm>
            <a:off x="1116462" y="3013187"/>
            <a:ext cx="4792990" cy="3093154"/>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400">
              <a:latin typeface="Courier New"/>
              <a:ea typeface="宋体" charset="0"/>
              <a:cs typeface="Courier New"/>
            </a:endParaRPr>
          </a:p>
        </p:txBody>
      </p:sp>
      <p:sp>
        <p:nvSpPr>
          <p:cNvPr id="2" name="Title 1"/>
          <p:cNvSpPr>
            <a:spLocks noGrp="1"/>
          </p:cNvSpPr>
          <p:nvPr>
            <p:ph type="title"/>
          </p:nvPr>
        </p:nvSpPr>
        <p:spPr/>
        <p:txBody>
          <a:bodyPr/>
          <a:lstStyle/>
          <a:p>
            <a:r>
              <a:rPr lang="en-SG"/>
              <a:t>Find grandchildren</a:t>
            </a:r>
          </a:p>
        </p:txBody>
      </p:sp>
      <p:sp>
        <p:nvSpPr>
          <p:cNvPr id="4" name="Content Placeholder 1"/>
          <p:cNvSpPr txBox="1">
            <a:spLocks/>
          </p:cNvSpPr>
          <p:nvPr/>
        </p:nvSpPr>
        <p:spPr>
          <a:xfrm>
            <a:off x="1097280" y="1380226"/>
            <a:ext cx="3696575"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spc="-5">
                <a:latin typeface="Courier New"/>
                <a:cs typeface="Courier New"/>
              </a:rPr>
              <a:t>void main( ){ … </a:t>
            </a:r>
          </a:p>
          <a:p>
            <a:pPr marL="0" indent="0">
              <a:buNone/>
            </a:pPr>
            <a:r>
              <a:rPr lang="en-US" sz="1400">
                <a:latin typeface="Courier New" panose="02070309020205020404" pitchFamily="49" charset="0"/>
                <a:cs typeface="Courier New" panose="02070309020205020404" pitchFamily="49" charset="0"/>
              </a:rPr>
              <a:t>    if (X = null)return;</a:t>
            </a:r>
            <a:br>
              <a:rPr lang="en-US" sz="1400">
                <a:latin typeface="Courier New" panose="02070309020205020404" pitchFamily="49" charset="0"/>
                <a:cs typeface="Courier New" panose="02070309020205020404" pitchFamily="49" charset="0"/>
              </a:rPr>
            </a:br>
            <a:r>
              <a:rPr lang="en-US" sz="1400">
                <a:latin typeface="Courier New" panose="02070309020205020404" pitchFamily="49" charset="0"/>
                <a:cs typeface="Courier New" panose="02070309020205020404" pitchFamily="49" charset="0"/>
              </a:rPr>
              <a:t>    findgrandchildren(X,0);</a:t>
            </a:r>
            <a:br>
              <a:rPr lang="en-US" sz="1400">
                <a:latin typeface="Courier New" panose="02070309020205020404" pitchFamily="49" charset="0"/>
                <a:cs typeface="Courier New" panose="02070309020205020404" pitchFamily="49" charset="0"/>
              </a:rPr>
            </a:br>
            <a:r>
              <a:rPr lang="en-US" sz="1400">
                <a:latin typeface="Courier New" panose="02070309020205020404" pitchFamily="49" charset="0"/>
                <a:cs typeface="Courier New" panose="02070309020205020404" pitchFamily="49" charset="0"/>
              </a:rPr>
              <a:t>}</a:t>
            </a:r>
          </a:p>
          <a:p>
            <a:pPr marL="0" indent="0">
              <a:buNone/>
            </a:pPr>
            <a:endParaRPr lang="en-US" sz="1400"/>
          </a:p>
          <a:p>
            <a:pPr marL="0" indent="0" algn="just">
              <a:lnSpc>
                <a:spcPct val="100000"/>
              </a:lnSpc>
              <a:buNone/>
            </a:pPr>
            <a:endParaRPr lang="en-SG" sz="1400"/>
          </a:p>
        </p:txBody>
      </p:sp>
      <p:sp>
        <p:nvSpPr>
          <p:cNvPr id="47" name="Content Placeholder 1"/>
          <p:cNvSpPr txBox="1">
            <a:spLocks/>
          </p:cNvSpPr>
          <p:nvPr/>
        </p:nvSpPr>
        <p:spPr>
          <a:xfrm>
            <a:off x="1097280" y="2992161"/>
            <a:ext cx="6974399" cy="318271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400">
                <a:solidFill>
                  <a:prstClr val="black"/>
                </a:solidFill>
                <a:latin typeface="Courier New" panose="02070309020205020404" pitchFamily="49" charset="0"/>
                <a:cs typeface="Courier New" panose="02070309020205020404" pitchFamily="49" charset="0"/>
              </a:rPr>
              <a:t>void</a:t>
            </a:r>
            <a:r>
              <a:rPr lang="en-US" sz="1400" b="1">
                <a:solidFill>
                  <a:prstClr val="black"/>
                </a:solidFill>
                <a:latin typeface="Courier New" panose="02070309020205020404" pitchFamily="49" charset="0"/>
                <a:cs typeface="Courier New" panose="02070309020205020404" pitchFamily="49" charset="0"/>
              </a:rPr>
              <a:t> </a:t>
            </a:r>
            <a:r>
              <a:rPr lang="en-US" sz="1400">
                <a:solidFill>
                  <a:prstClr val="black"/>
                </a:solidFill>
                <a:latin typeface="Courier New" panose="02070309020205020404" pitchFamily="49" charset="0"/>
                <a:cs typeface="Courier New" panose="02070309020205020404" pitchFamily="49" charset="0"/>
              </a:rPr>
              <a:t>findgrandchildren(</a:t>
            </a:r>
            <a:br>
              <a:rPr lang="en-US" sz="1400">
                <a:solidFill>
                  <a:prstClr val="black"/>
                </a:solidFill>
                <a:latin typeface="Courier New" panose="02070309020205020404" pitchFamily="49" charset="0"/>
                <a:cs typeface="Courier New" panose="02070309020205020404" pitchFamily="49" charset="0"/>
              </a:rPr>
            </a:br>
            <a:r>
              <a:rPr lang="en-US" sz="1400">
                <a:solidFill>
                  <a:prstClr val="black"/>
                </a:solidFill>
                <a:latin typeface="Courier New" panose="02070309020205020404" pitchFamily="49" charset="0"/>
                <a:cs typeface="Courier New" panose="02070309020205020404" pitchFamily="49" charset="0"/>
              </a:rPr>
              <a:t>             BTNode *cur, int c){</a:t>
            </a:r>
          </a:p>
          <a:p>
            <a:pPr marL="0" indent="0">
              <a:lnSpc>
                <a:spcPct val="100000"/>
              </a:lnSpc>
              <a:buNone/>
            </a:pPr>
            <a:r>
              <a:rPr lang="en-SG" sz="1400">
                <a:latin typeface="Courier New" panose="02070309020205020404" pitchFamily="49" charset="0"/>
                <a:cs typeface="Courier New" panose="02070309020205020404" pitchFamily="49" charset="0"/>
              </a:rPr>
              <a:t>    if (cur == NULL) return;</a:t>
            </a:r>
          </a:p>
          <a:p>
            <a:pPr marL="0" indent="0">
              <a:lnSpc>
                <a:spcPct val="100000"/>
              </a:lnSpc>
              <a:buNone/>
            </a:pPr>
            <a:endParaRPr lang="en-SG" sz="700">
              <a:latin typeface="Courier New" panose="02070309020205020404" pitchFamily="49" charset="0"/>
              <a:cs typeface="Courier New" panose="02070309020205020404" pitchFamily="49" charset="0"/>
            </a:endParaRPr>
          </a:p>
          <a:p>
            <a:pPr marL="0" indent="0">
              <a:lnSpc>
                <a:spcPct val="100000"/>
              </a:lnSpc>
              <a:spcBef>
                <a:spcPts val="300"/>
              </a:spcBef>
              <a:buNone/>
            </a:pPr>
            <a:r>
              <a:rPr lang="en-SG" sz="1400">
                <a:latin typeface="Courier New" panose="02070309020205020404" pitchFamily="49" charset="0"/>
                <a:cs typeface="Courier New" panose="02070309020205020404" pitchFamily="49" charset="0"/>
              </a:rPr>
              <a:t>    </a:t>
            </a:r>
            <a:r>
              <a:rPr lang="en-SG" sz="1400">
                <a:solidFill>
                  <a:prstClr val="black"/>
                </a:solidFill>
                <a:latin typeface="Courier New" panose="02070309020205020404" pitchFamily="49" charset="0"/>
                <a:cs typeface="Courier New" panose="02070309020205020404" pitchFamily="49" charset="0"/>
              </a:rPr>
              <a:t>if (c == k){</a:t>
            </a:r>
          </a:p>
          <a:p>
            <a:pPr marL="0" indent="0">
              <a:lnSpc>
                <a:spcPct val="100000"/>
              </a:lnSpc>
              <a:spcBef>
                <a:spcPts val="300"/>
              </a:spcBef>
              <a:buNone/>
            </a:pPr>
            <a:r>
              <a:rPr lang="en-SG" sz="1400">
                <a:solidFill>
                  <a:prstClr val="black"/>
                </a:solidFill>
                <a:latin typeface="Courier New" panose="02070309020205020404" pitchFamily="49" charset="0"/>
                <a:cs typeface="Courier New" panose="02070309020205020404" pitchFamily="49" charset="0"/>
              </a:rPr>
              <a:t>       printf(“%d ”, cur-&gt;item);</a:t>
            </a:r>
          </a:p>
          <a:p>
            <a:pPr marL="0" indent="0">
              <a:lnSpc>
                <a:spcPct val="100000"/>
              </a:lnSpc>
              <a:spcBef>
                <a:spcPts val="300"/>
              </a:spcBef>
              <a:buNone/>
            </a:pPr>
            <a:r>
              <a:rPr lang="en-SG" sz="1400">
                <a:solidFill>
                  <a:prstClr val="black"/>
                </a:solidFill>
                <a:latin typeface="Courier New" panose="02070309020205020404" pitchFamily="49" charset="0"/>
                <a:cs typeface="Courier New" panose="02070309020205020404" pitchFamily="49" charset="0"/>
              </a:rPr>
              <a:t>       return;</a:t>
            </a:r>
          </a:p>
          <a:p>
            <a:pPr marL="0" indent="0">
              <a:lnSpc>
                <a:spcPct val="100000"/>
              </a:lnSpc>
              <a:spcBef>
                <a:spcPts val="300"/>
              </a:spcBef>
              <a:buNone/>
            </a:pPr>
            <a:r>
              <a:rPr lang="en-SG" sz="1400">
                <a:solidFill>
                  <a:prstClr val="black"/>
                </a:solidFill>
                <a:latin typeface="Courier New" panose="02070309020205020404" pitchFamily="49" charset="0"/>
                <a:cs typeface="Courier New" panose="02070309020205020404" pitchFamily="49" charset="0"/>
              </a:rPr>
              <a:t>    }</a:t>
            </a:r>
          </a:p>
          <a:p>
            <a:pPr marL="0" indent="0">
              <a:lnSpc>
                <a:spcPct val="100000"/>
              </a:lnSpc>
              <a:spcBef>
                <a:spcPts val="300"/>
              </a:spcBef>
              <a:buNone/>
            </a:pPr>
            <a:r>
              <a:rPr lang="en-SG" sz="1400">
                <a:solidFill>
                  <a:prstClr val="black"/>
                </a:solidFill>
                <a:latin typeface="Courier New" panose="02070309020205020404" pitchFamily="49" charset="0"/>
                <a:cs typeface="Courier New" panose="02070309020205020404" pitchFamily="49" charset="0"/>
              </a:rPr>
              <a:t>    if (c &lt; k){</a:t>
            </a:r>
          </a:p>
          <a:p>
            <a:pPr marL="0" indent="0">
              <a:lnSpc>
                <a:spcPct val="100000"/>
              </a:lnSpc>
              <a:spcBef>
                <a:spcPts val="300"/>
              </a:spcBef>
              <a:buNone/>
            </a:pPr>
            <a:r>
              <a:rPr lang="en-SG" sz="1400">
                <a:solidFill>
                  <a:prstClr val="black"/>
                </a:solidFill>
                <a:latin typeface="Courier New" panose="02070309020205020404" pitchFamily="49" charset="0"/>
                <a:cs typeface="Courier New" panose="02070309020205020404" pitchFamily="49" charset="0"/>
              </a:rPr>
              <a:t>       findgrandchildren(cur-&gt;left, c+1);</a:t>
            </a:r>
          </a:p>
          <a:p>
            <a:pPr marL="0" indent="0">
              <a:lnSpc>
                <a:spcPct val="100000"/>
              </a:lnSpc>
              <a:spcBef>
                <a:spcPts val="300"/>
              </a:spcBef>
              <a:buNone/>
            </a:pPr>
            <a:r>
              <a:rPr lang="en-SG" sz="1400">
                <a:solidFill>
                  <a:prstClr val="black"/>
                </a:solidFill>
                <a:latin typeface="Courier New" panose="02070309020205020404" pitchFamily="49" charset="0"/>
                <a:cs typeface="Courier New" panose="02070309020205020404" pitchFamily="49" charset="0"/>
              </a:rPr>
              <a:t>       findgrandchildren(cur-&gt;right, c+1);</a:t>
            </a:r>
          </a:p>
          <a:p>
            <a:pPr marL="0" indent="0">
              <a:lnSpc>
                <a:spcPct val="100000"/>
              </a:lnSpc>
              <a:spcBef>
                <a:spcPts val="300"/>
              </a:spcBef>
              <a:buNone/>
            </a:pPr>
            <a:r>
              <a:rPr lang="en-SG" sz="1400">
                <a:solidFill>
                  <a:prstClr val="black"/>
                </a:solidFill>
                <a:latin typeface="Courier New" panose="02070309020205020404" pitchFamily="49" charset="0"/>
                <a:cs typeface="Courier New" panose="02070309020205020404" pitchFamily="49" charset="0"/>
              </a:rPr>
              <a:t>}</a:t>
            </a:r>
          </a:p>
        </p:txBody>
      </p:sp>
      <p:sp>
        <p:nvSpPr>
          <p:cNvPr id="122" name="文本框 62"/>
          <p:cNvSpPr txBox="1"/>
          <p:nvPr/>
        </p:nvSpPr>
        <p:spPr>
          <a:xfrm>
            <a:off x="4987317" y="2774222"/>
            <a:ext cx="1793755" cy="1015663"/>
          </a:xfrm>
          <a:prstGeom prst="rect">
            <a:avLst/>
          </a:prstGeom>
          <a:solidFill>
            <a:srgbClr val="FBFBFB"/>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SG" altLang="zh-CN" sz="1200" b="0" i="0" u="none" strike="noStrike" kern="0" cap="none" spc="0" normalizeH="0" baseline="0" noProof="0">
              <a:ln>
                <a:noFill/>
              </a:ln>
              <a:solidFill>
                <a:prstClr val="black"/>
              </a:solidFill>
              <a:effectLst/>
              <a:uLnTx/>
              <a:uFillTx/>
              <a:latin typeface="Verdana (Body)"/>
              <a:ea typeface="宋体" panose="02010600030101010101"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lang="en-SG" altLang="zh-CN" sz="1200" kern="0">
              <a:solidFill>
                <a:prstClr val="black"/>
              </a:solidFill>
              <a:latin typeface="Verdana (Body)"/>
              <a:ea typeface="宋体" panose="02010600030101010101"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SG" altLang="zh-CN" sz="1200" b="0" i="0" u="none" strike="noStrike" kern="0" cap="none" spc="0" normalizeH="0" baseline="0" noProof="0">
              <a:ln>
                <a:noFill/>
              </a:ln>
              <a:solidFill>
                <a:prstClr val="black"/>
              </a:solidFill>
              <a:effectLst/>
              <a:uLnTx/>
              <a:uFillTx/>
              <a:latin typeface="Verdana (Body)"/>
              <a:ea typeface="宋体" panose="02010600030101010101"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lang="en-SG" altLang="zh-CN" sz="1200" kern="0">
              <a:solidFill>
                <a:prstClr val="black"/>
              </a:solidFill>
              <a:latin typeface="Verdana (Body)"/>
              <a:ea typeface="宋体" panose="02010600030101010101"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prstClr val="black"/>
              </a:solidFill>
              <a:effectLst/>
              <a:uLnTx/>
              <a:uFillTx/>
              <a:latin typeface="Verdana (Body)"/>
              <a:ea typeface="宋体" panose="02010600030101010101" pitchFamily="2" charset="-122"/>
            </a:endParaRPr>
          </a:p>
        </p:txBody>
      </p:sp>
      <p:sp>
        <p:nvSpPr>
          <p:cNvPr id="125" name="object 8"/>
          <p:cNvSpPr/>
          <p:nvPr/>
        </p:nvSpPr>
        <p:spPr>
          <a:xfrm>
            <a:off x="6555594" y="1327806"/>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26" name="object 9"/>
          <p:cNvSpPr txBox="1"/>
          <p:nvPr/>
        </p:nvSpPr>
        <p:spPr>
          <a:xfrm>
            <a:off x="6667516" y="1368431"/>
            <a:ext cx="154937" cy="207446"/>
          </a:xfrm>
          <a:prstGeom prst="ellipse">
            <a:avLst/>
          </a:prstGeom>
        </p:spPr>
        <p:txBody>
          <a:bodyPr vert="horz" wrap="square" lIns="0" tIns="0" rIns="0" bIns="0" rtlCol="0">
            <a:spAutoFit/>
          </a:bodyPr>
          <a:lstStyle/>
          <a:p>
            <a:pPr marL="12700"/>
            <a:r>
              <a:rPr sz="1200" dirty="0">
                <a:solidFill>
                  <a:prstClr val="black"/>
                </a:solidFill>
                <a:latin typeface="Verdana (Body)"/>
                <a:cs typeface="Calibri"/>
              </a:rPr>
              <a:t>H</a:t>
            </a:r>
            <a:endParaRPr sz="1200">
              <a:solidFill>
                <a:prstClr val="black"/>
              </a:solidFill>
              <a:latin typeface="Verdana (Body)"/>
              <a:cs typeface="Calibri"/>
            </a:endParaRPr>
          </a:p>
        </p:txBody>
      </p:sp>
      <p:sp>
        <p:nvSpPr>
          <p:cNvPr id="127" name="object 11"/>
          <p:cNvSpPr/>
          <p:nvPr/>
        </p:nvSpPr>
        <p:spPr>
          <a:xfrm>
            <a:off x="5848143" y="1773232"/>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28" name="object 12"/>
          <p:cNvSpPr txBox="1"/>
          <p:nvPr/>
        </p:nvSpPr>
        <p:spPr>
          <a:xfrm>
            <a:off x="5972346" y="1807957"/>
            <a:ext cx="126288" cy="207446"/>
          </a:xfrm>
          <a:prstGeom prst="ellipse">
            <a:avLst/>
          </a:prstGeom>
        </p:spPr>
        <p:txBody>
          <a:bodyPr vert="horz" wrap="square" lIns="0" tIns="0" rIns="0" bIns="0" rtlCol="0">
            <a:spAutoFit/>
          </a:bodyPr>
          <a:lstStyle/>
          <a:p>
            <a:pPr marL="12700"/>
            <a:r>
              <a:rPr sz="1200" dirty="0">
                <a:solidFill>
                  <a:prstClr val="black"/>
                </a:solidFill>
                <a:latin typeface="Verdana (Body)"/>
                <a:cs typeface="Calibri"/>
              </a:rPr>
              <a:t>E</a:t>
            </a:r>
            <a:endParaRPr sz="1200">
              <a:solidFill>
                <a:prstClr val="black"/>
              </a:solidFill>
              <a:latin typeface="Verdana (Body)"/>
              <a:cs typeface="Calibri"/>
            </a:endParaRPr>
          </a:p>
        </p:txBody>
      </p:sp>
      <p:sp>
        <p:nvSpPr>
          <p:cNvPr id="150" name="object 14"/>
          <p:cNvSpPr/>
          <p:nvPr/>
        </p:nvSpPr>
        <p:spPr>
          <a:xfrm>
            <a:off x="5494393" y="2288834"/>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51" name="object 15"/>
          <p:cNvSpPr txBox="1"/>
          <p:nvPr/>
        </p:nvSpPr>
        <p:spPr>
          <a:xfrm>
            <a:off x="5613535" y="2323559"/>
            <a:ext cx="137981" cy="207446"/>
          </a:xfrm>
          <a:prstGeom prst="ellipse">
            <a:avLst/>
          </a:prstGeom>
        </p:spPr>
        <p:txBody>
          <a:bodyPr vert="horz" wrap="square" lIns="0" tIns="0" rIns="0" bIns="0" rtlCol="0">
            <a:spAutoFit/>
          </a:bodyPr>
          <a:lstStyle/>
          <a:p>
            <a:pPr marL="12700"/>
            <a:r>
              <a:rPr sz="1200" spc="-10" dirty="0">
                <a:solidFill>
                  <a:prstClr val="black"/>
                </a:solidFill>
                <a:latin typeface="Verdana (Body)"/>
                <a:cs typeface="Calibri"/>
              </a:rPr>
              <a:t>B</a:t>
            </a:r>
            <a:endParaRPr sz="1200" dirty="0">
              <a:solidFill>
                <a:prstClr val="black"/>
              </a:solidFill>
              <a:latin typeface="Verdana (Body)"/>
              <a:cs typeface="Calibri"/>
            </a:endParaRPr>
          </a:p>
        </p:txBody>
      </p:sp>
      <p:sp>
        <p:nvSpPr>
          <p:cNvPr id="152" name="object 17"/>
          <p:cNvSpPr/>
          <p:nvPr/>
        </p:nvSpPr>
        <p:spPr>
          <a:xfrm>
            <a:off x="6201869" y="2288834"/>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53" name="object 18"/>
          <p:cNvSpPr txBox="1"/>
          <p:nvPr/>
        </p:nvSpPr>
        <p:spPr>
          <a:xfrm>
            <a:off x="6328712" y="2323559"/>
            <a:ext cx="120442" cy="207446"/>
          </a:xfrm>
          <a:prstGeom prst="ellipse">
            <a:avLst/>
          </a:prstGeom>
        </p:spPr>
        <p:txBody>
          <a:bodyPr vert="horz" wrap="square" lIns="0" tIns="0" rIns="0" bIns="0" rtlCol="0">
            <a:spAutoFit/>
          </a:bodyPr>
          <a:lstStyle/>
          <a:p>
            <a:pPr marL="12700"/>
            <a:r>
              <a:rPr sz="1200" dirty="0">
                <a:solidFill>
                  <a:prstClr val="black"/>
                </a:solidFill>
                <a:latin typeface="Verdana (Body)"/>
                <a:cs typeface="Calibri"/>
              </a:rPr>
              <a:t>F</a:t>
            </a:r>
            <a:endParaRPr sz="1200">
              <a:solidFill>
                <a:prstClr val="black"/>
              </a:solidFill>
              <a:latin typeface="Verdana (Body)"/>
              <a:cs typeface="Calibri"/>
            </a:endParaRPr>
          </a:p>
        </p:txBody>
      </p:sp>
      <p:sp>
        <p:nvSpPr>
          <p:cNvPr id="154" name="object 20"/>
          <p:cNvSpPr/>
          <p:nvPr/>
        </p:nvSpPr>
        <p:spPr>
          <a:xfrm>
            <a:off x="7263070" y="1773232"/>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55" name="object 21"/>
          <p:cNvSpPr txBox="1"/>
          <p:nvPr/>
        </p:nvSpPr>
        <p:spPr>
          <a:xfrm>
            <a:off x="7393477" y="1807957"/>
            <a:ext cx="112256" cy="207446"/>
          </a:xfrm>
          <a:prstGeom prst="ellipse">
            <a:avLst/>
          </a:prstGeom>
        </p:spPr>
        <p:txBody>
          <a:bodyPr vert="horz" wrap="square" lIns="0" tIns="0" rIns="0" bIns="0" rtlCol="0">
            <a:spAutoFit/>
          </a:bodyPr>
          <a:lstStyle/>
          <a:p>
            <a:pPr marL="12700"/>
            <a:r>
              <a:rPr sz="1200" dirty="0">
                <a:solidFill>
                  <a:prstClr val="black"/>
                </a:solidFill>
                <a:latin typeface="Verdana (Body)"/>
                <a:cs typeface="Calibri"/>
              </a:rPr>
              <a:t>L</a:t>
            </a:r>
            <a:endParaRPr sz="1200">
              <a:solidFill>
                <a:prstClr val="black"/>
              </a:solidFill>
              <a:latin typeface="Verdana (Body)"/>
              <a:cs typeface="Calibri"/>
            </a:endParaRPr>
          </a:p>
        </p:txBody>
      </p:sp>
      <p:sp>
        <p:nvSpPr>
          <p:cNvPr id="156" name="object 23"/>
          <p:cNvSpPr/>
          <p:nvPr/>
        </p:nvSpPr>
        <p:spPr>
          <a:xfrm>
            <a:off x="6909344" y="2288834"/>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57" name="object 24"/>
          <p:cNvSpPr txBox="1"/>
          <p:nvPr/>
        </p:nvSpPr>
        <p:spPr>
          <a:xfrm>
            <a:off x="7049022" y="2323559"/>
            <a:ext cx="90624" cy="207446"/>
          </a:xfrm>
          <a:prstGeom prst="ellipse">
            <a:avLst/>
          </a:prstGeom>
        </p:spPr>
        <p:txBody>
          <a:bodyPr vert="horz" wrap="square" lIns="0" tIns="0" rIns="0" bIns="0" rtlCol="0">
            <a:spAutoFit/>
          </a:bodyPr>
          <a:lstStyle/>
          <a:p>
            <a:pPr marL="12700"/>
            <a:r>
              <a:rPr sz="1200" spc="-10" dirty="0">
                <a:solidFill>
                  <a:prstClr val="black"/>
                </a:solidFill>
                <a:latin typeface="Verdana (Body)"/>
                <a:cs typeface="Calibri"/>
              </a:rPr>
              <a:t>J</a:t>
            </a:r>
            <a:endParaRPr sz="1200">
              <a:solidFill>
                <a:prstClr val="black"/>
              </a:solidFill>
              <a:latin typeface="Verdana (Body)"/>
              <a:cs typeface="Calibri"/>
            </a:endParaRPr>
          </a:p>
        </p:txBody>
      </p:sp>
      <p:sp>
        <p:nvSpPr>
          <p:cNvPr id="158" name="object 26"/>
          <p:cNvSpPr/>
          <p:nvPr/>
        </p:nvSpPr>
        <p:spPr>
          <a:xfrm>
            <a:off x="7616796" y="2288834"/>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59" name="object 27"/>
          <p:cNvSpPr txBox="1"/>
          <p:nvPr/>
        </p:nvSpPr>
        <p:spPr>
          <a:xfrm>
            <a:off x="7707536" y="2323559"/>
            <a:ext cx="203463" cy="207446"/>
          </a:xfrm>
          <a:prstGeom prst="ellipse">
            <a:avLst/>
          </a:prstGeom>
        </p:spPr>
        <p:txBody>
          <a:bodyPr vert="horz" wrap="square" lIns="0" tIns="0" rIns="0" bIns="0" rtlCol="0">
            <a:spAutoFit/>
          </a:bodyPr>
          <a:lstStyle/>
          <a:p>
            <a:pPr marL="12700"/>
            <a:r>
              <a:rPr sz="1200" spc="-20" dirty="0">
                <a:solidFill>
                  <a:prstClr val="black"/>
                </a:solidFill>
                <a:latin typeface="Verdana (Body)"/>
                <a:cs typeface="Calibri"/>
              </a:rPr>
              <a:t>M</a:t>
            </a:r>
            <a:endParaRPr sz="1200">
              <a:solidFill>
                <a:prstClr val="black"/>
              </a:solidFill>
              <a:latin typeface="Verdana (Body)"/>
              <a:cs typeface="Calibri"/>
            </a:endParaRPr>
          </a:p>
        </p:txBody>
      </p:sp>
      <p:sp>
        <p:nvSpPr>
          <p:cNvPr id="160" name="object 47"/>
          <p:cNvSpPr/>
          <p:nvPr/>
        </p:nvSpPr>
        <p:spPr>
          <a:xfrm>
            <a:off x="6312100" y="2836833"/>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61" name="object 48"/>
          <p:cNvSpPr txBox="1"/>
          <p:nvPr/>
        </p:nvSpPr>
        <p:spPr>
          <a:xfrm>
            <a:off x="6423298" y="2871558"/>
            <a:ext cx="156691" cy="207446"/>
          </a:xfrm>
          <a:prstGeom prst="ellipse">
            <a:avLst/>
          </a:prstGeom>
        </p:spPr>
        <p:txBody>
          <a:bodyPr vert="horz" wrap="square" lIns="0" tIns="0" rIns="0" bIns="0" rtlCol="0">
            <a:spAutoFit/>
          </a:bodyPr>
          <a:lstStyle/>
          <a:p>
            <a:pPr marL="12700"/>
            <a:r>
              <a:rPr sz="1200" spc="-15" dirty="0">
                <a:solidFill>
                  <a:prstClr val="black"/>
                </a:solidFill>
                <a:latin typeface="Verdana (Body)"/>
                <a:cs typeface="Calibri"/>
              </a:rPr>
              <a:t>G</a:t>
            </a:r>
            <a:endParaRPr sz="1200" dirty="0">
              <a:solidFill>
                <a:prstClr val="black"/>
              </a:solidFill>
              <a:latin typeface="Verdana (Body)"/>
              <a:cs typeface="Calibri"/>
            </a:endParaRPr>
          </a:p>
        </p:txBody>
      </p:sp>
      <p:sp>
        <p:nvSpPr>
          <p:cNvPr id="162" name="object 50"/>
          <p:cNvSpPr/>
          <p:nvPr/>
        </p:nvSpPr>
        <p:spPr>
          <a:xfrm>
            <a:off x="7267504" y="2840887"/>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63" name="object 51"/>
          <p:cNvSpPr txBox="1"/>
          <p:nvPr/>
        </p:nvSpPr>
        <p:spPr>
          <a:xfrm>
            <a:off x="7388873" y="2875612"/>
            <a:ext cx="133304" cy="207446"/>
          </a:xfrm>
          <a:prstGeom prst="ellipse">
            <a:avLst/>
          </a:prstGeom>
        </p:spPr>
        <p:txBody>
          <a:bodyPr vert="horz" wrap="square" lIns="0" tIns="0" rIns="0" bIns="0" rtlCol="0">
            <a:spAutoFit/>
          </a:bodyPr>
          <a:lstStyle/>
          <a:p>
            <a:pPr marL="12700"/>
            <a:r>
              <a:rPr sz="1200" spc="-10" dirty="0">
                <a:solidFill>
                  <a:prstClr val="black"/>
                </a:solidFill>
                <a:latin typeface="Verdana (Body)"/>
                <a:cs typeface="Calibri"/>
              </a:rPr>
              <a:t>K</a:t>
            </a:r>
            <a:endParaRPr sz="1200" dirty="0">
              <a:solidFill>
                <a:prstClr val="black"/>
              </a:solidFill>
              <a:latin typeface="Verdana (Body)"/>
              <a:cs typeface="Calibri"/>
            </a:endParaRPr>
          </a:p>
        </p:txBody>
      </p:sp>
      <p:sp>
        <p:nvSpPr>
          <p:cNvPr id="164" name="object 59"/>
          <p:cNvSpPr/>
          <p:nvPr/>
        </p:nvSpPr>
        <p:spPr>
          <a:xfrm>
            <a:off x="6781072" y="2840887"/>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65" name="object 60"/>
          <p:cNvSpPr txBox="1"/>
          <p:nvPr/>
        </p:nvSpPr>
        <p:spPr>
          <a:xfrm>
            <a:off x="6926871" y="2875612"/>
            <a:ext cx="76592" cy="207446"/>
          </a:xfrm>
          <a:prstGeom prst="ellipse">
            <a:avLst/>
          </a:prstGeom>
        </p:spPr>
        <p:txBody>
          <a:bodyPr vert="horz" wrap="square" lIns="0" tIns="0" rIns="0" bIns="0" rtlCol="0">
            <a:spAutoFit/>
          </a:bodyPr>
          <a:lstStyle/>
          <a:p>
            <a:pPr marL="12700"/>
            <a:r>
              <a:rPr sz="1200" spc="-5" dirty="0">
                <a:solidFill>
                  <a:prstClr val="black"/>
                </a:solidFill>
                <a:latin typeface="Verdana (Body)"/>
                <a:cs typeface="Calibri"/>
              </a:rPr>
              <a:t>I</a:t>
            </a:r>
            <a:endParaRPr sz="1200">
              <a:solidFill>
                <a:prstClr val="black"/>
              </a:solidFill>
              <a:latin typeface="Verdana (Body)"/>
              <a:cs typeface="Calibri"/>
            </a:endParaRPr>
          </a:p>
        </p:txBody>
      </p:sp>
      <p:sp>
        <p:nvSpPr>
          <p:cNvPr id="166" name="object 65"/>
          <p:cNvSpPr/>
          <p:nvPr/>
        </p:nvSpPr>
        <p:spPr>
          <a:xfrm>
            <a:off x="5733773" y="2840887"/>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67" name="object 66"/>
          <p:cNvSpPr txBox="1"/>
          <p:nvPr/>
        </p:nvSpPr>
        <p:spPr>
          <a:xfrm>
            <a:off x="5853886" y="2875612"/>
            <a:ext cx="135643" cy="207446"/>
          </a:xfrm>
          <a:prstGeom prst="ellipse">
            <a:avLst/>
          </a:prstGeom>
        </p:spPr>
        <p:txBody>
          <a:bodyPr vert="horz" wrap="square" lIns="0" tIns="0" rIns="0" bIns="0" rtlCol="0">
            <a:spAutoFit/>
          </a:bodyPr>
          <a:lstStyle/>
          <a:p>
            <a:pPr marL="12700"/>
            <a:r>
              <a:rPr sz="1200" dirty="0">
                <a:solidFill>
                  <a:prstClr val="black"/>
                </a:solidFill>
                <a:latin typeface="Verdana (Body)"/>
                <a:cs typeface="Calibri"/>
              </a:rPr>
              <a:t>C</a:t>
            </a:r>
          </a:p>
        </p:txBody>
      </p:sp>
      <p:sp>
        <p:nvSpPr>
          <p:cNvPr id="168" name="object 71"/>
          <p:cNvSpPr/>
          <p:nvPr/>
        </p:nvSpPr>
        <p:spPr>
          <a:xfrm>
            <a:off x="5247342" y="2840887"/>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69" name="object 72"/>
          <p:cNvSpPr txBox="1"/>
          <p:nvPr/>
        </p:nvSpPr>
        <p:spPr>
          <a:xfrm>
            <a:off x="5363304" y="2875612"/>
            <a:ext cx="145583" cy="207446"/>
          </a:xfrm>
          <a:prstGeom prst="ellipse">
            <a:avLst/>
          </a:prstGeom>
        </p:spPr>
        <p:txBody>
          <a:bodyPr vert="horz" wrap="square" lIns="0" tIns="0" rIns="0" bIns="0" rtlCol="0">
            <a:spAutoFit/>
          </a:bodyPr>
          <a:lstStyle/>
          <a:p>
            <a:pPr marL="12700"/>
            <a:r>
              <a:rPr sz="1200" spc="-15" dirty="0">
                <a:solidFill>
                  <a:prstClr val="black"/>
                </a:solidFill>
                <a:latin typeface="Verdana (Body)"/>
                <a:cs typeface="Calibri"/>
              </a:rPr>
              <a:t>A</a:t>
            </a:r>
            <a:endParaRPr sz="1200" dirty="0">
              <a:solidFill>
                <a:prstClr val="black"/>
              </a:solidFill>
              <a:latin typeface="Verdana (Body)"/>
              <a:cs typeface="Calibri"/>
            </a:endParaRPr>
          </a:p>
        </p:txBody>
      </p:sp>
      <p:sp>
        <p:nvSpPr>
          <p:cNvPr id="170" name="object 77"/>
          <p:cNvSpPr/>
          <p:nvPr/>
        </p:nvSpPr>
        <p:spPr>
          <a:xfrm>
            <a:off x="5910648" y="3392905"/>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71" name="object 78"/>
          <p:cNvSpPr txBox="1"/>
          <p:nvPr/>
        </p:nvSpPr>
        <p:spPr>
          <a:xfrm>
            <a:off x="6023268" y="3433527"/>
            <a:ext cx="153183" cy="207446"/>
          </a:xfrm>
          <a:prstGeom prst="ellipse">
            <a:avLst/>
          </a:prstGeom>
        </p:spPr>
        <p:txBody>
          <a:bodyPr vert="horz" wrap="square" lIns="0" tIns="0" rIns="0" bIns="0" rtlCol="0">
            <a:spAutoFit/>
          </a:bodyPr>
          <a:lstStyle/>
          <a:p>
            <a:pPr marL="12700"/>
            <a:r>
              <a:rPr sz="1200" dirty="0">
                <a:solidFill>
                  <a:prstClr val="black"/>
                </a:solidFill>
                <a:latin typeface="Verdana (Body)"/>
                <a:cs typeface="Calibri"/>
              </a:rPr>
              <a:t>D</a:t>
            </a:r>
            <a:endParaRPr sz="1200">
              <a:solidFill>
                <a:prstClr val="black"/>
              </a:solidFill>
              <a:latin typeface="Verdana (Body)"/>
              <a:cs typeface="Calibri"/>
            </a:endParaRPr>
          </a:p>
        </p:txBody>
      </p:sp>
      <p:cxnSp>
        <p:nvCxnSpPr>
          <p:cNvPr id="172" name="直接箭头连接符 123"/>
          <p:cNvCxnSpPr>
            <a:stCxn id="125" idx="5"/>
            <a:endCxn id="154" idx="1"/>
          </p:cNvCxnSpPr>
          <p:nvPr/>
        </p:nvCxnSpPr>
        <p:spPr>
          <a:xfrm>
            <a:off x="6903928" y="1628619"/>
            <a:ext cx="418907" cy="19622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3" name="直接箭头连接符 124"/>
          <p:cNvCxnSpPr>
            <a:stCxn id="125" idx="3"/>
            <a:endCxn id="127" idx="7"/>
          </p:cNvCxnSpPr>
          <p:nvPr/>
        </p:nvCxnSpPr>
        <p:spPr>
          <a:xfrm flipH="1">
            <a:off x="6196476" y="1628619"/>
            <a:ext cx="418883" cy="19622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4" name="直接箭头连接符 125"/>
          <p:cNvCxnSpPr>
            <a:stCxn id="127" idx="4"/>
            <a:endCxn id="150" idx="7"/>
          </p:cNvCxnSpPr>
          <p:nvPr/>
        </p:nvCxnSpPr>
        <p:spPr>
          <a:xfrm flipH="1">
            <a:off x="5842726" y="2125657"/>
            <a:ext cx="209467"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5" name="直接箭头连接符 126"/>
          <p:cNvCxnSpPr>
            <a:stCxn id="154" idx="3"/>
            <a:endCxn id="156" idx="0"/>
          </p:cNvCxnSpPr>
          <p:nvPr/>
        </p:nvCxnSpPr>
        <p:spPr>
          <a:xfrm flipH="1">
            <a:off x="7113394" y="2074045"/>
            <a:ext cx="209441"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6" name="直接箭头连接符 127"/>
          <p:cNvCxnSpPr>
            <a:stCxn id="127" idx="4"/>
            <a:endCxn id="152" idx="1"/>
          </p:cNvCxnSpPr>
          <p:nvPr/>
        </p:nvCxnSpPr>
        <p:spPr>
          <a:xfrm>
            <a:off x="6052193" y="2125657"/>
            <a:ext cx="209441"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7" name="直接箭头连接符 128"/>
          <p:cNvCxnSpPr>
            <a:stCxn id="154" idx="5"/>
            <a:endCxn id="158" idx="0"/>
          </p:cNvCxnSpPr>
          <p:nvPr/>
        </p:nvCxnSpPr>
        <p:spPr>
          <a:xfrm>
            <a:off x="7611403" y="2074045"/>
            <a:ext cx="209442"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8" name="直接箭头连接符 129"/>
          <p:cNvCxnSpPr>
            <a:stCxn id="150" idx="4"/>
            <a:endCxn id="166" idx="0"/>
          </p:cNvCxnSpPr>
          <p:nvPr/>
        </p:nvCxnSpPr>
        <p:spPr>
          <a:xfrm>
            <a:off x="5698442" y="2641258"/>
            <a:ext cx="239380"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9" name="直接箭头连接符 130"/>
          <p:cNvCxnSpPr>
            <a:stCxn id="150" idx="4"/>
            <a:endCxn id="168" idx="0"/>
          </p:cNvCxnSpPr>
          <p:nvPr/>
        </p:nvCxnSpPr>
        <p:spPr>
          <a:xfrm flipH="1">
            <a:off x="5451392" y="2641258"/>
            <a:ext cx="247050"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0" name="直接箭头连接符 131"/>
          <p:cNvCxnSpPr>
            <a:stCxn id="156" idx="4"/>
            <a:endCxn id="164" idx="0"/>
          </p:cNvCxnSpPr>
          <p:nvPr/>
        </p:nvCxnSpPr>
        <p:spPr>
          <a:xfrm flipH="1">
            <a:off x="6985122" y="2641258"/>
            <a:ext cx="128272"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1" name="直接箭头连接符 132"/>
          <p:cNvCxnSpPr>
            <a:stCxn id="152" idx="4"/>
            <a:endCxn id="160" idx="0"/>
          </p:cNvCxnSpPr>
          <p:nvPr/>
        </p:nvCxnSpPr>
        <p:spPr>
          <a:xfrm>
            <a:off x="6405918" y="2641258"/>
            <a:ext cx="110231" cy="19557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2" name="直接箭头连接符 133"/>
          <p:cNvCxnSpPr>
            <a:stCxn id="156" idx="4"/>
            <a:endCxn id="162" idx="0"/>
          </p:cNvCxnSpPr>
          <p:nvPr/>
        </p:nvCxnSpPr>
        <p:spPr>
          <a:xfrm>
            <a:off x="7113394" y="2641258"/>
            <a:ext cx="358159"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3" name="直接箭头连接符 134"/>
          <p:cNvCxnSpPr>
            <a:stCxn id="166" idx="4"/>
            <a:endCxn id="170" idx="0"/>
          </p:cNvCxnSpPr>
          <p:nvPr/>
        </p:nvCxnSpPr>
        <p:spPr>
          <a:xfrm>
            <a:off x="5937823" y="3193311"/>
            <a:ext cx="176875" cy="199593"/>
          </a:xfrm>
          <a:prstGeom prst="straightConnector1">
            <a:avLst/>
          </a:prstGeom>
          <a:noFill/>
          <a:ln w="38100" cap="flat" cmpd="sng" algn="ctr">
            <a:solidFill>
              <a:srgbClr val="4F81BD">
                <a:shade val="95000"/>
                <a:satMod val="105000"/>
              </a:srgbClr>
            </a:solidFill>
            <a:prstDash val="solid"/>
            <a:tailEnd type="triangle"/>
          </a:ln>
          <a:effectLst/>
        </p:spPr>
      </p:cxnSp>
      <p:sp>
        <p:nvSpPr>
          <p:cNvPr id="5" name="Rectangle 4"/>
          <p:cNvSpPr/>
          <p:nvPr/>
        </p:nvSpPr>
        <p:spPr>
          <a:xfrm>
            <a:off x="5670662" y="5536643"/>
            <a:ext cx="292068" cy="307777"/>
          </a:xfrm>
          <a:prstGeom prst="rect">
            <a:avLst/>
          </a:prstGeom>
        </p:spPr>
        <p:txBody>
          <a:bodyPr wrap="none">
            <a:spAutoFit/>
          </a:bodyPr>
          <a:lstStyle/>
          <a:p>
            <a:pPr>
              <a:spcBef>
                <a:spcPts val="300"/>
              </a:spcBef>
            </a:pPr>
            <a:r>
              <a:rPr lang="en-SG" sz="1400">
                <a:solidFill>
                  <a:prstClr val="black"/>
                </a:solidFill>
                <a:latin typeface="Courier New" panose="02070309020205020404" pitchFamily="49" charset="0"/>
                <a:cs typeface="Courier New" panose="02070309020205020404" pitchFamily="49" charset="0"/>
              </a:rPr>
              <a:t>}</a:t>
            </a:r>
          </a:p>
        </p:txBody>
      </p:sp>
      <p:sp>
        <p:nvSpPr>
          <p:cNvPr id="57" name="object 2"/>
          <p:cNvSpPr/>
          <p:nvPr/>
        </p:nvSpPr>
        <p:spPr>
          <a:xfrm>
            <a:off x="6388933" y="1219278"/>
            <a:ext cx="708708" cy="547623"/>
          </a:xfrm>
          <a:prstGeom prst="ellipse">
            <a:avLst/>
          </a:prstGeom>
          <a:ln w="25399">
            <a:solidFill>
              <a:srgbClr val="FAA757"/>
            </a:solidFill>
          </a:ln>
        </p:spPr>
        <p:txBody>
          <a:bodyPr wrap="square" lIns="0" tIns="0" rIns="0" bIns="0" rtlCol="0"/>
          <a:lstStyle/>
          <a:p>
            <a:endParaRPr>
              <a:solidFill>
                <a:prstClr val="black"/>
              </a:solidFill>
              <a:latin typeface="Calibri"/>
            </a:endParaRPr>
          </a:p>
        </p:txBody>
      </p:sp>
      <p:sp>
        <p:nvSpPr>
          <p:cNvPr id="59" name="object 3"/>
          <p:cNvSpPr/>
          <p:nvPr/>
        </p:nvSpPr>
        <p:spPr>
          <a:xfrm>
            <a:off x="4949467" y="2696857"/>
            <a:ext cx="3010759" cy="633302"/>
          </a:xfrm>
          <a:prstGeom prst="ellipse">
            <a:avLst/>
          </a:prstGeom>
          <a:noFill/>
          <a:ln w="25399">
            <a:solidFill>
              <a:srgbClr val="FAA757"/>
            </a:solidFill>
          </a:ln>
        </p:spPr>
        <p:txBody>
          <a:bodyPr wrap="square" lIns="0" tIns="0" rIns="0" bIns="0" rtlCol="0"/>
          <a:lstStyle/>
          <a:p>
            <a:endParaRPr>
              <a:solidFill>
                <a:prstClr val="black"/>
              </a:solidFill>
              <a:latin typeface="Calibri"/>
            </a:endParaRPr>
          </a:p>
        </p:txBody>
      </p:sp>
      <p:sp>
        <p:nvSpPr>
          <p:cNvPr id="6" name="Rectangle 5"/>
          <p:cNvSpPr/>
          <p:nvPr/>
        </p:nvSpPr>
        <p:spPr>
          <a:xfrm>
            <a:off x="5930441" y="3768924"/>
            <a:ext cx="2345287" cy="1987788"/>
          </a:xfrm>
          <a:prstGeom prst="rect">
            <a:avLst/>
          </a:prstGeom>
        </p:spPr>
        <p:txBody>
          <a:bodyPr wrap="square">
            <a:spAutoFit/>
          </a:bodyPr>
          <a:lstStyle/>
          <a:p>
            <a:pPr>
              <a:lnSpc>
                <a:spcPct val="150000"/>
              </a:lnSpc>
            </a:pPr>
            <a:r>
              <a:rPr lang="en-SG" sz="1400"/>
              <a:t>if k=2, we call findgrandchildren(H,0),</a:t>
            </a:r>
          </a:p>
          <a:p>
            <a:pPr>
              <a:lnSpc>
                <a:spcPct val="150000"/>
              </a:lnSpc>
            </a:pPr>
            <a:r>
              <a:rPr lang="en-SG" sz="1400"/>
              <a:t>what is the output?</a:t>
            </a:r>
          </a:p>
          <a:p>
            <a:pPr>
              <a:lnSpc>
                <a:spcPct val="150000"/>
              </a:lnSpc>
            </a:pPr>
            <a:r>
              <a:rPr lang="en-SG" sz="1400"/>
              <a:t>How about k=3?</a:t>
            </a:r>
          </a:p>
          <a:p>
            <a:pPr>
              <a:lnSpc>
                <a:spcPct val="150000"/>
              </a:lnSpc>
            </a:pPr>
            <a:r>
              <a:rPr lang="en-SG" sz="1400"/>
              <a:t>How about </a:t>
            </a:r>
          </a:p>
          <a:p>
            <a:pPr>
              <a:lnSpc>
                <a:spcPct val="150000"/>
              </a:lnSpc>
            </a:pPr>
            <a:r>
              <a:rPr lang="en-SG" sz="1400"/>
              <a:t>findgrandchildren(H,1)?</a:t>
            </a:r>
          </a:p>
        </p:txBody>
      </p:sp>
    </p:spTree>
    <p:extLst>
      <p:ext uri="{BB962C8B-B14F-4D97-AF65-F5344CB8AC3E}">
        <p14:creationId xmlns:p14="http://schemas.microsoft.com/office/powerpoint/2010/main" val="646187912"/>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grpId="1" nodeType="clickEffect">
                                  <p:stCondLst>
                                    <p:cond delay="0"/>
                                  </p:stCondLst>
                                  <p:childTnLst>
                                    <p:anim calcmode="lin" valueType="num">
                                      <p:cBhvr>
                                        <p:cTn id="13" dur="500"/>
                                        <p:tgtEl>
                                          <p:spTgt spid="58"/>
                                        </p:tgtEl>
                                        <p:attrNameLst>
                                          <p:attrName>ppt_w</p:attrName>
                                        </p:attrNameLst>
                                      </p:cBhvr>
                                      <p:tavLst>
                                        <p:tav tm="0">
                                          <p:val>
                                            <p:strVal val="ppt_w"/>
                                          </p:val>
                                        </p:tav>
                                        <p:tav tm="100000">
                                          <p:val>
                                            <p:fltVal val="0"/>
                                          </p:val>
                                        </p:tav>
                                      </p:tavLst>
                                    </p:anim>
                                    <p:anim calcmode="lin" valueType="num">
                                      <p:cBhvr>
                                        <p:cTn id="14" dur="500"/>
                                        <p:tgtEl>
                                          <p:spTgt spid="58"/>
                                        </p:tgtEl>
                                        <p:attrNameLst>
                                          <p:attrName>ppt_h</p:attrName>
                                        </p:attrNameLst>
                                      </p:cBhvr>
                                      <p:tavLst>
                                        <p:tav tm="0">
                                          <p:val>
                                            <p:strVal val="ppt_h"/>
                                          </p:val>
                                        </p:tav>
                                        <p:tav tm="100000">
                                          <p:val>
                                            <p:fltVal val="0"/>
                                          </p:val>
                                        </p:tav>
                                      </p:tavLst>
                                    </p:anim>
                                    <p:animEffect transition="out" filter="fade">
                                      <p:cBhvr>
                                        <p:cTn id="15" dur="500"/>
                                        <p:tgtEl>
                                          <p:spTgt spid="58"/>
                                        </p:tgtEl>
                                      </p:cBhvr>
                                    </p:animEffect>
                                    <p:set>
                                      <p:cBhvr>
                                        <p:cTn id="16" dur="1" fill="hold">
                                          <p:stCondLst>
                                            <p:cond delay="499"/>
                                          </p:stCondLst>
                                        </p:cTn>
                                        <p:tgtEl>
                                          <p:spTgt spid="5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 calcmode="lin" valueType="num">
                                      <p:cBhvr>
                                        <p:cTn id="21"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6">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59"/>
                                        </p:tgtEl>
                                        <p:attrNameLst>
                                          <p:attrName>style.visibility</p:attrName>
                                        </p:attrNameLst>
                                      </p:cBhvr>
                                      <p:to>
                                        <p:strVal val="visible"/>
                                      </p:to>
                                    </p:set>
                                    <p:anim calcmode="lin" valueType="num">
                                      <p:cBhvr>
                                        <p:cTn id="28" dur="500" fill="hold"/>
                                        <p:tgtEl>
                                          <p:spTgt spid="59"/>
                                        </p:tgtEl>
                                        <p:attrNameLst>
                                          <p:attrName>ppt_w</p:attrName>
                                        </p:attrNameLst>
                                      </p:cBhvr>
                                      <p:tavLst>
                                        <p:tav tm="0">
                                          <p:val>
                                            <p:fltVal val="0"/>
                                          </p:val>
                                        </p:tav>
                                        <p:tav tm="100000">
                                          <p:val>
                                            <p:strVal val="#ppt_w"/>
                                          </p:val>
                                        </p:tav>
                                      </p:tavLst>
                                    </p:anim>
                                    <p:anim calcmode="lin" valueType="num">
                                      <p:cBhvr>
                                        <p:cTn id="29" dur="500" fill="hold"/>
                                        <p:tgtEl>
                                          <p:spTgt spid="59"/>
                                        </p:tgtEl>
                                        <p:attrNameLst>
                                          <p:attrName>ppt_h</p:attrName>
                                        </p:attrNameLst>
                                      </p:cBhvr>
                                      <p:tavLst>
                                        <p:tav tm="0">
                                          <p:val>
                                            <p:fltVal val="0"/>
                                          </p:val>
                                        </p:tav>
                                        <p:tav tm="100000">
                                          <p:val>
                                            <p:strVal val="#ppt_h"/>
                                          </p:val>
                                        </p:tav>
                                      </p:tavLst>
                                    </p:anim>
                                    <p:animEffect transition="in" filter="fade">
                                      <p:cBhvr>
                                        <p:cTn id="30" dur="500"/>
                                        <p:tgtEl>
                                          <p:spTgt spid="59"/>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xit" presetSubtype="32" fill="hold" grpId="1" nodeType="clickEffect">
                                  <p:stCondLst>
                                    <p:cond delay="0"/>
                                  </p:stCondLst>
                                  <p:childTnLst>
                                    <p:anim calcmode="lin" valueType="num">
                                      <p:cBhvr>
                                        <p:cTn id="34" dur="500"/>
                                        <p:tgtEl>
                                          <p:spTgt spid="59"/>
                                        </p:tgtEl>
                                        <p:attrNameLst>
                                          <p:attrName>ppt_w</p:attrName>
                                        </p:attrNameLst>
                                      </p:cBhvr>
                                      <p:tavLst>
                                        <p:tav tm="0">
                                          <p:val>
                                            <p:strVal val="ppt_w"/>
                                          </p:val>
                                        </p:tav>
                                        <p:tav tm="100000">
                                          <p:val>
                                            <p:fltVal val="0"/>
                                          </p:val>
                                        </p:tav>
                                      </p:tavLst>
                                    </p:anim>
                                    <p:anim calcmode="lin" valueType="num">
                                      <p:cBhvr>
                                        <p:cTn id="35" dur="500"/>
                                        <p:tgtEl>
                                          <p:spTgt spid="59"/>
                                        </p:tgtEl>
                                        <p:attrNameLst>
                                          <p:attrName>ppt_h</p:attrName>
                                        </p:attrNameLst>
                                      </p:cBhvr>
                                      <p:tavLst>
                                        <p:tav tm="0">
                                          <p:val>
                                            <p:strVal val="ppt_h"/>
                                          </p:val>
                                        </p:tav>
                                        <p:tav tm="100000">
                                          <p:val>
                                            <p:fltVal val="0"/>
                                          </p:val>
                                        </p:tav>
                                      </p:tavLst>
                                    </p:anim>
                                    <p:animEffect transition="out" filter="fade">
                                      <p:cBhvr>
                                        <p:cTn id="36" dur="500"/>
                                        <p:tgtEl>
                                          <p:spTgt spid="59"/>
                                        </p:tgtEl>
                                      </p:cBhvr>
                                    </p:animEffect>
                                    <p:set>
                                      <p:cBhvr>
                                        <p:cTn id="37" dur="1" fill="hold">
                                          <p:stCondLst>
                                            <p:cond delay="499"/>
                                          </p:stCondLst>
                                        </p:cTn>
                                        <p:tgtEl>
                                          <p:spTgt spid="5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 calcmode="lin" valueType="num">
                                      <p:cBhvr>
                                        <p:cTn id="42"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43" dur="500" fill="hold"/>
                                        <p:tgtEl>
                                          <p:spTgt spid="6">
                                            <p:txEl>
                                              <p:pRg st="3" end="3"/>
                                            </p:txEl>
                                          </p:spTgt>
                                        </p:tgtEl>
                                        <p:attrNameLst>
                                          <p:attrName>ppt_h</p:attrName>
                                        </p:attrNameLst>
                                      </p:cBhvr>
                                      <p:tavLst>
                                        <p:tav tm="0">
                                          <p:val>
                                            <p:fltVal val="0"/>
                                          </p:val>
                                        </p:tav>
                                        <p:tav tm="100000">
                                          <p:val>
                                            <p:strVal val="#ppt_h"/>
                                          </p:val>
                                        </p:tav>
                                      </p:tavLst>
                                    </p:anim>
                                    <p:animEffect transition="in" filter="fade">
                                      <p:cBhvr>
                                        <p:cTn id="44" dur="500"/>
                                        <p:tgtEl>
                                          <p:spTgt spid="6">
                                            <p:txEl>
                                              <p:pRg st="3" end="3"/>
                                            </p:txEl>
                                          </p:spTgt>
                                        </p:tgtEl>
                                      </p:cBhvr>
                                    </p:animEffect>
                                  </p:childTnLst>
                                </p:cTn>
                              </p:par>
                              <p:par>
                                <p:cTn id="45" presetID="53" presetClass="entr" presetSubtype="16" fill="hold" nodeType="with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anim calcmode="lin" valueType="num">
                                      <p:cBhvr>
                                        <p:cTn id="47" dur="500" fill="hold"/>
                                        <p:tgtEl>
                                          <p:spTgt spid="6">
                                            <p:txEl>
                                              <p:pRg st="4" end="4"/>
                                            </p:txEl>
                                          </p:spTgt>
                                        </p:tgtEl>
                                        <p:attrNameLst>
                                          <p:attrName>ppt_w</p:attrName>
                                        </p:attrNameLst>
                                      </p:cBhvr>
                                      <p:tavLst>
                                        <p:tav tm="0">
                                          <p:val>
                                            <p:fltVal val="0"/>
                                          </p:val>
                                        </p:tav>
                                        <p:tav tm="100000">
                                          <p:val>
                                            <p:strVal val="#ppt_w"/>
                                          </p:val>
                                        </p:tav>
                                      </p:tavLst>
                                    </p:anim>
                                    <p:anim calcmode="lin" valueType="num">
                                      <p:cBhvr>
                                        <p:cTn id="48" dur="500" fill="hold"/>
                                        <p:tgtEl>
                                          <p:spTgt spid="6">
                                            <p:txEl>
                                              <p:pRg st="4" end="4"/>
                                            </p:txEl>
                                          </p:spTgt>
                                        </p:tgtEl>
                                        <p:attrNameLst>
                                          <p:attrName>ppt_h</p:attrName>
                                        </p:attrNameLst>
                                      </p:cBhvr>
                                      <p:tavLst>
                                        <p:tav tm="0">
                                          <p:val>
                                            <p:fltVal val="0"/>
                                          </p:val>
                                        </p:tav>
                                        <p:tav tm="100000">
                                          <p:val>
                                            <p:strVal val="#ppt_h"/>
                                          </p:val>
                                        </p:tav>
                                      </p:tavLst>
                                    </p:anim>
                                    <p:animEffect transition="in" filter="fade">
                                      <p:cBhvr>
                                        <p:cTn id="49" dur="500"/>
                                        <p:tgtEl>
                                          <p:spTgt spid="6">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2" nodeType="clickEffect">
                                  <p:stCondLst>
                                    <p:cond delay="0"/>
                                  </p:stCondLst>
                                  <p:childTnLst>
                                    <p:set>
                                      <p:cBhvr>
                                        <p:cTn id="53" dur="1" fill="hold">
                                          <p:stCondLst>
                                            <p:cond delay="0"/>
                                          </p:stCondLst>
                                        </p:cTn>
                                        <p:tgtEl>
                                          <p:spTgt spid="58"/>
                                        </p:tgtEl>
                                        <p:attrNameLst>
                                          <p:attrName>style.visibility</p:attrName>
                                        </p:attrNameLst>
                                      </p:cBhvr>
                                      <p:to>
                                        <p:strVal val="visible"/>
                                      </p:to>
                                    </p:set>
                                    <p:anim calcmode="lin" valueType="num">
                                      <p:cBhvr>
                                        <p:cTn id="54" dur="500" fill="hold"/>
                                        <p:tgtEl>
                                          <p:spTgt spid="58"/>
                                        </p:tgtEl>
                                        <p:attrNameLst>
                                          <p:attrName>ppt_w</p:attrName>
                                        </p:attrNameLst>
                                      </p:cBhvr>
                                      <p:tavLst>
                                        <p:tav tm="0">
                                          <p:val>
                                            <p:fltVal val="0"/>
                                          </p:val>
                                        </p:tav>
                                        <p:tav tm="100000">
                                          <p:val>
                                            <p:strVal val="#ppt_w"/>
                                          </p:val>
                                        </p:tav>
                                      </p:tavLst>
                                    </p:anim>
                                    <p:anim calcmode="lin" valueType="num">
                                      <p:cBhvr>
                                        <p:cTn id="55" dur="500" fill="hold"/>
                                        <p:tgtEl>
                                          <p:spTgt spid="58"/>
                                        </p:tgtEl>
                                        <p:attrNameLst>
                                          <p:attrName>ppt_h</p:attrName>
                                        </p:attrNameLst>
                                      </p:cBhvr>
                                      <p:tavLst>
                                        <p:tav tm="0">
                                          <p:val>
                                            <p:fltVal val="0"/>
                                          </p:val>
                                        </p:tav>
                                        <p:tav tm="100000">
                                          <p:val>
                                            <p:strVal val="#ppt_h"/>
                                          </p:val>
                                        </p:tav>
                                      </p:tavLst>
                                    </p:anim>
                                    <p:animEffect transition="in" filter="fade">
                                      <p:cBhvr>
                                        <p:cTn id="5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8" grpId="1" animBg="1"/>
      <p:bldP spid="58" grpId="2" animBg="1"/>
      <p:bldP spid="59" grpId="0" animBg="1"/>
      <p:bldP spid="59" grpId="1"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Find grandchildren - example</a:t>
            </a:r>
          </a:p>
        </p:txBody>
      </p:sp>
      <p:sp>
        <p:nvSpPr>
          <p:cNvPr id="125" name="object 8"/>
          <p:cNvSpPr/>
          <p:nvPr/>
        </p:nvSpPr>
        <p:spPr>
          <a:xfrm>
            <a:off x="7411378" y="667983"/>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26" name="object 9"/>
          <p:cNvSpPr txBox="1"/>
          <p:nvPr/>
        </p:nvSpPr>
        <p:spPr>
          <a:xfrm>
            <a:off x="7523300" y="708608"/>
            <a:ext cx="154937"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H</a:t>
            </a:r>
            <a:endParaRPr sz="1200" b="1">
              <a:solidFill>
                <a:schemeClr val="bg1"/>
              </a:solidFill>
              <a:latin typeface="Verdana (Body)"/>
              <a:cs typeface="Calibri"/>
            </a:endParaRPr>
          </a:p>
        </p:txBody>
      </p:sp>
      <p:sp>
        <p:nvSpPr>
          <p:cNvPr id="127" name="object 11"/>
          <p:cNvSpPr/>
          <p:nvPr/>
        </p:nvSpPr>
        <p:spPr>
          <a:xfrm>
            <a:off x="6703927" y="1113409"/>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28" name="object 12"/>
          <p:cNvSpPr txBox="1"/>
          <p:nvPr/>
        </p:nvSpPr>
        <p:spPr>
          <a:xfrm>
            <a:off x="6828130" y="1148134"/>
            <a:ext cx="126288"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E</a:t>
            </a:r>
            <a:endParaRPr sz="1200" b="1">
              <a:solidFill>
                <a:schemeClr val="bg1"/>
              </a:solidFill>
              <a:latin typeface="Verdana (Body)"/>
              <a:cs typeface="Calibri"/>
            </a:endParaRPr>
          </a:p>
        </p:txBody>
      </p:sp>
      <p:sp>
        <p:nvSpPr>
          <p:cNvPr id="150" name="object 14"/>
          <p:cNvSpPr/>
          <p:nvPr/>
        </p:nvSpPr>
        <p:spPr>
          <a:xfrm>
            <a:off x="6350177" y="1629011"/>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1" name="object 15"/>
          <p:cNvSpPr txBox="1"/>
          <p:nvPr/>
        </p:nvSpPr>
        <p:spPr>
          <a:xfrm>
            <a:off x="6469319" y="1663736"/>
            <a:ext cx="137981" cy="259675"/>
          </a:xfrm>
          <a:prstGeom prst="ellipse">
            <a:avLst/>
          </a:prstGeom>
          <a:noFill/>
        </p:spPr>
        <p:txBody>
          <a:bodyPr vert="horz" wrap="square" lIns="0" tIns="0" rIns="0" bIns="0" rtlCol="0">
            <a:spAutoFit/>
          </a:bodyPr>
          <a:lstStyle/>
          <a:p>
            <a:pPr marL="12700"/>
            <a:r>
              <a:rPr sz="1200" b="1" spc="-10" dirty="0">
                <a:solidFill>
                  <a:schemeClr val="bg1"/>
                </a:solidFill>
                <a:latin typeface="Verdana (Body)"/>
                <a:cs typeface="Calibri"/>
              </a:rPr>
              <a:t>B</a:t>
            </a:r>
            <a:endParaRPr sz="1200" b="1" dirty="0">
              <a:solidFill>
                <a:schemeClr val="bg1"/>
              </a:solidFill>
              <a:latin typeface="Verdana (Body)"/>
              <a:cs typeface="Calibri"/>
            </a:endParaRPr>
          </a:p>
        </p:txBody>
      </p:sp>
      <p:sp>
        <p:nvSpPr>
          <p:cNvPr id="152" name="object 17"/>
          <p:cNvSpPr/>
          <p:nvPr/>
        </p:nvSpPr>
        <p:spPr>
          <a:xfrm>
            <a:off x="7057653" y="1629011"/>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3" name="object 18"/>
          <p:cNvSpPr txBox="1"/>
          <p:nvPr/>
        </p:nvSpPr>
        <p:spPr>
          <a:xfrm>
            <a:off x="7184496" y="1663736"/>
            <a:ext cx="120442"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F</a:t>
            </a:r>
            <a:endParaRPr sz="1200" b="1">
              <a:solidFill>
                <a:schemeClr val="bg1"/>
              </a:solidFill>
              <a:latin typeface="Verdana (Body)"/>
              <a:cs typeface="Calibri"/>
            </a:endParaRPr>
          </a:p>
        </p:txBody>
      </p:sp>
      <p:sp>
        <p:nvSpPr>
          <p:cNvPr id="154" name="object 20"/>
          <p:cNvSpPr/>
          <p:nvPr/>
        </p:nvSpPr>
        <p:spPr>
          <a:xfrm>
            <a:off x="8118854" y="1113409"/>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5" name="object 21"/>
          <p:cNvSpPr txBox="1"/>
          <p:nvPr/>
        </p:nvSpPr>
        <p:spPr>
          <a:xfrm>
            <a:off x="8249261" y="1148134"/>
            <a:ext cx="112256"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L</a:t>
            </a:r>
            <a:endParaRPr sz="1200" b="1">
              <a:solidFill>
                <a:schemeClr val="bg1"/>
              </a:solidFill>
              <a:latin typeface="Verdana (Body)"/>
              <a:cs typeface="Calibri"/>
            </a:endParaRPr>
          </a:p>
        </p:txBody>
      </p:sp>
      <p:sp>
        <p:nvSpPr>
          <p:cNvPr id="156" name="object 23"/>
          <p:cNvSpPr/>
          <p:nvPr/>
        </p:nvSpPr>
        <p:spPr>
          <a:xfrm>
            <a:off x="7765128" y="1629011"/>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7" name="object 24"/>
          <p:cNvSpPr txBox="1"/>
          <p:nvPr/>
        </p:nvSpPr>
        <p:spPr>
          <a:xfrm>
            <a:off x="7904806" y="1663736"/>
            <a:ext cx="90624" cy="259675"/>
          </a:xfrm>
          <a:prstGeom prst="ellipse">
            <a:avLst/>
          </a:prstGeom>
          <a:noFill/>
        </p:spPr>
        <p:txBody>
          <a:bodyPr vert="horz" wrap="square" lIns="0" tIns="0" rIns="0" bIns="0" rtlCol="0">
            <a:spAutoFit/>
          </a:bodyPr>
          <a:lstStyle/>
          <a:p>
            <a:pPr marL="12700"/>
            <a:r>
              <a:rPr sz="1200" b="1" spc="-10" dirty="0">
                <a:solidFill>
                  <a:schemeClr val="bg1"/>
                </a:solidFill>
                <a:latin typeface="Verdana (Body)"/>
                <a:cs typeface="Calibri"/>
              </a:rPr>
              <a:t>J</a:t>
            </a:r>
            <a:endParaRPr sz="1200" b="1">
              <a:solidFill>
                <a:schemeClr val="bg1"/>
              </a:solidFill>
              <a:latin typeface="Verdana (Body)"/>
              <a:cs typeface="Calibri"/>
            </a:endParaRPr>
          </a:p>
        </p:txBody>
      </p:sp>
      <p:sp>
        <p:nvSpPr>
          <p:cNvPr id="158" name="object 26"/>
          <p:cNvSpPr/>
          <p:nvPr/>
        </p:nvSpPr>
        <p:spPr>
          <a:xfrm>
            <a:off x="8472580" y="1629011"/>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9" name="object 27"/>
          <p:cNvSpPr txBox="1"/>
          <p:nvPr/>
        </p:nvSpPr>
        <p:spPr>
          <a:xfrm>
            <a:off x="8563320" y="1663736"/>
            <a:ext cx="203463" cy="259675"/>
          </a:xfrm>
          <a:prstGeom prst="ellipse">
            <a:avLst/>
          </a:prstGeom>
          <a:noFill/>
        </p:spPr>
        <p:txBody>
          <a:bodyPr vert="horz" wrap="square" lIns="0" tIns="0" rIns="0" bIns="0" rtlCol="0">
            <a:spAutoFit/>
          </a:bodyPr>
          <a:lstStyle/>
          <a:p>
            <a:pPr marL="12700"/>
            <a:r>
              <a:rPr sz="1200" b="1" spc="-20" dirty="0">
                <a:solidFill>
                  <a:schemeClr val="bg1"/>
                </a:solidFill>
                <a:latin typeface="Verdana (Body)"/>
                <a:cs typeface="Calibri"/>
              </a:rPr>
              <a:t>M</a:t>
            </a:r>
            <a:endParaRPr sz="1200" b="1">
              <a:solidFill>
                <a:schemeClr val="bg1"/>
              </a:solidFill>
              <a:latin typeface="Verdana (Body)"/>
              <a:cs typeface="Calibri"/>
            </a:endParaRPr>
          </a:p>
        </p:txBody>
      </p:sp>
      <p:sp>
        <p:nvSpPr>
          <p:cNvPr id="160" name="object 47"/>
          <p:cNvSpPr/>
          <p:nvPr/>
        </p:nvSpPr>
        <p:spPr>
          <a:xfrm>
            <a:off x="7167884" y="2177010"/>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1" name="object 48"/>
          <p:cNvSpPr txBox="1"/>
          <p:nvPr/>
        </p:nvSpPr>
        <p:spPr>
          <a:xfrm>
            <a:off x="7279082" y="2211735"/>
            <a:ext cx="156691" cy="259675"/>
          </a:xfrm>
          <a:prstGeom prst="ellipse">
            <a:avLst/>
          </a:prstGeom>
          <a:noFill/>
        </p:spPr>
        <p:txBody>
          <a:bodyPr vert="horz" wrap="square" lIns="0" tIns="0" rIns="0" bIns="0" rtlCol="0">
            <a:spAutoFit/>
          </a:bodyPr>
          <a:lstStyle/>
          <a:p>
            <a:pPr marL="12700"/>
            <a:r>
              <a:rPr sz="1200" b="1" spc="-15" dirty="0">
                <a:solidFill>
                  <a:schemeClr val="bg1"/>
                </a:solidFill>
                <a:latin typeface="Verdana (Body)"/>
                <a:cs typeface="Calibri"/>
              </a:rPr>
              <a:t>G</a:t>
            </a:r>
            <a:endParaRPr sz="1200" b="1" dirty="0">
              <a:solidFill>
                <a:schemeClr val="bg1"/>
              </a:solidFill>
              <a:latin typeface="Verdana (Body)"/>
              <a:cs typeface="Calibri"/>
            </a:endParaRPr>
          </a:p>
        </p:txBody>
      </p:sp>
      <p:sp>
        <p:nvSpPr>
          <p:cNvPr id="162" name="object 50"/>
          <p:cNvSpPr/>
          <p:nvPr/>
        </p:nvSpPr>
        <p:spPr>
          <a:xfrm>
            <a:off x="8123288" y="2181064"/>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3" name="object 51"/>
          <p:cNvSpPr txBox="1"/>
          <p:nvPr/>
        </p:nvSpPr>
        <p:spPr>
          <a:xfrm>
            <a:off x="8244657" y="2215789"/>
            <a:ext cx="133304" cy="259675"/>
          </a:xfrm>
          <a:prstGeom prst="ellipse">
            <a:avLst/>
          </a:prstGeom>
          <a:noFill/>
        </p:spPr>
        <p:txBody>
          <a:bodyPr vert="horz" wrap="square" lIns="0" tIns="0" rIns="0" bIns="0" rtlCol="0">
            <a:spAutoFit/>
          </a:bodyPr>
          <a:lstStyle/>
          <a:p>
            <a:pPr marL="12700"/>
            <a:r>
              <a:rPr sz="1200" b="1" spc="-10" dirty="0">
                <a:solidFill>
                  <a:schemeClr val="bg1"/>
                </a:solidFill>
                <a:latin typeface="Verdana (Body)"/>
                <a:cs typeface="Calibri"/>
              </a:rPr>
              <a:t>K</a:t>
            </a:r>
            <a:endParaRPr sz="1200" b="1" dirty="0">
              <a:solidFill>
                <a:schemeClr val="bg1"/>
              </a:solidFill>
              <a:latin typeface="Verdana (Body)"/>
              <a:cs typeface="Calibri"/>
            </a:endParaRPr>
          </a:p>
        </p:txBody>
      </p:sp>
      <p:sp>
        <p:nvSpPr>
          <p:cNvPr id="164" name="object 59"/>
          <p:cNvSpPr/>
          <p:nvPr/>
        </p:nvSpPr>
        <p:spPr>
          <a:xfrm>
            <a:off x="7636856" y="2181064"/>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5" name="object 60"/>
          <p:cNvSpPr txBox="1"/>
          <p:nvPr/>
        </p:nvSpPr>
        <p:spPr>
          <a:xfrm>
            <a:off x="7782655" y="2215789"/>
            <a:ext cx="76592" cy="259675"/>
          </a:xfrm>
          <a:prstGeom prst="ellipse">
            <a:avLst/>
          </a:prstGeom>
          <a:noFill/>
        </p:spPr>
        <p:txBody>
          <a:bodyPr vert="horz" wrap="square" lIns="0" tIns="0" rIns="0" bIns="0" rtlCol="0">
            <a:spAutoFit/>
          </a:bodyPr>
          <a:lstStyle/>
          <a:p>
            <a:pPr marL="12700"/>
            <a:r>
              <a:rPr sz="1200" b="1" spc="-5" dirty="0">
                <a:solidFill>
                  <a:schemeClr val="bg1"/>
                </a:solidFill>
                <a:latin typeface="Verdana (Body)"/>
                <a:cs typeface="Calibri"/>
              </a:rPr>
              <a:t>I</a:t>
            </a:r>
            <a:endParaRPr sz="1200" b="1">
              <a:solidFill>
                <a:schemeClr val="bg1"/>
              </a:solidFill>
              <a:latin typeface="Verdana (Body)"/>
              <a:cs typeface="Calibri"/>
            </a:endParaRPr>
          </a:p>
        </p:txBody>
      </p:sp>
      <p:sp>
        <p:nvSpPr>
          <p:cNvPr id="166" name="object 65"/>
          <p:cNvSpPr/>
          <p:nvPr/>
        </p:nvSpPr>
        <p:spPr>
          <a:xfrm>
            <a:off x="6589557" y="2181064"/>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7" name="object 66"/>
          <p:cNvSpPr txBox="1"/>
          <p:nvPr/>
        </p:nvSpPr>
        <p:spPr>
          <a:xfrm>
            <a:off x="6709670" y="2215789"/>
            <a:ext cx="135643"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C</a:t>
            </a:r>
          </a:p>
        </p:txBody>
      </p:sp>
      <p:sp>
        <p:nvSpPr>
          <p:cNvPr id="168" name="object 71"/>
          <p:cNvSpPr/>
          <p:nvPr/>
        </p:nvSpPr>
        <p:spPr>
          <a:xfrm>
            <a:off x="6103126" y="2181064"/>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9" name="object 72"/>
          <p:cNvSpPr txBox="1"/>
          <p:nvPr/>
        </p:nvSpPr>
        <p:spPr>
          <a:xfrm>
            <a:off x="6219088" y="2215789"/>
            <a:ext cx="145583" cy="259675"/>
          </a:xfrm>
          <a:prstGeom prst="ellipse">
            <a:avLst/>
          </a:prstGeom>
          <a:noFill/>
        </p:spPr>
        <p:txBody>
          <a:bodyPr vert="horz" wrap="square" lIns="0" tIns="0" rIns="0" bIns="0" rtlCol="0">
            <a:spAutoFit/>
          </a:bodyPr>
          <a:lstStyle/>
          <a:p>
            <a:pPr marL="12700"/>
            <a:r>
              <a:rPr sz="1200" b="1" spc="-15" dirty="0">
                <a:solidFill>
                  <a:schemeClr val="bg1"/>
                </a:solidFill>
                <a:latin typeface="Verdana (Body)"/>
                <a:cs typeface="Calibri"/>
              </a:rPr>
              <a:t>A</a:t>
            </a:r>
            <a:endParaRPr sz="1200" b="1" dirty="0">
              <a:solidFill>
                <a:schemeClr val="bg1"/>
              </a:solidFill>
              <a:latin typeface="Verdana (Body)"/>
              <a:cs typeface="Calibri"/>
            </a:endParaRPr>
          </a:p>
        </p:txBody>
      </p:sp>
      <p:sp>
        <p:nvSpPr>
          <p:cNvPr id="170" name="object 77"/>
          <p:cNvSpPr/>
          <p:nvPr/>
        </p:nvSpPr>
        <p:spPr>
          <a:xfrm>
            <a:off x="6766432" y="2733082"/>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71" name="object 78"/>
          <p:cNvSpPr txBox="1"/>
          <p:nvPr/>
        </p:nvSpPr>
        <p:spPr>
          <a:xfrm>
            <a:off x="6879052" y="2773704"/>
            <a:ext cx="153183"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D</a:t>
            </a:r>
            <a:endParaRPr sz="1200" b="1">
              <a:solidFill>
                <a:schemeClr val="bg1"/>
              </a:solidFill>
              <a:latin typeface="Verdana (Body)"/>
              <a:cs typeface="Calibri"/>
            </a:endParaRPr>
          </a:p>
        </p:txBody>
      </p:sp>
      <p:cxnSp>
        <p:nvCxnSpPr>
          <p:cNvPr id="172" name="直接箭头连接符 123"/>
          <p:cNvCxnSpPr>
            <a:stCxn id="125" idx="5"/>
            <a:endCxn id="154" idx="1"/>
          </p:cNvCxnSpPr>
          <p:nvPr/>
        </p:nvCxnSpPr>
        <p:spPr>
          <a:xfrm>
            <a:off x="7759712" y="968796"/>
            <a:ext cx="418907" cy="19622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3" name="直接箭头连接符 124"/>
          <p:cNvCxnSpPr>
            <a:stCxn id="125" idx="3"/>
            <a:endCxn id="127" idx="7"/>
          </p:cNvCxnSpPr>
          <p:nvPr/>
        </p:nvCxnSpPr>
        <p:spPr>
          <a:xfrm flipH="1">
            <a:off x="7052260" y="968796"/>
            <a:ext cx="418883" cy="19622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4" name="直接箭头连接符 125"/>
          <p:cNvCxnSpPr>
            <a:stCxn id="127" idx="4"/>
            <a:endCxn id="150" idx="7"/>
          </p:cNvCxnSpPr>
          <p:nvPr/>
        </p:nvCxnSpPr>
        <p:spPr>
          <a:xfrm flipH="1">
            <a:off x="6698510" y="1465834"/>
            <a:ext cx="209467"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5" name="直接箭头连接符 126"/>
          <p:cNvCxnSpPr>
            <a:stCxn id="154" idx="3"/>
            <a:endCxn id="156" idx="0"/>
          </p:cNvCxnSpPr>
          <p:nvPr/>
        </p:nvCxnSpPr>
        <p:spPr>
          <a:xfrm flipH="1">
            <a:off x="7969178" y="1414222"/>
            <a:ext cx="209441"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6" name="直接箭头连接符 127"/>
          <p:cNvCxnSpPr>
            <a:stCxn id="127" idx="4"/>
            <a:endCxn id="152" idx="1"/>
          </p:cNvCxnSpPr>
          <p:nvPr/>
        </p:nvCxnSpPr>
        <p:spPr>
          <a:xfrm>
            <a:off x="6907977" y="1465834"/>
            <a:ext cx="209441"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7" name="直接箭头连接符 128"/>
          <p:cNvCxnSpPr>
            <a:stCxn id="154" idx="5"/>
            <a:endCxn id="158" idx="0"/>
          </p:cNvCxnSpPr>
          <p:nvPr/>
        </p:nvCxnSpPr>
        <p:spPr>
          <a:xfrm>
            <a:off x="8467187" y="1414222"/>
            <a:ext cx="209442"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8" name="直接箭头连接符 129"/>
          <p:cNvCxnSpPr>
            <a:stCxn id="150" idx="4"/>
            <a:endCxn id="166" idx="0"/>
          </p:cNvCxnSpPr>
          <p:nvPr/>
        </p:nvCxnSpPr>
        <p:spPr>
          <a:xfrm>
            <a:off x="6554226" y="1981435"/>
            <a:ext cx="239380"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9" name="直接箭头连接符 130"/>
          <p:cNvCxnSpPr>
            <a:stCxn id="150" idx="4"/>
            <a:endCxn id="168" idx="0"/>
          </p:cNvCxnSpPr>
          <p:nvPr/>
        </p:nvCxnSpPr>
        <p:spPr>
          <a:xfrm flipH="1">
            <a:off x="6307176" y="1981435"/>
            <a:ext cx="247050"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0" name="直接箭头连接符 131"/>
          <p:cNvCxnSpPr>
            <a:stCxn id="156" idx="4"/>
            <a:endCxn id="164" idx="0"/>
          </p:cNvCxnSpPr>
          <p:nvPr/>
        </p:nvCxnSpPr>
        <p:spPr>
          <a:xfrm flipH="1">
            <a:off x="7840906" y="1981435"/>
            <a:ext cx="128272"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1" name="直接箭头连接符 132"/>
          <p:cNvCxnSpPr>
            <a:stCxn id="152" idx="4"/>
            <a:endCxn id="160" idx="0"/>
          </p:cNvCxnSpPr>
          <p:nvPr/>
        </p:nvCxnSpPr>
        <p:spPr>
          <a:xfrm>
            <a:off x="7261702" y="1981435"/>
            <a:ext cx="110231" cy="19557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2" name="直接箭头连接符 133"/>
          <p:cNvCxnSpPr>
            <a:stCxn id="156" idx="4"/>
            <a:endCxn id="162" idx="0"/>
          </p:cNvCxnSpPr>
          <p:nvPr/>
        </p:nvCxnSpPr>
        <p:spPr>
          <a:xfrm>
            <a:off x="7969178" y="1981435"/>
            <a:ext cx="358159"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3" name="直接箭头连接符 134"/>
          <p:cNvCxnSpPr>
            <a:stCxn id="166" idx="4"/>
            <a:endCxn id="170" idx="0"/>
          </p:cNvCxnSpPr>
          <p:nvPr/>
        </p:nvCxnSpPr>
        <p:spPr>
          <a:xfrm>
            <a:off x="6793607" y="2533488"/>
            <a:ext cx="176875" cy="199593"/>
          </a:xfrm>
          <a:prstGeom prst="straightConnector1">
            <a:avLst/>
          </a:prstGeom>
          <a:noFill/>
          <a:ln w="38100" cap="flat" cmpd="sng" algn="ctr">
            <a:solidFill>
              <a:srgbClr val="4F81BD">
                <a:shade val="95000"/>
                <a:satMod val="105000"/>
              </a:srgbClr>
            </a:solidFill>
            <a:prstDash val="solid"/>
            <a:tailEnd type="triangle"/>
          </a:ln>
          <a:effectLst/>
        </p:spPr>
      </p:cxnSp>
      <p:sp>
        <p:nvSpPr>
          <p:cNvPr id="51" name="Content Placeholder 2">
            <a:extLst>
              <a:ext uri="{FF2B5EF4-FFF2-40B4-BE49-F238E27FC236}">
                <a16:creationId xmlns:a16="http://schemas.microsoft.com/office/drawing/2014/main" id="{62DAA561-B2DA-4DBE-8FF0-1D65D96B4BD0}"/>
              </a:ext>
            </a:extLst>
          </p:cNvPr>
          <p:cNvSpPr txBox="1">
            <a:spLocks/>
          </p:cNvSpPr>
          <p:nvPr/>
        </p:nvSpPr>
        <p:spPr>
          <a:xfrm>
            <a:off x="164983" y="1094984"/>
            <a:ext cx="5156192" cy="2412293"/>
          </a:xfrm>
          <a:prstGeom prst="rect">
            <a:avLst/>
          </a:prstGeom>
          <a:solidFill>
            <a:schemeClr val="bg1"/>
          </a:solidFill>
          <a:ln w="19050">
            <a:solidFill>
              <a:srgbClr val="C0000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void</a:t>
            </a:r>
            <a:r>
              <a:rPr lang="en-US" sz="1200" b="1" dirty="0">
                <a:solidFill>
                  <a:prstClr val="black"/>
                </a:solidFill>
                <a:latin typeface="Courier New" panose="02070309020205020404" pitchFamily="49" charset="0"/>
                <a:cs typeface="Courier New" panose="02070309020205020404" pitchFamily="49" charset="0"/>
              </a:rPr>
              <a:t> </a:t>
            </a:r>
            <a:r>
              <a:rPr lang="en-US" sz="1200" b="1" dirty="0" err="1">
                <a:solidFill>
                  <a:srgbClr val="C00000"/>
                </a:solidFill>
                <a:latin typeface="Courier New" panose="02070309020205020404" pitchFamily="49" charset="0"/>
                <a:cs typeface="Courier New" panose="02070309020205020404" pitchFamily="49" charset="0"/>
              </a:rPr>
              <a:t>findgrandchildren</a:t>
            </a:r>
            <a:r>
              <a:rPr lang="en-US" sz="1200" dirty="0">
                <a:solidFill>
                  <a:prstClr val="black"/>
                </a:solidFill>
                <a:latin typeface="Courier New" panose="02070309020205020404" pitchFamily="49" charset="0"/>
                <a:cs typeface="Courier New" panose="02070309020205020404" pitchFamily="49" charset="0"/>
              </a:rPr>
              <a:t>(</a:t>
            </a:r>
            <a:r>
              <a:rPr lang="en-US" sz="1200" dirty="0" err="1">
                <a:solidFill>
                  <a:prstClr val="black"/>
                </a:solidFill>
                <a:latin typeface="Courier New" panose="02070309020205020404" pitchFamily="49" charset="0"/>
                <a:cs typeface="Courier New" panose="02070309020205020404" pitchFamily="49" charset="0"/>
              </a:rPr>
              <a:t>BTNode</a:t>
            </a:r>
            <a:r>
              <a:rPr lang="en-US" sz="1200" dirty="0">
                <a:solidFill>
                  <a:prstClr val="black"/>
                </a:solidFill>
                <a:latin typeface="Courier New" panose="02070309020205020404" pitchFamily="49" charset="0"/>
                <a:cs typeface="Courier New" panose="02070309020205020404" pitchFamily="49" charset="0"/>
              </a:rPr>
              <a:t> *cur, int c){</a:t>
            </a:r>
          </a:p>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    </a:t>
            </a:r>
            <a:r>
              <a:rPr lang="en-SG" sz="1200" dirty="0">
                <a:latin typeface="Courier New" panose="02070309020205020404" pitchFamily="49" charset="0"/>
                <a:cs typeface="Courier New" panose="02070309020205020404" pitchFamily="49" charset="0"/>
              </a:rPr>
              <a:t>if (cur == NULL) return;</a:t>
            </a:r>
            <a:endParaRPr lang="en-SG" sz="600" dirty="0">
              <a:latin typeface="Courier New" panose="02070309020205020404" pitchFamily="49" charset="0"/>
              <a:cs typeface="Courier New" panose="02070309020205020404" pitchFamily="49" charset="0"/>
            </a:endParaRPr>
          </a:p>
          <a:p>
            <a:pPr marL="0" indent="0">
              <a:lnSpc>
                <a:spcPct val="100000"/>
              </a:lnSpc>
              <a:spcBef>
                <a:spcPts val="300"/>
              </a:spcBef>
              <a:buNone/>
            </a:pPr>
            <a:r>
              <a:rPr lang="en-SG" sz="1200" dirty="0">
                <a:latin typeface="Courier New" panose="02070309020205020404" pitchFamily="49" charset="0"/>
                <a:cs typeface="Courier New" panose="02070309020205020404" pitchFamily="49" charset="0"/>
              </a:rPr>
              <a:t>    </a:t>
            </a:r>
            <a:r>
              <a:rPr lang="en-SG" sz="1200" dirty="0">
                <a:solidFill>
                  <a:prstClr val="black"/>
                </a:solidFill>
                <a:latin typeface="Courier New" panose="02070309020205020404" pitchFamily="49" charset="0"/>
                <a:cs typeface="Courier New" panose="02070309020205020404" pitchFamily="49" charset="0"/>
              </a:rPr>
              <a:t>if (c == k){ </a:t>
            </a:r>
            <a:r>
              <a:rPr lang="en-SG" sz="1200" dirty="0">
                <a:solidFill>
                  <a:schemeClr val="tx1">
                    <a:lumMod val="50000"/>
                    <a:lumOff val="50000"/>
                  </a:schemeClr>
                </a:solidFill>
                <a:latin typeface="Courier New" panose="02070309020205020404" pitchFamily="49" charset="0"/>
                <a:cs typeface="Courier New" panose="02070309020205020404" pitchFamily="49" charset="0"/>
              </a:rPr>
              <a:t>//grandchild=2levels; k=2</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r>
              <a:rPr lang="en-SG" sz="1200" dirty="0" err="1">
                <a:solidFill>
                  <a:prstClr val="black"/>
                </a:solidFill>
                <a:latin typeface="Courier New" panose="02070309020205020404" pitchFamily="49" charset="0"/>
                <a:cs typeface="Courier New" panose="02070309020205020404" pitchFamily="49" charset="0"/>
              </a:rPr>
              <a:t>printf</a:t>
            </a:r>
            <a:r>
              <a:rPr lang="en-SG" sz="1200" dirty="0">
                <a:solidFill>
                  <a:prstClr val="black"/>
                </a:solidFill>
                <a:latin typeface="Courier New" panose="02070309020205020404" pitchFamily="49" charset="0"/>
                <a:cs typeface="Courier New" panose="02070309020205020404" pitchFamily="49" charset="0"/>
              </a:rPr>
              <a:t>(“%d ”, cur-&gt;item);</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return;</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 (c &lt; k){</a:t>
            </a:r>
          </a:p>
          <a:p>
            <a:pPr marL="0" indent="0">
              <a:lnSpc>
                <a:spcPct val="100000"/>
              </a:lnSpc>
              <a:spcBef>
                <a:spcPts val="300"/>
              </a:spcBef>
              <a:buNone/>
            </a:pPr>
            <a:r>
              <a:rPr lang="en-SG" sz="1200" b="1" dirty="0">
                <a:solidFill>
                  <a:srgbClr val="00B050"/>
                </a:solidFill>
                <a:latin typeface="Courier New" panose="02070309020205020404" pitchFamily="49" charset="0"/>
                <a:cs typeface="Courier New" panose="02070309020205020404" pitchFamily="49" charset="0"/>
              </a:rPr>
              <a:t>       </a:t>
            </a:r>
            <a:r>
              <a:rPr lang="en-SG" sz="1200" b="1" dirty="0" err="1">
                <a:solidFill>
                  <a:srgbClr val="00B050"/>
                </a:solidFill>
                <a:latin typeface="Courier New" panose="02070309020205020404" pitchFamily="49" charset="0"/>
                <a:cs typeface="Courier New" panose="02070309020205020404" pitchFamily="49" charset="0"/>
              </a:rPr>
              <a:t>findgrandchildren</a:t>
            </a:r>
            <a:r>
              <a:rPr lang="en-SG" sz="1200" b="1" dirty="0">
                <a:solidFill>
                  <a:srgbClr val="00B050"/>
                </a:solidFill>
                <a:latin typeface="Courier New" panose="02070309020205020404" pitchFamily="49" charset="0"/>
                <a:cs typeface="Courier New" panose="02070309020205020404" pitchFamily="49" charset="0"/>
              </a:rPr>
              <a:t>(cur-&gt;left, c+1);</a:t>
            </a:r>
          </a:p>
          <a:p>
            <a:pPr marL="0" indent="0">
              <a:lnSpc>
                <a:spcPct val="100000"/>
              </a:lnSpc>
              <a:spcBef>
                <a:spcPts val="300"/>
              </a:spcBef>
              <a:buNone/>
            </a:pPr>
            <a:r>
              <a:rPr lang="en-SG" sz="1200" b="1" dirty="0">
                <a:solidFill>
                  <a:schemeClr val="accent2"/>
                </a:solidFill>
                <a:latin typeface="Courier New" panose="02070309020205020404" pitchFamily="49" charset="0"/>
                <a:cs typeface="Courier New" panose="02070309020205020404" pitchFamily="49" charset="0"/>
              </a:rPr>
              <a:t>       </a:t>
            </a:r>
            <a:r>
              <a:rPr lang="en-SG" sz="1200" b="1" dirty="0" err="1">
                <a:solidFill>
                  <a:schemeClr val="accent2"/>
                </a:solidFill>
                <a:latin typeface="Courier New" panose="02070309020205020404" pitchFamily="49" charset="0"/>
                <a:cs typeface="Courier New" panose="02070309020205020404" pitchFamily="49" charset="0"/>
              </a:rPr>
              <a:t>findgrandchildren</a:t>
            </a:r>
            <a:r>
              <a:rPr lang="en-SG" sz="1200" b="1" dirty="0">
                <a:solidFill>
                  <a:schemeClr val="accent2"/>
                </a:solidFill>
                <a:latin typeface="Courier New" panose="02070309020205020404" pitchFamily="49" charset="0"/>
                <a:cs typeface="Courier New" panose="02070309020205020404" pitchFamily="49" charset="0"/>
              </a:rPr>
              <a:t>(cur-&gt;right, c+1);</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a:t>
            </a:r>
          </a:p>
        </p:txBody>
      </p:sp>
      <p:sp>
        <p:nvSpPr>
          <p:cNvPr id="53" name="TextBox 52">
            <a:extLst>
              <a:ext uri="{FF2B5EF4-FFF2-40B4-BE49-F238E27FC236}">
                <a16:creationId xmlns:a16="http://schemas.microsoft.com/office/drawing/2014/main" id="{F39E9AEB-D0D7-4EBC-8089-872B327804CF}"/>
              </a:ext>
            </a:extLst>
          </p:cNvPr>
          <p:cNvSpPr txBox="1"/>
          <p:nvPr/>
        </p:nvSpPr>
        <p:spPr>
          <a:xfrm>
            <a:off x="164982" y="667983"/>
            <a:ext cx="5156191" cy="369332"/>
          </a:xfrm>
          <a:prstGeom prst="rect">
            <a:avLst/>
          </a:prstGeom>
          <a:noFill/>
        </p:spPr>
        <p:txBody>
          <a:bodyPr wrap="square">
            <a:spAutoFit/>
          </a:bodyPr>
          <a:lstStyle/>
          <a:p>
            <a:pPr algn="ctr"/>
            <a:r>
              <a:rPr lang="en-US" sz="1800" b="1" dirty="0">
                <a:latin typeface="Courier New" panose="02070309020205020404" pitchFamily="49" charset="0"/>
                <a:cs typeface="Courier New" panose="02070309020205020404" pitchFamily="49" charset="0"/>
              </a:rPr>
              <a:t>E.g. </a:t>
            </a:r>
            <a:r>
              <a:rPr lang="en-US" sz="1800" b="1" dirty="0" err="1">
                <a:latin typeface="Courier New" panose="02070309020205020404" pitchFamily="49" charset="0"/>
                <a:cs typeface="Courier New" panose="02070309020205020404" pitchFamily="49" charset="0"/>
              </a:rPr>
              <a:t>findgrandchildren</a:t>
            </a:r>
            <a:r>
              <a:rPr lang="en-US" sz="1800" b="1" dirty="0">
                <a:latin typeface="Courier New" panose="02070309020205020404" pitchFamily="49" charset="0"/>
                <a:cs typeface="Courier New" panose="02070309020205020404" pitchFamily="49" charset="0"/>
              </a:rPr>
              <a:t>(E,0);</a:t>
            </a:r>
            <a:endParaRPr lang="en-SG" b="1" dirty="0"/>
          </a:p>
        </p:txBody>
      </p:sp>
      <p:sp>
        <p:nvSpPr>
          <p:cNvPr id="55" name="TextBox 54">
            <a:extLst>
              <a:ext uri="{FF2B5EF4-FFF2-40B4-BE49-F238E27FC236}">
                <a16:creationId xmlns:a16="http://schemas.microsoft.com/office/drawing/2014/main" id="{84085B94-58FD-494B-9919-79363F9C6635}"/>
              </a:ext>
            </a:extLst>
          </p:cNvPr>
          <p:cNvSpPr txBox="1"/>
          <p:nvPr/>
        </p:nvSpPr>
        <p:spPr>
          <a:xfrm>
            <a:off x="4391992" y="3133853"/>
            <a:ext cx="929507" cy="369332"/>
          </a:xfrm>
          <a:prstGeom prst="rect">
            <a:avLst/>
          </a:prstGeom>
          <a:noFill/>
        </p:spPr>
        <p:txBody>
          <a:bodyPr wrap="square">
            <a:spAutoFit/>
          </a:bodyPr>
          <a:lstStyle/>
          <a:p>
            <a:r>
              <a:rPr lang="en-US" b="1" dirty="0">
                <a:solidFill>
                  <a:srgbClr val="C00000"/>
                </a:solidFill>
                <a:latin typeface="Courier New" panose="02070309020205020404" pitchFamily="49" charset="0"/>
                <a:cs typeface="Courier New" panose="02070309020205020404" pitchFamily="49" charset="0"/>
              </a:rPr>
              <a:t>c</a:t>
            </a:r>
            <a:r>
              <a:rPr lang="en-US" sz="1800" b="1" dirty="0">
                <a:solidFill>
                  <a:srgbClr val="C00000"/>
                </a:solidFill>
                <a:latin typeface="Courier New" panose="02070309020205020404" pitchFamily="49" charset="0"/>
                <a:cs typeface="Courier New" panose="02070309020205020404" pitchFamily="49" charset="0"/>
              </a:rPr>
              <a:t> = 0</a:t>
            </a:r>
            <a:endParaRPr lang="en-SG" b="1" dirty="0">
              <a:solidFill>
                <a:srgbClr val="C00000"/>
              </a:solidFill>
            </a:endParaRPr>
          </a:p>
        </p:txBody>
      </p:sp>
      <p:sp>
        <p:nvSpPr>
          <p:cNvPr id="56" name="Content Placeholder 2">
            <a:extLst>
              <a:ext uri="{FF2B5EF4-FFF2-40B4-BE49-F238E27FC236}">
                <a16:creationId xmlns:a16="http://schemas.microsoft.com/office/drawing/2014/main" id="{876AA582-38A0-4EA9-BC98-F2B4F5214564}"/>
              </a:ext>
            </a:extLst>
          </p:cNvPr>
          <p:cNvSpPr txBox="1">
            <a:spLocks/>
          </p:cNvSpPr>
          <p:nvPr/>
        </p:nvSpPr>
        <p:spPr>
          <a:xfrm>
            <a:off x="317383" y="3656394"/>
            <a:ext cx="5156192" cy="2412293"/>
          </a:xfrm>
          <a:prstGeom prst="rect">
            <a:avLst/>
          </a:prstGeom>
          <a:solidFill>
            <a:schemeClr val="bg1"/>
          </a:solidFill>
          <a:ln w="19050">
            <a:solidFill>
              <a:srgbClr val="00B05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void</a:t>
            </a:r>
            <a:r>
              <a:rPr lang="en-US" sz="1200" b="1" dirty="0">
                <a:solidFill>
                  <a:prstClr val="black"/>
                </a:solidFill>
                <a:latin typeface="Courier New" panose="02070309020205020404" pitchFamily="49" charset="0"/>
                <a:cs typeface="Courier New" panose="02070309020205020404" pitchFamily="49" charset="0"/>
              </a:rPr>
              <a:t> </a:t>
            </a:r>
            <a:r>
              <a:rPr lang="en-US" sz="1200" b="1" dirty="0" err="1">
                <a:solidFill>
                  <a:srgbClr val="00B050"/>
                </a:solidFill>
                <a:latin typeface="Courier New" panose="02070309020205020404" pitchFamily="49" charset="0"/>
                <a:cs typeface="Courier New" panose="02070309020205020404" pitchFamily="49" charset="0"/>
              </a:rPr>
              <a:t>findgrandchildren</a:t>
            </a:r>
            <a:r>
              <a:rPr lang="en-US" sz="1200" dirty="0">
                <a:solidFill>
                  <a:prstClr val="black"/>
                </a:solidFill>
                <a:latin typeface="Courier New" panose="02070309020205020404" pitchFamily="49" charset="0"/>
                <a:cs typeface="Courier New" panose="02070309020205020404" pitchFamily="49" charset="0"/>
              </a:rPr>
              <a:t>(</a:t>
            </a:r>
            <a:r>
              <a:rPr lang="en-US" sz="1200" dirty="0" err="1">
                <a:solidFill>
                  <a:prstClr val="black"/>
                </a:solidFill>
                <a:latin typeface="Courier New" panose="02070309020205020404" pitchFamily="49" charset="0"/>
                <a:cs typeface="Courier New" panose="02070309020205020404" pitchFamily="49" charset="0"/>
              </a:rPr>
              <a:t>BTNode</a:t>
            </a:r>
            <a:r>
              <a:rPr lang="en-US" sz="1200" dirty="0">
                <a:solidFill>
                  <a:prstClr val="black"/>
                </a:solidFill>
                <a:latin typeface="Courier New" panose="02070309020205020404" pitchFamily="49" charset="0"/>
                <a:cs typeface="Courier New" panose="02070309020205020404" pitchFamily="49" charset="0"/>
              </a:rPr>
              <a:t> *cur, int c){</a:t>
            </a:r>
          </a:p>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    </a:t>
            </a:r>
            <a:r>
              <a:rPr lang="en-SG" sz="1200" dirty="0">
                <a:latin typeface="Courier New" panose="02070309020205020404" pitchFamily="49" charset="0"/>
                <a:cs typeface="Courier New" panose="02070309020205020404" pitchFamily="49" charset="0"/>
              </a:rPr>
              <a:t>if (cur == NULL) return;</a:t>
            </a:r>
            <a:endParaRPr lang="en-SG" sz="600" dirty="0">
              <a:latin typeface="Courier New" panose="02070309020205020404" pitchFamily="49" charset="0"/>
              <a:cs typeface="Courier New" panose="02070309020205020404" pitchFamily="49" charset="0"/>
            </a:endParaRPr>
          </a:p>
          <a:p>
            <a:pPr marL="0" indent="0">
              <a:lnSpc>
                <a:spcPct val="100000"/>
              </a:lnSpc>
              <a:spcBef>
                <a:spcPts val="300"/>
              </a:spcBef>
              <a:buNone/>
            </a:pPr>
            <a:r>
              <a:rPr lang="en-SG" sz="1200" dirty="0">
                <a:latin typeface="Courier New" panose="02070309020205020404" pitchFamily="49" charset="0"/>
                <a:cs typeface="Courier New" panose="02070309020205020404" pitchFamily="49" charset="0"/>
              </a:rPr>
              <a:t>    </a:t>
            </a:r>
            <a:r>
              <a:rPr lang="en-SG" sz="1200" dirty="0">
                <a:solidFill>
                  <a:prstClr val="black"/>
                </a:solidFill>
                <a:latin typeface="Courier New" panose="02070309020205020404" pitchFamily="49" charset="0"/>
                <a:cs typeface="Courier New" panose="02070309020205020404" pitchFamily="49" charset="0"/>
              </a:rPr>
              <a:t>if (c == k){ </a:t>
            </a:r>
            <a:r>
              <a:rPr lang="en-SG" sz="1200" dirty="0">
                <a:solidFill>
                  <a:schemeClr val="tx1">
                    <a:lumMod val="50000"/>
                    <a:lumOff val="50000"/>
                  </a:schemeClr>
                </a:solidFill>
                <a:latin typeface="Courier New" panose="02070309020205020404" pitchFamily="49" charset="0"/>
                <a:cs typeface="Courier New" panose="02070309020205020404" pitchFamily="49" charset="0"/>
              </a:rPr>
              <a:t>//grandchild=2levels; k=2</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r>
              <a:rPr lang="en-SG" sz="1200" dirty="0" err="1">
                <a:solidFill>
                  <a:prstClr val="black"/>
                </a:solidFill>
                <a:latin typeface="Courier New" panose="02070309020205020404" pitchFamily="49" charset="0"/>
                <a:cs typeface="Courier New" panose="02070309020205020404" pitchFamily="49" charset="0"/>
              </a:rPr>
              <a:t>printf</a:t>
            </a:r>
            <a:r>
              <a:rPr lang="en-SG" sz="1200" dirty="0">
                <a:solidFill>
                  <a:prstClr val="black"/>
                </a:solidFill>
                <a:latin typeface="Courier New" panose="02070309020205020404" pitchFamily="49" charset="0"/>
                <a:cs typeface="Courier New" panose="02070309020205020404" pitchFamily="49" charset="0"/>
              </a:rPr>
              <a:t>(“%d ”, cur-&gt;item);</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return;</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 (c &lt; k){</a:t>
            </a:r>
          </a:p>
          <a:p>
            <a:pPr marL="0" indent="0">
              <a:lnSpc>
                <a:spcPct val="100000"/>
              </a:lnSpc>
              <a:spcBef>
                <a:spcPts val="300"/>
              </a:spcBef>
              <a:buNone/>
            </a:pPr>
            <a:r>
              <a:rPr lang="en-SG" sz="1200" b="1" dirty="0">
                <a:solidFill>
                  <a:srgbClr val="0070C0"/>
                </a:solidFill>
                <a:latin typeface="Courier New" panose="02070309020205020404" pitchFamily="49" charset="0"/>
                <a:cs typeface="Courier New" panose="02070309020205020404" pitchFamily="49" charset="0"/>
              </a:rPr>
              <a:t>       </a:t>
            </a:r>
            <a:r>
              <a:rPr lang="en-SG" sz="1200" b="1" dirty="0" err="1">
                <a:solidFill>
                  <a:srgbClr val="0070C0"/>
                </a:solidFill>
                <a:latin typeface="Courier New" panose="02070309020205020404" pitchFamily="49" charset="0"/>
                <a:cs typeface="Courier New" panose="02070309020205020404" pitchFamily="49" charset="0"/>
              </a:rPr>
              <a:t>findgrandchildren</a:t>
            </a:r>
            <a:r>
              <a:rPr lang="en-SG" sz="1200" b="1" dirty="0">
                <a:solidFill>
                  <a:srgbClr val="0070C0"/>
                </a:solidFill>
                <a:latin typeface="Courier New" panose="02070309020205020404" pitchFamily="49" charset="0"/>
                <a:cs typeface="Courier New" panose="02070309020205020404" pitchFamily="49" charset="0"/>
              </a:rPr>
              <a:t>(cur-&gt;left, c+1);</a:t>
            </a:r>
          </a:p>
          <a:p>
            <a:pPr marL="0" indent="0">
              <a:lnSpc>
                <a:spcPct val="100000"/>
              </a:lnSpc>
              <a:spcBef>
                <a:spcPts val="300"/>
              </a:spcBef>
              <a:buNone/>
            </a:pPr>
            <a:r>
              <a:rPr lang="en-SG" sz="1200" b="1" dirty="0">
                <a:solidFill>
                  <a:srgbClr val="7030A0"/>
                </a:solidFill>
                <a:latin typeface="Courier New" panose="02070309020205020404" pitchFamily="49" charset="0"/>
                <a:cs typeface="Courier New" panose="02070309020205020404" pitchFamily="49" charset="0"/>
              </a:rPr>
              <a:t>       </a:t>
            </a:r>
            <a:r>
              <a:rPr lang="en-SG" sz="1200" b="1" dirty="0" err="1">
                <a:solidFill>
                  <a:srgbClr val="7030A0"/>
                </a:solidFill>
                <a:latin typeface="Courier New" panose="02070309020205020404" pitchFamily="49" charset="0"/>
                <a:cs typeface="Courier New" panose="02070309020205020404" pitchFamily="49" charset="0"/>
              </a:rPr>
              <a:t>findgrandchildren</a:t>
            </a:r>
            <a:r>
              <a:rPr lang="en-SG" sz="1200" b="1" dirty="0">
                <a:solidFill>
                  <a:srgbClr val="7030A0"/>
                </a:solidFill>
                <a:latin typeface="Courier New" panose="02070309020205020404" pitchFamily="49" charset="0"/>
                <a:cs typeface="Courier New" panose="02070309020205020404" pitchFamily="49" charset="0"/>
              </a:rPr>
              <a:t>(cur-&gt;right, c+1);</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a:t>
            </a:r>
          </a:p>
        </p:txBody>
      </p:sp>
      <p:sp>
        <p:nvSpPr>
          <p:cNvPr id="57" name="TextBox 56">
            <a:extLst>
              <a:ext uri="{FF2B5EF4-FFF2-40B4-BE49-F238E27FC236}">
                <a16:creationId xmlns:a16="http://schemas.microsoft.com/office/drawing/2014/main" id="{E35460C6-13DE-4E6A-9D5D-90F3BC7F4D82}"/>
              </a:ext>
            </a:extLst>
          </p:cNvPr>
          <p:cNvSpPr txBox="1"/>
          <p:nvPr/>
        </p:nvSpPr>
        <p:spPr>
          <a:xfrm>
            <a:off x="4544068" y="5699355"/>
            <a:ext cx="929507" cy="369332"/>
          </a:xfrm>
          <a:prstGeom prst="rect">
            <a:avLst/>
          </a:prstGeom>
          <a:noFill/>
        </p:spPr>
        <p:txBody>
          <a:bodyPr wrap="square">
            <a:spAutoFit/>
          </a:bodyPr>
          <a:lstStyle/>
          <a:p>
            <a:r>
              <a:rPr lang="en-US" b="1" dirty="0">
                <a:solidFill>
                  <a:srgbClr val="00B050"/>
                </a:solidFill>
                <a:latin typeface="Courier New" panose="02070309020205020404" pitchFamily="49" charset="0"/>
                <a:cs typeface="Courier New" panose="02070309020205020404" pitchFamily="49" charset="0"/>
              </a:rPr>
              <a:t>c</a:t>
            </a:r>
            <a:r>
              <a:rPr lang="en-US" sz="1800" b="1" dirty="0">
                <a:solidFill>
                  <a:srgbClr val="00B050"/>
                </a:solidFill>
                <a:latin typeface="Courier New" panose="02070309020205020404" pitchFamily="49" charset="0"/>
                <a:cs typeface="Courier New" panose="02070309020205020404" pitchFamily="49" charset="0"/>
              </a:rPr>
              <a:t> = 1</a:t>
            </a:r>
            <a:endParaRPr lang="en-SG" b="1" dirty="0">
              <a:solidFill>
                <a:srgbClr val="00B050"/>
              </a:solidFill>
            </a:endParaRPr>
          </a:p>
        </p:txBody>
      </p:sp>
      <p:cxnSp>
        <p:nvCxnSpPr>
          <p:cNvPr id="9" name="Straight Arrow Connector 8">
            <a:extLst>
              <a:ext uri="{FF2B5EF4-FFF2-40B4-BE49-F238E27FC236}">
                <a16:creationId xmlns:a16="http://schemas.microsoft.com/office/drawing/2014/main" id="{E596DF65-E5D3-4349-B201-834814FE8067}"/>
              </a:ext>
            </a:extLst>
          </p:cNvPr>
          <p:cNvCxnSpPr/>
          <p:nvPr/>
        </p:nvCxnSpPr>
        <p:spPr>
          <a:xfrm>
            <a:off x="1475772" y="2981150"/>
            <a:ext cx="0" cy="6818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F8BE9DF-9005-4A0F-8776-063F34C44BFB}"/>
              </a:ext>
            </a:extLst>
          </p:cNvPr>
          <p:cNvCxnSpPr>
            <a:cxnSpLocks/>
          </p:cNvCxnSpPr>
          <p:nvPr/>
        </p:nvCxnSpPr>
        <p:spPr>
          <a:xfrm flipH="1">
            <a:off x="4391992" y="1234271"/>
            <a:ext cx="526733"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6EADC18-718A-4C0F-8152-DD6C4EB2D22E}"/>
              </a:ext>
            </a:extLst>
          </p:cNvPr>
          <p:cNvCxnSpPr>
            <a:cxnSpLocks/>
          </p:cNvCxnSpPr>
          <p:nvPr/>
        </p:nvCxnSpPr>
        <p:spPr>
          <a:xfrm flipH="1">
            <a:off x="4480731" y="3805778"/>
            <a:ext cx="526733"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1" name="矩形 2">
            <a:extLst>
              <a:ext uri="{FF2B5EF4-FFF2-40B4-BE49-F238E27FC236}">
                <a16:creationId xmlns:a16="http://schemas.microsoft.com/office/drawing/2014/main" id="{E2233F3C-C4DC-439A-A83D-F742E98ED52E}"/>
              </a:ext>
            </a:extLst>
          </p:cNvPr>
          <p:cNvSpPr/>
          <p:nvPr/>
        </p:nvSpPr>
        <p:spPr>
          <a:xfrm>
            <a:off x="5866831" y="3820058"/>
            <a:ext cx="3186733" cy="4110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Verdana (Body)"/>
            </a:endParaRPr>
          </a:p>
        </p:txBody>
      </p:sp>
      <p:sp>
        <p:nvSpPr>
          <p:cNvPr id="72" name="文本框 9">
            <a:extLst>
              <a:ext uri="{FF2B5EF4-FFF2-40B4-BE49-F238E27FC236}">
                <a16:creationId xmlns:a16="http://schemas.microsoft.com/office/drawing/2014/main" id="{36DD1434-7728-46D5-831B-8AB4DD090036}"/>
              </a:ext>
            </a:extLst>
          </p:cNvPr>
          <p:cNvSpPr txBox="1"/>
          <p:nvPr/>
        </p:nvSpPr>
        <p:spPr>
          <a:xfrm>
            <a:off x="5872333" y="3441768"/>
            <a:ext cx="1106484" cy="369332"/>
          </a:xfrm>
          <a:prstGeom prst="rect">
            <a:avLst/>
          </a:prstGeom>
          <a:noFill/>
        </p:spPr>
        <p:txBody>
          <a:bodyPr wrap="square" rtlCol="0">
            <a:spAutoFit/>
          </a:bodyPr>
          <a:lstStyle/>
          <a:p>
            <a:r>
              <a:rPr lang="en-US" altLang="zh-CN" dirty="0">
                <a:latin typeface="Verdana (Body)"/>
              </a:rPr>
              <a:t>Output: </a:t>
            </a:r>
            <a:endParaRPr lang="zh-CN" altLang="en-US" dirty="0">
              <a:latin typeface="Verdana (Body)"/>
            </a:endParaRPr>
          </a:p>
        </p:txBody>
      </p:sp>
    </p:spTree>
    <p:extLst>
      <p:ext uri="{BB962C8B-B14F-4D97-AF65-F5344CB8AC3E}">
        <p14:creationId xmlns:p14="http://schemas.microsoft.com/office/powerpoint/2010/main" val="1699942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3"/>
                                        </p:tgtEl>
                                      </p:cBhvr>
                                    </p:animEffect>
                                    <p:animScale>
                                      <p:cBhvr>
                                        <p:cTn id="7" dur="250" autoRev="1" fill="hold"/>
                                        <p:tgtEl>
                                          <p:spTgt spid="53"/>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fade">
                                      <p:cBhvr>
                                        <p:cTn id="17" dur="500"/>
                                        <p:tgtEl>
                                          <p:spTgt spid="61"/>
                                        </p:tgtEl>
                                      </p:cBhvr>
                                    </p:animEffect>
                                  </p:childTnLst>
                                </p:cTn>
                              </p:par>
                              <p:par>
                                <p:cTn id="18" presetID="1" presetClass="emph" presetSubtype="2" fill="hold" nodeType="withEffect">
                                  <p:stCondLst>
                                    <p:cond delay="0"/>
                                  </p:stCondLst>
                                  <p:childTnLst>
                                    <p:animClr clrSpc="rgb" dir="cw">
                                      <p:cBhvr>
                                        <p:cTn id="19" dur="2000" fill="hold"/>
                                        <p:tgtEl>
                                          <p:spTgt spid="127"/>
                                        </p:tgtEl>
                                        <p:attrNameLst>
                                          <p:attrName>fillcolor</p:attrName>
                                        </p:attrNameLst>
                                      </p:cBhvr>
                                      <p:to>
                                        <a:srgbClr val="C00000"/>
                                      </p:to>
                                    </p:animClr>
                                    <p:set>
                                      <p:cBhvr>
                                        <p:cTn id="20" dur="2000" fill="hold"/>
                                        <p:tgtEl>
                                          <p:spTgt spid="127"/>
                                        </p:tgtEl>
                                        <p:attrNameLst>
                                          <p:attrName>fill.type</p:attrName>
                                        </p:attrNameLst>
                                      </p:cBhvr>
                                      <p:to>
                                        <p:strVal val="solid"/>
                                      </p:to>
                                    </p:set>
                                    <p:set>
                                      <p:cBhvr>
                                        <p:cTn id="21" dur="2000" fill="hold"/>
                                        <p:tgtEl>
                                          <p:spTgt spid="127"/>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nodeType="clickEffect">
                                  <p:stCondLst>
                                    <p:cond delay="0"/>
                                  </p:stCondLst>
                                  <p:childTnLst>
                                    <p:animMotion origin="layout" path="M 2.22222E-6 -1.11111E-6 L -0.00903 0.07338 " pathEditMode="relative" rAng="0" ptsTypes="AA">
                                      <p:cBhvr>
                                        <p:cTn id="25" dur="2000" fill="hold"/>
                                        <p:tgtEl>
                                          <p:spTgt spid="61"/>
                                        </p:tgtEl>
                                        <p:attrNameLst>
                                          <p:attrName>ppt_x</p:attrName>
                                          <p:attrName>ppt_y</p:attrName>
                                        </p:attrNameLst>
                                      </p:cBhvr>
                                      <p:rCtr x="-451" y="3657"/>
                                    </p:animMotion>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nodeType="clickEffect">
                                  <p:stCondLst>
                                    <p:cond delay="0"/>
                                  </p:stCondLst>
                                  <p:childTnLst>
                                    <p:animMotion origin="layout" path="M 2.22222E-6 -1.11111E-6 L -0.03264 0.23704 " pathEditMode="relative" rAng="0" ptsTypes="AA">
                                      <p:cBhvr>
                                        <p:cTn id="29" dur="2000" fill="hold"/>
                                        <p:tgtEl>
                                          <p:spTgt spid="61"/>
                                        </p:tgtEl>
                                        <p:attrNameLst>
                                          <p:attrName>ppt_x</p:attrName>
                                          <p:attrName>ppt_y</p:attrName>
                                        </p:attrNameLst>
                                      </p:cBhvr>
                                      <p:rCtr x="-1632" y="11852"/>
                                    </p:animMotion>
                                  </p:childTnLst>
                                </p:cTn>
                              </p:par>
                              <p:par>
                                <p:cTn id="30" presetID="10"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fade">
                                      <p:cBhvr>
                                        <p:cTn id="35" dur="500"/>
                                        <p:tgtEl>
                                          <p:spTgt spid="5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fade">
                                      <p:cBhvr>
                                        <p:cTn id="38" dur="500"/>
                                        <p:tgtEl>
                                          <p:spTgt spid="5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0"/>
                                        </p:tgtEl>
                                        <p:attrNameLst>
                                          <p:attrName>style.visibility</p:attrName>
                                        </p:attrNameLst>
                                      </p:cBhvr>
                                      <p:to>
                                        <p:strVal val="visible"/>
                                      </p:to>
                                    </p:set>
                                    <p:animEffect transition="in" filter="fade">
                                      <p:cBhvr>
                                        <p:cTn id="43" dur="500"/>
                                        <p:tgtEl>
                                          <p:spTgt spid="70"/>
                                        </p:tgtEl>
                                      </p:cBhvr>
                                    </p:animEffect>
                                  </p:childTnLst>
                                </p:cTn>
                              </p:par>
                              <p:par>
                                <p:cTn id="44" presetID="1" presetClass="emph" presetSubtype="2" fill="hold" nodeType="withEffect">
                                  <p:stCondLst>
                                    <p:cond delay="0"/>
                                  </p:stCondLst>
                                  <p:childTnLst>
                                    <p:animClr clrSpc="rgb" dir="cw">
                                      <p:cBhvr>
                                        <p:cTn id="45" dur="2000" fill="hold"/>
                                        <p:tgtEl>
                                          <p:spTgt spid="150"/>
                                        </p:tgtEl>
                                        <p:attrNameLst>
                                          <p:attrName>fillcolor</p:attrName>
                                        </p:attrNameLst>
                                      </p:cBhvr>
                                      <p:to>
                                        <a:srgbClr val="00B050"/>
                                      </p:to>
                                    </p:animClr>
                                    <p:set>
                                      <p:cBhvr>
                                        <p:cTn id="46" dur="2000" fill="hold"/>
                                        <p:tgtEl>
                                          <p:spTgt spid="150"/>
                                        </p:tgtEl>
                                        <p:attrNameLst>
                                          <p:attrName>fill.type</p:attrName>
                                        </p:attrNameLst>
                                      </p:cBhvr>
                                      <p:to>
                                        <p:strVal val="solid"/>
                                      </p:to>
                                    </p:set>
                                    <p:set>
                                      <p:cBhvr>
                                        <p:cTn id="47" dur="2000" fill="hold"/>
                                        <p:tgtEl>
                                          <p:spTgt spid="150"/>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42" presetClass="path" presetSubtype="0" accel="50000" decel="50000" fill="hold" nodeType="clickEffect">
                                  <p:stCondLst>
                                    <p:cond delay="0"/>
                                  </p:stCondLst>
                                  <p:childTnLst>
                                    <p:animMotion origin="layout" path="M 0 -1.11111E-6 L -0.00903 0.07338 " pathEditMode="relative" rAng="0" ptsTypes="AA">
                                      <p:cBhvr>
                                        <p:cTn id="51" dur="2000" fill="hold"/>
                                        <p:tgtEl>
                                          <p:spTgt spid="70"/>
                                        </p:tgtEl>
                                        <p:attrNameLst>
                                          <p:attrName>ppt_x</p:attrName>
                                          <p:attrName>ppt_y</p:attrName>
                                        </p:attrNameLst>
                                      </p:cBhvr>
                                      <p:rCtr x="-451" y="3657"/>
                                    </p:animMotion>
                                  </p:childTnLst>
                                </p:cTn>
                              </p:par>
                            </p:childTnLst>
                          </p:cTn>
                        </p:par>
                      </p:childTnLst>
                    </p:cTn>
                  </p:par>
                  <p:par>
                    <p:cTn id="52" fill="hold">
                      <p:stCondLst>
                        <p:cond delay="indefinite"/>
                      </p:stCondLst>
                      <p:childTnLst>
                        <p:par>
                          <p:cTn id="53" fill="hold">
                            <p:stCondLst>
                              <p:cond delay="0"/>
                            </p:stCondLst>
                            <p:childTnLst>
                              <p:par>
                                <p:cTn id="54" presetID="42" presetClass="path" presetSubtype="0" accel="50000" decel="50000" fill="hold" nodeType="clickEffect">
                                  <p:stCondLst>
                                    <p:cond delay="0"/>
                                  </p:stCondLst>
                                  <p:childTnLst>
                                    <p:animMotion origin="layout" path="M 0 -1.11111E-6 L -0.03264 0.23704 " pathEditMode="relative" rAng="0" ptsTypes="AA">
                                      <p:cBhvr>
                                        <p:cTn id="55" dur="2000" fill="hold"/>
                                        <p:tgtEl>
                                          <p:spTgt spid="70"/>
                                        </p:tgtEl>
                                        <p:attrNameLst>
                                          <p:attrName>ppt_x</p:attrName>
                                          <p:attrName>ppt_y</p:attrName>
                                        </p:attrNameLst>
                                      </p:cBhvr>
                                      <p:rCtr x="-1632" y="1185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5" grpId="0"/>
      <p:bldP spid="56" grpId="0" animBg="1"/>
      <p:bldP spid="57"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Find grandchildren - example</a:t>
            </a:r>
          </a:p>
        </p:txBody>
      </p:sp>
      <p:sp>
        <p:nvSpPr>
          <p:cNvPr id="125" name="object 8"/>
          <p:cNvSpPr/>
          <p:nvPr/>
        </p:nvSpPr>
        <p:spPr>
          <a:xfrm>
            <a:off x="7411378" y="667983"/>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26" name="object 9"/>
          <p:cNvSpPr txBox="1"/>
          <p:nvPr/>
        </p:nvSpPr>
        <p:spPr>
          <a:xfrm>
            <a:off x="7523300" y="708608"/>
            <a:ext cx="154937"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H</a:t>
            </a:r>
            <a:endParaRPr sz="1200" b="1">
              <a:solidFill>
                <a:schemeClr val="bg1"/>
              </a:solidFill>
              <a:latin typeface="Verdana (Body)"/>
              <a:cs typeface="Calibri"/>
            </a:endParaRPr>
          </a:p>
        </p:txBody>
      </p:sp>
      <p:sp>
        <p:nvSpPr>
          <p:cNvPr id="127" name="object 11"/>
          <p:cNvSpPr/>
          <p:nvPr/>
        </p:nvSpPr>
        <p:spPr>
          <a:xfrm>
            <a:off x="6703927" y="1113409"/>
            <a:ext cx="408098" cy="352424"/>
          </a:xfrm>
          <a:prstGeom prst="ellipse">
            <a:avLst/>
          </a:prstGeom>
          <a:solidFill>
            <a:srgbClr val="C00000"/>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28" name="object 12"/>
          <p:cNvSpPr txBox="1"/>
          <p:nvPr/>
        </p:nvSpPr>
        <p:spPr>
          <a:xfrm>
            <a:off x="6828130" y="1148134"/>
            <a:ext cx="126288"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E</a:t>
            </a:r>
            <a:endParaRPr sz="1200" b="1">
              <a:solidFill>
                <a:schemeClr val="bg1"/>
              </a:solidFill>
              <a:latin typeface="Verdana (Body)"/>
              <a:cs typeface="Calibri"/>
            </a:endParaRPr>
          </a:p>
        </p:txBody>
      </p:sp>
      <p:sp>
        <p:nvSpPr>
          <p:cNvPr id="150" name="object 14"/>
          <p:cNvSpPr/>
          <p:nvPr/>
        </p:nvSpPr>
        <p:spPr>
          <a:xfrm>
            <a:off x="6350177" y="1629011"/>
            <a:ext cx="408098" cy="352424"/>
          </a:xfrm>
          <a:prstGeom prst="ellipse">
            <a:avLst/>
          </a:prstGeom>
          <a:solidFill>
            <a:srgbClr val="00B050"/>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1" name="object 15"/>
          <p:cNvSpPr txBox="1"/>
          <p:nvPr/>
        </p:nvSpPr>
        <p:spPr>
          <a:xfrm>
            <a:off x="6469319" y="1663736"/>
            <a:ext cx="137981" cy="259675"/>
          </a:xfrm>
          <a:prstGeom prst="ellipse">
            <a:avLst/>
          </a:prstGeom>
          <a:noFill/>
        </p:spPr>
        <p:txBody>
          <a:bodyPr vert="horz" wrap="square" lIns="0" tIns="0" rIns="0" bIns="0" rtlCol="0">
            <a:spAutoFit/>
          </a:bodyPr>
          <a:lstStyle/>
          <a:p>
            <a:pPr marL="12700"/>
            <a:r>
              <a:rPr sz="1200" b="1" spc="-10" dirty="0">
                <a:solidFill>
                  <a:schemeClr val="bg1"/>
                </a:solidFill>
                <a:latin typeface="Verdana (Body)"/>
                <a:cs typeface="Calibri"/>
              </a:rPr>
              <a:t>B</a:t>
            </a:r>
            <a:endParaRPr sz="1200" b="1" dirty="0">
              <a:solidFill>
                <a:schemeClr val="bg1"/>
              </a:solidFill>
              <a:latin typeface="Verdana (Body)"/>
              <a:cs typeface="Calibri"/>
            </a:endParaRPr>
          </a:p>
        </p:txBody>
      </p:sp>
      <p:sp>
        <p:nvSpPr>
          <p:cNvPr id="152" name="object 17"/>
          <p:cNvSpPr/>
          <p:nvPr/>
        </p:nvSpPr>
        <p:spPr>
          <a:xfrm>
            <a:off x="7057653" y="1629011"/>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3" name="object 18"/>
          <p:cNvSpPr txBox="1"/>
          <p:nvPr/>
        </p:nvSpPr>
        <p:spPr>
          <a:xfrm>
            <a:off x="7184496" y="1663736"/>
            <a:ext cx="120442"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F</a:t>
            </a:r>
            <a:endParaRPr sz="1200" b="1">
              <a:solidFill>
                <a:schemeClr val="bg1"/>
              </a:solidFill>
              <a:latin typeface="Verdana (Body)"/>
              <a:cs typeface="Calibri"/>
            </a:endParaRPr>
          </a:p>
        </p:txBody>
      </p:sp>
      <p:sp>
        <p:nvSpPr>
          <p:cNvPr id="154" name="object 20"/>
          <p:cNvSpPr/>
          <p:nvPr/>
        </p:nvSpPr>
        <p:spPr>
          <a:xfrm>
            <a:off x="8118854" y="1113409"/>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5" name="object 21"/>
          <p:cNvSpPr txBox="1"/>
          <p:nvPr/>
        </p:nvSpPr>
        <p:spPr>
          <a:xfrm>
            <a:off x="8249261" y="1148134"/>
            <a:ext cx="112256"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L</a:t>
            </a:r>
            <a:endParaRPr sz="1200" b="1">
              <a:solidFill>
                <a:schemeClr val="bg1"/>
              </a:solidFill>
              <a:latin typeface="Verdana (Body)"/>
              <a:cs typeface="Calibri"/>
            </a:endParaRPr>
          </a:p>
        </p:txBody>
      </p:sp>
      <p:sp>
        <p:nvSpPr>
          <p:cNvPr id="156" name="object 23"/>
          <p:cNvSpPr/>
          <p:nvPr/>
        </p:nvSpPr>
        <p:spPr>
          <a:xfrm>
            <a:off x="7765128" y="1629011"/>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7" name="object 24"/>
          <p:cNvSpPr txBox="1"/>
          <p:nvPr/>
        </p:nvSpPr>
        <p:spPr>
          <a:xfrm>
            <a:off x="7904806" y="1663736"/>
            <a:ext cx="90624" cy="259675"/>
          </a:xfrm>
          <a:prstGeom prst="ellipse">
            <a:avLst/>
          </a:prstGeom>
          <a:noFill/>
        </p:spPr>
        <p:txBody>
          <a:bodyPr vert="horz" wrap="square" lIns="0" tIns="0" rIns="0" bIns="0" rtlCol="0">
            <a:spAutoFit/>
          </a:bodyPr>
          <a:lstStyle/>
          <a:p>
            <a:pPr marL="12700"/>
            <a:r>
              <a:rPr sz="1200" b="1" spc="-10" dirty="0">
                <a:solidFill>
                  <a:schemeClr val="bg1"/>
                </a:solidFill>
                <a:latin typeface="Verdana (Body)"/>
                <a:cs typeface="Calibri"/>
              </a:rPr>
              <a:t>J</a:t>
            </a:r>
            <a:endParaRPr sz="1200" b="1">
              <a:solidFill>
                <a:schemeClr val="bg1"/>
              </a:solidFill>
              <a:latin typeface="Verdana (Body)"/>
              <a:cs typeface="Calibri"/>
            </a:endParaRPr>
          </a:p>
        </p:txBody>
      </p:sp>
      <p:sp>
        <p:nvSpPr>
          <p:cNvPr id="158" name="object 26"/>
          <p:cNvSpPr/>
          <p:nvPr/>
        </p:nvSpPr>
        <p:spPr>
          <a:xfrm>
            <a:off x="8472580" y="1629011"/>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9" name="object 27"/>
          <p:cNvSpPr txBox="1"/>
          <p:nvPr/>
        </p:nvSpPr>
        <p:spPr>
          <a:xfrm>
            <a:off x="8563320" y="1663736"/>
            <a:ext cx="203463" cy="259675"/>
          </a:xfrm>
          <a:prstGeom prst="ellipse">
            <a:avLst/>
          </a:prstGeom>
          <a:noFill/>
        </p:spPr>
        <p:txBody>
          <a:bodyPr vert="horz" wrap="square" lIns="0" tIns="0" rIns="0" bIns="0" rtlCol="0">
            <a:spAutoFit/>
          </a:bodyPr>
          <a:lstStyle/>
          <a:p>
            <a:pPr marL="12700"/>
            <a:r>
              <a:rPr sz="1200" b="1" spc="-20" dirty="0">
                <a:solidFill>
                  <a:schemeClr val="bg1"/>
                </a:solidFill>
                <a:latin typeface="Verdana (Body)"/>
                <a:cs typeface="Calibri"/>
              </a:rPr>
              <a:t>M</a:t>
            </a:r>
            <a:endParaRPr sz="1200" b="1">
              <a:solidFill>
                <a:schemeClr val="bg1"/>
              </a:solidFill>
              <a:latin typeface="Verdana (Body)"/>
              <a:cs typeface="Calibri"/>
            </a:endParaRPr>
          </a:p>
        </p:txBody>
      </p:sp>
      <p:sp>
        <p:nvSpPr>
          <p:cNvPr id="160" name="object 47"/>
          <p:cNvSpPr/>
          <p:nvPr/>
        </p:nvSpPr>
        <p:spPr>
          <a:xfrm>
            <a:off x="7167884" y="2177010"/>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1" name="object 48"/>
          <p:cNvSpPr txBox="1"/>
          <p:nvPr/>
        </p:nvSpPr>
        <p:spPr>
          <a:xfrm>
            <a:off x="7279082" y="2211735"/>
            <a:ext cx="156691" cy="259675"/>
          </a:xfrm>
          <a:prstGeom prst="ellipse">
            <a:avLst/>
          </a:prstGeom>
          <a:noFill/>
        </p:spPr>
        <p:txBody>
          <a:bodyPr vert="horz" wrap="square" lIns="0" tIns="0" rIns="0" bIns="0" rtlCol="0">
            <a:spAutoFit/>
          </a:bodyPr>
          <a:lstStyle/>
          <a:p>
            <a:pPr marL="12700"/>
            <a:r>
              <a:rPr sz="1200" b="1" spc="-15" dirty="0">
                <a:solidFill>
                  <a:schemeClr val="bg1"/>
                </a:solidFill>
                <a:latin typeface="Verdana (Body)"/>
                <a:cs typeface="Calibri"/>
              </a:rPr>
              <a:t>G</a:t>
            </a:r>
            <a:endParaRPr sz="1200" b="1" dirty="0">
              <a:solidFill>
                <a:schemeClr val="bg1"/>
              </a:solidFill>
              <a:latin typeface="Verdana (Body)"/>
              <a:cs typeface="Calibri"/>
            </a:endParaRPr>
          </a:p>
        </p:txBody>
      </p:sp>
      <p:sp>
        <p:nvSpPr>
          <p:cNvPr id="162" name="object 50"/>
          <p:cNvSpPr/>
          <p:nvPr/>
        </p:nvSpPr>
        <p:spPr>
          <a:xfrm>
            <a:off x="8123288" y="2181064"/>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3" name="object 51"/>
          <p:cNvSpPr txBox="1"/>
          <p:nvPr/>
        </p:nvSpPr>
        <p:spPr>
          <a:xfrm>
            <a:off x="8244657" y="2215789"/>
            <a:ext cx="133304" cy="259675"/>
          </a:xfrm>
          <a:prstGeom prst="ellipse">
            <a:avLst/>
          </a:prstGeom>
          <a:noFill/>
        </p:spPr>
        <p:txBody>
          <a:bodyPr vert="horz" wrap="square" lIns="0" tIns="0" rIns="0" bIns="0" rtlCol="0">
            <a:spAutoFit/>
          </a:bodyPr>
          <a:lstStyle/>
          <a:p>
            <a:pPr marL="12700"/>
            <a:r>
              <a:rPr sz="1200" b="1" spc="-10" dirty="0">
                <a:solidFill>
                  <a:schemeClr val="bg1"/>
                </a:solidFill>
                <a:latin typeface="Verdana (Body)"/>
                <a:cs typeface="Calibri"/>
              </a:rPr>
              <a:t>K</a:t>
            </a:r>
            <a:endParaRPr sz="1200" b="1" dirty="0">
              <a:solidFill>
                <a:schemeClr val="bg1"/>
              </a:solidFill>
              <a:latin typeface="Verdana (Body)"/>
              <a:cs typeface="Calibri"/>
            </a:endParaRPr>
          </a:p>
        </p:txBody>
      </p:sp>
      <p:sp>
        <p:nvSpPr>
          <p:cNvPr id="164" name="object 59"/>
          <p:cNvSpPr/>
          <p:nvPr/>
        </p:nvSpPr>
        <p:spPr>
          <a:xfrm>
            <a:off x="7636856" y="2181064"/>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5" name="object 60"/>
          <p:cNvSpPr txBox="1"/>
          <p:nvPr/>
        </p:nvSpPr>
        <p:spPr>
          <a:xfrm>
            <a:off x="7782655" y="2215789"/>
            <a:ext cx="76592" cy="259675"/>
          </a:xfrm>
          <a:prstGeom prst="ellipse">
            <a:avLst/>
          </a:prstGeom>
          <a:noFill/>
        </p:spPr>
        <p:txBody>
          <a:bodyPr vert="horz" wrap="square" lIns="0" tIns="0" rIns="0" bIns="0" rtlCol="0">
            <a:spAutoFit/>
          </a:bodyPr>
          <a:lstStyle/>
          <a:p>
            <a:pPr marL="12700"/>
            <a:r>
              <a:rPr sz="1200" b="1" spc="-5" dirty="0">
                <a:solidFill>
                  <a:schemeClr val="bg1"/>
                </a:solidFill>
                <a:latin typeface="Verdana (Body)"/>
                <a:cs typeface="Calibri"/>
              </a:rPr>
              <a:t>I</a:t>
            </a:r>
            <a:endParaRPr sz="1200" b="1">
              <a:solidFill>
                <a:schemeClr val="bg1"/>
              </a:solidFill>
              <a:latin typeface="Verdana (Body)"/>
              <a:cs typeface="Calibri"/>
            </a:endParaRPr>
          </a:p>
        </p:txBody>
      </p:sp>
      <p:sp>
        <p:nvSpPr>
          <p:cNvPr id="166" name="object 65"/>
          <p:cNvSpPr/>
          <p:nvPr/>
        </p:nvSpPr>
        <p:spPr>
          <a:xfrm>
            <a:off x="6589557" y="2181064"/>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7" name="object 66"/>
          <p:cNvSpPr txBox="1"/>
          <p:nvPr/>
        </p:nvSpPr>
        <p:spPr>
          <a:xfrm>
            <a:off x="6709670" y="2215789"/>
            <a:ext cx="135643"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C</a:t>
            </a:r>
          </a:p>
        </p:txBody>
      </p:sp>
      <p:sp>
        <p:nvSpPr>
          <p:cNvPr id="168" name="object 71"/>
          <p:cNvSpPr/>
          <p:nvPr/>
        </p:nvSpPr>
        <p:spPr>
          <a:xfrm>
            <a:off x="6103126" y="2181064"/>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9" name="object 72"/>
          <p:cNvSpPr txBox="1"/>
          <p:nvPr/>
        </p:nvSpPr>
        <p:spPr>
          <a:xfrm>
            <a:off x="6219088" y="2215789"/>
            <a:ext cx="145583" cy="259675"/>
          </a:xfrm>
          <a:prstGeom prst="ellipse">
            <a:avLst/>
          </a:prstGeom>
          <a:noFill/>
        </p:spPr>
        <p:txBody>
          <a:bodyPr vert="horz" wrap="square" lIns="0" tIns="0" rIns="0" bIns="0" rtlCol="0">
            <a:spAutoFit/>
          </a:bodyPr>
          <a:lstStyle/>
          <a:p>
            <a:pPr marL="12700"/>
            <a:r>
              <a:rPr sz="1200" b="1" spc="-15" dirty="0">
                <a:solidFill>
                  <a:schemeClr val="bg1"/>
                </a:solidFill>
                <a:latin typeface="Verdana (Body)"/>
                <a:cs typeface="Calibri"/>
              </a:rPr>
              <a:t>A</a:t>
            </a:r>
            <a:endParaRPr sz="1200" b="1" dirty="0">
              <a:solidFill>
                <a:schemeClr val="bg1"/>
              </a:solidFill>
              <a:latin typeface="Verdana (Body)"/>
              <a:cs typeface="Calibri"/>
            </a:endParaRPr>
          </a:p>
        </p:txBody>
      </p:sp>
      <p:sp>
        <p:nvSpPr>
          <p:cNvPr id="170" name="object 77"/>
          <p:cNvSpPr/>
          <p:nvPr/>
        </p:nvSpPr>
        <p:spPr>
          <a:xfrm>
            <a:off x="6766432" y="2733082"/>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71" name="object 78"/>
          <p:cNvSpPr txBox="1"/>
          <p:nvPr/>
        </p:nvSpPr>
        <p:spPr>
          <a:xfrm>
            <a:off x="6879052" y="2773704"/>
            <a:ext cx="153183"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D</a:t>
            </a:r>
            <a:endParaRPr sz="1200" b="1">
              <a:solidFill>
                <a:schemeClr val="bg1"/>
              </a:solidFill>
              <a:latin typeface="Verdana (Body)"/>
              <a:cs typeface="Calibri"/>
            </a:endParaRPr>
          </a:p>
        </p:txBody>
      </p:sp>
      <p:cxnSp>
        <p:nvCxnSpPr>
          <p:cNvPr id="172" name="直接箭头连接符 123"/>
          <p:cNvCxnSpPr>
            <a:stCxn id="125" idx="5"/>
            <a:endCxn id="154" idx="1"/>
          </p:cNvCxnSpPr>
          <p:nvPr/>
        </p:nvCxnSpPr>
        <p:spPr>
          <a:xfrm>
            <a:off x="7759712" y="968796"/>
            <a:ext cx="418907" cy="19622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3" name="直接箭头连接符 124"/>
          <p:cNvCxnSpPr>
            <a:stCxn id="125" idx="3"/>
            <a:endCxn id="127" idx="7"/>
          </p:cNvCxnSpPr>
          <p:nvPr/>
        </p:nvCxnSpPr>
        <p:spPr>
          <a:xfrm flipH="1">
            <a:off x="7052260" y="968796"/>
            <a:ext cx="418883" cy="19622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4" name="直接箭头连接符 125"/>
          <p:cNvCxnSpPr>
            <a:stCxn id="127" idx="4"/>
            <a:endCxn id="150" idx="7"/>
          </p:cNvCxnSpPr>
          <p:nvPr/>
        </p:nvCxnSpPr>
        <p:spPr>
          <a:xfrm flipH="1">
            <a:off x="6698510" y="1465834"/>
            <a:ext cx="209467"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5" name="直接箭头连接符 126"/>
          <p:cNvCxnSpPr>
            <a:stCxn id="154" idx="3"/>
            <a:endCxn id="156" idx="0"/>
          </p:cNvCxnSpPr>
          <p:nvPr/>
        </p:nvCxnSpPr>
        <p:spPr>
          <a:xfrm flipH="1">
            <a:off x="7969178" y="1414222"/>
            <a:ext cx="209441"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6" name="直接箭头连接符 127"/>
          <p:cNvCxnSpPr>
            <a:stCxn id="127" idx="4"/>
            <a:endCxn id="152" idx="1"/>
          </p:cNvCxnSpPr>
          <p:nvPr/>
        </p:nvCxnSpPr>
        <p:spPr>
          <a:xfrm>
            <a:off x="6907977" y="1465834"/>
            <a:ext cx="209441"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7" name="直接箭头连接符 128"/>
          <p:cNvCxnSpPr>
            <a:stCxn id="154" idx="5"/>
            <a:endCxn id="158" idx="0"/>
          </p:cNvCxnSpPr>
          <p:nvPr/>
        </p:nvCxnSpPr>
        <p:spPr>
          <a:xfrm>
            <a:off x="8467187" y="1414222"/>
            <a:ext cx="209442"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8" name="直接箭头连接符 129"/>
          <p:cNvCxnSpPr>
            <a:stCxn id="150" idx="4"/>
            <a:endCxn id="166" idx="0"/>
          </p:cNvCxnSpPr>
          <p:nvPr/>
        </p:nvCxnSpPr>
        <p:spPr>
          <a:xfrm>
            <a:off x="6554226" y="1981435"/>
            <a:ext cx="239380"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9" name="直接箭头连接符 130"/>
          <p:cNvCxnSpPr>
            <a:stCxn id="150" idx="4"/>
            <a:endCxn id="168" idx="0"/>
          </p:cNvCxnSpPr>
          <p:nvPr/>
        </p:nvCxnSpPr>
        <p:spPr>
          <a:xfrm flipH="1">
            <a:off x="6307176" y="1981435"/>
            <a:ext cx="247050"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0" name="直接箭头连接符 131"/>
          <p:cNvCxnSpPr>
            <a:stCxn id="156" idx="4"/>
            <a:endCxn id="164" idx="0"/>
          </p:cNvCxnSpPr>
          <p:nvPr/>
        </p:nvCxnSpPr>
        <p:spPr>
          <a:xfrm flipH="1">
            <a:off x="7840906" y="1981435"/>
            <a:ext cx="128272"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1" name="直接箭头连接符 132"/>
          <p:cNvCxnSpPr>
            <a:stCxn id="152" idx="4"/>
            <a:endCxn id="160" idx="0"/>
          </p:cNvCxnSpPr>
          <p:nvPr/>
        </p:nvCxnSpPr>
        <p:spPr>
          <a:xfrm>
            <a:off x="7261702" y="1981435"/>
            <a:ext cx="110231" cy="19557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2" name="直接箭头连接符 133"/>
          <p:cNvCxnSpPr>
            <a:stCxn id="156" idx="4"/>
            <a:endCxn id="162" idx="0"/>
          </p:cNvCxnSpPr>
          <p:nvPr/>
        </p:nvCxnSpPr>
        <p:spPr>
          <a:xfrm>
            <a:off x="7969178" y="1981435"/>
            <a:ext cx="358159"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3" name="直接箭头连接符 134"/>
          <p:cNvCxnSpPr>
            <a:stCxn id="166" idx="4"/>
            <a:endCxn id="170" idx="0"/>
          </p:cNvCxnSpPr>
          <p:nvPr/>
        </p:nvCxnSpPr>
        <p:spPr>
          <a:xfrm>
            <a:off x="6793607" y="2533488"/>
            <a:ext cx="176875" cy="199593"/>
          </a:xfrm>
          <a:prstGeom prst="straightConnector1">
            <a:avLst/>
          </a:prstGeom>
          <a:noFill/>
          <a:ln w="38100" cap="flat" cmpd="sng" algn="ctr">
            <a:solidFill>
              <a:srgbClr val="4F81BD">
                <a:shade val="95000"/>
                <a:satMod val="105000"/>
              </a:srgbClr>
            </a:solidFill>
            <a:prstDash val="solid"/>
            <a:tailEnd type="triangle"/>
          </a:ln>
          <a:effectLst/>
        </p:spPr>
      </p:cxnSp>
      <p:sp>
        <p:nvSpPr>
          <p:cNvPr id="51" name="Content Placeholder 2">
            <a:extLst>
              <a:ext uri="{FF2B5EF4-FFF2-40B4-BE49-F238E27FC236}">
                <a16:creationId xmlns:a16="http://schemas.microsoft.com/office/drawing/2014/main" id="{62DAA561-B2DA-4DBE-8FF0-1D65D96B4BD0}"/>
              </a:ext>
            </a:extLst>
          </p:cNvPr>
          <p:cNvSpPr txBox="1">
            <a:spLocks/>
          </p:cNvSpPr>
          <p:nvPr/>
        </p:nvSpPr>
        <p:spPr>
          <a:xfrm>
            <a:off x="-1617" y="-1888197"/>
            <a:ext cx="5156192" cy="2412293"/>
          </a:xfrm>
          <a:prstGeom prst="rect">
            <a:avLst/>
          </a:prstGeom>
          <a:solidFill>
            <a:schemeClr val="bg1"/>
          </a:solidFill>
          <a:ln w="19050">
            <a:solidFill>
              <a:srgbClr val="C0000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void</a:t>
            </a:r>
            <a:r>
              <a:rPr lang="en-US" sz="1200" b="1" dirty="0">
                <a:solidFill>
                  <a:prstClr val="black"/>
                </a:solidFill>
                <a:latin typeface="Courier New" panose="02070309020205020404" pitchFamily="49" charset="0"/>
                <a:cs typeface="Courier New" panose="02070309020205020404" pitchFamily="49" charset="0"/>
              </a:rPr>
              <a:t> </a:t>
            </a:r>
            <a:r>
              <a:rPr lang="en-US" sz="1200" b="1" dirty="0" err="1">
                <a:solidFill>
                  <a:srgbClr val="C00000"/>
                </a:solidFill>
                <a:latin typeface="Courier New" panose="02070309020205020404" pitchFamily="49" charset="0"/>
                <a:cs typeface="Courier New" panose="02070309020205020404" pitchFamily="49" charset="0"/>
              </a:rPr>
              <a:t>findgrandchildren</a:t>
            </a:r>
            <a:r>
              <a:rPr lang="en-US" sz="1200" dirty="0">
                <a:solidFill>
                  <a:prstClr val="black"/>
                </a:solidFill>
                <a:latin typeface="Courier New" panose="02070309020205020404" pitchFamily="49" charset="0"/>
                <a:cs typeface="Courier New" panose="02070309020205020404" pitchFamily="49" charset="0"/>
              </a:rPr>
              <a:t>(</a:t>
            </a:r>
            <a:r>
              <a:rPr lang="en-US" sz="1200" dirty="0" err="1">
                <a:solidFill>
                  <a:prstClr val="black"/>
                </a:solidFill>
                <a:latin typeface="Courier New" panose="02070309020205020404" pitchFamily="49" charset="0"/>
                <a:cs typeface="Courier New" panose="02070309020205020404" pitchFamily="49" charset="0"/>
              </a:rPr>
              <a:t>BTNode</a:t>
            </a:r>
            <a:r>
              <a:rPr lang="en-US" sz="1200" dirty="0">
                <a:solidFill>
                  <a:prstClr val="black"/>
                </a:solidFill>
                <a:latin typeface="Courier New" panose="02070309020205020404" pitchFamily="49" charset="0"/>
                <a:cs typeface="Courier New" panose="02070309020205020404" pitchFamily="49" charset="0"/>
              </a:rPr>
              <a:t> *cur, int c){</a:t>
            </a:r>
          </a:p>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    </a:t>
            </a:r>
            <a:r>
              <a:rPr lang="en-SG" sz="1200" dirty="0">
                <a:latin typeface="Courier New" panose="02070309020205020404" pitchFamily="49" charset="0"/>
                <a:cs typeface="Courier New" panose="02070309020205020404" pitchFamily="49" charset="0"/>
              </a:rPr>
              <a:t>if (cur == NULL) return;</a:t>
            </a:r>
            <a:endParaRPr lang="en-SG" sz="600" dirty="0">
              <a:latin typeface="Courier New" panose="02070309020205020404" pitchFamily="49" charset="0"/>
              <a:cs typeface="Courier New" panose="02070309020205020404" pitchFamily="49" charset="0"/>
            </a:endParaRPr>
          </a:p>
          <a:p>
            <a:pPr marL="0" indent="0">
              <a:lnSpc>
                <a:spcPct val="100000"/>
              </a:lnSpc>
              <a:spcBef>
                <a:spcPts val="300"/>
              </a:spcBef>
              <a:buNone/>
            </a:pPr>
            <a:r>
              <a:rPr lang="en-SG" sz="1200" dirty="0">
                <a:latin typeface="Courier New" panose="02070309020205020404" pitchFamily="49" charset="0"/>
                <a:cs typeface="Courier New" panose="02070309020205020404" pitchFamily="49" charset="0"/>
              </a:rPr>
              <a:t>    </a:t>
            </a:r>
            <a:r>
              <a:rPr lang="en-SG" sz="1200" dirty="0">
                <a:solidFill>
                  <a:prstClr val="black"/>
                </a:solidFill>
                <a:latin typeface="Courier New" panose="02070309020205020404" pitchFamily="49" charset="0"/>
                <a:cs typeface="Courier New" panose="02070309020205020404" pitchFamily="49" charset="0"/>
              </a:rPr>
              <a:t>if (c == k){ </a:t>
            </a:r>
            <a:r>
              <a:rPr lang="en-SG" sz="1200" dirty="0">
                <a:solidFill>
                  <a:schemeClr val="tx1">
                    <a:lumMod val="50000"/>
                    <a:lumOff val="50000"/>
                  </a:schemeClr>
                </a:solidFill>
                <a:latin typeface="Courier New" panose="02070309020205020404" pitchFamily="49" charset="0"/>
                <a:cs typeface="Courier New" panose="02070309020205020404" pitchFamily="49" charset="0"/>
              </a:rPr>
              <a:t>//grandchild=2levels; k=2</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r>
              <a:rPr lang="en-SG" sz="1200" dirty="0" err="1">
                <a:solidFill>
                  <a:prstClr val="black"/>
                </a:solidFill>
                <a:latin typeface="Courier New" panose="02070309020205020404" pitchFamily="49" charset="0"/>
                <a:cs typeface="Courier New" panose="02070309020205020404" pitchFamily="49" charset="0"/>
              </a:rPr>
              <a:t>printf</a:t>
            </a:r>
            <a:r>
              <a:rPr lang="en-SG" sz="1200" dirty="0">
                <a:solidFill>
                  <a:prstClr val="black"/>
                </a:solidFill>
                <a:latin typeface="Courier New" panose="02070309020205020404" pitchFamily="49" charset="0"/>
                <a:cs typeface="Courier New" panose="02070309020205020404" pitchFamily="49" charset="0"/>
              </a:rPr>
              <a:t>(“%d ”, cur-&gt;item);</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return;</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 (c &lt; k){</a:t>
            </a:r>
          </a:p>
          <a:p>
            <a:pPr marL="0" indent="0">
              <a:lnSpc>
                <a:spcPct val="100000"/>
              </a:lnSpc>
              <a:spcBef>
                <a:spcPts val="300"/>
              </a:spcBef>
              <a:buNone/>
            </a:pPr>
            <a:r>
              <a:rPr lang="en-SG" sz="1200" b="1" dirty="0">
                <a:solidFill>
                  <a:srgbClr val="00B050"/>
                </a:solidFill>
                <a:latin typeface="Courier New" panose="02070309020205020404" pitchFamily="49" charset="0"/>
                <a:cs typeface="Courier New" panose="02070309020205020404" pitchFamily="49" charset="0"/>
              </a:rPr>
              <a:t>       </a:t>
            </a:r>
            <a:r>
              <a:rPr lang="en-SG" sz="1200" b="1" dirty="0" err="1">
                <a:solidFill>
                  <a:srgbClr val="00B050"/>
                </a:solidFill>
                <a:latin typeface="Courier New" panose="02070309020205020404" pitchFamily="49" charset="0"/>
                <a:cs typeface="Courier New" panose="02070309020205020404" pitchFamily="49" charset="0"/>
              </a:rPr>
              <a:t>findgrandchildren</a:t>
            </a:r>
            <a:r>
              <a:rPr lang="en-SG" sz="1200" b="1" dirty="0">
                <a:solidFill>
                  <a:srgbClr val="00B050"/>
                </a:solidFill>
                <a:latin typeface="Courier New" panose="02070309020205020404" pitchFamily="49" charset="0"/>
                <a:cs typeface="Courier New" panose="02070309020205020404" pitchFamily="49" charset="0"/>
              </a:rPr>
              <a:t>(cur-&gt;left, c+1);</a:t>
            </a:r>
          </a:p>
          <a:p>
            <a:pPr marL="0" indent="0">
              <a:lnSpc>
                <a:spcPct val="100000"/>
              </a:lnSpc>
              <a:spcBef>
                <a:spcPts val="300"/>
              </a:spcBef>
              <a:buNone/>
            </a:pPr>
            <a:r>
              <a:rPr lang="en-SG" sz="1200" b="1" dirty="0">
                <a:solidFill>
                  <a:schemeClr val="accent2"/>
                </a:solidFill>
                <a:latin typeface="Courier New" panose="02070309020205020404" pitchFamily="49" charset="0"/>
                <a:cs typeface="Courier New" panose="02070309020205020404" pitchFamily="49" charset="0"/>
              </a:rPr>
              <a:t>       </a:t>
            </a:r>
            <a:r>
              <a:rPr lang="en-SG" sz="1200" b="1" dirty="0" err="1">
                <a:solidFill>
                  <a:schemeClr val="accent2"/>
                </a:solidFill>
                <a:latin typeface="Courier New" panose="02070309020205020404" pitchFamily="49" charset="0"/>
                <a:cs typeface="Courier New" panose="02070309020205020404" pitchFamily="49" charset="0"/>
              </a:rPr>
              <a:t>findgrandchildren</a:t>
            </a:r>
            <a:r>
              <a:rPr lang="en-SG" sz="1200" b="1" dirty="0">
                <a:solidFill>
                  <a:schemeClr val="accent2"/>
                </a:solidFill>
                <a:latin typeface="Courier New" panose="02070309020205020404" pitchFamily="49" charset="0"/>
                <a:cs typeface="Courier New" panose="02070309020205020404" pitchFamily="49" charset="0"/>
              </a:rPr>
              <a:t>(cur-&gt;right, c+1);</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a:t>
            </a:r>
          </a:p>
        </p:txBody>
      </p:sp>
      <p:sp>
        <p:nvSpPr>
          <p:cNvPr id="53" name="TextBox 52">
            <a:extLst>
              <a:ext uri="{FF2B5EF4-FFF2-40B4-BE49-F238E27FC236}">
                <a16:creationId xmlns:a16="http://schemas.microsoft.com/office/drawing/2014/main" id="{F39E9AEB-D0D7-4EBC-8089-872B327804CF}"/>
              </a:ext>
            </a:extLst>
          </p:cNvPr>
          <p:cNvSpPr txBox="1"/>
          <p:nvPr/>
        </p:nvSpPr>
        <p:spPr>
          <a:xfrm>
            <a:off x="-1618" y="-2315198"/>
            <a:ext cx="5156191" cy="369332"/>
          </a:xfrm>
          <a:prstGeom prst="rect">
            <a:avLst/>
          </a:prstGeom>
          <a:noFill/>
        </p:spPr>
        <p:txBody>
          <a:bodyPr wrap="square">
            <a:spAutoFit/>
          </a:bodyPr>
          <a:lstStyle/>
          <a:p>
            <a:pPr algn="ctr"/>
            <a:r>
              <a:rPr lang="en-US" sz="1800" b="1" dirty="0">
                <a:latin typeface="Courier New" panose="02070309020205020404" pitchFamily="49" charset="0"/>
                <a:cs typeface="Courier New" panose="02070309020205020404" pitchFamily="49" charset="0"/>
              </a:rPr>
              <a:t>E.g. </a:t>
            </a:r>
            <a:r>
              <a:rPr lang="en-US" sz="1800" b="1" dirty="0" err="1">
                <a:latin typeface="Courier New" panose="02070309020205020404" pitchFamily="49" charset="0"/>
                <a:cs typeface="Courier New" panose="02070309020205020404" pitchFamily="49" charset="0"/>
              </a:rPr>
              <a:t>findgrandchildren</a:t>
            </a:r>
            <a:r>
              <a:rPr lang="en-US" sz="1800" b="1" dirty="0">
                <a:latin typeface="Courier New" panose="02070309020205020404" pitchFamily="49" charset="0"/>
                <a:cs typeface="Courier New" panose="02070309020205020404" pitchFamily="49" charset="0"/>
              </a:rPr>
              <a:t>(E,0);</a:t>
            </a:r>
            <a:endParaRPr lang="en-SG" b="1" dirty="0"/>
          </a:p>
        </p:txBody>
      </p:sp>
      <p:sp>
        <p:nvSpPr>
          <p:cNvPr id="55" name="TextBox 54">
            <a:extLst>
              <a:ext uri="{FF2B5EF4-FFF2-40B4-BE49-F238E27FC236}">
                <a16:creationId xmlns:a16="http://schemas.microsoft.com/office/drawing/2014/main" id="{84085B94-58FD-494B-9919-79363F9C6635}"/>
              </a:ext>
            </a:extLst>
          </p:cNvPr>
          <p:cNvSpPr txBox="1"/>
          <p:nvPr/>
        </p:nvSpPr>
        <p:spPr>
          <a:xfrm>
            <a:off x="4225392" y="150672"/>
            <a:ext cx="929507" cy="369332"/>
          </a:xfrm>
          <a:prstGeom prst="rect">
            <a:avLst/>
          </a:prstGeom>
          <a:noFill/>
        </p:spPr>
        <p:txBody>
          <a:bodyPr wrap="square">
            <a:spAutoFit/>
          </a:bodyPr>
          <a:lstStyle/>
          <a:p>
            <a:r>
              <a:rPr lang="en-US" b="1" dirty="0">
                <a:solidFill>
                  <a:srgbClr val="C00000"/>
                </a:solidFill>
                <a:latin typeface="Courier New" panose="02070309020205020404" pitchFamily="49" charset="0"/>
                <a:cs typeface="Courier New" panose="02070309020205020404" pitchFamily="49" charset="0"/>
              </a:rPr>
              <a:t>c</a:t>
            </a:r>
            <a:r>
              <a:rPr lang="en-US" sz="1800" b="1" dirty="0">
                <a:solidFill>
                  <a:srgbClr val="C00000"/>
                </a:solidFill>
                <a:latin typeface="Courier New" panose="02070309020205020404" pitchFamily="49" charset="0"/>
                <a:cs typeface="Courier New" panose="02070309020205020404" pitchFamily="49" charset="0"/>
              </a:rPr>
              <a:t> = 0</a:t>
            </a:r>
            <a:endParaRPr lang="en-SG" b="1" dirty="0">
              <a:solidFill>
                <a:srgbClr val="C00000"/>
              </a:solidFill>
            </a:endParaRPr>
          </a:p>
        </p:txBody>
      </p:sp>
      <p:sp>
        <p:nvSpPr>
          <p:cNvPr id="56" name="Content Placeholder 2">
            <a:extLst>
              <a:ext uri="{FF2B5EF4-FFF2-40B4-BE49-F238E27FC236}">
                <a16:creationId xmlns:a16="http://schemas.microsoft.com/office/drawing/2014/main" id="{876AA582-38A0-4EA9-BC98-F2B4F5214564}"/>
              </a:ext>
            </a:extLst>
          </p:cNvPr>
          <p:cNvSpPr txBox="1">
            <a:spLocks/>
          </p:cNvSpPr>
          <p:nvPr/>
        </p:nvSpPr>
        <p:spPr>
          <a:xfrm>
            <a:off x="150783" y="673213"/>
            <a:ext cx="5156192" cy="2412293"/>
          </a:xfrm>
          <a:prstGeom prst="rect">
            <a:avLst/>
          </a:prstGeom>
          <a:solidFill>
            <a:schemeClr val="bg1"/>
          </a:solidFill>
          <a:ln w="19050">
            <a:solidFill>
              <a:srgbClr val="00B05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void</a:t>
            </a:r>
            <a:r>
              <a:rPr lang="en-US" sz="1200" b="1" dirty="0">
                <a:solidFill>
                  <a:prstClr val="black"/>
                </a:solidFill>
                <a:latin typeface="Courier New" panose="02070309020205020404" pitchFamily="49" charset="0"/>
                <a:cs typeface="Courier New" panose="02070309020205020404" pitchFamily="49" charset="0"/>
              </a:rPr>
              <a:t> </a:t>
            </a:r>
            <a:r>
              <a:rPr lang="en-US" sz="1200" b="1" dirty="0" err="1">
                <a:solidFill>
                  <a:srgbClr val="00B050"/>
                </a:solidFill>
                <a:latin typeface="Courier New" panose="02070309020205020404" pitchFamily="49" charset="0"/>
                <a:cs typeface="Courier New" panose="02070309020205020404" pitchFamily="49" charset="0"/>
              </a:rPr>
              <a:t>findgrandchildren</a:t>
            </a:r>
            <a:r>
              <a:rPr lang="en-US" sz="1200" dirty="0">
                <a:solidFill>
                  <a:prstClr val="black"/>
                </a:solidFill>
                <a:latin typeface="Courier New" panose="02070309020205020404" pitchFamily="49" charset="0"/>
                <a:cs typeface="Courier New" panose="02070309020205020404" pitchFamily="49" charset="0"/>
              </a:rPr>
              <a:t>(</a:t>
            </a:r>
            <a:r>
              <a:rPr lang="en-US" sz="1200" dirty="0" err="1">
                <a:solidFill>
                  <a:prstClr val="black"/>
                </a:solidFill>
                <a:latin typeface="Courier New" panose="02070309020205020404" pitchFamily="49" charset="0"/>
                <a:cs typeface="Courier New" panose="02070309020205020404" pitchFamily="49" charset="0"/>
              </a:rPr>
              <a:t>BTNode</a:t>
            </a:r>
            <a:r>
              <a:rPr lang="en-US" sz="1200" dirty="0">
                <a:solidFill>
                  <a:prstClr val="black"/>
                </a:solidFill>
                <a:latin typeface="Courier New" panose="02070309020205020404" pitchFamily="49" charset="0"/>
                <a:cs typeface="Courier New" panose="02070309020205020404" pitchFamily="49" charset="0"/>
              </a:rPr>
              <a:t> *cur, int c){</a:t>
            </a:r>
          </a:p>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    </a:t>
            </a:r>
            <a:r>
              <a:rPr lang="en-SG" sz="1200" dirty="0">
                <a:latin typeface="Courier New" panose="02070309020205020404" pitchFamily="49" charset="0"/>
                <a:cs typeface="Courier New" panose="02070309020205020404" pitchFamily="49" charset="0"/>
              </a:rPr>
              <a:t>if (cur == NULL) return;</a:t>
            </a:r>
            <a:endParaRPr lang="en-SG" sz="600" dirty="0">
              <a:latin typeface="Courier New" panose="02070309020205020404" pitchFamily="49" charset="0"/>
              <a:cs typeface="Courier New" panose="02070309020205020404" pitchFamily="49" charset="0"/>
            </a:endParaRPr>
          </a:p>
          <a:p>
            <a:pPr marL="0" indent="0">
              <a:lnSpc>
                <a:spcPct val="100000"/>
              </a:lnSpc>
              <a:spcBef>
                <a:spcPts val="300"/>
              </a:spcBef>
              <a:buNone/>
            </a:pPr>
            <a:r>
              <a:rPr lang="en-SG" sz="1200" dirty="0">
                <a:latin typeface="Courier New" panose="02070309020205020404" pitchFamily="49" charset="0"/>
                <a:cs typeface="Courier New" panose="02070309020205020404" pitchFamily="49" charset="0"/>
              </a:rPr>
              <a:t>    </a:t>
            </a:r>
            <a:r>
              <a:rPr lang="en-SG" sz="1200" dirty="0">
                <a:solidFill>
                  <a:prstClr val="black"/>
                </a:solidFill>
                <a:latin typeface="Courier New" panose="02070309020205020404" pitchFamily="49" charset="0"/>
                <a:cs typeface="Courier New" panose="02070309020205020404" pitchFamily="49" charset="0"/>
              </a:rPr>
              <a:t>if (c == k){ </a:t>
            </a:r>
            <a:r>
              <a:rPr lang="en-SG" sz="1200" dirty="0">
                <a:solidFill>
                  <a:schemeClr val="tx1">
                    <a:lumMod val="50000"/>
                    <a:lumOff val="50000"/>
                  </a:schemeClr>
                </a:solidFill>
                <a:latin typeface="Courier New" panose="02070309020205020404" pitchFamily="49" charset="0"/>
                <a:cs typeface="Courier New" panose="02070309020205020404" pitchFamily="49" charset="0"/>
              </a:rPr>
              <a:t>//grandchild=2levels; k=2</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r>
              <a:rPr lang="en-SG" sz="1200" dirty="0" err="1">
                <a:solidFill>
                  <a:prstClr val="black"/>
                </a:solidFill>
                <a:latin typeface="Courier New" panose="02070309020205020404" pitchFamily="49" charset="0"/>
                <a:cs typeface="Courier New" panose="02070309020205020404" pitchFamily="49" charset="0"/>
              </a:rPr>
              <a:t>printf</a:t>
            </a:r>
            <a:r>
              <a:rPr lang="en-SG" sz="1200" dirty="0">
                <a:solidFill>
                  <a:prstClr val="black"/>
                </a:solidFill>
                <a:latin typeface="Courier New" panose="02070309020205020404" pitchFamily="49" charset="0"/>
                <a:cs typeface="Courier New" panose="02070309020205020404" pitchFamily="49" charset="0"/>
              </a:rPr>
              <a:t>(“%d ”, cur-&gt;item);</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return;</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 (c &lt; k){</a:t>
            </a:r>
          </a:p>
          <a:p>
            <a:pPr marL="0" indent="0">
              <a:lnSpc>
                <a:spcPct val="100000"/>
              </a:lnSpc>
              <a:spcBef>
                <a:spcPts val="300"/>
              </a:spcBef>
              <a:buNone/>
            </a:pPr>
            <a:r>
              <a:rPr lang="en-SG" sz="1200" b="1" dirty="0">
                <a:solidFill>
                  <a:srgbClr val="0070C0"/>
                </a:solidFill>
                <a:latin typeface="Courier New" panose="02070309020205020404" pitchFamily="49" charset="0"/>
                <a:cs typeface="Courier New" panose="02070309020205020404" pitchFamily="49" charset="0"/>
              </a:rPr>
              <a:t>       </a:t>
            </a:r>
            <a:r>
              <a:rPr lang="en-SG" sz="1200" b="1" dirty="0" err="1">
                <a:solidFill>
                  <a:srgbClr val="0070C0"/>
                </a:solidFill>
                <a:latin typeface="Courier New" panose="02070309020205020404" pitchFamily="49" charset="0"/>
                <a:cs typeface="Courier New" panose="02070309020205020404" pitchFamily="49" charset="0"/>
              </a:rPr>
              <a:t>findgrandchildren</a:t>
            </a:r>
            <a:r>
              <a:rPr lang="en-SG" sz="1200" b="1" dirty="0">
                <a:solidFill>
                  <a:srgbClr val="0070C0"/>
                </a:solidFill>
                <a:latin typeface="Courier New" panose="02070309020205020404" pitchFamily="49" charset="0"/>
                <a:cs typeface="Courier New" panose="02070309020205020404" pitchFamily="49" charset="0"/>
              </a:rPr>
              <a:t>(cur-&gt;left, c+1);</a:t>
            </a:r>
          </a:p>
          <a:p>
            <a:pPr marL="0" indent="0">
              <a:lnSpc>
                <a:spcPct val="100000"/>
              </a:lnSpc>
              <a:spcBef>
                <a:spcPts val="300"/>
              </a:spcBef>
              <a:buNone/>
            </a:pPr>
            <a:r>
              <a:rPr lang="en-SG" sz="1200" b="1" dirty="0">
                <a:solidFill>
                  <a:srgbClr val="7030A0"/>
                </a:solidFill>
                <a:latin typeface="Courier New" panose="02070309020205020404" pitchFamily="49" charset="0"/>
                <a:cs typeface="Courier New" panose="02070309020205020404" pitchFamily="49" charset="0"/>
              </a:rPr>
              <a:t>       </a:t>
            </a:r>
            <a:r>
              <a:rPr lang="en-SG" sz="1200" b="1" dirty="0" err="1">
                <a:solidFill>
                  <a:srgbClr val="7030A0"/>
                </a:solidFill>
                <a:latin typeface="Courier New" panose="02070309020205020404" pitchFamily="49" charset="0"/>
                <a:cs typeface="Courier New" panose="02070309020205020404" pitchFamily="49" charset="0"/>
              </a:rPr>
              <a:t>findgrandchildren</a:t>
            </a:r>
            <a:r>
              <a:rPr lang="en-SG" sz="1200" b="1" dirty="0">
                <a:solidFill>
                  <a:srgbClr val="7030A0"/>
                </a:solidFill>
                <a:latin typeface="Courier New" panose="02070309020205020404" pitchFamily="49" charset="0"/>
                <a:cs typeface="Courier New" panose="02070309020205020404" pitchFamily="49" charset="0"/>
              </a:rPr>
              <a:t>(cur-&gt;right, c+1);</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a:t>
            </a:r>
          </a:p>
        </p:txBody>
      </p:sp>
      <p:sp>
        <p:nvSpPr>
          <p:cNvPr id="57" name="TextBox 56">
            <a:extLst>
              <a:ext uri="{FF2B5EF4-FFF2-40B4-BE49-F238E27FC236}">
                <a16:creationId xmlns:a16="http://schemas.microsoft.com/office/drawing/2014/main" id="{E35460C6-13DE-4E6A-9D5D-90F3BC7F4D82}"/>
              </a:ext>
            </a:extLst>
          </p:cNvPr>
          <p:cNvSpPr txBox="1"/>
          <p:nvPr/>
        </p:nvSpPr>
        <p:spPr>
          <a:xfrm>
            <a:off x="4377468" y="2716174"/>
            <a:ext cx="929507" cy="369332"/>
          </a:xfrm>
          <a:prstGeom prst="rect">
            <a:avLst/>
          </a:prstGeom>
          <a:noFill/>
        </p:spPr>
        <p:txBody>
          <a:bodyPr wrap="square">
            <a:spAutoFit/>
          </a:bodyPr>
          <a:lstStyle/>
          <a:p>
            <a:r>
              <a:rPr lang="en-US" b="1" dirty="0">
                <a:solidFill>
                  <a:srgbClr val="00B050"/>
                </a:solidFill>
                <a:latin typeface="Courier New" panose="02070309020205020404" pitchFamily="49" charset="0"/>
                <a:cs typeface="Courier New" panose="02070309020205020404" pitchFamily="49" charset="0"/>
              </a:rPr>
              <a:t>c</a:t>
            </a:r>
            <a:r>
              <a:rPr lang="en-US" sz="1800" b="1" dirty="0">
                <a:solidFill>
                  <a:srgbClr val="00B050"/>
                </a:solidFill>
                <a:latin typeface="Courier New" panose="02070309020205020404" pitchFamily="49" charset="0"/>
                <a:cs typeface="Courier New" panose="02070309020205020404" pitchFamily="49" charset="0"/>
              </a:rPr>
              <a:t> = 1</a:t>
            </a:r>
            <a:endParaRPr lang="en-SG" b="1" dirty="0">
              <a:solidFill>
                <a:srgbClr val="00B050"/>
              </a:solidFill>
            </a:endParaRPr>
          </a:p>
        </p:txBody>
      </p:sp>
      <p:cxnSp>
        <p:nvCxnSpPr>
          <p:cNvPr id="9" name="Straight Arrow Connector 8">
            <a:extLst>
              <a:ext uri="{FF2B5EF4-FFF2-40B4-BE49-F238E27FC236}">
                <a16:creationId xmlns:a16="http://schemas.microsoft.com/office/drawing/2014/main" id="{E596DF65-E5D3-4349-B201-834814FE8067}"/>
              </a:ext>
            </a:extLst>
          </p:cNvPr>
          <p:cNvCxnSpPr/>
          <p:nvPr/>
        </p:nvCxnSpPr>
        <p:spPr>
          <a:xfrm>
            <a:off x="1309172" y="-2031"/>
            <a:ext cx="0" cy="6818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F8BE9DF-9005-4A0F-8776-063F34C44BFB}"/>
              </a:ext>
            </a:extLst>
          </p:cNvPr>
          <p:cNvCxnSpPr>
            <a:cxnSpLocks/>
          </p:cNvCxnSpPr>
          <p:nvPr/>
        </p:nvCxnSpPr>
        <p:spPr>
          <a:xfrm flipH="1">
            <a:off x="4225392" y="-1748910"/>
            <a:ext cx="526733"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6EADC18-718A-4C0F-8152-DD6C4EB2D22E}"/>
              </a:ext>
            </a:extLst>
          </p:cNvPr>
          <p:cNvCxnSpPr>
            <a:cxnSpLocks/>
          </p:cNvCxnSpPr>
          <p:nvPr/>
        </p:nvCxnSpPr>
        <p:spPr>
          <a:xfrm flipH="1">
            <a:off x="4114101" y="2455807"/>
            <a:ext cx="526733"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9" name="Content Placeholder 2">
            <a:extLst>
              <a:ext uri="{FF2B5EF4-FFF2-40B4-BE49-F238E27FC236}">
                <a16:creationId xmlns:a16="http://schemas.microsoft.com/office/drawing/2014/main" id="{A8BC424E-F3B4-44D9-AE0F-C142EC1CC583}"/>
              </a:ext>
            </a:extLst>
          </p:cNvPr>
          <p:cNvSpPr txBox="1">
            <a:spLocks/>
          </p:cNvSpPr>
          <p:nvPr/>
        </p:nvSpPr>
        <p:spPr>
          <a:xfrm>
            <a:off x="303183" y="3231708"/>
            <a:ext cx="5156192" cy="2412293"/>
          </a:xfrm>
          <a:prstGeom prst="rect">
            <a:avLst/>
          </a:prstGeom>
          <a:solidFill>
            <a:schemeClr val="bg1"/>
          </a:solidFill>
          <a:ln w="19050">
            <a:solidFill>
              <a:srgbClr val="0070C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void</a:t>
            </a:r>
            <a:r>
              <a:rPr lang="en-US" sz="1200" b="1" dirty="0">
                <a:solidFill>
                  <a:prstClr val="black"/>
                </a:solidFill>
                <a:latin typeface="Courier New" panose="02070309020205020404" pitchFamily="49" charset="0"/>
                <a:cs typeface="Courier New" panose="02070309020205020404" pitchFamily="49" charset="0"/>
              </a:rPr>
              <a:t> </a:t>
            </a:r>
            <a:r>
              <a:rPr lang="en-US" sz="1200" b="1" dirty="0" err="1">
                <a:solidFill>
                  <a:srgbClr val="0070C0"/>
                </a:solidFill>
                <a:latin typeface="Courier New" panose="02070309020205020404" pitchFamily="49" charset="0"/>
                <a:cs typeface="Courier New" panose="02070309020205020404" pitchFamily="49" charset="0"/>
              </a:rPr>
              <a:t>findgrandchildren</a:t>
            </a:r>
            <a:r>
              <a:rPr lang="en-US" sz="1200" dirty="0">
                <a:solidFill>
                  <a:prstClr val="black"/>
                </a:solidFill>
                <a:latin typeface="Courier New" panose="02070309020205020404" pitchFamily="49" charset="0"/>
                <a:cs typeface="Courier New" panose="02070309020205020404" pitchFamily="49" charset="0"/>
              </a:rPr>
              <a:t>(</a:t>
            </a:r>
            <a:r>
              <a:rPr lang="en-US" sz="1200" dirty="0" err="1">
                <a:solidFill>
                  <a:prstClr val="black"/>
                </a:solidFill>
                <a:latin typeface="Courier New" panose="02070309020205020404" pitchFamily="49" charset="0"/>
                <a:cs typeface="Courier New" panose="02070309020205020404" pitchFamily="49" charset="0"/>
              </a:rPr>
              <a:t>BTNode</a:t>
            </a:r>
            <a:r>
              <a:rPr lang="en-US" sz="1200" dirty="0">
                <a:solidFill>
                  <a:prstClr val="black"/>
                </a:solidFill>
                <a:latin typeface="Courier New" panose="02070309020205020404" pitchFamily="49" charset="0"/>
                <a:cs typeface="Courier New" panose="02070309020205020404" pitchFamily="49" charset="0"/>
              </a:rPr>
              <a:t> *cur, int c){</a:t>
            </a:r>
          </a:p>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    </a:t>
            </a:r>
            <a:r>
              <a:rPr lang="en-SG" sz="1200" dirty="0">
                <a:latin typeface="Courier New" panose="02070309020205020404" pitchFamily="49" charset="0"/>
                <a:cs typeface="Courier New" panose="02070309020205020404" pitchFamily="49" charset="0"/>
              </a:rPr>
              <a:t>if (cur == NULL) return;</a:t>
            </a:r>
            <a:endParaRPr lang="en-SG" sz="600" dirty="0">
              <a:latin typeface="Courier New" panose="02070309020205020404" pitchFamily="49" charset="0"/>
              <a:cs typeface="Courier New" panose="02070309020205020404" pitchFamily="49" charset="0"/>
            </a:endParaRPr>
          </a:p>
          <a:p>
            <a:pPr marL="0" indent="0">
              <a:lnSpc>
                <a:spcPct val="100000"/>
              </a:lnSpc>
              <a:spcBef>
                <a:spcPts val="300"/>
              </a:spcBef>
              <a:buNone/>
            </a:pPr>
            <a:r>
              <a:rPr lang="en-SG" sz="1200" dirty="0">
                <a:latin typeface="Courier New" panose="02070309020205020404" pitchFamily="49" charset="0"/>
                <a:cs typeface="Courier New" panose="02070309020205020404" pitchFamily="49" charset="0"/>
              </a:rPr>
              <a:t>    </a:t>
            </a:r>
            <a:r>
              <a:rPr lang="en-SG" sz="1200" dirty="0">
                <a:solidFill>
                  <a:prstClr val="black"/>
                </a:solidFill>
                <a:latin typeface="Courier New" panose="02070309020205020404" pitchFamily="49" charset="0"/>
                <a:cs typeface="Courier New" panose="02070309020205020404" pitchFamily="49" charset="0"/>
              </a:rPr>
              <a:t>if (c == k){ </a:t>
            </a:r>
            <a:r>
              <a:rPr lang="en-SG" sz="1200" dirty="0">
                <a:solidFill>
                  <a:schemeClr val="tx1">
                    <a:lumMod val="50000"/>
                    <a:lumOff val="50000"/>
                  </a:schemeClr>
                </a:solidFill>
                <a:latin typeface="Courier New" panose="02070309020205020404" pitchFamily="49" charset="0"/>
                <a:cs typeface="Courier New" panose="02070309020205020404" pitchFamily="49" charset="0"/>
              </a:rPr>
              <a:t>//grandchild=2levels; k=2</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r>
              <a:rPr lang="en-SG" sz="1200" dirty="0" err="1">
                <a:solidFill>
                  <a:prstClr val="black"/>
                </a:solidFill>
                <a:latin typeface="Courier New" panose="02070309020205020404" pitchFamily="49" charset="0"/>
                <a:cs typeface="Courier New" panose="02070309020205020404" pitchFamily="49" charset="0"/>
              </a:rPr>
              <a:t>printf</a:t>
            </a:r>
            <a:r>
              <a:rPr lang="en-SG" sz="1200" dirty="0">
                <a:solidFill>
                  <a:prstClr val="black"/>
                </a:solidFill>
                <a:latin typeface="Courier New" panose="02070309020205020404" pitchFamily="49" charset="0"/>
                <a:cs typeface="Courier New" panose="02070309020205020404" pitchFamily="49" charset="0"/>
              </a:rPr>
              <a:t>(“%d ”, cur-&gt;item);</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return;</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 (c &lt; k){</a:t>
            </a:r>
          </a:p>
          <a:p>
            <a:pPr marL="0" indent="0">
              <a:lnSpc>
                <a:spcPct val="100000"/>
              </a:lnSpc>
              <a:spcBef>
                <a:spcPts val="300"/>
              </a:spcBef>
              <a:buNone/>
            </a:pPr>
            <a:r>
              <a:rPr lang="en-SG" sz="1200" b="1" dirty="0">
                <a:solidFill>
                  <a:srgbClr val="0070C0"/>
                </a:solidFill>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findgrandchildren</a:t>
            </a:r>
            <a:r>
              <a:rPr lang="en-SG" sz="1200" b="1" dirty="0">
                <a:latin typeface="Courier New" panose="02070309020205020404" pitchFamily="49" charset="0"/>
                <a:cs typeface="Courier New" panose="02070309020205020404" pitchFamily="49" charset="0"/>
              </a:rPr>
              <a:t>(cur-&gt;left, c+1);</a:t>
            </a:r>
          </a:p>
          <a:p>
            <a:pPr marL="0" indent="0">
              <a:lnSpc>
                <a:spcPct val="100000"/>
              </a:lnSpc>
              <a:spcBef>
                <a:spcPts val="300"/>
              </a:spcBef>
              <a:buNone/>
            </a:pP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findgrandchildren</a:t>
            </a:r>
            <a:r>
              <a:rPr lang="en-SG" sz="1200" b="1" dirty="0">
                <a:latin typeface="Courier New" panose="02070309020205020404" pitchFamily="49" charset="0"/>
                <a:cs typeface="Courier New" panose="02070309020205020404" pitchFamily="49" charset="0"/>
              </a:rPr>
              <a:t>(cur-&gt;right, c+1);</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a:t>
            </a:r>
          </a:p>
        </p:txBody>
      </p:sp>
      <p:sp>
        <p:nvSpPr>
          <p:cNvPr id="50" name="TextBox 49">
            <a:extLst>
              <a:ext uri="{FF2B5EF4-FFF2-40B4-BE49-F238E27FC236}">
                <a16:creationId xmlns:a16="http://schemas.microsoft.com/office/drawing/2014/main" id="{1F1A9B2A-87DE-4D96-B31F-F06BEBAA06E6}"/>
              </a:ext>
            </a:extLst>
          </p:cNvPr>
          <p:cNvSpPr txBox="1"/>
          <p:nvPr/>
        </p:nvSpPr>
        <p:spPr>
          <a:xfrm>
            <a:off x="4529868" y="5274669"/>
            <a:ext cx="929507" cy="369332"/>
          </a:xfrm>
          <a:prstGeom prst="rect">
            <a:avLst/>
          </a:prstGeom>
          <a:noFill/>
        </p:spPr>
        <p:txBody>
          <a:bodyPr wrap="square">
            <a:spAutoFit/>
          </a:bodyPr>
          <a:lstStyle/>
          <a:p>
            <a:r>
              <a:rPr lang="en-US" b="1" dirty="0">
                <a:solidFill>
                  <a:srgbClr val="0070C0"/>
                </a:solidFill>
                <a:latin typeface="Courier New" panose="02070309020205020404" pitchFamily="49" charset="0"/>
                <a:cs typeface="Courier New" panose="02070309020205020404" pitchFamily="49" charset="0"/>
              </a:rPr>
              <a:t>c</a:t>
            </a:r>
            <a:r>
              <a:rPr lang="en-US" sz="1800" b="1" dirty="0">
                <a:solidFill>
                  <a:srgbClr val="0070C0"/>
                </a:solidFill>
                <a:latin typeface="Courier New" panose="02070309020205020404" pitchFamily="49" charset="0"/>
                <a:cs typeface="Courier New" panose="02070309020205020404" pitchFamily="49" charset="0"/>
              </a:rPr>
              <a:t> = 2</a:t>
            </a:r>
            <a:endParaRPr lang="en-SG" b="1" dirty="0">
              <a:solidFill>
                <a:srgbClr val="0070C0"/>
              </a:solidFill>
            </a:endParaRPr>
          </a:p>
        </p:txBody>
      </p:sp>
      <p:cxnSp>
        <p:nvCxnSpPr>
          <p:cNvPr id="52" name="Straight Arrow Connector 51">
            <a:extLst>
              <a:ext uri="{FF2B5EF4-FFF2-40B4-BE49-F238E27FC236}">
                <a16:creationId xmlns:a16="http://schemas.microsoft.com/office/drawing/2014/main" id="{2BA3C077-FA35-4E8D-8B33-4D65C4739BA2}"/>
              </a:ext>
            </a:extLst>
          </p:cNvPr>
          <p:cNvCxnSpPr/>
          <p:nvPr/>
        </p:nvCxnSpPr>
        <p:spPr>
          <a:xfrm>
            <a:off x="1461572" y="2556464"/>
            <a:ext cx="0" cy="6818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F0EFE33-F121-4D1C-81D8-B82D5A4F7F6B}"/>
              </a:ext>
            </a:extLst>
          </p:cNvPr>
          <p:cNvCxnSpPr>
            <a:cxnSpLocks/>
          </p:cNvCxnSpPr>
          <p:nvPr/>
        </p:nvCxnSpPr>
        <p:spPr>
          <a:xfrm flipH="1">
            <a:off x="4466531" y="3381092"/>
            <a:ext cx="526733"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3" name="矩形 2">
            <a:extLst>
              <a:ext uri="{FF2B5EF4-FFF2-40B4-BE49-F238E27FC236}">
                <a16:creationId xmlns:a16="http://schemas.microsoft.com/office/drawing/2014/main" id="{836D5C9F-90EF-4D5D-971B-0E11FA90B51E}"/>
              </a:ext>
            </a:extLst>
          </p:cNvPr>
          <p:cNvSpPr/>
          <p:nvPr/>
        </p:nvSpPr>
        <p:spPr>
          <a:xfrm>
            <a:off x="5866831" y="3820058"/>
            <a:ext cx="3186733" cy="4110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Verdana (Body)"/>
            </a:endParaRPr>
          </a:p>
        </p:txBody>
      </p:sp>
      <p:sp>
        <p:nvSpPr>
          <p:cNvPr id="64" name="文本框 9">
            <a:extLst>
              <a:ext uri="{FF2B5EF4-FFF2-40B4-BE49-F238E27FC236}">
                <a16:creationId xmlns:a16="http://schemas.microsoft.com/office/drawing/2014/main" id="{062EE800-5E95-4F2E-9487-3E0BB4CAC7E6}"/>
              </a:ext>
            </a:extLst>
          </p:cNvPr>
          <p:cNvSpPr txBox="1"/>
          <p:nvPr/>
        </p:nvSpPr>
        <p:spPr>
          <a:xfrm>
            <a:off x="5872333" y="3441768"/>
            <a:ext cx="1106484" cy="369332"/>
          </a:xfrm>
          <a:prstGeom prst="rect">
            <a:avLst/>
          </a:prstGeom>
          <a:noFill/>
        </p:spPr>
        <p:txBody>
          <a:bodyPr wrap="square" rtlCol="0">
            <a:spAutoFit/>
          </a:bodyPr>
          <a:lstStyle/>
          <a:p>
            <a:r>
              <a:rPr lang="en-US" altLang="zh-CN" dirty="0">
                <a:latin typeface="Verdana (Body)"/>
              </a:rPr>
              <a:t>Output: </a:t>
            </a:r>
            <a:endParaRPr lang="zh-CN" altLang="en-US" dirty="0">
              <a:latin typeface="Verdana (Body)"/>
            </a:endParaRPr>
          </a:p>
        </p:txBody>
      </p:sp>
      <p:sp>
        <p:nvSpPr>
          <p:cNvPr id="65" name="文本框 8">
            <a:extLst>
              <a:ext uri="{FF2B5EF4-FFF2-40B4-BE49-F238E27FC236}">
                <a16:creationId xmlns:a16="http://schemas.microsoft.com/office/drawing/2014/main" id="{1C6490BB-320E-4064-9424-C5393B17222C}"/>
              </a:ext>
            </a:extLst>
          </p:cNvPr>
          <p:cNvSpPr txBox="1"/>
          <p:nvPr/>
        </p:nvSpPr>
        <p:spPr>
          <a:xfrm>
            <a:off x="5933564" y="3824622"/>
            <a:ext cx="372942" cy="369332"/>
          </a:xfrm>
          <a:prstGeom prst="rect">
            <a:avLst/>
          </a:prstGeom>
          <a:noFill/>
        </p:spPr>
        <p:txBody>
          <a:bodyPr wrap="square" rtlCol="0">
            <a:spAutoFit/>
          </a:bodyPr>
          <a:lstStyle/>
          <a:p>
            <a:r>
              <a:rPr lang="en-US" altLang="zh-CN" b="1" dirty="0">
                <a:solidFill>
                  <a:schemeClr val="bg1"/>
                </a:solidFill>
                <a:latin typeface="Verdana (Body)"/>
              </a:rPr>
              <a:t>A</a:t>
            </a:r>
            <a:endParaRPr lang="zh-CN" altLang="en-US" b="1" dirty="0">
              <a:solidFill>
                <a:schemeClr val="bg1"/>
              </a:solidFill>
              <a:latin typeface="Verdana (Body)"/>
            </a:endParaRPr>
          </a:p>
        </p:txBody>
      </p:sp>
      <p:sp>
        <p:nvSpPr>
          <p:cNvPr id="66" name="文本框 46">
            <a:extLst>
              <a:ext uri="{FF2B5EF4-FFF2-40B4-BE49-F238E27FC236}">
                <a16:creationId xmlns:a16="http://schemas.microsoft.com/office/drawing/2014/main" id="{68EF8CF9-2AB3-4DF3-B93C-E8B1F9816766}"/>
              </a:ext>
            </a:extLst>
          </p:cNvPr>
          <p:cNvSpPr txBox="1"/>
          <p:nvPr/>
        </p:nvSpPr>
        <p:spPr>
          <a:xfrm>
            <a:off x="6265275" y="3824622"/>
            <a:ext cx="372942" cy="369332"/>
          </a:xfrm>
          <a:prstGeom prst="rect">
            <a:avLst/>
          </a:prstGeom>
          <a:noFill/>
        </p:spPr>
        <p:txBody>
          <a:bodyPr wrap="square" rtlCol="0">
            <a:spAutoFit/>
          </a:bodyPr>
          <a:lstStyle/>
          <a:p>
            <a:r>
              <a:rPr lang="en-US" altLang="zh-CN" b="1" dirty="0">
                <a:solidFill>
                  <a:schemeClr val="bg1"/>
                </a:solidFill>
                <a:latin typeface="Verdana (Body)"/>
              </a:rPr>
              <a:t>C</a:t>
            </a:r>
            <a:endParaRPr lang="zh-CN" altLang="en-US" b="1" dirty="0">
              <a:solidFill>
                <a:schemeClr val="bg1"/>
              </a:solidFill>
              <a:latin typeface="Verdana (Body)"/>
            </a:endParaRPr>
          </a:p>
        </p:txBody>
      </p:sp>
      <p:cxnSp>
        <p:nvCxnSpPr>
          <p:cNvPr id="19" name="Connector: Elbow 18">
            <a:extLst>
              <a:ext uri="{FF2B5EF4-FFF2-40B4-BE49-F238E27FC236}">
                <a16:creationId xmlns:a16="http://schemas.microsoft.com/office/drawing/2014/main" id="{A0AFD07C-4ECE-48C7-81EB-EF1ECDB88FB9}"/>
              </a:ext>
            </a:extLst>
          </p:cNvPr>
          <p:cNvCxnSpPr>
            <a:stCxn id="49" idx="3"/>
            <a:endCxn id="56" idx="3"/>
          </p:cNvCxnSpPr>
          <p:nvPr/>
        </p:nvCxnSpPr>
        <p:spPr>
          <a:xfrm flipH="1" flipV="1">
            <a:off x="5306975" y="1879360"/>
            <a:ext cx="152400" cy="2558495"/>
          </a:xfrm>
          <a:prstGeom prst="bentConnector3">
            <a:avLst>
              <a:gd name="adj1" fmla="val -15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Content Placeholder 2">
            <a:extLst>
              <a:ext uri="{FF2B5EF4-FFF2-40B4-BE49-F238E27FC236}">
                <a16:creationId xmlns:a16="http://schemas.microsoft.com/office/drawing/2014/main" id="{6C342766-3D50-4394-B3E9-D1CBE2EFFBD5}"/>
              </a:ext>
            </a:extLst>
          </p:cNvPr>
          <p:cNvSpPr txBox="1">
            <a:spLocks/>
          </p:cNvSpPr>
          <p:nvPr/>
        </p:nvSpPr>
        <p:spPr>
          <a:xfrm>
            <a:off x="293406" y="3238346"/>
            <a:ext cx="5156192" cy="2412293"/>
          </a:xfrm>
          <a:prstGeom prst="rect">
            <a:avLst/>
          </a:prstGeom>
          <a:solidFill>
            <a:schemeClr val="bg1"/>
          </a:solidFill>
          <a:ln w="19050">
            <a:solidFill>
              <a:srgbClr val="7030A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void</a:t>
            </a:r>
            <a:r>
              <a:rPr lang="en-US" sz="1200" b="1" dirty="0">
                <a:solidFill>
                  <a:prstClr val="black"/>
                </a:solidFill>
                <a:latin typeface="Courier New" panose="02070309020205020404" pitchFamily="49" charset="0"/>
                <a:cs typeface="Courier New" panose="02070309020205020404" pitchFamily="49" charset="0"/>
              </a:rPr>
              <a:t> </a:t>
            </a:r>
            <a:r>
              <a:rPr lang="en-US" sz="1200" b="1" dirty="0" err="1">
                <a:solidFill>
                  <a:srgbClr val="7030A0"/>
                </a:solidFill>
                <a:latin typeface="Courier New" panose="02070309020205020404" pitchFamily="49" charset="0"/>
                <a:cs typeface="Courier New" panose="02070309020205020404" pitchFamily="49" charset="0"/>
              </a:rPr>
              <a:t>findgrandchildren</a:t>
            </a:r>
            <a:r>
              <a:rPr lang="en-US" sz="1200" dirty="0">
                <a:solidFill>
                  <a:prstClr val="black"/>
                </a:solidFill>
                <a:latin typeface="Courier New" panose="02070309020205020404" pitchFamily="49" charset="0"/>
                <a:cs typeface="Courier New" panose="02070309020205020404" pitchFamily="49" charset="0"/>
              </a:rPr>
              <a:t>(</a:t>
            </a:r>
            <a:r>
              <a:rPr lang="en-US" sz="1200" dirty="0" err="1">
                <a:solidFill>
                  <a:prstClr val="black"/>
                </a:solidFill>
                <a:latin typeface="Courier New" panose="02070309020205020404" pitchFamily="49" charset="0"/>
                <a:cs typeface="Courier New" panose="02070309020205020404" pitchFamily="49" charset="0"/>
              </a:rPr>
              <a:t>BTNode</a:t>
            </a:r>
            <a:r>
              <a:rPr lang="en-US" sz="1200" dirty="0">
                <a:solidFill>
                  <a:prstClr val="black"/>
                </a:solidFill>
                <a:latin typeface="Courier New" panose="02070309020205020404" pitchFamily="49" charset="0"/>
                <a:cs typeface="Courier New" panose="02070309020205020404" pitchFamily="49" charset="0"/>
              </a:rPr>
              <a:t> *cur, int c){</a:t>
            </a:r>
          </a:p>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    </a:t>
            </a:r>
            <a:r>
              <a:rPr lang="en-SG" sz="1200" dirty="0">
                <a:latin typeface="Courier New" panose="02070309020205020404" pitchFamily="49" charset="0"/>
                <a:cs typeface="Courier New" panose="02070309020205020404" pitchFamily="49" charset="0"/>
              </a:rPr>
              <a:t>if (cur == NULL) return;</a:t>
            </a:r>
            <a:endParaRPr lang="en-SG" sz="600" dirty="0">
              <a:latin typeface="Courier New" panose="02070309020205020404" pitchFamily="49" charset="0"/>
              <a:cs typeface="Courier New" panose="02070309020205020404" pitchFamily="49" charset="0"/>
            </a:endParaRPr>
          </a:p>
          <a:p>
            <a:pPr marL="0" indent="0">
              <a:lnSpc>
                <a:spcPct val="100000"/>
              </a:lnSpc>
              <a:spcBef>
                <a:spcPts val="300"/>
              </a:spcBef>
              <a:buNone/>
            </a:pPr>
            <a:r>
              <a:rPr lang="en-SG" sz="1200" dirty="0">
                <a:latin typeface="Courier New" panose="02070309020205020404" pitchFamily="49" charset="0"/>
                <a:cs typeface="Courier New" panose="02070309020205020404" pitchFamily="49" charset="0"/>
              </a:rPr>
              <a:t>    </a:t>
            </a:r>
            <a:r>
              <a:rPr lang="en-SG" sz="1200" dirty="0">
                <a:solidFill>
                  <a:prstClr val="black"/>
                </a:solidFill>
                <a:latin typeface="Courier New" panose="02070309020205020404" pitchFamily="49" charset="0"/>
                <a:cs typeface="Courier New" panose="02070309020205020404" pitchFamily="49" charset="0"/>
              </a:rPr>
              <a:t>if (c == k){ </a:t>
            </a:r>
            <a:r>
              <a:rPr lang="en-SG" sz="1200" dirty="0">
                <a:solidFill>
                  <a:schemeClr val="tx1">
                    <a:lumMod val="50000"/>
                    <a:lumOff val="50000"/>
                  </a:schemeClr>
                </a:solidFill>
                <a:latin typeface="Courier New" panose="02070309020205020404" pitchFamily="49" charset="0"/>
                <a:cs typeface="Courier New" panose="02070309020205020404" pitchFamily="49" charset="0"/>
              </a:rPr>
              <a:t>//grandchild=2levels; k=2</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r>
              <a:rPr lang="en-SG" sz="1200" dirty="0" err="1">
                <a:solidFill>
                  <a:prstClr val="black"/>
                </a:solidFill>
                <a:latin typeface="Courier New" panose="02070309020205020404" pitchFamily="49" charset="0"/>
                <a:cs typeface="Courier New" panose="02070309020205020404" pitchFamily="49" charset="0"/>
              </a:rPr>
              <a:t>printf</a:t>
            </a:r>
            <a:r>
              <a:rPr lang="en-SG" sz="1200" dirty="0">
                <a:solidFill>
                  <a:prstClr val="black"/>
                </a:solidFill>
                <a:latin typeface="Courier New" panose="02070309020205020404" pitchFamily="49" charset="0"/>
                <a:cs typeface="Courier New" panose="02070309020205020404" pitchFamily="49" charset="0"/>
              </a:rPr>
              <a:t>(“%d ”, cur-&gt;item);</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return;</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 (c &lt; k){</a:t>
            </a:r>
          </a:p>
          <a:p>
            <a:pPr marL="0" indent="0">
              <a:lnSpc>
                <a:spcPct val="100000"/>
              </a:lnSpc>
              <a:spcBef>
                <a:spcPts val="300"/>
              </a:spcBef>
              <a:buNone/>
            </a:pPr>
            <a:r>
              <a:rPr lang="en-SG" sz="1200" b="1" dirty="0">
                <a:solidFill>
                  <a:srgbClr val="0070C0"/>
                </a:solidFill>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findgrandchildren</a:t>
            </a:r>
            <a:r>
              <a:rPr lang="en-SG" sz="1200" b="1" dirty="0">
                <a:latin typeface="Courier New" panose="02070309020205020404" pitchFamily="49" charset="0"/>
                <a:cs typeface="Courier New" panose="02070309020205020404" pitchFamily="49" charset="0"/>
              </a:rPr>
              <a:t>(cur-&gt;left, c+1);</a:t>
            </a:r>
          </a:p>
          <a:p>
            <a:pPr marL="0" indent="0">
              <a:lnSpc>
                <a:spcPct val="100000"/>
              </a:lnSpc>
              <a:spcBef>
                <a:spcPts val="300"/>
              </a:spcBef>
              <a:buNone/>
            </a:pP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findgrandchildren</a:t>
            </a:r>
            <a:r>
              <a:rPr lang="en-SG" sz="1200" b="1" dirty="0">
                <a:latin typeface="Courier New" panose="02070309020205020404" pitchFamily="49" charset="0"/>
                <a:cs typeface="Courier New" panose="02070309020205020404" pitchFamily="49" charset="0"/>
              </a:rPr>
              <a:t>(cur-&gt;right, c+1);</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a:t>
            </a:r>
          </a:p>
        </p:txBody>
      </p:sp>
      <p:sp>
        <p:nvSpPr>
          <p:cNvPr id="76" name="TextBox 75">
            <a:extLst>
              <a:ext uri="{FF2B5EF4-FFF2-40B4-BE49-F238E27FC236}">
                <a16:creationId xmlns:a16="http://schemas.microsoft.com/office/drawing/2014/main" id="{87FC472F-185F-43B3-80F8-3F42C6BB8D2D}"/>
              </a:ext>
            </a:extLst>
          </p:cNvPr>
          <p:cNvSpPr txBox="1"/>
          <p:nvPr/>
        </p:nvSpPr>
        <p:spPr>
          <a:xfrm>
            <a:off x="4520091" y="5281307"/>
            <a:ext cx="929507" cy="369332"/>
          </a:xfrm>
          <a:prstGeom prst="rect">
            <a:avLst/>
          </a:prstGeom>
          <a:noFill/>
        </p:spPr>
        <p:txBody>
          <a:bodyPr wrap="square">
            <a:spAutoFit/>
          </a:bodyPr>
          <a:lstStyle/>
          <a:p>
            <a:r>
              <a:rPr lang="en-US" b="1" dirty="0">
                <a:solidFill>
                  <a:srgbClr val="7030A0"/>
                </a:solidFill>
                <a:latin typeface="Courier New" panose="02070309020205020404" pitchFamily="49" charset="0"/>
                <a:cs typeface="Courier New" panose="02070309020205020404" pitchFamily="49" charset="0"/>
              </a:rPr>
              <a:t>c</a:t>
            </a:r>
            <a:r>
              <a:rPr lang="en-US" sz="1800" b="1" dirty="0">
                <a:solidFill>
                  <a:srgbClr val="7030A0"/>
                </a:solidFill>
                <a:latin typeface="Courier New" panose="02070309020205020404" pitchFamily="49" charset="0"/>
                <a:cs typeface="Courier New" panose="02070309020205020404" pitchFamily="49" charset="0"/>
              </a:rPr>
              <a:t> = 2</a:t>
            </a:r>
            <a:endParaRPr lang="en-SG" b="1" dirty="0">
              <a:solidFill>
                <a:srgbClr val="7030A0"/>
              </a:solidFill>
            </a:endParaRPr>
          </a:p>
        </p:txBody>
      </p:sp>
      <p:cxnSp>
        <p:nvCxnSpPr>
          <p:cNvPr id="77" name="Straight Arrow Connector 76">
            <a:extLst>
              <a:ext uri="{FF2B5EF4-FFF2-40B4-BE49-F238E27FC236}">
                <a16:creationId xmlns:a16="http://schemas.microsoft.com/office/drawing/2014/main" id="{46CC6912-7929-493E-8980-440E0F467F53}"/>
              </a:ext>
            </a:extLst>
          </p:cNvPr>
          <p:cNvCxnSpPr/>
          <p:nvPr/>
        </p:nvCxnSpPr>
        <p:spPr>
          <a:xfrm>
            <a:off x="1451795" y="2769558"/>
            <a:ext cx="0" cy="46573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56B7464-C3C0-4EF2-B7BD-F38AFA00FF88}"/>
              </a:ext>
            </a:extLst>
          </p:cNvPr>
          <p:cNvCxnSpPr>
            <a:cxnSpLocks/>
          </p:cNvCxnSpPr>
          <p:nvPr/>
        </p:nvCxnSpPr>
        <p:spPr>
          <a:xfrm flipH="1">
            <a:off x="4456754" y="3387730"/>
            <a:ext cx="526733"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0D188463-DAE7-4E50-990C-2745B703A5E2}"/>
              </a:ext>
            </a:extLst>
          </p:cNvPr>
          <p:cNvCxnSpPr>
            <a:cxnSpLocks/>
            <a:stCxn id="75" idx="3"/>
          </p:cNvCxnSpPr>
          <p:nvPr/>
        </p:nvCxnSpPr>
        <p:spPr>
          <a:xfrm flipH="1" flipV="1">
            <a:off x="5297198" y="1885998"/>
            <a:ext cx="152400" cy="2558495"/>
          </a:xfrm>
          <a:prstGeom prst="bentConnector3">
            <a:avLst>
              <a:gd name="adj1" fmla="val -15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97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 presetClass="emph" presetSubtype="2" fill="hold" nodeType="withEffect">
                                  <p:stCondLst>
                                    <p:cond delay="0"/>
                                  </p:stCondLst>
                                  <p:childTnLst>
                                    <p:animClr clrSpc="rgb" dir="cw">
                                      <p:cBhvr>
                                        <p:cTn id="9" dur="500" fill="hold"/>
                                        <p:tgtEl>
                                          <p:spTgt spid="168"/>
                                        </p:tgtEl>
                                        <p:attrNameLst>
                                          <p:attrName>fillcolor</p:attrName>
                                        </p:attrNameLst>
                                      </p:cBhvr>
                                      <p:to>
                                        <a:srgbClr val="0070C0"/>
                                      </p:to>
                                    </p:animClr>
                                    <p:set>
                                      <p:cBhvr>
                                        <p:cTn id="10" dur="500" fill="hold"/>
                                        <p:tgtEl>
                                          <p:spTgt spid="168"/>
                                        </p:tgtEl>
                                        <p:attrNameLst>
                                          <p:attrName>fill.type</p:attrName>
                                        </p:attrNameLst>
                                      </p:cBhvr>
                                      <p:to>
                                        <p:strVal val="solid"/>
                                      </p:to>
                                    </p:set>
                                    <p:set>
                                      <p:cBhvr>
                                        <p:cTn id="11" dur="500" fill="hold"/>
                                        <p:tgtEl>
                                          <p:spTgt spid="168"/>
                                        </p:tgtEl>
                                        <p:attrNameLst>
                                          <p:attrName>fill.on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2.5E-6 4.44444E-6 L -0.00903 0.07338 " pathEditMode="relative" rAng="0" ptsTypes="AA">
                                      <p:cBhvr>
                                        <p:cTn id="15" dur="500" fill="hold"/>
                                        <p:tgtEl>
                                          <p:spTgt spid="54"/>
                                        </p:tgtEl>
                                        <p:attrNameLst>
                                          <p:attrName>ppt_x</p:attrName>
                                          <p:attrName>ppt_y</p:attrName>
                                        </p:attrNameLst>
                                      </p:cBhvr>
                                      <p:rCtr x="-451" y="3657"/>
                                    </p:animMotion>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nodeType="clickEffect">
                                  <p:stCondLst>
                                    <p:cond delay="0"/>
                                  </p:stCondLst>
                                  <p:childTnLst>
                                    <p:animMotion origin="layout" path="M -0.00903 0.07338 L -0.11077 0.1074 " pathEditMode="relative" rAng="0" ptsTypes="AA">
                                      <p:cBhvr>
                                        <p:cTn id="19" dur="500" fill="hold"/>
                                        <p:tgtEl>
                                          <p:spTgt spid="54"/>
                                        </p:tgtEl>
                                        <p:attrNameLst>
                                          <p:attrName>ppt_x</p:attrName>
                                          <p:attrName>ppt_y</p:attrName>
                                        </p:attrNameLst>
                                      </p:cBhvr>
                                      <p:rCtr x="-5087" y="1690"/>
                                    </p:animMotion>
                                  </p:childTnLst>
                                </p:cTn>
                              </p:par>
                              <p:par>
                                <p:cTn id="20" presetID="10" presetClass="entr" presetSubtype="0" fill="hold" grpId="0" nodeType="with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500"/>
                                        <p:tgtEl>
                                          <p:spTgt spid="65"/>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nodeType="clickEffect">
                                  <p:stCondLst>
                                    <p:cond delay="0"/>
                                  </p:stCondLst>
                                  <p:childTnLst>
                                    <p:animMotion origin="layout" path="M -0.11076 0.10741 L -0.29254 0.14236 " pathEditMode="relative" rAng="0" ptsTypes="AA">
                                      <p:cBhvr>
                                        <p:cTn id="26" dur="500" fill="hold"/>
                                        <p:tgtEl>
                                          <p:spTgt spid="54"/>
                                        </p:tgtEl>
                                        <p:attrNameLst>
                                          <p:attrName>ppt_x</p:attrName>
                                          <p:attrName>ppt_y</p:attrName>
                                        </p:attrNameLst>
                                      </p:cBhvr>
                                      <p:rCtr x="-9149" y="1644"/>
                                    </p:animMotion>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down)">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52"/>
                                        </p:tgtEl>
                                      </p:cBhvr>
                                    </p:animEffect>
                                    <p:set>
                                      <p:cBhvr>
                                        <p:cTn id="36" dur="1" fill="hold">
                                          <p:stCondLst>
                                            <p:cond delay="499"/>
                                          </p:stCondLst>
                                        </p:cTn>
                                        <p:tgtEl>
                                          <p:spTgt spid="52"/>
                                        </p:tgtEl>
                                        <p:attrNameLst>
                                          <p:attrName>style.visibility</p:attrName>
                                        </p:attrNameLst>
                                      </p:cBhvr>
                                      <p:to>
                                        <p:strVal val="hidden"/>
                                      </p:to>
                                    </p:set>
                                  </p:childTnLst>
                                </p:cTn>
                              </p:par>
                              <p:par>
                                <p:cTn id="37" presetID="10" presetClass="exit" presetSubtype="0" fill="hold" grpId="0" nodeType="withEffect">
                                  <p:stCondLst>
                                    <p:cond delay="0"/>
                                  </p:stCondLst>
                                  <p:childTnLst>
                                    <p:animEffect transition="out" filter="fade">
                                      <p:cBhvr>
                                        <p:cTn id="38" dur="500"/>
                                        <p:tgtEl>
                                          <p:spTgt spid="49"/>
                                        </p:tgtEl>
                                      </p:cBhvr>
                                    </p:animEffect>
                                    <p:set>
                                      <p:cBhvr>
                                        <p:cTn id="39" dur="1" fill="hold">
                                          <p:stCondLst>
                                            <p:cond delay="499"/>
                                          </p:stCondLst>
                                        </p:cTn>
                                        <p:tgtEl>
                                          <p:spTgt spid="49"/>
                                        </p:tgtEl>
                                        <p:attrNameLst>
                                          <p:attrName>style.visibility</p:attrName>
                                        </p:attrNameLst>
                                      </p:cBhvr>
                                      <p:to>
                                        <p:strVal val="hidden"/>
                                      </p:to>
                                    </p:set>
                                  </p:childTnLst>
                                </p:cTn>
                              </p:par>
                              <p:par>
                                <p:cTn id="40" presetID="10" presetClass="exit" presetSubtype="0" fill="hold" grpId="0" nodeType="withEffect">
                                  <p:stCondLst>
                                    <p:cond delay="0"/>
                                  </p:stCondLst>
                                  <p:childTnLst>
                                    <p:animEffect transition="out" filter="fade">
                                      <p:cBhvr>
                                        <p:cTn id="41" dur="500"/>
                                        <p:tgtEl>
                                          <p:spTgt spid="50"/>
                                        </p:tgtEl>
                                      </p:cBhvr>
                                    </p:animEffect>
                                    <p:set>
                                      <p:cBhvr>
                                        <p:cTn id="42" dur="1" fill="hold">
                                          <p:stCondLst>
                                            <p:cond delay="499"/>
                                          </p:stCondLst>
                                        </p:cTn>
                                        <p:tgtEl>
                                          <p:spTgt spid="50"/>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54"/>
                                        </p:tgtEl>
                                      </p:cBhvr>
                                    </p:animEffect>
                                    <p:set>
                                      <p:cBhvr>
                                        <p:cTn id="45" dur="1" fill="hold">
                                          <p:stCondLst>
                                            <p:cond delay="499"/>
                                          </p:stCondLst>
                                        </p:cTn>
                                        <p:tgtEl>
                                          <p:spTgt spid="54"/>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19"/>
                                        </p:tgtEl>
                                      </p:cBhvr>
                                    </p:animEffect>
                                    <p:set>
                                      <p:cBhvr>
                                        <p:cTn id="48" dur="1" fill="hold">
                                          <p:stCondLst>
                                            <p:cond delay="499"/>
                                          </p:stCondLst>
                                        </p:cTn>
                                        <p:tgtEl>
                                          <p:spTgt spid="1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42" presetClass="path" presetSubtype="0" accel="50000" decel="50000" fill="hold" nodeType="clickEffect">
                                  <p:stCondLst>
                                    <p:cond delay="0"/>
                                  </p:stCondLst>
                                  <p:childTnLst>
                                    <p:animMotion origin="layout" path="M 4.16667E-6 -1.85185E-6 L -0.00105 0.03449 " pathEditMode="relative" rAng="0" ptsTypes="AA">
                                      <p:cBhvr>
                                        <p:cTn id="52" dur="500" fill="hold"/>
                                        <p:tgtEl>
                                          <p:spTgt spid="70"/>
                                        </p:tgtEl>
                                        <p:attrNameLst>
                                          <p:attrName>ppt_x</p:attrName>
                                          <p:attrName>ppt_y</p:attrName>
                                        </p:attrNameLst>
                                      </p:cBhvr>
                                      <p:rCtr x="-52" y="1713"/>
                                    </p:animMotion>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fade">
                                      <p:cBhvr>
                                        <p:cTn id="57" dur="500"/>
                                        <p:tgtEl>
                                          <p:spTgt spid="7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75"/>
                                        </p:tgtEl>
                                        <p:attrNameLst>
                                          <p:attrName>style.visibility</p:attrName>
                                        </p:attrNameLst>
                                      </p:cBhvr>
                                      <p:to>
                                        <p:strVal val="visible"/>
                                      </p:to>
                                    </p:set>
                                    <p:animEffect transition="in" filter="fade">
                                      <p:cBhvr>
                                        <p:cTn id="60" dur="500"/>
                                        <p:tgtEl>
                                          <p:spTgt spid="7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6"/>
                                        </p:tgtEl>
                                        <p:attrNameLst>
                                          <p:attrName>style.visibility</p:attrName>
                                        </p:attrNameLst>
                                      </p:cBhvr>
                                      <p:to>
                                        <p:strVal val="visible"/>
                                      </p:to>
                                    </p:set>
                                    <p:animEffect transition="in" filter="fade">
                                      <p:cBhvr>
                                        <p:cTn id="63" dur="500"/>
                                        <p:tgtEl>
                                          <p:spTgt spid="76"/>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78"/>
                                        </p:tgtEl>
                                        <p:attrNameLst>
                                          <p:attrName>style.visibility</p:attrName>
                                        </p:attrNameLst>
                                      </p:cBhvr>
                                      <p:to>
                                        <p:strVal val="visible"/>
                                      </p:to>
                                    </p:set>
                                    <p:animEffect transition="in" filter="fade">
                                      <p:cBhvr>
                                        <p:cTn id="68" dur="500"/>
                                        <p:tgtEl>
                                          <p:spTgt spid="78"/>
                                        </p:tgtEl>
                                      </p:cBhvr>
                                    </p:animEffect>
                                  </p:childTnLst>
                                </p:cTn>
                              </p:par>
                              <p:par>
                                <p:cTn id="69" presetID="1" presetClass="emph" presetSubtype="2" fill="hold" nodeType="withEffect">
                                  <p:stCondLst>
                                    <p:cond delay="0"/>
                                  </p:stCondLst>
                                  <p:childTnLst>
                                    <p:animClr clrSpc="rgb" dir="cw">
                                      <p:cBhvr>
                                        <p:cTn id="70" dur="500" fill="hold"/>
                                        <p:tgtEl>
                                          <p:spTgt spid="166"/>
                                        </p:tgtEl>
                                        <p:attrNameLst>
                                          <p:attrName>fillcolor</p:attrName>
                                        </p:attrNameLst>
                                      </p:cBhvr>
                                      <p:to>
                                        <a:srgbClr val="7030A0"/>
                                      </p:to>
                                    </p:animClr>
                                    <p:set>
                                      <p:cBhvr>
                                        <p:cTn id="71" dur="500" fill="hold"/>
                                        <p:tgtEl>
                                          <p:spTgt spid="166"/>
                                        </p:tgtEl>
                                        <p:attrNameLst>
                                          <p:attrName>fill.type</p:attrName>
                                        </p:attrNameLst>
                                      </p:cBhvr>
                                      <p:to>
                                        <p:strVal val="solid"/>
                                      </p:to>
                                    </p:set>
                                    <p:set>
                                      <p:cBhvr>
                                        <p:cTn id="72" dur="500" fill="hold"/>
                                        <p:tgtEl>
                                          <p:spTgt spid="166"/>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4.16667E-6 -1.48148E-6 L -0.00903 0.07338 " pathEditMode="relative" rAng="0" ptsTypes="AA">
                                      <p:cBhvr>
                                        <p:cTn id="76" dur="500" fill="hold"/>
                                        <p:tgtEl>
                                          <p:spTgt spid="78"/>
                                        </p:tgtEl>
                                        <p:attrNameLst>
                                          <p:attrName>ppt_x</p:attrName>
                                          <p:attrName>ppt_y</p:attrName>
                                        </p:attrNameLst>
                                      </p:cBhvr>
                                      <p:rCtr x="-451" y="3657"/>
                                    </p:animMotion>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nodeType="clickEffect">
                                  <p:stCondLst>
                                    <p:cond delay="0"/>
                                  </p:stCondLst>
                                  <p:childTnLst>
                                    <p:animMotion origin="layout" path="M -0.00903 0.07338 L -0.11077 0.10741 " pathEditMode="relative" rAng="0" ptsTypes="AA">
                                      <p:cBhvr>
                                        <p:cTn id="80" dur="500" fill="hold"/>
                                        <p:tgtEl>
                                          <p:spTgt spid="78"/>
                                        </p:tgtEl>
                                        <p:attrNameLst>
                                          <p:attrName>ppt_x</p:attrName>
                                          <p:attrName>ppt_y</p:attrName>
                                        </p:attrNameLst>
                                      </p:cBhvr>
                                      <p:rCtr x="-5087" y="1690"/>
                                    </p:animMotion>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66"/>
                                        </p:tgtEl>
                                        <p:attrNameLst>
                                          <p:attrName>style.visibility</p:attrName>
                                        </p:attrNameLst>
                                      </p:cBhvr>
                                      <p:to>
                                        <p:strVal val="visible"/>
                                      </p:to>
                                    </p:set>
                                    <p:animEffect transition="in" filter="fade">
                                      <p:cBhvr>
                                        <p:cTn id="85" dur="500"/>
                                        <p:tgtEl>
                                          <p:spTgt spid="66"/>
                                        </p:tgtEl>
                                      </p:cBhvr>
                                    </p:animEffect>
                                  </p:childTnLst>
                                </p:cTn>
                              </p:par>
                            </p:childTnLst>
                          </p:cTn>
                        </p:par>
                      </p:childTnLst>
                    </p:cTn>
                  </p:par>
                  <p:par>
                    <p:cTn id="86" fill="hold">
                      <p:stCondLst>
                        <p:cond delay="indefinite"/>
                      </p:stCondLst>
                      <p:childTnLst>
                        <p:par>
                          <p:cTn id="87" fill="hold">
                            <p:stCondLst>
                              <p:cond delay="0"/>
                            </p:stCondLst>
                            <p:childTnLst>
                              <p:par>
                                <p:cTn id="88" presetID="42" presetClass="path" presetSubtype="0" accel="50000" decel="50000" fill="hold" nodeType="clickEffect">
                                  <p:stCondLst>
                                    <p:cond delay="0"/>
                                  </p:stCondLst>
                                  <p:childTnLst>
                                    <p:animMotion origin="layout" path="M -0.11077 0.10741 L -0.29254 0.14236 " pathEditMode="relative" rAng="0" ptsTypes="AA">
                                      <p:cBhvr>
                                        <p:cTn id="89" dur="500" fill="hold"/>
                                        <p:tgtEl>
                                          <p:spTgt spid="78"/>
                                        </p:tgtEl>
                                        <p:attrNameLst>
                                          <p:attrName>ppt_x</p:attrName>
                                          <p:attrName>ppt_y</p:attrName>
                                        </p:attrNameLst>
                                      </p:cBhvr>
                                      <p:rCtr x="-9097" y="1736"/>
                                    </p:animMotion>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nodeType="clickEffect">
                                  <p:stCondLst>
                                    <p:cond delay="0"/>
                                  </p:stCondLst>
                                  <p:childTnLst>
                                    <p:set>
                                      <p:cBhvr>
                                        <p:cTn id="93" dur="1" fill="hold">
                                          <p:stCondLst>
                                            <p:cond delay="0"/>
                                          </p:stCondLst>
                                        </p:cTn>
                                        <p:tgtEl>
                                          <p:spTgt spid="79"/>
                                        </p:tgtEl>
                                        <p:attrNameLst>
                                          <p:attrName>style.visibility</p:attrName>
                                        </p:attrNameLst>
                                      </p:cBhvr>
                                      <p:to>
                                        <p:strVal val="visible"/>
                                      </p:to>
                                    </p:set>
                                    <p:animEffect transition="in" filter="wipe(down)">
                                      <p:cBhvr>
                                        <p:cTn id="94" dur="500"/>
                                        <p:tgtEl>
                                          <p:spTgt spid="79"/>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xit" presetSubtype="0" fill="hold" nodeType="clickEffect">
                                  <p:stCondLst>
                                    <p:cond delay="0"/>
                                  </p:stCondLst>
                                  <p:childTnLst>
                                    <p:animEffect transition="out" filter="fade">
                                      <p:cBhvr>
                                        <p:cTn id="98" dur="500"/>
                                        <p:tgtEl>
                                          <p:spTgt spid="77"/>
                                        </p:tgtEl>
                                      </p:cBhvr>
                                    </p:animEffect>
                                    <p:set>
                                      <p:cBhvr>
                                        <p:cTn id="99" dur="1" fill="hold">
                                          <p:stCondLst>
                                            <p:cond delay="499"/>
                                          </p:stCondLst>
                                        </p:cTn>
                                        <p:tgtEl>
                                          <p:spTgt spid="77"/>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75"/>
                                        </p:tgtEl>
                                      </p:cBhvr>
                                    </p:animEffect>
                                    <p:set>
                                      <p:cBhvr>
                                        <p:cTn id="102" dur="1" fill="hold">
                                          <p:stCondLst>
                                            <p:cond delay="499"/>
                                          </p:stCondLst>
                                        </p:cTn>
                                        <p:tgtEl>
                                          <p:spTgt spid="75"/>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76"/>
                                        </p:tgtEl>
                                      </p:cBhvr>
                                    </p:animEffect>
                                    <p:set>
                                      <p:cBhvr>
                                        <p:cTn id="105" dur="1" fill="hold">
                                          <p:stCondLst>
                                            <p:cond delay="499"/>
                                          </p:stCondLst>
                                        </p:cTn>
                                        <p:tgtEl>
                                          <p:spTgt spid="76"/>
                                        </p:tgtEl>
                                        <p:attrNameLst>
                                          <p:attrName>style.visibility</p:attrName>
                                        </p:attrNameLst>
                                      </p:cBhvr>
                                      <p:to>
                                        <p:strVal val="hidden"/>
                                      </p:to>
                                    </p:set>
                                  </p:childTnLst>
                                </p:cTn>
                              </p:par>
                              <p:par>
                                <p:cTn id="106" presetID="10" presetClass="exit" presetSubtype="0" fill="hold" nodeType="withEffect">
                                  <p:stCondLst>
                                    <p:cond delay="0"/>
                                  </p:stCondLst>
                                  <p:childTnLst>
                                    <p:animEffect transition="out" filter="fade">
                                      <p:cBhvr>
                                        <p:cTn id="107" dur="500"/>
                                        <p:tgtEl>
                                          <p:spTgt spid="78"/>
                                        </p:tgtEl>
                                      </p:cBhvr>
                                    </p:animEffect>
                                    <p:set>
                                      <p:cBhvr>
                                        <p:cTn id="108" dur="1" fill="hold">
                                          <p:stCondLst>
                                            <p:cond delay="499"/>
                                          </p:stCondLst>
                                        </p:cTn>
                                        <p:tgtEl>
                                          <p:spTgt spid="78"/>
                                        </p:tgtEl>
                                        <p:attrNameLst>
                                          <p:attrName>style.visibility</p:attrName>
                                        </p:attrNameLst>
                                      </p:cBhvr>
                                      <p:to>
                                        <p:strVal val="hidden"/>
                                      </p:to>
                                    </p:set>
                                  </p:childTnLst>
                                </p:cTn>
                              </p:par>
                              <p:par>
                                <p:cTn id="109" presetID="10" presetClass="exit" presetSubtype="0" fill="hold" nodeType="withEffect">
                                  <p:stCondLst>
                                    <p:cond delay="0"/>
                                  </p:stCondLst>
                                  <p:childTnLst>
                                    <p:animEffect transition="out" filter="fade">
                                      <p:cBhvr>
                                        <p:cTn id="110" dur="500"/>
                                        <p:tgtEl>
                                          <p:spTgt spid="79"/>
                                        </p:tgtEl>
                                      </p:cBhvr>
                                    </p:animEffect>
                                    <p:set>
                                      <p:cBhvr>
                                        <p:cTn id="111" dur="1" fill="hold">
                                          <p:stCondLst>
                                            <p:cond delay="499"/>
                                          </p:stCondLst>
                                        </p:cTn>
                                        <p:tgtEl>
                                          <p:spTgt spid="7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p:bldP spid="65" grpId="0"/>
      <p:bldP spid="66" grpId="0"/>
      <p:bldP spid="75" grpId="0" animBg="1"/>
      <p:bldP spid="75" grpId="1" animBg="1"/>
      <p:bldP spid="76" grpId="0"/>
      <p:bldP spid="76" grpId="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Find grandchildren - example</a:t>
            </a:r>
          </a:p>
        </p:txBody>
      </p:sp>
      <p:sp>
        <p:nvSpPr>
          <p:cNvPr id="125" name="object 8"/>
          <p:cNvSpPr/>
          <p:nvPr/>
        </p:nvSpPr>
        <p:spPr>
          <a:xfrm>
            <a:off x="7411378" y="667983"/>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26" name="object 9"/>
          <p:cNvSpPr txBox="1"/>
          <p:nvPr/>
        </p:nvSpPr>
        <p:spPr>
          <a:xfrm>
            <a:off x="7523300" y="708608"/>
            <a:ext cx="154937"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H</a:t>
            </a:r>
            <a:endParaRPr sz="1200" b="1">
              <a:solidFill>
                <a:schemeClr val="bg1"/>
              </a:solidFill>
              <a:latin typeface="Verdana (Body)"/>
              <a:cs typeface="Calibri"/>
            </a:endParaRPr>
          </a:p>
        </p:txBody>
      </p:sp>
      <p:sp>
        <p:nvSpPr>
          <p:cNvPr id="127" name="object 11"/>
          <p:cNvSpPr/>
          <p:nvPr/>
        </p:nvSpPr>
        <p:spPr>
          <a:xfrm>
            <a:off x="6703927" y="1113409"/>
            <a:ext cx="408098" cy="352424"/>
          </a:xfrm>
          <a:prstGeom prst="ellipse">
            <a:avLst/>
          </a:prstGeom>
          <a:solidFill>
            <a:srgbClr val="C00000"/>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28" name="object 12"/>
          <p:cNvSpPr txBox="1"/>
          <p:nvPr/>
        </p:nvSpPr>
        <p:spPr>
          <a:xfrm>
            <a:off x="6828130" y="1148134"/>
            <a:ext cx="126288"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E</a:t>
            </a:r>
            <a:endParaRPr sz="1200" b="1">
              <a:solidFill>
                <a:schemeClr val="bg1"/>
              </a:solidFill>
              <a:latin typeface="Verdana (Body)"/>
              <a:cs typeface="Calibri"/>
            </a:endParaRPr>
          </a:p>
        </p:txBody>
      </p:sp>
      <p:sp>
        <p:nvSpPr>
          <p:cNvPr id="150" name="object 14"/>
          <p:cNvSpPr/>
          <p:nvPr/>
        </p:nvSpPr>
        <p:spPr>
          <a:xfrm>
            <a:off x="6350177" y="1629011"/>
            <a:ext cx="408098" cy="352424"/>
          </a:xfrm>
          <a:prstGeom prst="ellipse">
            <a:avLst/>
          </a:prstGeom>
          <a:solidFill>
            <a:srgbClr val="00B050"/>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1" name="object 15"/>
          <p:cNvSpPr txBox="1"/>
          <p:nvPr/>
        </p:nvSpPr>
        <p:spPr>
          <a:xfrm>
            <a:off x="6469319" y="1663736"/>
            <a:ext cx="137981" cy="259675"/>
          </a:xfrm>
          <a:prstGeom prst="ellipse">
            <a:avLst/>
          </a:prstGeom>
          <a:noFill/>
        </p:spPr>
        <p:txBody>
          <a:bodyPr vert="horz" wrap="square" lIns="0" tIns="0" rIns="0" bIns="0" rtlCol="0">
            <a:spAutoFit/>
          </a:bodyPr>
          <a:lstStyle/>
          <a:p>
            <a:pPr marL="12700"/>
            <a:r>
              <a:rPr sz="1200" b="1" spc="-10" dirty="0">
                <a:solidFill>
                  <a:schemeClr val="bg1"/>
                </a:solidFill>
                <a:latin typeface="Verdana (Body)"/>
                <a:cs typeface="Calibri"/>
              </a:rPr>
              <a:t>B</a:t>
            </a:r>
            <a:endParaRPr sz="1200" b="1" dirty="0">
              <a:solidFill>
                <a:schemeClr val="bg1"/>
              </a:solidFill>
              <a:latin typeface="Verdana (Body)"/>
              <a:cs typeface="Calibri"/>
            </a:endParaRPr>
          </a:p>
        </p:txBody>
      </p:sp>
      <p:sp>
        <p:nvSpPr>
          <p:cNvPr id="152" name="object 17"/>
          <p:cNvSpPr/>
          <p:nvPr/>
        </p:nvSpPr>
        <p:spPr>
          <a:xfrm>
            <a:off x="7057653" y="1629011"/>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3" name="object 18"/>
          <p:cNvSpPr txBox="1"/>
          <p:nvPr/>
        </p:nvSpPr>
        <p:spPr>
          <a:xfrm>
            <a:off x="7184496" y="1663736"/>
            <a:ext cx="120442"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F</a:t>
            </a:r>
          </a:p>
        </p:txBody>
      </p:sp>
      <p:sp>
        <p:nvSpPr>
          <p:cNvPr id="154" name="object 20"/>
          <p:cNvSpPr/>
          <p:nvPr/>
        </p:nvSpPr>
        <p:spPr>
          <a:xfrm>
            <a:off x="8118854" y="1113409"/>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5" name="object 21"/>
          <p:cNvSpPr txBox="1"/>
          <p:nvPr/>
        </p:nvSpPr>
        <p:spPr>
          <a:xfrm>
            <a:off x="8249261" y="1148134"/>
            <a:ext cx="112256"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L</a:t>
            </a:r>
            <a:endParaRPr sz="1200" b="1">
              <a:solidFill>
                <a:schemeClr val="bg1"/>
              </a:solidFill>
              <a:latin typeface="Verdana (Body)"/>
              <a:cs typeface="Calibri"/>
            </a:endParaRPr>
          </a:p>
        </p:txBody>
      </p:sp>
      <p:sp>
        <p:nvSpPr>
          <p:cNvPr id="156" name="object 23"/>
          <p:cNvSpPr/>
          <p:nvPr/>
        </p:nvSpPr>
        <p:spPr>
          <a:xfrm>
            <a:off x="7765128" y="1629011"/>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7" name="object 24"/>
          <p:cNvSpPr txBox="1"/>
          <p:nvPr/>
        </p:nvSpPr>
        <p:spPr>
          <a:xfrm>
            <a:off x="7904806" y="1663736"/>
            <a:ext cx="90624" cy="259675"/>
          </a:xfrm>
          <a:prstGeom prst="ellipse">
            <a:avLst/>
          </a:prstGeom>
          <a:noFill/>
        </p:spPr>
        <p:txBody>
          <a:bodyPr vert="horz" wrap="square" lIns="0" tIns="0" rIns="0" bIns="0" rtlCol="0">
            <a:spAutoFit/>
          </a:bodyPr>
          <a:lstStyle/>
          <a:p>
            <a:pPr marL="12700"/>
            <a:r>
              <a:rPr sz="1200" b="1" spc="-10" dirty="0">
                <a:solidFill>
                  <a:schemeClr val="bg1"/>
                </a:solidFill>
                <a:latin typeface="Verdana (Body)"/>
                <a:cs typeface="Calibri"/>
              </a:rPr>
              <a:t>J</a:t>
            </a:r>
            <a:endParaRPr sz="1200" b="1">
              <a:solidFill>
                <a:schemeClr val="bg1"/>
              </a:solidFill>
              <a:latin typeface="Verdana (Body)"/>
              <a:cs typeface="Calibri"/>
            </a:endParaRPr>
          </a:p>
        </p:txBody>
      </p:sp>
      <p:sp>
        <p:nvSpPr>
          <p:cNvPr id="158" name="object 26"/>
          <p:cNvSpPr/>
          <p:nvPr/>
        </p:nvSpPr>
        <p:spPr>
          <a:xfrm>
            <a:off x="8472580" y="1629011"/>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9" name="object 27"/>
          <p:cNvSpPr txBox="1"/>
          <p:nvPr/>
        </p:nvSpPr>
        <p:spPr>
          <a:xfrm>
            <a:off x="8563320" y="1663736"/>
            <a:ext cx="203463" cy="259675"/>
          </a:xfrm>
          <a:prstGeom prst="ellipse">
            <a:avLst/>
          </a:prstGeom>
          <a:noFill/>
        </p:spPr>
        <p:txBody>
          <a:bodyPr vert="horz" wrap="square" lIns="0" tIns="0" rIns="0" bIns="0" rtlCol="0">
            <a:spAutoFit/>
          </a:bodyPr>
          <a:lstStyle/>
          <a:p>
            <a:pPr marL="12700"/>
            <a:r>
              <a:rPr sz="1200" b="1" spc="-20" dirty="0">
                <a:solidFill>
                  <a:schemeClr val="bg1"/>
                </a:solidFill>
                <a:latin typeface="Verdana (Body)"/>
                <a:cs typeface="Calibri"/>
              </a:rPr>
              <a:t>M</a:t>
            </a:r>
            <a:endParaRPr sz="1200" b="1">
              <a:solidFill>
                <a:schemeClr val="bg1"/>
              </a:solidFill>
              <a:latin typeface="Verdana (Body)"/>
              <a:cs typeface="Calibri"/>
            </a:endParaRPr>
          </a:p>
        </p:txBody>
      </p:sp>
      <p:sp>
        <p:nvSpPr>
          <p:cNvPr id="160" name="object 47"/>
          <p:cNvSpPr/>
          <p:nvPr/>
        </p:nvSpPr>
        <p:spPr>
          <a:xfrm>
            <a:off x="7167884" y="2177010"/>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1" name="object 48"/>
          <p:cNvSpPr txBox="1"/>
          <p:nvPr/>
        </p:nvSpPr>
        <p:spPr>
          <a:xfrm>
            <a:off x="7279082" y="2211735"/>
            <a:ext cx="156691" cy="259675"/>
          </a:xfrm>
          <a:prstGeom prst="ellipse">
            <a:avLst/>
          </a:prstGeom>
          <a:noFill/>
        </p:spPr>
        <p:txBody>
          <a:bodyPr vert="horz" wrap="square" lIns="0" tIns="0" rIns="0" bIns="0" rtlCol="0">
            <a:spAutoFit/>
          </a:bodyPr>
          <a:lstStyle/>
          <a:p>
            <a:pPr marL="12700"/>
            <a:r>
              <a:rPr sz="1200" b="1" spc="-15" dirty="0">
                <a:solidFill>
                  <a:schemeClr val="bg1"/>
                </a:solidFill>
                <a:latin typeface="Verdana (Body)"/>
                <a:cs typeface="Calibri"/>
              </a:rPr>
              <a:t>G</a:t>
            </a:r>
            <a:endParaRPr sz="1200" b="1" dirty="0">
              <a:solidFill>
                <a:schemeClr val="bg1"/>
              </a:solidFill>
              <a:latin typeface="Verdana (Body)"/>
              <a:cs typeface="Calibri"/>
            </a:endParaRPr>
          </a:p>
        </p:txBody>
      </p:sp>
      <p:sp>
        <p:nvSpPr>
          <p:cNvPr id="162" name="object 50"/>
          <p:cNvSpPr/>
          <p:nvPr/>
        </p:nvSpPr>
        <p:spPr>
          <a:xfrm>
            <a:off x="8123288" y="2181064"/>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3" name="object 51"/>
          <p:cNvSpPr txBox="1"/>
          <p:nvPr/>
        </p:nvSpPr>
        <p:spPr>
          <a:xfrm>
            <a:off x="8244657" y="2215789"/>
            <a:ext cx="133304" cy="259675"/>
          </a:xfrm>
          <a:prstGeom prst="ellipse">
            <a:avLst/>
          </a:prstGeom>
          <a:noFill/>
        </p:spPr>
        <p:txBody>
          <a:bodyPr vert="horz" wrap="square" lIns="0" tIns="0" rIns="0" bIns="0" rtlCol="0">
            <a:spAutoFit/>
          </a:bodyPr>
          <a:lstStyle/>
          <a:p>
            <a:pPr marL="12700"/>
            <a:r>
              <a:rPr sz="1200" b="1" spc="-10" dirty="0">
                <a:solidFill>
                  <a:schemeClr val="bg1"/>
                </a:solidFill>
                <a:latin typeface="Verdana (Body)"/>
                <a:cs typeface="Calibri"/>
              </a:rPr>
              <a:t>K</a:t>
            </a:r>
            <a:endParaRPr sz="1200" b="1" dirty="0">
              <a:solidFill>
                <a:schemeClr val="bg1"/>
              </a:solidFill>
              <a:latin typeface="Verdana (Body)"/>
              <a:cs typeface="Calibri"/>
            </a:endParaRPr>
          </a:p>
        </p:txBody>
      </p:sp>
      <p:sp>
        <p:nvSpPr>
          <p:cNvPr id="164" name="object 59"/>
          <p:cNvSpPr/>
          <p:nvPr/>
        </p:nvSpPr>
        <p:spPr>
          <a:xfrm>
            <a:off x="7636856" y="2181064"/>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5" name="object 60"/>
          <p:cNvSpPr txBox="1"/>
          <p:nvPr/>
        </p:nvSpPr>
        <p:spPr>
          <a:xfrm>
            <a:off x="7782655" y="2215789"/>
            <a:ext cx="76592" cy="259675"/>
          </a:xfrm>
          <a:prstGeom prst="ellipse">
            <a:avLst/>
          </a:prstGeom>
          <a:noFill/>
        </p:spPr>
        <p:txBody>
          <a:bodyPr vert="horz" wrap="square" lIns="0" tIns="0" rIns="0" bIns="0" rtlCol="0">
            <a:spAutoFit/>
          </a:bodyPr>
          <a:lstStyle/>
          <a:p>
            <a:pPr marL="12700"/>
            <a:r>
              <a:rPr sz="1200" b="1" spc="-5" dirty="0">
                <a:solidFill>
                  <a:schemeClr val="bg1"/>
                </a:solidFill>
                <a:latin typeface="Verdana (Body)"/>
                <a:cs typeface="Calibri"/>
              </a:rPr>
              <a:t>I</a:t>
            </a:r>
            <a:endParaRPr sz="1200" b="1">
              <a:solidFill>
                <a:schemeClr val="bg1"/>
              </a:solidFill>
              <a:latin typeface="Verdana (Body)"/>
              <a:cs typeface="Calibri"/>
            </a:endParaRPr>
          </a:p>
        </p:txBody>
      </p:sp>
      <p:sp>
        <p:nvSpPr>
          <p:cNvPr id="166" name="object 65"/>
          <p:cNvSpPr/>
          <p:nvPr/>
        </p:nvSpPr>
        <p:spPr>
          <a:xfrm>
            <a:off x="6589557" y="2181064"/>
            <a:ext cx="408098" cy="352424"/>
          </a:xfrm>
          <a:prstGeom prst="ellipse">
            <a:avLst/>
          </a:prstGeom>
          <a:solidFill>
            <a:srgbClr val="7030A0"/>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7" name="object 66"/>
          <p:cNvSpPr txBox="1"/>
          <p:nvPr/>
        </p:nvSpPr>
        <p:spPr>
          <a:xfrm>
            <a:off x="6709670" y="2215789"/>
            <a:ext cx="135643"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C</a:t>
            </a:r>
          </a:p>
        </p:txBody>
      </p:sp>
      <p:sp>
        <p:nvSpPr>
          <p:cNvPr id="168" name="object 71"/>
          <p:cNvSpPr/>
          <p:nvPr/>
        </p:nvSpPr>
        <p:spPr>
          <a:xfrm>
            <a:off x="6103126" y="2181064"/>
            <a:ext cx="408098" cy="352424"/>
          </a:xfrm>
          <a:prstGeom prst="ellipse">
            <a:avLst/>
          </a:prstGeom>
          <a:solidFill>
            <a:srgbClr val="0070C0"/>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9" name="object 72"/>
          <p:cNvSpPr txBox="1"/>
          <p:nvPr/>
        </p:nvSpPr>
        <p:spPr>
          <a:xfrm>
            <a:off x="6219088" y="2215789"/>
            <a:ext cx="145583" cy="259675"/>
          </a:xfrm>
          <a:prstGeom prst="ellipse">
            <a:avLst/>
          </a:prstGeom>
          <a:noFill/>
        </p:spPr>
        <p:txBody>
          <a:bodyPr vert="horz" wrap="square" lIns="0" tIns="0" rIns="0" bIns="0" rtlCol="0">
            <a:spAutoFit/>
          </a:bodyPr>
          <a:lstStyle/>
          <a:p>
            <a:pPr marL="12700"/>
            <a:r>
              <a:rPr sz="1200" b="1" spc="-15" dirty="0">
                <a:solidFill>
                  <a:schemeClr val="bg1"/>
                </a:solidFill>
                <a:latin typeface="Verdana (Body)"/>
                <a:cs typeface="Calibri"/>
              </a:rPr>
              <a:t>A</a:t>
            </a:r>
            <a:endParaRPr sz="1200" b="1" dirty="0">
              <a:solidFill>
                <a:schemeClr val="bg1"/>
              </a:solidFill>
              <a:latin typeface="Verdana (Body)"/>
              <a:cs typeface="Calibri"/>
            </a:endParaRPr>
          </a:p>
        </p:txBody>
      </p:sp>
      <p:sp>
        <p:nvSpPr>
          <p:cNvPr id="170" name="object 77"/>
          <p:cNvSpPr/>
          <p:nvPr/>
        </p:nvSpPr>
        <p:spPr>
          <a:xfrm>
            <a:off x="6766432" y="2733082"/>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71" name="object 78"/>
          <p:cNvSpPr txBox="1"/>
          <p:nvPr/>
        </p:nvSpPr>
        <p:spPr>
          <a:xfrm>
            <a:off x="6879052" y="2773704"/>
            <a:ext cx="153183"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D</a:t>
            </a:r>
            <a:endParaRPr sz="1200" b="1">
              <a:solidFill>
                <a:schemeClr val="bg1"/>
              </a:solidFill>
              <a:latin typeface="Verdana (Body)"/>
              <a:cs typeface="Calibri"/>
            </a:endParaRPr>
          </a:p>
        </p:txBody>
      </p:sp>
      <p:cxnSp>
        <p:nvCxnSpPr>
          <p:cNvPr id="172" name="直接箭头连接符 123"/>
          <p:cNvCxnSpPr>
            <a:stCxn id="125" idx="5"/>
            <a:endCxn id="154" idx="1"/>
          </p:cNvCxnSpPr>
          <p:nvPr/>
        </p:nvCxnSpPr>
        <p:spPr>
          <a:xfrm>
            <a:off x="7759712" y="968796"/>
            <a:ext cx="418907" cy="19622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3" name="直接箭头连接符 124"/>
          <p:cNvCxnSpPr>
            <a:stCxn id="125" idx="3"/>
            <a:endCxn id="127" idx="7"/>
          </p:cNvCxnSpPr>
          <p:nvPr/>
        </p:nvCxnSpPr>
        <p:spPr>
          <a:xfrm flipH="1">
            <a:off x="7052260" y="968796"/>
            <a:ext cx="418883" cy="19622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4" name="直接箭头连接符 125"/>
          <p:cNvCxnSpPr>
            <a:stCxn id="127" idx="4"/>
            <a:endCxn id="150" idx="7"/>
          </p:cNvCxnSpPr>
          <p:nvPr/>
        </p:nvCxnSpPr>
        <p:spPr>
          <a:xfrm flipH="1">
            <a:off x="6698510" y="1465834"/>
            <a:ext cx="209467"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5" name="直接箭头连接符 126"/>
          <p:cNvCxnSpPr>
            <a:stCxn id="154" idx="3"/>
            <a:endCxn id="156" idx="0"/>
          </p:cNvCxnSpPr>
          <p:nvPr/>
        </p:nvCxnSpPr>
        <p:spPr>
          <a:xfrm flipH="1">
            <a:off x="7969178" y="1414222"/>
            <a:ext cx="209441"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6" name="直接箭头连接符 127"/>
          <p:cNvCxnSpPr>
            <a:stCxn id="127" idx="4"/>
            <a:endCxn id="152" idx="1"/>
          </p:cNvCxnSpPr>
          <p:nvPr/>
        </p:nvCxnSpPr>
        <p:spPr>
          <a:xfrm>
            <a:off x="6907977" y="1465834"/>
            <a:ext cx="209441"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7" name="直接箭头连接符 128"/>
          <p:cNvCxnSpPr>
            <a:stCxn id="154" idx="5"/>
            <a:endCxn id="158" idx="0"/>
          </p:cNvCxnSpPr>
          <p:nvPr/>
        </p:nvCxnSpPr>
        <p:spPr>
          <a:xfrm>
            <a:off x="8467187" y="1414222"/>
            <a:ext cx="209442"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8" name="直接箭头连接符 129"/>
          <p:cNvCxnSpPr>
            <a:stCxn id="150" idx="4"/>
            <a:endCxn id="166" idx="0"/>
          </p:cNvCxnSpPr>
          <p:nvPr/>
        </p:nvCxnSpPr>
        <p:spPr>
          <a:xfrm>
            <a:off x="6554226" y="1981435"/>
            <a:ext cx="239380"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9" name="直接箭头连接符 130"/>
          <p:cNvCxnSpPr>
            <a:stCxn id="150" idx="4"/>
            <a:endCxn id="168" idx="0"/>
          </p:cNvCxnSpPr>
          <p:nvPr/>
        </p:nvCxnSpPr>
        <p:spPr>
          <a:xfrm flipH="1">
            <a:off x="6307176" y="1981435"/>
            <a:ext cx="247050"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0" name="直接箭头连接符 131"/>
          <p:cNvCxnSpPr>
            <a:stCxn id="156" idx="4"/>
            <a:endCxn id="164" idx="0"/>
          </p:cNvCxnSpPr>
          <p:nvPr/>
        </p:nvCxnSpPr>
        <p:spPr>
          <a:xfrm flipH="1">
            <a:off x="7840906" y="1981435"/>
            <a:ext cx="128272"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1" name="直接箭头连接符 132"/>
          <p:cNvCxnSpPr>
            <a:stCxn id="152" idx="4"/>
            <a:endCxn id="160" idx="0"/>
          </p:cNvCxnSpPr>
          <p:nvPr/>
        </p:nvCxnSpPr>
        <p:spPr>
          <a:xfrm>
            <a:off x="7261702" y="1981435"/>
            <a:ext cx="110231" cy="19557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2" name="直接箭头连接符 133"/>
          <p:cNvCxnSpPr>
            <a:stCxn id="156" idx="4"/>
            <a:endCxn id="162" idx="0"/>
          </p:cNvCxnSpPr>
          <p:nvPr/>
        </p:nvCxnSpPr>
        <p:spPr>
          <a:xfrm>
            <a:off x="7969178" y="1981435"/>
            <a:ext cx="358159"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3" name="直接箭头连接符 134"/>
          <p:cNvCxnSpPr>
            <a:stCxn id="166" idx="4"/>
            <a:endCxn id="170" idx="0"/>
          </p:cNvCxnSpPr>
          <p:nvPr/>
        </p:nvCxnSpPr>
        <p:spPr>
          <a:xfrm>
            <a:off x="6793607" y="2533488"/>
            <a:ext cx="176875" cy="199593"/>
          </a:xfrm>
          <a:prstGeom prst="straightConnector1">
            <a:avLst/>
          </a:prstGeom>
          <a:noFill/>
          <a:ln w="38100" cap="flat" cmpd="sng" algn="ctr">
            <a:solidFill>
              <a:srgbClr val="4F81BD">
                <a:shade val="95000"/>
                <a:satMod val="105000"/>
              </a:srgbClr>
            </a:solidFill>
            <a:prstDash val="solid"/>
            <a:tailEnd type="triangle"/>
          </a:ln>
          <a:effectLst/>
        </p:spPr>
      </p:cxnSp>
      <p:sp>
        <p:nvSpPr>
          <p:cNvPr id="51" name="Content Placeholder 2">
            <a:extLst>
              <a:ext uri="{FF2B5EF4-FFF2-40B4-BE49-F238E27FC236}">
                <a16:creationId xmlns:a16="http://schemas.microsoft.com/office/drawing/2014/main" id="{62DAA561-B2DA-4DBE-8FF0-1D65D96B4BD0}"/>
              </a:ext>
            </a:extLst>
          </p:cNvPr>
          <p:cNvSpPr txBox="1">
            <a:spLocks/>
          </p:cNvSpPr>
          <p:nvPr/>
        </p:nvSpPr>
        <p:spPr>
          <a:xfrm>
            <a:off x="164983" y="1094984"/>
            <a:ext cx="5156192" cy="2412293"/>
          </a:xfrm>
          <a:prstGeom prst="rect">
            <a:avLst/>
          </a:prstGeom>
          <a:solidFill>
            <a:schemeClr val="bg1"/>
          </a:solidFill>
          <a:ln w="19050">
            <a:solidFill>
              <a:srgbClr val="C0000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void</a:t>
            </a:r>
            <a:r>
              <a:rPr lang="en-US" sz="1200" b="1" dirty="0">
                <a:solidFill>
                  <a:prstClr val="black"/>
                </a:solidFill>
                <a:latin typeface="Courier New" panose="02070309020205020404" pitchFamily="49" charset="0"/>
                <a:cs typeface="Courier New" panose="02070309020205020404" pitchFamily="49" charset="0"/>
              </a:rPr>
              <a:t> </a:t>
            </a:r>
            <a:r>
              <a:rPr lang="en-US" sz="1200" b="1" dirty="0" err="1">
                <a:solidFill>
                  <a:srgbClr val="C00000"/>
                </a:solidFill>
                <a:latin typeface="Courier New" panose="02070309020205020404" pitchFamily="49" charset="0"/>
                <a:cs typeface="Courier New" panose="02070309020205020404" pitchFamily="49" charset="0"/>
              </a:rPr>
              <a:t>findgrandchildren</a:t>
            </a:r>
            <a:r>
              <a:rPr lang="en-US" sz="1200" dirty="0">
                <a:solidFill>
                  <a:prstClr val="black"/>
                </a:solidFill>
                <a:latin typeface="Courier New" panose="02070309020205020404" pitchFamily="49" charset="0"/>
                <a:cs typeface="Courier New" panose="02070309020205020404" pitchFamily="49" charset="0"/>
              </a:rPr>
              <a:t>(</a:t>
            </a:r>
            <a:r>
              <a:rPr lang="en-US" sz="1200" dirty="0" err="1">
                <a:solidFill>
                  <a:prstClr val="black"/>
                </a:solidFill>
                <a:latin typeface="Courier New" panose="02070309020205020404" pitchFamily="49" charset="0"/>
                <a:cs typeface="Courier New" panose="02070309020205020404" pitchFamily="49" charset="0"/>
              </a:rPr>
              <a:t>BTNode</a:t>
            </a:r>
            <a:r>
              <a:rPr lang="en-US" sz="1200" dirty="0">
                <a:solidFill>
                  <a:prstClr val="black"/>
                </a:solidFill>
                <a:latin typeface="Courier New" panose="02070309020205020404" pitchFamily="49" charset="0"/>
                <a:cs typeface="Courier New" panose="02070309020205020404" pitchFamily="49" charset="0"/>
              </a:rPr>
              <a:t> *cur, int c){</a:t>
            </a:r>
          </a:p>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    </a:t>
            </a:r>
            <a:r>
              <a:rPr lang="en-SG" sz="1200" dirty="0">
                <a:latin typeface="Courier New" panose="02070309020205020404" pitchFamily="49" charset="0"/>
                <a:cs typeface="Courier New" panose="02070309020205020404" pitchFamily="49" charset="0"/>
              </a:rPr>
              <a:t>if (cur == NULL) return;</a:t>
            </a:r>
            <a:endParaRPr lang="en-SG" sz="600" dirty="0">
              <a:latin typeface="Courier New" panose="02070309020205020404" pitchFamily="49" charset="0"/>
              <a:cs typeface="Courier New" panose="02070309020205020404" pitchFamily="49" charset="0"/>
            </a:endParaRPr>
          </a:p>
          <a:p>
            <a:pPr marL="0" indent="0">
              <a:lnSpc>
                <a:spcPct val="100000"/>
              </a:lnSpc>
              <a:spcBef>
                <a:spcPts val="300"/>
              </a:spcBef>
              <a:buNone/>
            </a:pPr>
            <a:r>
              <a:rPr lang="en-SG" sz="1200" dirty="0">
                <a:latin typeface="Courier New" panose="02070309020205020404" pitchFamily="49" charset="0"/>
                <a:cs typeface="Courier New" panose="02070309020205020404" pitchFamily="49" charset="0"/>
              </a:rPr>
              <a:t>    </a:t>
            </a:r>
            <a:r>
              <a:rPr lang="en-SG" sz="1200" dirty="0">
                <a:solidFill>
                  <a:prstClr val="black"/>
                </a:solidFill>
                <a:latin typeface="Courier New" panose="02070309020205020404" pitchFamily="49" charset="0"/>
                <a:cs typeface="Courier New" panose="02070309020205020404" pitchFamily="49" charset="0"/>
              </a:rPr>
              <a:t>if (c == k){ </a:t>
            </a:r>
            <a:r>
              <a:rPr lang="en-SG" sz="1200" dirty="0">
                <a:solidFill>
                  <a:schemeClr val="tx1">
                    <a:lumMod val="50000"/>
                    <a:lumOff val="50000"/>
                  </a:schemeClr>
                </a:solidFill>
                <a:latin typeface="Courier New" panose="02070309020205020404" pitchFamily="49" charset="0"/>
                <a:cs typeface="Courier New" panose="02070309020205020404" pitchFamily="49" charset="0"/>
              </a:rPr>
              <a:t>//grandchild=2levels; k=2</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r>
              <a:rPr lang="en-SG" sz="1200" dirty="0" err="1">
                <a:solidFill>
                  <a:prstClr val="black"/>
                </a:solidFill>
                <a:latin typeface="Courier New" panose="02070309020205020404" pitchFamily="49" charset="0"/>
                <a:cs typeface="Courier New" panose="02070309020205020404" pitchFamily="49" charset="0"/>
              </a:rPr>
              <a:t>printf</a:t>
            </a:r>
            <a:r>
              <a:rPr lang="en-SG" sz="1200" dirty="0">
                <a:solidFill>
                  <a:prstClr val="black"/>
                </a:solidFill>
                <a:latin typeface="Courier New" panose="02070309020205020404" pitchFamily="49" charset="0"/>
                <a:cs typeface="Courier New" panose="02070309020205020404" pitchFamily="49" charset="0"/>
              </a:rPr>
              <a:t>(“%d ”, cur-&gt;item);</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return;</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 (c &lt; k){</a:t>
            </a:r>
          </a:p>
          <a:p>
            <a:pPr marL="0" indent="0">
              <a:lnSpc>
                <a:spcPct val="100000"/>
              </a:lnSpc>
              <a:spcBef>
                <a:spcPts val="300"/>
              </a:spcBef>
              <a:buNone/>
            </a:pPr>
            <a:r>
              <a:rPr lang="en-SG" sz="1200" b="1" dirty="0">
                <a:solidFill>
                  <a:srgbClr val="00B050"/>
                </a:solidFill>
                <a:latin typeface="Courier New" panose="02070309020205020404" pitchFamily="49" charset="0"/>
                <a:cs typeface="Courier New" panose="02070309020205020404" pitchFamily="49" charset="0"/>
              </a:rPr>
              <a:t>       </a:t>
            </a:r>
            <a:r>
              <a:rPr lang="en-SG" sz="1200" b="1" dirty="0" err="1">
                <a:solidFill>
                  <a:srgbClr val="00B050"/>
                </a:solidFill>
                <a:latin typeface="Courier New" panose="02070309020205020404" pitchFamily="49" charset="0"/>
                <a:cs typeface="Courier New" panose="02070309020205020404" pitchFamily="49" charset="0"/>
              </a:rPr>
              <a:t>findgrandchildren</a:t>
            </a:r>
            <a:r>
              <a:rPr lang="en-SG" sz="1200" b="1" dirty="0">
                <a:solidFill>
                  <a:srgbClr val="00B050"/>
                </a:solidFill>
                <a:latin typeface="Courier New" panose="02070309020205020404" pitchFamily="49" charset="0"/>
                <a:cs typeface="Courier New" panose="02070309020205020404" pitchFamily="49" charset="0"/>
              </a:rPr>
              <a:t>(cur-&gt;left, c+1);</a:t>
            </a:r>
          </a:p>
          <a:p>
            <a:pPr marL="0" indent="0">
              <a:lnSpc>
                <a:spcPct val="100000"/>
              </a:lnSpc>
              <a:spcBef>
                <a:spcPts val="300"/>
              </a:spcBef>
              <a:buNone/>
            </a:pPr>
            <a:r>
              <a:rPr lang="en-SG" sz="1200" b="1" dirty="0">
                <a:solidFill>
                  <a:schemeClr val="accent2"/>
                </a:solidFill>
                <a:latin typeface="Courier New" panose="02070309020205020404" pitchFamily="49" charset="0"/>
                <a:cs typeface="Courier New" panose="02070309020205020404" pitchFamily="49" charset="0"/>
              </a:rPr>
              <a:t>       </a:t>
            </a:r>
            <a:r>
              <a:rPr lang="en-SG" sz="1200" b="1" dirty="0" err="1">
                <a:solidFill>
                  <a:schemeClr val="accent2"/>
                </a:solidFill>
                <a:latin typeface="Courier New" panose="02070309020205020404" pitchFamily="49" charset="0"/>
                <a:cs typeface="Courier New" panose="02070309020205020404" pitchFamily="49" charset="0"/>
              </a:rPr>
              <a:t>findgrandchildren</a:t>
            </a:r>
            <a:r>
              <a:rPr lang="en-SG" sz="1200" b="1" dirty="0">
                <a:solidFill>
                  <a:schemeClr val="accent2"/>
                </a:solidFill>
                <a:latin typeface="Courier New" panose="02070309020205020404" pitchFamily="49" charset="0"/>
                <a:cs typeface="Courier New" panose="02070309020205020404" pitchFamily="49" charset="0"/>
              </a:rPr>
              <a:t>(cur-&gt;right, c+1);</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a:t>
            </a:r>
          </a:p>
        </p:txBody>
      </p:sp>
      <p:sp>
        <p:nvSpPr>
          <p:cNvPr id="53" name="TextBox 52">
            <a:extLst>
              <a:ext uri="{FF2B5EF4-FFF2-40B4-BE49-F238E27FC236}">
                <a16:creationId xmlns:a16="http://schemas.microsoft.com/office/drawing/2014/main" id="{F39E9AEB-D0D7-4EBC-8089-872B327804CF}"/>
              </a:ext>
            </a:extLst>
          </p:cNvPr>
          <p:cNvSpPr txBox="1"/>
          <p:nvPr/>
        </p:nvSpPr>
        <p:spPr>
          <a:xfrm>
            <a:off x="164982" y="667983"/>
            <a:ext cx="5156191" cy="369332"/>
          </a:xfrm>
          <a:prstGeom prst="rect">
            <a:avLst/>
          </a:prstGeom>
          <a:noFill/>
        </p:spPr>
        <p:txBody>
          <a:bodyPr wrap="square">
            <a:spAutoFit/>
          </a:bodyPr>
          <a:lstStyle/>
          <a:p>
            <a:pPr algn="ctr"/>
            <a:r>
              <a:rPr lang="en-US" sz="1800" b="1" dirty="0">
                <a:latin typeface="Courier New" panose="02070309020205020404" pitchFamily="49" charset="0"/>
                <a:cs typeface="Courier New" panose="02070309020205020404" pitchFamily="49" charset="0"/>
              </a:rPr>
              <a:t>E.g. </a:t>
            </a:r>
            <a:r>
              <a:rPr lang="en-US" sz="1800" b="1" dirty="0" err="1">
                <a:latin typeface="Courier New" panose="02070309020205020404" pitchFamily="49" charset="0"/>
                <a:cs typeface="Courier New" panose="02070309020205020404" pitchFamily="49" charset="0"/>
              </a:rPr>
              <a:t>findgrandchildren</a:t>
            </a:r>
            <a:r>
              <a:rPr lang="en-US" sz="1800" b="1" dirty="0">
                <a:latin typeface="Courier New" panose="02070309020205020404" pitchFamily="49" charset="0"/>
                <a:cs typeface="Courier New" panose="02070309020205020404" pitchFamily="49" charset="0"/>
              </a:rPr>
              <a:t>(E,0);</a:t>
            </a:r>
            <a:endParaRPr lang="en-SG" b="1" dirty="0"/>
          </a:p>
        </p:txBody>
      </p:sp>
      <p:sp>
        <p:nvSpPr>
          <p:cNvPr id="55" name="TextBox 54">
            <a:extLst>
              <a:ext uri="{FF2B5EF4-FFF2-40B4-BE49-F238E27FC236}">
                <a16:creationId xmlns:a16="http://schemas.microsoft.com/office/drawing/2014/main" id="{84085B94-58FD-494B-9919-79363F9C6635}"/>
              </a:ext>
            </a:extLst>
          </p:cNvPr>
          <p:cNvSpPr txBox="1"/>
          <p:nvPr/>
        </p:nvSpPr>
        <p:spPr>
          <a:xfrm>
            <a:off x="4391992" y="3133853"/>
            <a:ext cx="929507" cy="369332"/>
          </a:xfrm>
          <a:prstGeom prst="rect">
            <a:avLst/>
          </a:prstGeom>
          <a:noFill/>
        </p:spPr>
        <p:txBody>
          <a:bodyPr wrap="square">
            <a:spAutoFit/>
          </a:bodyPr>
          <a:lstStyle/>
          <a:p>
            <a:r>
              <a:rPr lang="en-US" b="1" dirty="0">
                <a:solidFill>
                  <a:srgbClr val="C00000"/>
                </a:solidFill>
                <a:latin typeface="Courier New" panose="02070309020205020404" pitchFamily="49" charset="0"/>
                <a:cs typeface="Courier New" panose="02070309020205020404" pitchFamily="49" charset="0"/>
              </a:rPr>
              <a:t>c</a:t>
            </a:r>
            <a:r>
              <a:rPr lang="en-US" sz="1800" b="1" dirty="0">
                <a:solidFill>
                  <a:srgbClr val="C00000"/>
                </a:solidFill>
                <a:latin typeface="Courier New" panose="02070309020205020404" pitchFamily="49" charset="0"/>
                <a:cs typeface="Courier New" panose="02070309020205020404" pitchFamily="49" charset="0"/>
              </a:rPr>
              <a:t> = 0</a:t>
            </a:r>
            <a:endParaRPr lang="en-SG" b="1" dirty="0">
              <a:solidFill>
                <a:srgbClr val="C00000"/>
              </a:solidFill>
            </a:endParaRPr>
          </a:p>
        </p:txBody>
      </p:sp>
      <p:sp>
        <p:nvSpPr>
          <p:cNvPr id="56" name="Content Placeholder 2">
            <a:extLst>
              <a:ext uri="{FF2B5EF4-FFF2-40B4-BE49-F238E27FC236}">
                <a16:creationId xmlns:a16="http://schemas.microsoft.com/office/drawing/2014/main" id="{876AA582-38A0-4EA9-BC98-F2B4F5214564}"/>
              </a:ext>
            </a:extLst>
          </p:cNvPr>
          <p:cNvSpPr txBox="1">
            <a:spLocks/>
          </p:cNvSpPr>
          <p:nvPr/>
        </p:nvSpPr>
        <p:spPr>
          <a:xfrm>
            <a:off x="317383" y="3656394"/>
            <a:ext cx="5156192" cy="2412293"/>
          </a:xfrm>
          <a:prstGeom prst="rect">
            <a:avLst/>
          </a:prstGeom>
          <a:solidFill>
            <a:schemeClr val="bg1"/>
          </a:solidFill>
          <a:ln w="19050">
            <a:solidFill>
              <a:srgbClr val="00B05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void</a:t>
            </a:r>
            <a:r>
              <a:rPr lang="en-US" sz="1200" b="1" dirty="0">
                <a:solidFill>
                  <a:prstClr val="black"/>
                </a:solidFill>
                <a:latin typeface="Courier New" panose="02070309020205020404" pitchFamily="49" charset="0"/>
                <a:cs typeface="Courier New" panose="02070309020205020404" pitchFamily="49" charset="0"/>
              </a:rPr>
              <a:t> </a:t>
            </a:r>
            <a:r>
              <a:rPr lang="en-US" sz="1200" b="1" dirty="0" err="1">
                <a:solidFill>
                  <a:srgbClr val="00B050"/>
                </a:solidFill>
                <a:latin typeface="Courier New" panose="02070309020205020404" pitchFamily="49" charset="0"/>
                <a:cs typeface="Courier New" panose="02070309020205020404" pitchFamily="49" charset="0"/>
              </a:rPr>
              <a:t>findgrandchildren</a:t>
            </a:r>
            <a:r>
              <a:rPr lang="en-US" sz="1200" dirty="0">
                <a:solidFill>
                  <a:prstClr val="black"/>
                </a:solidFill>
                <a:latin typeface="Courier New" panose="02070309020205020404" pitchFamily="49" charset="0"/>
                <a:cs typeface="Courier New" panose="02070309020205020404" pitchFamily="49" charset="0"/>
              </a:rPr>
              <a:t>(</a:t>
            </a:r>
            <a:r>
              <a:rPr lang="en-US" sz="1200" dirty="0" err="1">
                <a:solidFill>
                  <a:prstClr val="black"/>
                </a:solidFill>
                <a:latin typeface="Courier New" panose="02070309020205020404" pitchFamily="49" charset="0"/>
                <a:cs typeface="Courier New" panose="02070309020205020404" pitchFamily="49" charset="0"/>
              </a:rPr>
              <a:t>BTNode</a:t>
            </a:r>
            <a:r>
              <a:rPr lang="en-US" sz="1200" dirty="0">
                <a:solidFill>
                  <a:prstClr val="black"/>
                </a:solidFill>
                <a:latin typeface="Courier New" panose="02070309020205020404" pitchFamily="49" charset="0"/>
                <a:cs typeface="Courier New" panose="02070309020205020404" pitchFamily="49" charset="0"/>
              </a:rPr>
              <a:t> *cur, int c){</a:t>
            </a:r>
          </a:p>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    </a:t>
            </a:r>
            <a:r>
              <a:rPr lang="en-SG" sz="1200" dirty="0">
                <a:latin typeface="Courier New" panose="02070309020205020404" pitchFamily="49" charset="0"/>
                <a:cs typeface="Courier New" panose="02070309020205020404" pitchFamily="49" charset="0"/>
              </a:rPr>
              <a:t>if (cur == NULL) return;</a:t>
            </a:r>
            <a:endParaRPr lang="en-SG" sz="600" dirty="0">
              <a:latin typeface="Courier New" panose="02070309020205020404" pitchFamily="49" charset="0"/>
              <a:cs typeface="Courier New" panose="02070309020205020404" pitchFamily="49" charset="0"/>
            </a:endParaRPr>
          </a:p>
          <a:p>
            <a:pPr marL="0" indent="0">
              <a:lnSpc>
                <a:spcPct val="100000"/>
              </a:lnSpc>
              <a:spcBef>
                <a:spcPts val="300"/>
              </a:spcBef>
              <a:buNone/>
            </a:pPr>
            <a:r>
              <a:rPr lang="en-SG" sz="1200" dirty="0">
                <a:latin typeface="Courier New" panose="02070309020205020404" pitchFamily="49" charset="0"/>
                <a:cs typeface="Courier New" panose="02070309020205020404" pitchFamily="49" charset="0"/>
              </a:rPr>
              <a:t>    </a:t>
            </a:r>
            <a:r>
              <a:rPr lang="en-SG" sz="1200" dirty="0">
                <a:solidFill>
                  <a:prstClr val="black"/>
                </a:solidFill>
                <a:latin typeface="Courier New" panose="02070309020205020404" pitchFamily="49" charset="0"/>
                <a:cs typeface="Courier New" panose="02070309020205020404" pitchFamily="49" charset="0"/>
              </a:rPr>
              <a:t>if (c == k){ </a:t>
            </a:r>
            <a:r>
              <a:rPr lang="en-SG" sz="1200" dirty="0">
                <a:solidFill>
                  <a:schemeClr val="tx1">
                    <a:lumMod val="50000"/>
                    <a:lumOff val="50000"/>
                  </a:schemeClr>
                </a:solidFill>
                <a:latin typeface="Courier New" panose="02070309020205020404" pitchFamily="49" charset="0"/>
                <a:cs typeface="Courier New" panose="02070309020205020404" pitchFamily="49" charset="0"/>
              </a:rPr>
              <a:t>//grandchild=2levels; k=2</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r>
              <a:rPr lang="en-SG" sz="1200" dirty="0" err="1">
                <a:solidFill>
                  <a:prstClr val="black"/>
                </a:solidFill>
                <a:latin typeface="Courier New" panose="02070309020205020404" pitchFamily="49" charset="0"/>
                <a:cs typeface="Courier New" panose="02070309020205020404" pitchFamily="49" charset="0"/>
              </a:rPr>
              <a:t>printf</a:t>
            </a:r>
            <a:r>
              <a:rPr lang="en-SG" sz="1200" dirty="0">
                <a:solidFill>
                  <a:prstClr val="black"/>
                </a:solidFill>
                <a:latin typeface="Courier New" panose="02070309020205020404" pitchFamily="49" charset="0"/>
                <a:cs typeface="Courier New" panose="02070309020205020404" pitchFamily="49" charset="0"/>
              </a:rPr>
              <a:t>(“%d ”, cur-&gt;item);</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return;</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 (c &lt; k){</a:t>
            </a:r>
          </a:p>
          <a:p>
            <a:pPr marL="0" indent="0">
              <a:lnSpc>
                <a:spcPct val="100000"/>
              </a:lnSpc>
              <a:spcBef>
                <a:spcPts val="300"/>
              </a:spcBef>
              <a:buNone/>
            </a:pPr>
            <a:r>
              <a:rPr lang="en-SG" sz="1200" b="1" dirty="0">
                <a:solidFill>
                  <a:srgbClr val="0070C0"/>
                </a:solidFill>
                <a:latin typeface="Courier New" panose="02070309020205020404" pitchFamily="49" charset="0"/>
                <a:cs typeface="Courier New" panose="02070309020205020404" pitchFamily="49" charset="0"/>
              </a:rPr>
              <a:t>       </a:t>
            </a:r>
            <a:r>
              <a:rPr lang="en-SG" sz="1200" b="1" dirty="0" err="1">
                <a:solidFill>
                  <a:srgbClr val="0070C0"/>
                </a:solidFill>
                <a:latin typeface="Courier New" panose="02070309020205020404" pitchFamily="49" charset="0"/>
                <a:cs typeface="Courier New" panose="02070309020205020404" pitchFamily="49" charset="0"/>
              </a:rPr>
              <a:t>findgrandchildren</a:t>
            </a:r>
            <a:r>
              <a:rPr lang="en-SG" sz="1200" b="1" dirty="0">
                <a:solidFill>
                  <a:srgbClr val="0070C0"/>
                </a:solidFill>
                <a:latin typeface="Courier New" panose="02070309020205020404" pitchFamily="49" charset="0"/>
                <a:cs typeface="Courier New" panose="02070309020205020404" pitchFamily="49" charset="0"/>
              </a:rPr>
              <a:t>(cur-&gt;left, c+1);</a:t>
            </a:r>
          </a:p>
          <a:p>
            <a:pPr marL="0" indent="0">
              <a:lnSpc>
                <a:spcPct val="100000"/>
              </a:lnSpc>
              <a:spcBef>
                <a:spcPts val="300"/>
              </a:spcBef>
              <a:buNone/>
            </a:pPr>
            <a:r>
              <a:rPr lang="en-SG" sz="1200" b="1" dirty="0">
                <a:solidFill>
                  <a:srgbClr val="7030A0"/>
                </a:solidFill>
                <a:latin typeface="Courier New" panose="02070309020205020404" pitchFamily="49" charset="0"/>
                <a:cs typeface="Courier New" panose="02070309020205020404" pitchFamily="49" charset="0"/>
              </a:rPr>
              <a:t>       </a:t>
            </a:r>
            <a:r>
              <a:rPr lang="en-SG" sz="1200" b="1" dirty="0" err="1">
                <a:solidFill>
                  <a:srgbClr val="7030A0"/>
                </a:solidFill>
                <a:latin typeface="Courier New" panose="02070309020205020404" pitchFamily="49" charset="0"/>
                <a:cs typeface="Courier New" panose="02070309020205020404" pitchFamily="49" charset="0"/>
              </a:rPr>
              <a:t>findgrandchildren</a:t>
            </a:r>
            <a:r>
              <a:rPr lang="en-SG" sz="1200" b="1" dirty="0">
                <a:solidFill>
                  <a:srgbClr val="7030A0"/>
                </a:solidFill>
                <a:latin typeface="Courier New" panose="02070309020205020404" pitchFamily="49" charset="0"/>
                <a:cs typeface="Courier New" panose="02070309020205020404" pitchFamily="49" charset="0"/>
              </a:rPr>
              <a:t>(cur-&gt;right, c+1);</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a:t>
            </a:r>
          </a:p>
        </p:txBody>
      </p:sp>
      <p:sp>
        <p:nvSpPr>
          <p:cNvPr id="57" name="TextBox 56">
            <a:extLst>
              <a:ext uri="{FF2B5EF4-FFF2-40B4-BE49-F238E27FC236}">
                <a16:creationId xmlns:a16="http://schemas.microsoft.com/office/drawing/2014/main" id="{E35460C6-13DE-4E6A-9D5D-90F3BC7F4D82}"/>
              </a:ext>
            </a:extLst>
          </p:cNvPr>
          <p:cNvSpPr txBox="1"/>
          <p:nvPr/>
        </p:nvSpPr>
        <p:spPr>
          <a:xfrm>
            <a:off x="4544068" y="5699355"/>
            <a:ext cx="929507" cy="369332"/>
          </a:xfrm>
          <a:prstGeom prst="rect">
            <a:avLst/>
          </a:prstGeom>
          <a:noFill/>
        </p:spPr>
        <p:txBody>
          <a:bodyPr wrap="square">
            <a:spAutoFit/>
          </a:bodyPr>
          <a:lstStyle/>
          <a:p>
            <a:r>
              <a:rPr lang="en-US" b="1" dirty="0">
                <a:solidFill>
                  <a:srgbClr val="00B050"/>
                </a:solidFill>
                <a:latin typeface="Courier New" panose="02070309020205020404" pitchFamily="49" charset="0"/>
                <a:cs typeface="Courier New" panose="02070309020205020404" pitchFamily="49" charset="0"/>
              </a:rPr>
              <a:t>c</a:t>
            </a:r>
            <a:r>
              <a:rPr lang="en-US" sz="1800" b="1" dirty="0">
                <a:solidFill>
                  <a:srgbClr val="00B050"/>
                </a:solidFill>
                <a:latin typeface="Courier New" panose="02070309020205020404" pitchFamily="49" charset="0"/>
                <a:cs typeface="Courier New" panose="02070309020205020404" pitchFamily="49" charset="0"/>
              </a:rPr>
              <a:t> = 1</a:t>
            </a:r>
            <a:endParaRPr lang="en-SG" b="1" dirty="0">
              <a:solidFill>
                <a:srgbClr val="00B050"/>
              </a:solidFill>
            </a:endParaRPr>
          </a:p>
        </p:txBody>
      </p:sp>
      <p:cxnSp>
        <p:nvCxnSpPr>
          <p:cNvPr id="9" name="Straight Arrow Connector 8">
            <a:extLst>
              <a:ext uri="{FF2B5EF4-FFF2-40B4-BE49-F238E27FC236}">
                <a16:creationId xmlns:a16="http://schemas.microsoft.com/office/drawing/2014/main" id="{E596DF65-E5D3-4349-B201-834814FE8067}"/>
              </a:ext>
            </a:extLst>
          </p:cNvPr>
          <p:cNvCxnSpPr/>
          <p:nvPr/>
        </p:nvCxnSpPr>
        <p:spPr>
          <a:xfrm>
            <a:off x="1475772" y="2981150"/>
            <a:ext cx="0" cy="6818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F8BE9DF-9005-4A0F-8776-063F34C44BFB}"/>
              </a:ext>
            </a:extLst>
          </p:cNvPr>
          <p:cNvCxnSpPr>
            <a:cxnSpLocks/>
          </p:cNvCxnSpPr>
          <p:nvPr/>
        </p:nvCxnSpPr>
        <p:spPr>
          <a:xfrm flipH="1">
            <a:off x="4204423" y="2863779"/>
            <a:ext cx="526733"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6EADC18-718A-4C0F-8152-DD6C4EB2D22E}"/>
              </a:ext>
            </a:extLst>
          </p:cNvPr>
          <p:cNvCxnSpPr>
            <a:cxnSpLocks/>
          </p:cNvCxnSpPr>
          <p:nvPr/>
        </p:nvCxnSpPr>
        <p:spPr>
          <a:xfrm flipH="1">
            <a:off x="4346698" y="5672929"/>
            <a:ext cx="526733"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1" name="矩形 2">
            <a:extLst>
              <a:ext uri="{FF2B5EF4-FFF2-40B4-BE49-F238E27FC236}">
                <a16:creationId xmlns:a16="http://schemas.microsoft.com/office/drawing/2014/main" id="{E2233F3C-C4DC-439A-A83D-F742E98ED52E}"/>
              </a:ext>
            </a:extLst>
          </p:cNvPr>
          <p:cNvSpPr/>
          <p:nvPr/>
        </p:nvSpPr>
        <p:spPr>
          <a:xfrm>
            <a:off x="5866831" y="3820058"/>
            <a:ext cx="3186733" cy="4110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Verdana (Body)"/>
            </a:endParaRPr>
          </a:p>
        </p:txBody>
      </p:sp>
      <p:sp>
        <p:nvSpPr>
          <p:cNvPr id="72" name="文本框 9">
            <a:extLst>
              <a:ext uri="{FF2B5EF4-FFF2-40B4-BE49-F238E27FC236}">
                <a16:creationId xmlns:a16="http://schemas.microsoft.com/office/drawing/2014/main" id="{36DD1434-7728-46D5-831B-8AB4DD090036}"/>
              </a:ext>
            </a:extLst>
          </p:cNvPr>
          <p:cNvSpPr txBox="1"/>
          <p:nvPr/>
        </p:nvSpPr>
        <p:spPr>
          <a:xfrm>
            <a:off x="5872333" y="3441768"/>
            <a:ext cx="1106484" cy="369332"/>
          </a:xfrm>
          <a:prstGeom prst="rect">
            <a:avLst/>
          </a:prstGeom>
          <a:noFill/>
        </p:spPr>
        <p:txBody>
          <a:bodyPr wrap="square" rtlCol="0">
            <a:spAutoFit/>
          </a:bodyPr>
          <a:lstStyle/>
          <a:p>
            <a:r>
              <a:rPr lang="en-US" altLang="zh-CN" dirty="0">
                <a:latin typeface="Verdana (Body)"/>
              </a:rPr>
              <a:t>Output: </a:t>
            </a:r>
            <a:endParaRPr lang="zh-CN" altLang="en-US" dirty="0">
              <a:latin typeface="Verdana (Body)"/>
            </a:endParaRPr>
          </a:p>
        </p:txBody>
      </p:sp>
      <p:cxnSp>
        <p:nvCxnSpPr>
          <p:cNvPr id="52" name="Connector: Elbow 51">
            <a:extLst>
              <a:ext uri="{FF2B5EF4-FFF2-40B4-BE49-F238E27FC236}">
                <a16:creationId xmlns:a16="http://schemas.microsoft.com/office/drawing/2014/main" id="{F02CCBAF-B6EC-46C3-B8F5-F14FD7E98DC7}"/>
              </a:ext>
            </a:extLst>
          </p:cNvPr>
          <p:cNvCxnSpPr>
            <a:cxnSpLocks/>
          </p:cNvCxnSpPr>
          <p:nvPr/>
        </p:nvCxnSpPr>
        <p:spPr>
          <a:xfrm flipH="1" flipV="1">
            <a:off x="5297198" y="1885998"/>
            <a:ext cx="152400" cy="2558495"/>
          </a:xfrm>
          <a:prstGeom prst="bentConnector3">
            <a:avLst>
              <a:gd name="adj1" fmla="val -15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文本框 8">
            <a:extLst>
              <a:ext uri="{FF2B5EF4-FFF2-40B4-BE49-F238E27FC236}">
                <a16:creationId xmlns:a16="http://schemas.microsoft.com/office/drawing/2014/main" id="{3898461C-9B45-4D10-8AFA-A691219A4076}"/>
              </a:ext>
            </a:extLst>
          </p:cNvPr>
          <p:cNvSpPr txBox="1"/>
          <p:nvPr/>
        </p:nvSpPr>
        <p:spPr>
          <a:xfrm>
            <a:off x="5933564" y="3824622"/>
            <a:ext cx="372942" cy="369332"/>
          </a:xfrm>
          <a:prstGeom prst="rect">
            <a:avLst/>
          </a:prstGeom>
          <a:noFill/>
        </p:spPr>
        <p:txBody>
          <a:bodyPr wrap="square" rtlCol="0">
            <a:spAutoFit/>
          </a:bodyPr>
          <a:lstStyle/>
          <a:p>
            <a:r>
              <a:rPr lang="en-US" altLang="zh-CN" b="1" dirty="0">
                <a:solidFill>
                  <a:schemeClr val="bg1"/>
                </a:solidFill>
                <a:latin typeface="Verdana (Body)"/>
              </a:rPr>
              <a:t>A</a:t>
            </a:r>
            <a:endParaRPr lang="zh-CN" altLang="en-US" b="1" dirty="0">
              <a:solidFill>
                <a:schemeClr val="bg1"/>
              </a:solidFill>
              <a:latin typeface="Verdana (Body)"/>
            </a:endParaRPr>
          </a:p>
        </p:txBody>
      </p:sp>
      <p:sp>
        <p:nvSpPr>
          <p:cNvPr id="59" name="文本框 46">
            <a:extLst>
              <a:ext uri="{FF2B5EF4-FFF2-40B4-BE49-F238E27FC236}">
                <a16:creationId xmlns:a16="http://schemas.microsoft.com/office/drawing/2014/main" id="{AAC33D7B-24F2-4A31-837D-90FF6A315098}"/>
              </a:ext>
            </a:extLst>
          </p:cNvPr>
          <p:cNvSpPr txBox="1"/>
          <p:nvPr/>
        </p:nvSpPr>
        <p:spPr>
          <a:xfrm>
            <a:off x="6265275" y="3824622"/>
            <a:ext cx="372942" cy="369332"/>
          </a:xfrm>
          <a:prstGeom prst="rect">
            <a:avLst/>
          </a:prstGeom>
          <a:noFill/>
        </p:spPr>
        <p:txBody>
          <a:bodyPr wrap="square" rtlCol="0">
            <a:spAutoFit/>
          </a:bodyPr>
          <a:lstStyle/>
          <a:p>
            <a:r>
              <a:rPr lang="en-US" altLang="zh-CN" b="1" dirty="0">
                <a:solidFill>
                  <a:schemeClr val="bg1"/>
                </a:solidFill>
                <a:latin typeface="Verdana (Body)"/>
              </a:rPr>
              <a:t>C</a:t>
            </a:r>
            <a:endParaRPr lang="zh-CN" altLang="en-US" b="1" dirty="0">
              <a:solidFill>
                <a:schemeClr val="bg1"/>
              </a:solidFill>
              <a:latin typeface="Verdana (Body)"/>
            </a:endParaRPr>
          </a:p>
        </p:txBody>
      </p:sp>
      <p:sp>
        <p:nvSpPr>
          <p:cNvPr id="60" name="Content Placeholder 2">
            <a:extLst>
              <a:ext uri="{FF2B5EF4-FFF2-40B4-BE49-F238E27FC236}">
                <a16:creationId xmlns:a16="http://schemas.microsoft.com/office/drawing/2014/main" id="{5850E3D6-D5D3-4C22-B339-0FCF8D58C77D}"/>
              </a:ext>
            </a:extLst>
          </p:cNvPr>
          <p:cNvSpPr txBox="1">
            <a:spLocks/>
          </p:cNvSpPr>
          <p:nvPr/>
        </p:nvSpPr>
        <p:spPr>
          <a:xfrm>
            <a:off x="317383" y="3656394"/>
            <a:ext cx="5156192" cy="2412293"/>
          </a:xfrm>
          <a:prstGeom prst="rect">
            <a:avLst/>
          </a:prstGeom>
          <a:solidFill>
            <a:schemeClr val="bg1"/>
          </a:solidFill>
          <a:ln w="19050">
            <a:solidFill>
              <a:schemeClr val="accent2"/>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void</a:t>
            </a:r>
            <a:r>
              <a:rPr lang="en-US" sz="1200" b="1" dirty="0">
                <a:solidFill>
                  <a:prstClr val="black"/>
                </a:solidFill>
                <a:latin typeface="Courier New" panose="02070309020205020404" pitchFamily="49" charset="0"/>
                <a:cs typeface="Courier New" panose="02070309020205020404" pitchFamily="49" charset="0"/>
              </a:rPr>
              <a:t> </a:t>
            </a:r>
            <a:r>
              <a:rPr lang="en-US" sz="1200" b="1" dirty="0" err="1">
                <a:solidFill>
                  <a:schemeClr val="accent2"/>
                </a:solidFill>
                <a:latin typeface="Courier New" panose="02070309020205020404" pitchFamily="49" charset="0"/>
                <a:cs typeface="Courier New" panose="02070309020205020404" pitchFamily="49" charset="0"/>
              </a:rPr>
              <a:t>findgrandchildren</a:t>
            </a:r>
            <a:r>
              <a:rPr lang="en-US" sz="1200" dirty="0">
                <a:solidFill>
                  <a:prstClr val="black"/>
                </a:solidFill>
                <a:latin typeface="Courier New" panose="02070309020205020404" pitchFamily="49" charset="0"/>
                <a:cs typeface="Courier New" panose="02070309020205020404" pitchFamily="49" charset="0"/>
              </a:rPr>
              <a:t>(</a:t>
            </a:r>
            <a:r>
              <a:rPr lang="en-US" sz="1200" dirty="0" err="1">
                <a:solidFill>
                  <a:prstClr val="black"/>
                </a:solidFill>
                <a:latin typeface="Courier New" panose="02070309020205020404" pitchFamily="49" charset="0"/>
                <a:cs typeface="Courier New" panose="02070309020205020404" pitchFamily="49" charset="0"/>
              </a:rPr>
              <a:t>BTNode</a:t>
            </a:r>
            <a:r>
              <a:rPr lang="en-US" sz="1200" dirty="0">
                <a:solidFill>
                  <a:prstClr val="black"/>
                </a:solidFill>
                <a:latin typeface="Courier New" panose="02070309020205020404" pitchFamily="49" charset="0"/>
                <a:cs typeface="Courier New" panose="02070309020205020404" pitchFamily="49" charset="0"/>
              </a:rPr>
              <a:t> *cur, int c){</a:t>
            </a:r>
          </a:p>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    </a:t>
            </a:r>
            <a:r>
              <a:rPr lang="en-SG" sz="1200" dirty="0">
                <a:latin typeface="Courier New" panose="02070309020205020404" pitchFamily="49" charset="0"/>
                <a:cs typeface="Courier New" panose="02070309020205020404" pitchFamily="49" charset="0"/>
              </a:rPr>
              <a:t>if (cur == NULL) return;</a:t>
            </a:r>
            <a:endParaRPr lang="en-SG" sz="600" dirty="0">
              <a:latin typeface="Courier New" panose="02070309020205020404" pitchFamily="49" charset="0"/>
              <a:cs typeface="Courier New" panose="02070309020205020404" pitchFamily="49" charset="0"/>
            </a:endParaRPr>
          </a:p>
          <a:p>
            <a:pPr marL="0" indent="0">
              <a:lnSpc>
                <a:spcPct val="100000"/>
              </a:lnSpc>
              <a:spcBef>
                <a:spcPts val="300"/>
              </a:spcBef>
              <a:buNone/>
            </a:pPr>
            <a:r>
              <a:rPr lang="en-SG" sz="1200" dirty="0">
                <a:latin typeface="Courier New" panose="02070309020205020404" pitchFamily="49" charset="0"/>
                <a:cs typeface="Courier New" panose="02070309020205020404" pitchFamily="49" charset="0"/>
              </a:rPr>
              <a:t>    </a:t>
            </a:r>
            <a:r>
              <a:rPr lang="en-SG" sz="1200" dirty="0">
                <a:solidFill>
                  <a:prstClr val="black"/>
                </a:solidFill>
                <a:latin typeface="Courier New" panose="02070309020205020404" pitchFamily="49" charset="0"/>
                <a:cs typeface="Courier New" panose="02070309020205020404" pitchFamily="49" charset="0"/>
              </a:rPr>
              <a:t>if (c == k){ </a:t>
            </a:r>
            <a:r>
              <a:rPr lang="en-SG" sz="1200" dirty="0">
                <a:solidFill>
                  <a:schemeClr val="tx1">
                    <a:lumMod val="50000"/>
                    <a:lumOff val="50000"/>
                  </a:schemeClr>
                </a:solidFill>
                <a:latin typeface="Courier New" panose="02070309020205020404" pitchFamily="49" charset="0"/>
                <a:cs typeface="Courier New" panose="02070309020205020404" pitchFamily="49" charset="0"/>
              </a:rPr>
              <a:t>//grandchild=2levels; k=2</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r>
              <a:rPr lang="en-SG" sz="1200" dirty="0" err="1">
                <a:solidFill>
                  <a:prstClr val="black"/>
                </a:solidFill>
                <a:latin typeface="Courier New" panose="02070309020205020404" pitchFamily="49" charset="0"/>
                <a:cs typeface="Courier New" panose="02070309020205020404" pitchFamily="49" charset="0"/>
              </a:rPr>
              <a:t>printf</a:t>
            </a:r>
            <a:r>
              <a:rPr lang="en-SG" sz="1200" dirty="0">
                <a:solidFill>
                  <a:prstClr val="black"/>
                </a:solidFill>
                <a:latin typeface="Courier New" panose="02070309020205020404" pitchFamily="49" charset="0"/>
                <a:cs typeface="Courier New" panose="02070309020205020404" pitchFamily="49" charset="0"/>
              </a:rPr>
              <a:t>(“%d ”, cur-&gt;item);</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return;</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 (c &lt; k){</a:t>
            </a:r>
          </a:p>
          <a:p>
            <a:pPr marL="0" indent="0">
              <a:lnSpc>
                <a:spcPct val="100000"/>
              </a:lnSpc>
              <a:spcBef>
                <a:spcPts val="300"/>
              </a:spcBef>
              <a:buNone/>
            </a:pPr>
            <a:r>
              <a:rPr lang="en-SG" sz="1200" b="1" dirty="0">
                <a:solidFill>
                  <a:srgbClr val="0070C0"/>
                </a:solidFill>
                <a:latin typeface="Courier New" panose="02070309020205020404" pitchFamily="49" charset="0"/>
                <a:cs typeface="Courier New" panose="02070309020205020404" pitchFamily="49" charset="0"/>
              </a:rPr>
              <a:t>       </a:t>
            </a:r>
            <a:r>
              <a:rPr lang="en-SG" sz="1200" b="1" dirty="0" err="1">
                <a:solidFill>
                  <a:srgbClr val="0070C0"/>
                </a:solidFill>
                <a:latin typeface="Courier New" panose="02070309020205020404" pitchFamily="49" charset="0"/>
                <a:cs typeface="Courier New" panose="02070309020205020404" pitchFamily="49" charset="0"/>
              </a:rPr>
              <a:t>findgrandchildren</a:t>
            </a:r>
            <a:r>
              <a:rPr lang="en-SG" sz="1200" b="1" dirty="0">
                <a:solidFill>
                  <a:srgbClr val="0070C0"/>
                </a:solidFill>
                <a:latin typeface="Courier New" panose="02070309020205020404" pitchFamily="49" charset="0"/>
                <a:cs typeface="Courier New" panose="02070309020205020404" pitchFamily="49" charset="0"/>
              </a:rPr>
              <a:t>(cur-&gt;left, c+1);</a:t>
            </a:r>
          </a:p>
          <a:p>
            <a:pPr marL="0" indent="0">
              <a:lnSpc>
                <a:spcPct val="100000"/>
              </a:lnSpc>
              <a:spcBef>
                <a:spcPts val="300"/>
              </a:spcBef>
              <a:buNone/>
            </a:pPr>
            <a:r>
              <a:rPr lang="en-SG" sz="1200" b="1" dirty="0">
                <a:solidFill>
                  <a:srgbClr val="7030A0"/>
                </a:solidFill>
                <a:latin typeface="Courier New" panose="02070309020205020404" pitchFamily="49" charset="0"/>
                <a:cs typeface="Courier New" panose="02070309020205020404" pitchFamily="49" charset="0"/>
              </a:rPr>
              <a:t>       </a:t>
            </a:r>
            <a:r>
              <a:rPr lang="en-SG" sz="1200" b="1" dirty="0" err="1">
                <a:solidFill>
                  <a:srgbClr val="7030A0"/>
                </a:solidFill>
                <a:latin typeface="Courier New" panose="02070309020205020404" pitchFamily="49" charset="0"/>
                <a:cs typeface="Courier New" panose="02070309020205020404" pitchFamily="49" charset="0"/>
              </a:rPr>
              <a:t>findgrandchildren</a:t>
            </a:r>
            <a:r>
              <a:rPr lang="en-SG" sz="1200" b="1" dirty="0">
                <a:solidFill>
                  <a:srgbClr val="7030A0"/>
                </a:solidFill>
                <a:latin typeface="Courier New" panose="02070309020205020404" pitchFamily="49" charset="0"/>
                <a:cs typeface="Courier New" panose="02070309020205020404" pitchFamily="49" charset="0"/>
              </a:rPr>
              <a:t>(cur-&gt;right, c+1);</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a:t>
            </a:r>
          </a:p>
        </p:txBody>
      </p:sp>
      <p:sp>
        <p:nvSpPr>
          <p:cNvPr id="62" name="TextBox 61">
            <a:extLst>
              <a:ext uri="{FF2B5EF4-FFF2-40B4-BE49-F238E27FC236}">
                <a16:creationId xmlns:a16="http://schemas.microsoft.com/office/drawing/2014/main" id="{C0B3CF5F-54ED-4D6C-B73E-13C5216ADB9D}"/>
              </a:ext>
            </a:extLst>
          </p:cNvPr>
          <p:cNvSpPr txBox="1"/>
          <p:nvPr/>
        </p:nvSpPr>
        <p:spPr>
          <a:xfrm>
            <a:off x="4544068" y="5699355"/>
            <a:ext cx="929507" cy="369332"/>
          </a:xfrm>
          <a:prstGeom prst="rect">
            <a:avLst/>
          </a:prstGeom>
          <a:noFill/>
        </p:spPr>
        <p:txBody>
          <a:bodyPr wrap="square">
            <a:spAutoFit/>
          </a:bodyPr>
          <a:lstStyle/>
          <a:p>
            <a:r>
              <a:rPr lang="en-US" b="1" dirty="0">
                <a:solidFill>
                  <a:schemeClr val="accent2"/>
                </a:solidFill>
                <a:latin typeface="Courier New" panose="02070309020205020404" pitchFamily="49" charset="0"/>
                <a:cs typeface="Courier New" panose="02070309020205020404" pitchFamily="49" charset="0"/>
              </a:rPr>
              <a:t>c</a:t>
            </a:r>
            <a:r>
              <a:rPr lang="en-US" sz="1800" b="1" dirty="0">
                <a:solidFill>
                  <a:schemeClr val="accent2"/>
                </a:solidFill>
                <a:latin typeface="Courier New" panose="02070309020205020404" pitchFamily="49" charset="0"/>
                <a:cs typeface="Courier New" panose="02070309020205020404" pitchFamily="49" charset="0"/>
              </a:rPr>
              <a:t> = 1</a:t>
            </a:r>
            <a:endParaRPr lang="en-SG" b="1" dirty="0">
              <a:solidFill>
                <a:schemeClr val="accent2"/>
              </a:solidFill>
            </a:endParaRPr>
          </a:p>
        </p:txBody>
      </p:sp>
      <p:cxnSp>
        <p:nvCxnSpPr>
          <p:cNvPr id="63" name="Straight Arrow Connector 62">
            <a:extLst>
              <a:ext uri="{FF2B5EF4-FFF2-40B4-BE49-F238E27FC236}">
                <a16:creationId xmlns:a16="http://schemas.microsoft.com/office/drawing/2014/main" id="{D7F0F4BC-3787-4771-A6C6-4EF898BA2255}"/>
              </a:ext>
            </a:extLst>
          </p:cNvPr>
          <p:cNvCxnSpPr>
            <a:cxnSpLocks/>
          </p:cNvCxnSpPr>
          <p:nvPr/>
        </p:nvCxnSpPr>
        <p:spPr>
          <a:xfrm>
            <a:off x="1475772" y="3230880"/>
            <a:ext cx="0" cy="4321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93740E53-6391-4233-A4C0-6F35F56CDE5E}"/>
              </a:ext>
            </a:extLst>
          </p:cNvPr>
          <p:cNvCxnSpPr>
            <a:cxnSpLocks/>
          </p:cNvCxnSpPr>
          <p:nvPr/>
        </p:nvCxnSpPr>
        <p:spPr>
          <a:xfrm flipH="1">
            <a:off x="4480731" y="3805778"/>
            <a:ext cx="526733"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E0BBE72-348C-43C0-A538-128EF1AF666B}"/>
              </a:ext>
            </a:extLst>
          </p:cNvPr>
          <p:cNvSpPr txBox="1"/>
          <p:nvPr/>
        </p:nvSpPr>
        <p:spPr>
          <a:xfrm>
            <a:off x="5540121" y="5265116"/>
            <a:ext cx="1942205" cy="461665"/>
          </a:xfrm>
          <a:prstGeom prst="rect">
            <a:avLst/>
          </a:prstGeom>
          <a:no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cur-&gt;left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spTree>
    <p:extLst>
      <p:ext uri="{BB962C8B-B14F-4D97-AF65-F5344CB8AC3E}">
        <p14:creationId xmlns:p14="http://schemas.microsoft.com/office/powerpoint/2010/main" val="501870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3.33333E-6 L -0.41059 0.03195 " pathEditMode="relative" rAng="0" ptsTypes="AA">
                                      <p:cBhvr>
                                        <p:cTn id="6" dur="500" fill="hold"/>
                                        <p:tgtEl>
                                          <p:spTgt spid="70"/>
                                        </p:tgtEl>
                                        <p:attrNameLst>
                                          <p:attrName>ppt_x</p:attrName>
                                          <p:attrName>ppt_y</p:attrName>
                                        </p:attrNameLst>
                                      </p:cBhvr>
                                      <p:rCtr x="-20538" y="1597"/>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wipe(down)">
                                      <p:cBhvr>
                                        <p:cTn id="11" dur="500"/>
                                        <p:tgtEl>
                                          <p:spTgt spid="5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70"/>
                                        </p:tgtEl>
                                      </p:cBhvr>
                                    </p:animEffect>
                                    <p:set>
                                      <p:cBhvr>
                                        <p:cTn id="16" dur="1" fill="hold">
                                          <p:stCondLst>
                                            <p:cond delay="499"/>
                                          </p:stCondLst>
                                        </p:cTn>
                                        <p:tgtEl>
                                          <p:spTgt spid="70"/>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52"/>
                                        </p:tgtEl>
                                      </p:cBhvr>
                                    </p:animEffect>
                                    <p:set>
                                      <p:cBhvr>
                                        <p:cTn id="19" dur="1" fill="hold">
                                          <p:stCondLst>
                                            <p:cond delay="499"/>
                                          </p:stCondLst>
                                        </p:cTn>
                                        <p:tgtEl>
                                          <p:spTgt spid="52"/>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56"/>
                                        </p:tgtEl>
                                      </p:cBhvr>
                                    </p:animEffect>
                                    <p:set>
                                      <p:cBhvr>
                                        <p:cTn id="25" dur="1" fill="hold">
                                          <p:stCondLst>
                                            <p:cond delay="499"/>
                                          </p:stCondLst>
                                        </p:cTn>
                                        <p:tgtEl>
                                          <p:spTgt spid="56"/>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57"/>
                                        </p:tgtEl>
                                      </p:cBhvr>
                                    </p:animEffect>
                                    <p:set>
                                      <p:cBhvr>
                                        <p:cTn id="28" dur="1" fill="hold">
                                          <p:stCondLst>
                                            <p:cond delay="499"/>
                                          </p:stCondLst>
                                        </p:cTn>
                                        <p:tgtEl>
                                          <p:spTgt spid="5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nodeType="clickEffect">
                                  <p:stCondLst>
                                    <p:cond delay="0"/>
                                  </p:stCondLst>
                                  <p:childTnLst>
                                    <p:animMotion origin="layout" path="M -1.66667E-6 -2.59259E-6 L -1.66667E-6 0.03889 " pathEditMode="relative" rAng="0" ptsTypes="AA">
                                      <p:cBhvr>
                                        <p:cTn id="32" dur="500" fill="hold"/>
                                        <p:tgtEl>
                                          <p:spTgt spid="61"/>
                                        </p:tgtEl>
                                        <p:attrNameLst>
                                          <p:attrName>ppt_x</p:attrName>
                                          <p:attrName>ppt_y</p:attrName>
                                        </p:attrNameLst>
                                      </p:cBhvr>
                                      <p:rCtr x="0" y="1944"/>
                                    </p:animMotion>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fade">
                                      <p:cBhvr>
                                        <p:cTn id="37" dur="500"/>
                                        <p:tgtEl>
                                          <p:spTgt spid="6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fade">
                                      <p:cBhvr>
                                        <p:cTn id="40" dur="500"/>
                                        <p:tgtEl>
                                          <p:spTgt spid="6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fade">
                                      <p:cBhvr>
                                        <p:cTn id="43" dur="500"/>
                                        <p:tgtEl>
                                          <p:spTgt spid="6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64"/>
                                        </p:tgtEl>
                                        <p:attrNameLst>
                                          <p:attrName>style.visibility</p:attrName>
                                        </p:attrNameLst>
                                      </p:cBhvr>
                                      <p:to>
                                        <p:strVal val="visible"/>
                                      </p:to>
                                    </p:set>
                                    <p:animEffect transition="in" filter="fade">
                                      <p:cBhvr>
                                        <p:cTn id="48" dur="500"/>
                                        <p:tgtEl>
                                          <p:spTgt spid="64"/>
                                        </p:tgtEl>
                                      </p:cBhvr>
                                    </p:animEffect>
                                  </p:childTnLst>
                                </p:cTn>
                              </p:par>
                              <p:par>
                                <p:cTn id="49" presetID="1" presetClass="emph" presetSubtype="2" fill="hold" nodeType="withEffect">
                                  <p:stCondLst>
                                    <p:cond delay="0"/>
                                  </p:stCondLst>
                                  <p:childTnLst>
                                    <p:animClr clrSpc="rgb" dir="cw">
                                      <p:cBhvr>
                                        <p:cTn id="50" dur="500" fill="hold"/>
                                        <p:tgtEl>
                                          <p:spTgt spid="152"/>
                                        </p:tgtEl>
                                        <p:attrNameLst>
                                          <p:attrName>fillcolor</p:attrName>
                                        </p:attrNameLst>
                                      </p:cBhvr>
                                      <p:to>
                                        <a:schemeClr val="accent2"/>
                                      </p:to>
                                    </p:animClr>
                                    <p:set>
                                      <p:cBhvr>
                                        <p:cTn id="51" dur="500" fill="hold"/>
                                        <p:tgtEl>
                                          <p:spTgt spid="152"/>
                                        </p:tgtEl>
                                        <p:attrNameLst>
                                          <p:attrName>fill.type</p:attrName>
                                        </p:attrNameLst>
                                      </p:cBhvr>
                                      <p:to>
                                        <p:strVal val="solid"/>
                                      </p:to>
                                    </p:set>
                                    <p:set>
                                      <p:cBhvr>
                                        <p:cTn id="52" dur="500" fill="hold"/>
                                        <p:tgtEl>
                                          <p:spTgt spid="152"/>
                                        </p:tgtEl>
                                        <p:attrNameLst>
                                          <p:attrName>fill.on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nodeType="clickEffect">
                                  <p:stCondLst>
                                    <p:cond delay="0"/>
                                  </p:stCondLst>
                                  <p:childTnLst>
                                    <p:animMotion origin="layout" path="M 0 -1.11111E-6 L -0.00903 0.07338 " pathEditMode="relative" rAng="0" ptsTypes="AA">
                                      <p:cBhvr>
                                        <p:cTn id="56" dur="500" fill="hold"/>
                                        <p:tgtEl>
                                          <p:spTgt spid="64"/>
                                        </p:tgtEl>
                                        <p:attrNameLst>
                                          <p:attrName>ppt_x</p:attrName>
                                          <p:attrName>ppt_y</p:attrName>
                                        </p:attrNameLst>
                                      </p:cBhvr>
                                      <p:rCtr x="-451" y="3657"/>
                                    </p:animMotion>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nodeType="clickEffect">
                                  <p:stCondLst>
                                    <p:cond delay="0"/>
                                  </p:stCondLst>
                                  <p:childTnLst>
                                    <p:animMotion origin="layout" path="M -0.00903 0.07338 L -0.03264 0.23704 " pathEditMode="relative" rAng="0" ptsTypes="AA">
                                      <p:cBhvr>
                                        <p:cTn id="60" dur="500" fill="hold"/>
                                        <p:tgtEl>
                                          <p:spTgt spid="64"/>
                                        </p:tgtEl>
                                        <p:attrNameLst>
                                          <p:attrName>ppt_x</p:attrName>
                                          <p:attrName>ppt_y</p:attrName>
                                        </p:attrNameLst>
                                      </p:cBhvr>
                                      <p:rCtr x="-1094" y="8403"/>
                                    </p:animMotion>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65"/>
                                        </p:tgtEl>
                                        <p:attrNameLst>
                                          <p:attrName>style.visibility</p:attrName>
                                        </p:attrNameLst>
                                      </p:cBhvr>
                                      <p:to>
                                        <p:strVal val="visible"/>
                                      </p:to>
                                    </p:set>
                                    <p:animEffect transition="in" filter="fade">
                                      <p:cBhvr>
                                        <p:cTn id="65" dur="500"/>
                                        <p:tgtEl>
                                          <p:spTgt spid="65"/>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path" presetSubtype="0" accel="50000" decel="50000" fill="hold" nodeType="clickEffect">
                                  <p:stCondLst>
                                    <p:cond delay="0"/>
                                  </p:stCondLst>
                                  <p:childTnLst>
                                    <p:animMotion origin="layout" path="M -0.03264 0.23704 L -0.01458 0.27222 " pathEditMode="relative" rAng="0" ptsTypes="AA">
                                      <p:cBhvr>
                                        <p:cTn id="69" dur="500" fill="hold"/>
                                        <p:tgtEl>
                                          <p:spTgt spid="64"/>
                                        </p:tgtEl>
                                        <p:attrNameLst>
                                          <p:attrName>ppt_x</p:attrName>
                                          <p:attrName>ppt_y</p:attrName>
                                        </p:attrNameLst>
                                      </p:cBhvr>
                                      <p:rCtr x="885" y="17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p:bldP spid="60" grpId="0" animBg="1"/>
      <p:bldP spid="62" grpId="0"/>
      <p:bldP spid="6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r>
              <a:rPr lang="en-US" altLang="en-US" dirty="0">
                <a:cs typeface="Arial" panose="020B0604020202020204" pitchFamily="34" charset="0"/>
              </a:rPr>
              <a:t>queue data structure</a:t>
            </a:r>
            <a:endParaRPr lang="en-US" altLang="en-US" b="1" dirty="0">
              <a:cs typeface="Arial" panose="020B0604020202020204" pitchFamily="34" charset="0"/>
            </a:endParaRPr>
          </a:p>
        </p:txBody>
      </p:sp>
      <p:sp>
        <p:nvSpPr>
          <p:cNvPr id="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sp>
        <p:nvSpPr>
          <p:cNvPr id="5" name="Rectangle 4"/>
          <p:cNvSpPr/>
          <p:nvPr/>
        </p:nvSpPr>
        <p:spPr>
          <a:xfrm>
            <a:off x="1097280" y="2592139"/>
            <a:ext cx="2603184" cy="32861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800" dirty="0">
                <a:ea typeface="Cambria Math" panose="02040503050406030204" pitchFamily="18" charset="0"/>
                <a:cs typeface="Times New Roman" pitchFamily="18" charset="0"/>
              </a:rPr>
              <a:t>Queue data structure</a:t>
            </a:r>
          </a:p>
          <a:p>
            <a:pPr algn="just">
              <a:lnSpc>
                <a:spcPct val="150000"/>
              </a:lnSpc>
            </a:pPr>
            <a:r>
              <a:rPr lang="en-US" sz="1800" dirty="0">
                <a:ea typeface="Cambria Math" panose="02040503050406030204" pitchFamily="18" charset="0"/>
                <a:cs typeface="Times New Roman" pitchFamily="18" charset="0"/>
              </a:rPr>
              <a:t>Queue implementation using linked lists</a:t>
            </a:r>
          </a:p>
          <a:p>
            <a:pPr algn="just">
              <a:lnSpc>
                <a:spcPct val="150000"/>
              </a:lnSpc>
            </a:pPr>
            <a:r>
              <a:rPr lang="en-US" sz="1800" b="1" dirty="0">
                <a:ea typeface="Cambria Math" panose="02040503050406030204" pitchFamily="18" charset="0"/>
                <a:cs typeface="Times New Roman" pitchFamily="18" charset="0"/>
              </a:rPr>
              <a:t>Queue functions</a:t>
            </a:r>
          </a:p>
          <a:p>
            <a:pPr lvl="1" algn="just">
              <a:lnSpc>
                <a:spcPct val="150000"/>
              </a:lnSpc>
              <a:buFont typeface=".AppleSystemUIFont" charset="-120"/>
              <a:buChar char="-"/>
            </a:pPr>
            <a:r>
              <a:rPr lang="en-US" sz="1600" dirty="0" err="1">
                <a:ea typeface="Cambria Math" panose="02040503050406030204" pitchFamily="18" charset="0"/>
                <a:cs typeface="Times New Roman" pitchFamily="18" charset="0"/>
              </a:rPr>
              <a:t>enqueue</a:t>
            </a:r>
            <a:r>
              <a:rPr lang="en-US" sz="1600" dirty="0">
                <a:ea typeface="Cambria Math" panose="02040503050406030204" pitchFamily="18" charset="0"/>
                <a:cs typeface="Times New Roman" pitchFamily="18" charset="0"/>
              </a:rPr>
              <a:t>()</a:t>
            </a:r>
          </a:p>
          <a:p>
            <a:pPr lvl="1" algn="just">
              <a:lnSpc>
                <a:spcPct val="150000"/>
              </a:lnSpc>
              <a:buFont typeface=".AppleSystemUIFont" charset="-120"/>
              <a:buChar char="-"/>
            </a:pPr>
            <a:r>
              <a:rPr lang="en-US" sz="1600" dirty="0" err="1">
                <a:ea typeface="Cambria Math" panose="02040503050406030204" pitchFamily="18" charset="0"/>
                <a:cs typeface="Times New Roman" pitchFamily="18" charset="0"/>
              </a:rPr>
              <a:t>dequeue</a:t>
            </a:r>
            <a:r>
              <a:rPr lang="en-US" sz="1600" dirty="0">
                <a:ea typeface="Cambria Math" panose="02040503050406030204" pitchFamily="18" charset="0"/>
                <a:cs typeface="Times New Roman" pitchFamily="18" charset="0"/>
              </a:rPr>
              <a:t>()</a:t>
            </a:r>
          </a:p>
          <a:p>
            <a:pPr lvl="1" algn="just">
              <a:lnSpc>
                <a:spcPct val="150000"/>
              </a:lnSpc>
              <a:buFont typeface=".AppleSystemUIFont" charset="-120"/>
              <a:buChar char="-"/>
            </a:pPr>
            <a:r>
              <a:rPr lang="en-US" sz="1600" dirty="0">
                <a:ea typeface="Cambria Math" panose="02040503050406030204" pitchFamily="18" charset="0"/>
                <a:cs typeface="Times New Roman" pitchFamily="18" charset="0"/>
              </a:rPr>
              <a:t>peek()</a:t>
            </a:r>
          </a:p>
          <a:p>
            <a:pPr lvl="1" algn="just">
              <a:lnSpc>
                <a:spcPct val="150000"/>
              </a:lnSpc>
              <a:buFont typeface=".AppleSystemUIFont" charset="-120"/>
              <a:buChar char="-"/>
            </a:pPr>
            <a:r>
              <a:rPr lang="en-US" sz="1600" dirty="0" err="1">
                <a:ea typeface="Cambria Math" panose="02040503050406030204" pitchFamily="18" charset="0"/>
                <a:cs typeface="Times New Roman" pitchFamily="18" charset="0"/>
              </a:rPr>
              <a:t>isEmptyQueue</a:t>
            </a:r>
            <a:r>
              <a:rPr lang="en-US" sz="1600" dirty="0">
                <a:ea typeface="Cambria Math" panose="02040503050406030204" pitchFamily="18" charset="0"/>
                <a:cs typeface="Times New Roman" pitchFamily="18" charset="0"/>
              </a:rPr>
              <a:t>()</a:t>
            </a:r>
          </a:p>
          <a:p>
            <a:pPr algn="just">
              <a:lnSpc>
                <a:spcPct val="150000"/>
              </a:lnSpc>
            </a:pPr>
            <a:r>
              <a:rPr lang="en-US" sz="1800" dirty="0">
                <a:ea typeface="Cambria Math" panose="02040503050406030204" pitchFamily="18" charset="0"/>
                <a:cs typeface="Times New Roman" pitchFamily="18" charset="0"/>
              </a:rPr>
              <a:t>Worked examples: Applications</a:t>
            </a:r>
          </a:p>
          <a:p>
            <a:pPr>
              <a:lnSpc>
                <a:spcPct val="150000"/>
              </a:lnSpc>
              <a:spcBef>
                <a:spcPts val="0"/>
              </a:spcBef>
              <a:spcAft>
                <a:spcPts val="600"/>
              </a:spcAft>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1854747866"/>
      </p:ext>
    </p:extLst>
  </p:cSld>
  <p:clrMapOvr>
    <a:masterClrMapping/>
  </p:clrMapOvr>
  <p:transition>
    <p:wipe dir="u"/>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Find grandchildren - example</a:t>
            </a:r>
          </a:p>
        </p:txBody>
      </p:sp>
      <p:sp>
        <p:nvSpPr>
          <p:cNvPr id="125" name="object 8"/>
          <p:cNvSpPr/>
          <p:nvPr/>
        </p:nvSpPr>
        <p:spPr>
          <a:xfrm>
            <a:off x="7411378" y="667983"/>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26" name="object 9"/>
          <p:cNvSpPr txBox="1"/>
          <p:nvPr/>
        </p:nvSpPr>
        <p:spPr>
          <a:xfrm>
            <a:off x="7523300" y="708608"/>
            <a:ext cx="154937"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H</a:t>
            </a:r>
            <a:endParaRPr sz="1200" b="1">
              <a:solidFill>
                <a:schemeClr val="bg1"/>
              </a:solidFill>
              <a:latin typeface="Verdana (Body)"/>
              <a:cs typeface="Calibri"/>
            </a:endParaRPr>
          </a:p>
        </p:txBody>
      </p:sp>
      <p:sp>
        <p:nvSpPr>
          <p:cNvPr id="127" name="object 11"/>
          <p:cNvSpPr/>
          <p:nvPr/>
        </p:nvSpPr>
        <p:spPr>
          <a:xfrm>
            <a:off x="6703927" y="1113409"/>
            <a:ext cx="408098" cy="352424"/>
          </a:xfrm>
          <a:prstGeom prst="ellipse">
            <a:avLst/>
          </a:prstGeom>
          <a:solidFill>
            <a:srgbClr val="C00000"/>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28" name="object 12"/>
          <p:cNvSpPr txBox="1"/>
          <p:nvPr/>
        </p:nvSpPr>
        <p:spPr>
          <a:xfrm>
            <a:off x="6828130" y="1148134"/>
            <a:ext cx="126288"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E</a:t>
            </a:r>
            <a:endParaRPr sz="1200" b="1">
              <a:solidFill>
                <a:schemeClr val="bg1"/>
              </a:solidFill>
              <a:latin typeface="Verdana (Body)"/>
              <a:cs typeface="Calibri"/>
            </a:endParaRPr>
          </a:p>
        </p:txBody>
      </p:sp>
      <p:sp>
        <p:nvSpPr>
          <p:cNvPr id="150" name="object 14"/>
          <p:cNvSpPr/>
          <p:nvPr/>
        </p:nvSpPr>
        <p:spPr>
          <a:xfrm>
            <a:off x="6350177" y="1629011"/>
            <a:ext cx="408098" cy="352424"/>
          </a:xfrm>
          <a:prstGeom prst="ellipse">
            <a:avLst/>
          </a:prstGeom>
          <a:solidFill>
            <a:srgbClr val="00B050"/>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1" name="object 15"/>
          <p:cNvSpPr txBox="1"/>
          <p:nvPr/>
        </p:nvSpPr>
        <p:spPr>
          <a:xfrm>
            <a:off x="6469319" y="1663736"/>
            <a:ext cx="137981" cy="259675"/>
          </a:xfrm>
          <a:prstGeom prst="ellipse">
            <a:avLst/>
          </a:prstGeom>
          <a:noFill/>
        </p:spPr>
        <p:txBody>
          <a:bodyPr vert="horz" wrap="square" lIns="0" tIns="0" rIns="0" bIns="0" rtlCol="0">
            <a:spAutoFit/>
          </a:bodyPr>
          <a:lstStyle/>
          <a:p>
            <a:pPr marL="12700"/>
            <a:r>
              <a:rPr sz="1200" b="1" spc="-10" dirty="0">
                <a:solidFill>
                  <a:schemeClr val="bg1"/>
                </a:solidFill>
                <a:latin typeface="Verdana (Body)"/>
                <a:cs typeface="Calibri"/>
              </a:rPr>
              <a:t>B</a:t>
            </a:r>
            <a:endParaRPr sz="1200" b="1" dirty="0">
              <a:solidFill>
                <a:schemeClr val="bg1"/>
              </a:solidFill>
              <a:latin typeface="Verdana (Body)"/>
              <a:cs typeface="Calibri"/>
            </a:endParaRPr>
          </a:p>
        </p:txBody>
      </p:sp>
      <p:sp>
        <p:nvSpPr>
          <p:cNvPr id="152" name="object 17"/>
          <p:cNvSpPr/>
          <p:nvPr/>
        </p:nvSpPr>
        <p:spPr>
          <a:xfrm>
            <a:off x="7057653" y="1629011"/>
            <a:ext cx="408098" cy="352424"/>
          </a:xfrm>
          <a:prstGeom prst="ellipse">
            <a:avLst/>
          </a:prstGeom>
          <a:solidFill>
            <a:schemeClr val="accent2"/>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3" name="object 18"/>
          <p:cNvSpPr txBox="1"/>
          <p:nvPr/>
        </p:nvSpPr>
        <p:spPr>
          <a:xfrm>
            <a:off x="7184496" y="1663736"/>
            <a:ext cx="120442"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F</a:t>
            </a:r>
            <a:endParaRPr sz="1200" b="1">
              <a:solidFill>
                <a:schemeClr val="bg1"/>
              </a:solidFill>
              <a:latin typeface="Verdana (Body)"/>
              <a:cs typeface="Calibri"/>
            </a:endParaRPr>
          </a:p>
        </p:txBody>
      </p:sp>
      <p:sp>
        <p:nvSpPr>
          <p:cNvPr id="154" name="object 20"/>
          <p:cNvSpPr/>
          <p:nvPr/>
        </p:nvSpPr>
        <p:spPr>
          <a:xfrm>
            <a:off x="8118854" y="1113409"/>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5" name="object 21"/>
          <p:cNvSpPr txBox="1"/>
          <p:nvPr/>
        </p:nvSpPr>
        <p:spPr>
          <a:xfrm>
            <a:off x="8249261" y="1148134"/>
            <a:ext cx="112256"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L</a:t>
            </a:r>
            <a:endParaRPr sz="1200" b="1">
              <a:solidFill>
                <a:schemeClr val="bg1"/>
              </a:solidFill>
              <a:latin typeface="Verdana (Body)"/>
              <a:cs typeface="Calibri"/>
            </a:endParaRPr>
          </a:p>
        </p:txBody>
      </p:sp>
      <p:sp>
        <p:nvSpPr>
          <p:cNvPr id="156" name="object 23"/>
          <p:cNvSpPr/>
          <p:nvPr/>
        </p:nvSpPr>
        <p:spPr>
          <a:xfrm>
            <a:off x="7765128" y="1629011"/>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7" name="object 24"/>
          <p:cNvSpPr txBox="1"/>
          <p:nvPr/>
        </p:nvSpPr>
        <p:spPr>
          <a:xfrm>
            <a:off x="7904806" y="1663736"/>
            <a:ext cx="90624" cy="259675"/>
          </a:xfrm>
          <a:prstGeom prst="ellipse">
            <a:avLst/>
          </a:prstGeom>
          <a:noFill/>
        </p:spPr>
        <p:txBody>
          <a:bodyPr vert="horz" wrap="square" lIns="0" tIns="0" rIns="0" bIns="0" rtlCol="0">
            <a:spAutoFit/>
          </a:bodyPr>
          <a:lstStyle/>
          <a:p>
            <a:pPr marL="12700"/>
            <a:r>
              <a:rPr sz="1200" b="1" spc="-10" dirty="0">
                <a:solidFill>
                  <a:schemeClr val="bg1"/>
                </a:solidFill>
                <a:latin typeface="Verdana (Body)"/>
                <a:cs typeface="Calibri"/>
              </a:rPr>
              <a:t>J</a:t>
            </a:r>
            <a:endParaRPr sz="1200" b="1">
              <a:solidFill>
                <a:schemeClr val="bg1"/>
              </a:solidFill>
              <a:latin typeface="Verdana (Body)"/>
              <a:cs typeface="Calibri"/>
            </a:endParaRPr>
          </a:p>
        </p:txBody>
      </p:sp>
      <p:sp>
        <p:nvSpPr>
          <p:cNvPr id="158" name="object 26"/>
          <p:cNvSpPr/>
          <p:nvPr/>
        </p:nvSpPr>
        <p:spPr>
          <a:xfrm>
            <a:off x="8472580" y="1629011"/>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9" name="object 27"/>
          <p:cNvSpPr txBox="1"/>
          <p:nvPr/>
        </p:nvSpPr>
        <p:spPr>
          <a:xfrm>
            <a:off x="8563320" y="1663736"/>
            <a:ext cx="203463" cy="259675"/>
          </a:xfrm>
          <a:prstGeom prst="ellipse">
            <a:avLst/>
          </a:prstGeom>
          <a:noFill/>
        </p:spPr>
        <p:txBody>
          <a:bodyPr vert="horz" wrap="square" lIns="0" tIns="0" rIns="0" bIns="0" rtlCol="0">
            <a:spAutoFit/>
          </a:bodyPr>
          <a:lstStyle/>
          <a:p>
            <a:pPr marL="12700"/>
            <a:r>
              <a:rPr sz="1200" b="1" spc="-20" dirty="0">
                <a:solidFill>
                  <a:schemeClr val="bg1"/>
                </a:solidFill>
                <a:latin typeface="Verdana (Body)"/>
                <a:cs typeface="Calibri"/>
              </a:rPr>
              <a:t>M</a:t>
            </a:r>
            <a:endParaRPr sz="1200" b="1">
              <a:solidFill>
                <a:schemeClr val="bg1"/>
              </a:solidFill>
              <a:latin typeface="Verdana (Body)"/>
              <a:cs typeface="Calibri"/>
            </a:endParaRPr>
          </a:p>
        </p:txBody>
      </p:sp>
      <p:sp>
        <p:nvSpPr>
          <p:cNvPr id="160" name="object 47"/>
          <p:cNvSpPr/>
          <p:nvPr/>
        </p:nvSpPr>
        <p:spPr>
          <a:xfrm>
            <a:off x="7167884" y="2177010"/>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1" name="object 48"/>
          <p:cNvSpPr txBox="1"/>
          <p:nvPr/>
        </p:nvSpPr>
        <p:spPr>
          <a:xfrm>
            <a:off x="7279082" y="2211735"/>
            <a:ext cx="156691" cy="259675"/>
          </a:xfrm>
          <a:prstGeom prst="ellipse">
            <a:avLst/>
          </a:prstGeom>
          <a:noFill/>
        </p:spPr>
        <p:txBody>
          <a:bodyPr vert="horz" wrap="square" lIns="0" tIns="0" rIns="0" bIns="0" rtlCol="0">
            <a:spAutoFit/>
          </a:bodyPr>
          <a:lstStyle/>
          <a:p>
            <a:pPr marL="12700"/>
            <a:r>
              <a:rPr sz="1200" b="1" spc="-15" dirty="0">
                <a:solidFill>
                  <a:schemeClr val="bg1"/>
                </a:solidFill>
                <a:latin typeface="Verdana (Body)"/>
                <a:cs typeface="Calibri"/>
              </a:rPr>
              <a:t>G</a:t>
            </a:r>
            <a:endParaRPr sz="1200" b="1" dirty="0">
              <a:solidFill>
                <a:schemeClr val="bg1"/>
              </a:solidFill>
              <a:latin typeface="Verdana (Body)"/>
              <a:cs typeface="Calibri"/>
            </a:endParaRPr>
          </a:p>
        </p:txBody>
      </p:sp>
      <p:sp>
        <p:nvSpPr>
          <p:cNvPr id="162" name="object 50"/>
          <p:cNvSpPr/>
          <p:nvPr/>
        </p:nvSpPr>
        <p:spPr>
          <a:xfrm>
            <a:off x="8123288" y="2181064"/>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3" name="object 51"/>
          <p:cNvSpPr txBox="1"/>
          <p:nvPr/>
        </p:nvSpPr>
        <p:spPr>
          <a:xfrm>
            <a:off x="8244657" y="2215789"/>
            <a:ext cx="133304" cy="259675"/>
          </a:xfrm>
          <a:prstGeom prst="ellipse">
            <a:avLst/>
          </a:prstGeom>
          <a:noFill/>
        </p:spPr>
        <p:txBody>
          <a:bodyPr vert="horz" wrap="square" lIns="0" tIns="0" rIns="0" bIns="0" rtlCol="0">
            <a:spAutoFit/>
          </a:bodyPr>
          <a:lstStyle/>
          <a:p>
            <a:pPr marL="12700"/>
            <a:r>
              <a:rPr sz="1200" b="1" spc="-10" dirty="0">
                <a:solidFill>
                  <a:schemeClr val="bg1"/>
                </a:solidFill>
                <a:latin typeface="Verdana (Body)"/>
                <a:cs typeface="Calibri"/>
              </a:rPr>
              <a:t>K</a:t>
            </a:r>
            <a:endParaRPr sz="1200" b="1" dirty="0">
              <a:solidFill>
                <a:schemeClr val="bg1"/>
              </a:solidFill>
              <a:latin typeface="Verdana (Body)"/>
              <a:cs typeface="Calibri"/>
            </a:endParaRPr>
          </a:p>
        </p:txBody>
      </p:sp>
      <p:sp>
        <p:nvSpPr>
          <p:cNvPr id="164" name="object 59"/>
          <p:cNvSpPr/>
          <p:nvPr/>
        </p:nvSpPr>
        <p:spPr>
          <a:xfrm>
            <a:off x="7636856" y="2181064"/>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5" name="object 60"/>
          <p:cNvSpPr txBox="1"/>
          <p:nvPr/>
        </p:nvSpPr>
        <p:spPr>
          <a:xfrm>
            <a:off x="7782655" y="2215789"/>
            <a:ext cx="76592" cy="259675"/>
          </a:xfrm>
          <a:prstGeom prst="ellipse">
            <a:avLst/>
          </a:prstGeom>
          <a:noFill/>
        </p:spPr>
        <p:txBody>
          <a:bodyPr vert="horz" wrap="square" lIns="0" tIns="0" rIns="0" bIns="0" rtlCol="0">
            <a:spAutoFit/>
          </a:bodyPr>
          <a:lstStyle/>
          <a:p>
            <a:pPr marL="12700"/>
            <a:r>
              <a:rPr sz="1200" b="1" spc="-5" dirty="0">
                <a:solidFill>
                  <a:schemeClr val="bg1"/>
                </a:solidFill>
                <a:latin typeface="Verdana (Body)"/>
                <a:cs typeface="Calibri"/>
              </a:rPr>
              <a:t>I</a:t>
            </a:r>
            <a:endParaRPr sz="1200" b="1">
              <a:solidFill>
                <a:schemeClr val="bg1"/>
              </a:solidFill>
              <a:latin typeface="Verdana (Body)"/>
              <a:cs typeface="Calibri"/>
            </a:endParaRPr>
          </a:p>
        </p:txBody>
      </p:sp>
      <p:sp>
        <p:nvSpPr>
          <p:cNvPr id="166" name="object 65"/>
          <p:cNvSpPr/>
          <p:nvPr/>
        </p:nvSpPr>
        <p:spPr>
          <a:xfrm>
            <a:off x="6589557" y="2181064"/>
            <a:ext cx="408098" cy="352424"/>
          </a:xfrm>
          <a:prstGeom prst="ellipse">
            <a:avLst/>
          </a:prstGeom>
          <a:solidFill>
            <a:srgbClr val="7030A0"/>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7" name="object 66"/>
          <p:cNvSpPr txBox="1"/>
          <p:nvPr/>
        </p:nvSpPr>
        <p:spPr>
          <a:xfrm>
            <a:off x="6709670" y="2215789"/>
            <a:ext cx="135643"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C</a:t>
            </a:r>
          </a:p>
        </p:txBody>
      </p:sp>
      <p:sp>
        <p:nvSpPr>
          <p:cNvPr id="168" name="object 71"/>
          <p:cNvSpPr/>
          <p:nvPr/>
        </p:nvSpPr>
        <p:spPr>
          <a:xfrm>
            <a:off x="6103126" y="2181064"/>
            <a:ext cx="408098" cy="352424"/>
          </a:xfrm>
          <a:prstGeom prst="ellipse">
            <a:avLst/>
          </a:prstGeom>
          <a:solidFill>
            <a:srgbClr val="0070C0"/>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9" name="object 72"/>
          <p:cNvSpPr txBox="1"/>
          <p:nvPr/>
        </p:nvSpPr>
        <p:spPr>
          <a:xfrm>
            <a:off x="6219088" y="2215789"/>
            <a:ext cx="145583" cy="259675"/>
          </a:xfrm>
          <a:prstGeom prst="ellipse">
            <a:avLst/>
          </a:prstGeom>
          <a:noFill/>
        </p:spPr>
        <p:txBody>
          <a:bodyPr vert="horz" wrap="square" lIns="0" tIns="0" rIns="0" bIns="0" rtlCol="0">
            <a:spAutoFit/>
          </a:bodyPr>
          <a:lstStyle/>
          <a:p>
            <a:pPr marL="12700"/>
            <a:r>
              <a:rPr sz="1200" b="1" spc="-15" dirty="0">
                <a:solidFill>
                  <a:schemeClr val="bg1"/>
                </a:solidFill>
                <a:latin typeface="Verdana (Body)"/>
                <a:cs typeface="Calibri"/>
              </a:rPr>
              <a:t>A</a:t>
            </a:r>
            <a:endParaRPr sz="1200" b="1" dirty="0">
              <a:solidFill>
                <a:schemeClr val="bg1"/>
              </a:solidFill>
              <a:latin typeface="Verdana (Body)"/>
              <a:cs typeface="Calibri"/>
            </a:endParaRPr>
          </a:p>
        </p:txBody>
      </p:sp>
      <p:sp>
        <p:nvSpPr>
          <p:cNvPr id="170" name="object 77"/>
          <p:cNvSpPr/>
          <p:nvPr/>
        </p:nvSpPr>
        <p:spPr>
          <a:xfrm>
            <a:off x="6766432" y="2733082"/>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71" name="object 78"/>
          <p:cNvSpPr txBox="1"/>
          <p:nvPr/>
        </p:nvSpPr>
        <p:spPr>
          <a:xfrm>
            <a:off x="6879052" y="2773704"/>
            <a:ext cx="153183"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D</a:t>
            </a:r>
            <a:endParaRPr sz="1200" b="1">
              <a:solidFill>
                <a:schemeClr val="bg1"/>
              </a:solidFill>
              <a:latin typeface="Verdana (Body)"/>
              <a:cs typeface="Calibri"/>
            </a:endParaRPr>
          </a:p>
        </p:txBody>
      </p:sp>
      <p:cxnSp>
        <p:nvCxnSpPr>
          <p:cNvPr id="172" name="直接箭头连接符 123"/>
          <p:cNvCxnSpPr>
            <a:stCxn id="125" idx="5"/>
            <a:endCxn id="154" idx="1"/>
          </p:cNvCxnSpPr>
          <p:nvPr/>
        </p:nvCxnSpPr>
        <p:spPr>
          <a:xfrm>
            <a:off x="7759712" y="968796"/>
            <a:ext cx="418907" cy="19622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3" name="直接箭头连接符 124"/>
          <p:cNvCxnSpPr>
            <a:stCxn id="125" idx="3"/>
            <a:endCxn id="127" idx="7"/>
          </p:cNvCxnSpPr>
          <p:nvPr/>
        </p:nvCxnSpPr>
        <p:spPr>
          <a:xfrm flipH="1">
            <a:off x="7052260" y="968796"/>
            <a:ext cx="418883" cy="19622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4" name="直接箭头连接符 125"/>
          <p:cNvCxnSpPr>
            <a:stCxn id="127" idx="4"/>
            <a:endCxn id="150" idx="7"/>
          </p:cNvCxnSpPr>
          <p:nvPr/>
        </p:nvCxnSpPr>
        <p:spPr>
          <a:xfrm flipH="1">
            <a:off x="6698510" y="1465834"/>
            <a:ext cx="209467"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5" name="直接箭头连接符 126"/>
          <p:cNvCxnSpPr>
            <a:stCxn id="154" idx="3"/>
            <a:endCxn id="156" idx="0"/>
          </p:cNvCxnSpPr>
          <p:nvPr/>
        </p:nvCxnSpPr>
        <p:spPr>
          <a:xfrm flipH="1">
            <a:off x="7969178" y="1414222"/>
            <a:ext cx="209441"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6" name="直接箭头连接符 127"/>
          <p:cNvCxnSpPr>
            <a:stCxn id="127" idx="4"/>
            <a:endCxn id="152" idx="1"/>
          </p:cNvCxnSpPr>
          <p:nvPr/>
        </p:nvCxnSpPr>
        <p:spPr>
          <a:xfrm>
            <a:off x="6907977" y="1465834"/>
            <a:ext cx="209441"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7" name="直接箭头连接符 128"/>
          <p:cNvCxnSpPr>
            <a:stCxn id="154" idx="5"/>
            <a:endCxn id="158" idx="0"/>
          </p:cNvCxnSpPr>
          <p:nvPr/>
        </p:nvCxnSpPr>
        <p:spPr>
          <a:xfrm>
            <a:off x="8467187" y="1414222"/>
            <a:ext cx="209442"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8" name="直接箭头连接符 129"/>
          <p:cNvCxnSpPr>
            <a:stCxn id="150" idx="4"/>
            <a:endCxn id="166" idx="0"/>
          </p:cNvCxnSpPr>
          <p:nvPr/>
        </p:nvCxnSpPr>
        <p:spPr>
          <a:xfrm>
            <a:off x="6554226" y="1981435"/>
            <a:ext cx="239380"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9" name="直接箭头连接符 130"/>
          <p:cNvCxnSpPr>
            <a:stCxn id="150" idx="4"/>
            <a:endCxn id="168" idx="0"/>
          </p:cNvCxnSpPr>
          <p:nvPr/>
        </p:nvCxnSpPr>
        <p:spPr>
          <a:xfrm flipH="1">
            <a:off x="6307176" y="1981435"/>
            <a:ext cx="247050"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0" name="直接箭头连接符 131"/>
          <p:cNvCxnSpPr>
            <a:stCxn id="156" idx="4"/>
            <a:endCxn id="164" idx="0"/>
          </p:cNvCxnSpPr>
          <p:nvPr/>
        </p:nvCxnSpPr>
        <p:spPr>
          <a:xfrm flipH="1">
            <a:off x="7840906" y="1981435"/>
            <a:ext cx="128272"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1" name="直接箭头连接符 132"/>
          <p:cNvCxnSpPr>
            <a:stCxn id="152" idx="4"/>
            <a:endCxn id="160" idx="0"/>
          </p:cNvCxnSpPr>
          <p:nvPr/>
        </p:nvCxnSpPr>
        <p:spPr>
          <a:xfrm>
            <a:off x="7261702" y="1981435"/>
            <a:ext cx="110231" cy="19557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2" name="直接箭头连接符 133"/>
          <p:cNvCxnSpPr>
            <a:stCxn id="156" idx="4"/>
            <a:endCxn id="162" idx="0"/>
          </p:cNvCxnSpPr>
          <p:nvPr/>
        </p:nvCxnSpPr>
        <p:spPr>
          <a:xfrm>
            <a:off x="7969178" y="1981435"/>
            <a:ext cx="358159"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3" name="直接箭头连接符 134"/>
          <p:cNvCxnSpPr>
            <a:stCxn id="166" idx="4"/>
            <a:endCxn id="170" idx="0"/>
          </p:cNvCxnSpPr>
          <p:nvPr/>
        </p:nvCxnSpPr>
        <p:spPr>
          <a:xfrm>
            <a:off x="6793607" y="2533488"/>
            <a:ext cx="176875" cy="199593"/>
          </a:xfrm>
          <a:prstGeom prst="straightConnector1">
            <a:avLst/>
          </a:prstGeom>
          <a:noFill/>
          <a:ln w="38100" cap="flat" cmpd="sng" algn="ctr">
            <a:solidFill>
              <a:srgbClr val="4F81BD">
                <a:shade val="95000"/>
                <a:satMod val="105000"/>
              </a:srgbClr>
            </a:solidFill>
            <a:prstDash val="solid"/>
            <a:tailEnd type="triangle"/>
          </a:ln>
          <a:effectLst/>
        </p:spPr>
      </p:cxnSp>
      <p:sp>
        <p:nvSpPr>
          <p:cNvPr id="51" name="Content Placeholder 2">
            <a:extLst>
              <a:ext uri="{FF2B5EF4-FFF2-40B4-BE49-F238E27FC236}">
                <a16:creationId xmlns:a16="http://schemas.microsoft.com/office/drawing/2014/main" id="{62DAA561-B2DA-4DBE-8FF0-1D65D96B4BD0}"/>
              </a:ext>
            </a:extLst>
          </p:cNvPr>
          <p:cNvSpPr txBox="1">
            <a:spLocks/>
          </p:cNvSpPr>
          <p:nvPr/>
        </p:nvSpPr>
        <p:spPr>
          <a:xfrm>
            <a:off x="-1617" y="-1888197"/>
            <a:ext cx="5156192" cy="2412293"/>
          </a:xfrm>
          <a:prstGeom prst="rect">
            <a:avLst/>
          </a:prstGeom>
          <a:solidFill>
            <a:schemeClr val="bg1"/>
          </a:solidFill>
          <a:ln w="19050">
            <a:solidFill>
              <a:srgbClr val="C0000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void</a:t>
            </a:r>
            <a:r>
              <a:rPr lang="en-US" sz="1200" b="1" dirty="0">
                <a:solidFill>
                  <a:prstClr val="black"/>
                </a:solidFill>
                <a:latin typeface="Courier New" panose="02070309020205020404" pitchFamily="49" charset="0"/>
                <a:cs typeface="Courier New" panose="02070309020205020404" pitchFamily="49" charset="0"/>
              </a:rPr>
              <a:t> </a:t>
            </a:r>
            <a:r>
              <a:rPr lang="en-US" sz="1200" b="1" dirty="0" err="1">
                <a:solidFill>
                  <a:srgbClr val="C00000"/>
                </a:solidFill>
                <a:latin typeface="Courier New" panose="02070309020205020404" pitchFamily="49" charset="0"/>
                <a:cs typeface="Courier New" panose="02070309020205020404" pitchFamily="49" charset="0"/>
              </a:rPr>
              <a:t>findgrandchildren</a:t>
            </a:r>
            <a:r>
              <a:rPr lang="en-US" sz="1200" dirty="0">
                <a:solidFill>
                  <a:prstClr val="black"/>
                </a:solidFill>
                <a:latin typeface="Courier New" panose="02070309020205020404" pitchFamily="49" charset="0"/>
                <a:cs typeface="Courier New" panose="02070309020205020404" pitchFamily="49" charset="0"/>
              </a:rPr>
              <a:t>(</a:t>
            </a:r>
            <a:r>
              <a:rPr lang="en-US" sz="1200" dirty="0" err="1">
                <a:solidFill>
                  <a:prstClr val="black"/>
                </a:solidFill>
                <a:latin typeface="Courier New" panose="02070309020205020404" pitchFamily="49" charset="0"/>
                <a:cs typeface="Courier New" panose="02070309020205020404" pitchFamily="49" charset="0"/>
              </a:rPr>
              <a:t>BTNode</a:t>
            </a:r>
            <a:r>
              <a:rPr lang="en-US" sz="1200" dirty="0">
                <a:solidFill>
                  <a:prstClr val="black"/>
                </a:solidFill>
                <a:latin typeface="Courier New" panose="02070309020205020404" pitchFamily="49" charset="0"/>
                <a:cs typeface="Courier New" panose="02070309020205020404" pitchFamily="49" charset="0"/>
              </a:rPr>
              <a:t> *cur, int c){</a:t>
            </a:r>
          </a:p>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    </a:t>
            </a:r>
            <a:r>
              <a:rPr lang="en-SG" sz="1200" dirty="0">
                <a:latin typeface="Courier New" panose="02070309020205020404" pitchFamily="49" charset="0"/>
                <a:cs typeface="Courier New" panose="02070309020205020404" pitchFamily="49" charset="0"/>
              </a:rPr>
              <a:t>if (cur == NULL) return;</a:t>
            </a:r>
            <a:endParaRPr lang="en-SG" sz="600" dirty="0">
              <a:latin typeface="Courier New" panose="02070309020205020404" pitchFamily="49" charset="0"/>
              <a:cs typeface="Courier New" panose="02070309020205020404" pitchFamily="49" charset="0"/>
            </a:endParaRPr>
          </a:p>
          <a:p>
            <a:pPr marL="0" indent="0">
              <a:lnSpc>
                <a:spcPct val="100000"/>
              </a:lnSpc>
              <a:spcBef>
                <a:spcPts val="300"/>
              </a:spcBef>
              <a:buNone/>
            </a:pPr>
            <a:r>
              <a:rPr lang="en-SG" sz="1200" dirty="0">
                <a:latin typeface="Courier New" panose="02070309020205020404" pitchFamily="49" charset="0"/>
                <a:cs typeface="Courier New" panose="02070309020205020404" pitchFamily="49" charset="0"/>
              </a:rPr>
              <a:t>    </a:t>
            </a:r>
            <a:r>
              <a:rPr lang="en-SG" sz="1200" dirty="0">
                <a:solidFill>
                  <a:prstClr val="black"/>
                </a:solidFill>
                <a:latin typeface="Courier New" panose="02070309020205020404" pitchFamily="49" charset="0"/>
                <a:cs typeface="Courier New" panose="02070309020205020404" pitchFamily="49" charset="0"/>
              </a:rPr>
              <a:t>if (c == k){ </a:t>
            </a:r>
            <a:r>
              <a:rPr lang="en-SG" sz="1200" dirty="0">
                <a:solidFill>
                  <a:schemeClr val="tx1">
                    <a:lumMod val="50000"/>
                    <a:lumOff val="50000"/>
                  </a:schemeClr>
                </a:solidFill>
                <a:latin typeface="Courier New" panose="02070309020205020404" pitchFamily="49" charset="0"/>
                <a:cs typeface="Courier New" panose="02070309020205020404" pitchFamily="49" charset="0"/>
              </a:rPr>
              <a:t>//grandchild=2levels; k=2</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r>
              <a:rPr lang="en-SG" sz="1200" dirty="0" err="1">
                <a:solidFill>
                  <a:prstClr val="black"/>
                </a:solidFill>
                <a:latin typeface="Courier New" panose="02070309020205020404" pitchFamily="49" charset="0"/>
                <a:cs typeface="Courier New" panose="02070309020205020404" pitchFamily="49" charset="0"/>
              </a:rPr>
              <a:t>printf</a:t>
            </a:r>
            <a:r>
              <a:rPr lang="en-SG" sz="1200" dirty="0">
                <a:solidFill>
                  <a:prstClr val="black"/>
                </a:solidFill>
                <a:latin typeface="Courier New" panose="02070309020205020404" pitchFamily="49" charset="0"/>
                <a:cs typeface="Courier New" panose="02070309020205020404" pitchFamily="49" charset="0"/>
              </a:rPr>
              <a:t>(“%d ”, cur-&gt;item);</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return;</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 (c &lt; k){</a:t>
            </a:r>
          </a:p>
          <a:p>
            <a:pPr marL="0" indent="0">
              <a:lnSpc>
                <a:spcPct val="100000"/>
              </a:lnSpc>
              <a:spcBef>
                <a:spcPts val="300"/>
              </a:spcBef>
              <a:buNone/>
            </a:pPr>
            <a:r>
              <a:rPr lang="en-SG" sz="1200" b="1" dirty="0">
                <a:solidFill>
                  <a:srgbClr val="00B050"/>
                </a:solidFill>
                <a:latin typeface="Courier New" panose="02070309020205020404" pitchFamily="49" charset="0"/>
                <a:cs typeface="Courier New" panose="02070309020205020404" pitchFamily="49" charset="0"/>
              </a:rPr>
              <a:t>       </a:t>
            </a:r>
            <a:r>
              <a:rPr lang="en-SG" sz="1200" b="1" dirty="0" err="1">
                <a:solidFill>
                  <a:srgbClr val="00B050"/>
                </a:solidFill>
                <a:latin typeface="Courier New" panose="02070309020205020404" pitchFamily="49" charset="0"/>
                <a:cs typeface="Courier New" panose="02070309020205020404" pitchFamily="49" charset="0"/>
              </a:rPr>
              <a:t>findgrandchildren</a:t>
            </a:r>
            <a:r>
              <a:rPr lang="en-SG" sz="1200" b="1" dirty="0">
                <a:solidFill>
                  <a:srgbClr val="00B050"/>
                </a:solidFill>
                <a:latin typeface="Courier New" panose="02070309020205020404" pitchFamily="49" charset="0"/>
                <a:cs typeface="Courier New" panose="02070309020205020404" pitchFamily="49" charset="0"/>
              </a:rPr>
              <a:t>(cur-&gt;left, c+1);</a:t>
            </a:r>
          </a:p>
          <a:p>
            <a:pPr marL="0" indent="0">
              <a:lnSpc>
                <a:spcPct val="100000"/>
              </a:lnSpc>
              <a:spcBef>
                <a:spcPts val="300"/>
              </a:spcBef>
              <a:buNone/>
            </a:pPr>
            <a:r>
              <a:rPr lang="en-SG" sz="1200" b="1" dirty="0">
                <a:solidFill>
                  <a:schemeClr val="accent2"/>
                </a:solidFill>
                <a:latin typeface="Courier New" panose="02070309020205020404" pitchFamily="49" charset="0"/>
                <a:cs typeface="Courier New" panose="02070309020205020404" pitchFamily="49" charset="0"/>
              </a:rPr>
              <a:t>       </a:t>
            </a:r>
            <a:r>
              <a:rPr lang="en-SG" sz="1200" b="1" dirty="0" err="1">
                <a:solidFill>
                  <a:schemeClr val="accent2"/>
                </a:solidFill>
                <a:latin typeface="Courier New" panose="02070309020205020404" pitchFamily="49" charset="0"/>
                <a:cs typeface="Courier New" panose="02070309020205020404" pitchFamily="49" charset="0"/>
              </a:rPr>
              <a:t>findgrandchildren</a:t>
            </a:r>
            <a:r>
              <a:rPr lang="en-SG" sz="1200" b="1" dirty="0">
                <a:solidFill>
                  <a:schemeClr val="accent2"/>
                </a:solidFill>
                <a:latin typeface="Courier New" panose="02070309020205020404" pitchFamily="49" charset="0"/>
                <a:cs typeface="Courier New" panose="02070309020205020404" pitchFamily="49" charset="0"/>
              </a:rPr>
              <a:t>(cur-&gt;right, c+1);</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a:t>
            </a:r>
          </a:p>
        </p:txBody>
      </p:sp>
      <p:sp>
        <p:nvSpPr>
          <p:cNvPr id="53" name="TextBox 52">
            <a:extLst>
              <a:ext uri="{FF2B5EF4-FFF2-40B4-BE49-F238E27FC236}">
                <a16:creationId xmlns:a16="http://schemas.microsoft.com/office/drawing/2014/main" id="{F39E9AEB-D0D7-4EBC-8089-872B327804CF}"/>
              </a:ext>
            </a:extLst>
          </p:cNvPr>
          <p:cNvSpPr txBox="1"/>
          <p:nvPr/>
        </p:nvSpPr>
        <p:spPr>
          <a:xfrm>
            <a:off x="-1618" y="-2315198"/>
            <a:ext cx="5156191" cy="369332"/>
          </a:xfrm>
          <a:prstGeom prst="rect">
            <a:avLst/>
          </a:prstGeom>
          <a:noFill/>
        </p:spPr>
        <p:txBody>
          <a:bodyPr wrap="square">
            <a:spAutoFit/>
          </a:bodyPr>
          <a:lstStyle/>
          <a:p>
            <a:pPr algn="ctr"/>
            <a:r>
              <a:rPr lang="en-US" sz="1800" b="1" dirty="0">
                <a:latin typeface="Courier New" panose="02070309020205020404" pitchFamily="49" charset="0"/>
                <a:cs typeface="Courier New" panose="02070309020205020404" pitchFamily="49" charset="0"/>
              </a:rPr>
              <a:t>E.g. </a:t>
            </a:r>
            <a:r>
              <a:rPr lang="en-US" sz="1800" b="1" dirty="0" err="1">
                <a:latin typeface="Courier New" panose="02070309020205020404" pitchFamily="49" charset="0"/>
                <a:cs typeface="Courier New" panose="02070309020205020404" pitchFamily="49" charset="0"/>
              </a:rPr>
              <a:t>findgrandchildren</a:t>
            </a:r>
            <a:r>
              <a:rPr lang="en-US" sz="1800" b="1" dirty="0">
                <a:latin typeface="Courier New" panose="02070309020205020404" pitchFamily="49" charset="0"/>
                <a:cs typeface="Courier New" panose="02070309020205020404" pitchFamily="49" charset="0"/>
              </a:rPr>
              <a:t>(E,0);</a:t>
            </a:r>
            <a:endParaRPr lang="en-SG" b="1" dirty="0"/>
          </a:p>
        </p:txBody>
      </p:sp>
      <p:sp>
        <p:nvSpPr>
          <p:cNvPr id="55" name="TextBox 54">
            <a:extLst>
              <a:ext uri="{FF2B5EF4-FFF2-40B4-BE49-F238E27FC236}">
                <a16:creationId xmlns:a16="http://schemas.microsoft.com/office/drawing/2014/main" id="{84085B94-58FD-494B-9919-79363F9C6635}"/>
              </a:ext>
            </a:extLst>
          </p:cNvPr>
          <p:cNvSpPr txBox="1"/>
          <p:nvPr/>
        </p:nvSpPr>
        <p:spPr>
          <a:xfrm>
            <a:off x="4225392" y="150672"/>
            <a:ext cx="929507" cy="369332"/>
          </a:xfrm>
          <a:prstGeom prst="rect">
            <a:avLst/>
          </a:prstGeom>
          <a:noFill/>
        </p:spPr>
        <p:txBody>
          <a:bodyPr wrap="square">
            <a:spAutoFit/>
          </a:bodyPr>
          <a:lstStyle/>
          <a:p>
            <a:r>
              <a:rPr lang="en-US" b="1" dirty="0">
                <a:solidFill>
                  <a:srgbClr val="C00000"/>
                </a:solidFill>
                <a:latin typeface="Courier New" panose="02070309020205020404" pitchFamily="49" charset="0"/>
                <a:cs typeface="Courier New" panose="02070309020205020404" pitchFamily="49" charset="0"/>
              </a:rPr>
              <a:t>c</a:t>
            </a:r>
            <a:r>
              <a:rPr lang="en-US" sz="1800" b="1" dirty="0">
                <a:solidFill>
                  <a:srgbClr val="C00000"/>
                </a:solidFill>
                <a:latin typeface="Courier New" panose="02070309020205020404" pitchFamily="49" charset="0"/>
                <a:cs typeface="Courier New" panose="02070309020205020404" pitchFamily="49" charset="0"/>
              </a:rPr>
              <a:t> = 0</a:t>
            </a:r>
            <a:endParaRPr lang="en-SG" b="1" dirty="0">
              <a:solidFill>
                <a:srgbClr val="C00000"/>
              </a:solidFill>
            </a:endParaRPr>
          </a:p>
        </p:txBody>
      </p:sp>
      <p:sp>
        <p:nvSpPr>
          <p:cNvPr id="56" name="Content Placeholder 2">
            <a:extLst>
              <a:ext uri="{FF2B5EF4-FFF2-40B4-BE49-F238E27FC236}">
                <a16:creationId xmlns:a16="http://schemas.microsoft.com/office/drawing/2014/main" id="{876AA582-38A0-4EA9-BC98-F2B4F5214564}"/>
              </a:ext>
            </a:extLst>
          </p:cNvPr>
          <p:cNvSpPr txBox="1">
            <a:spLocks/>
          </p:cNvSpPr>
          <p:nvPr/>
        </p:nvSpPr>
        <p:spPr>
          <a:xfrm>
            <a:off x="150783" y="673213"/>
            <a:ext cx="5156192" cy="2412293"/>
          </a:xfrm>
          <a:prstGeom prst="rect">
            <a:avLst/>
          </a:prstGeom>
          <a:solidFill>
            <a:schemeClr val="bg1"/>
          </a:solidFill>
          <a:ln w="19050">
            <a:solidFill>
              <a:schemeClr val="accent2"/>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void</a:t>
            </a:r>
            <a:r>
              <a:rPr lang="en-US" sz="1200" b="1" dirty="0">
                <a:solidFill>
                  <a:prstClr val="black"/>
                </a:solidFill>
                <a:latin typeface="Courier New" panose="02070309020205020404" pitchFamily="49" charset="0"/>
                <a:cs typeface="Courier New" panose="02070309020205020404" pitchFamily="49" charset="0"/>
              </a:rPr>
              <a:t> </a:t>
            </a:r>
            <a:r>
              <a:rPr lang="en-US" sz="1200" b="1" dirty="0" err="1">
                <a:solidFill>
                  <a:schemeClr val="accent2"/>
                </a:solidFill>
                <a:latin typeface="Courier New" panose="02070309020205020404" pitchFamily="49" charset="0"/>
                <a:cs typeface="Courier New" panose="02070309020205020404" pitchFamily="49" charset="0"/>
              </a:rPr>
              <a:t>findgrandchildren</a:t>
            </a:r>
            <a:r>
              <a:rPr lang="en-US" sz="1200" dirty="0">
                <a:solidFill>
                  <a:prstClr val="black"/>
                </a:solidFill>
                <a:latin typeface="Courier New" panose="02070309020205020404" pitchFamily="49" charset="0"/>
                <a:cs typeface="Courier New" panose="02070309020205020404" pitchFamily="49" charset="0"/>
              </a:rPr>
              <a:t>(</a:t>
            </a:r>
            <a:r>
              <a:rPr lang="en-US" sz="1200" dirty="0" err="1">
                <a:solidFill>
                  <a:prstClr val="black"/>
                </a:solidFill>
                <a:latin typeface="Courier New" panose="02070309020205020404" pitchFamily="49" charset="0"/>
                <a:cs typeface="Courier New" panose="02070309020205020404" pitchFamily="49" charset="0"/>
              </a:rPr>
              <a:t>BTNode</a:t>
            </a:r>
            <a:r>
              <a:rPr lang="en-US" sz="1200" dirty="0">
                <a:solidFill>
                  <a:prstClr val="black"/>
                </a:solidFill>
                <a:latin typeface="Courier New" panose="02070309020205020404" pitchFamily="49" charset="0"/>
                <a:cs typeface="Courier New" panose="02070309020205020404" pitchFamily="49" charset="0"/>
              </a:rPr>
              <a:t> *cur, int c){</a:t>
            </a:r>
          </a:p>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    </a:t>
            </a:r>
            <a:r>
              <a:rPr lang="en-SG" sz="1200" dirty="0">
                <a:latin typeface="Courier New" panose="02070309020205020404" pitchFamily="49" charset="0"/>
                <a:cs typeface="Courier New" panose="02070309020205020404" pitchFamily="49" charset="0"/>
              </a:rPr>
              <a:t>if (cur == NULL) return;</a:t>
            </a:r>
            <a:endParaRPr lang="en-SG" sz="600" dirty="0">
              <a:latin typeface="Courier New" panose="02070309020205020404" pitchFamily="49" charset="0"/>
              <a:cs typeface="Courier New" panose="02070309020205020404" pitchFamily="49" charset="0"/>
            </a:endParaRPr>
          </a:p>
          <a:p>
            <a:pPr marL="0" indent="0">
              <a:lnSpc>
                <a:spcPct val="100000"/>
              </a:lnSpc>
              <a:spcBef>
                <a:spcPts val="300"/>
              </a:spcBef>
              <a:buNone/>
            </a:pPr>
            <a:r>
              <a:rPr lang="en-SG" sz="1200" dirty="0">
                <a:latin typeface="Courier New" panose="02070309020205020404" pitchFamily="49" charset="0"/>
                <a:cs typeface="Courier New" panose="02070309020205020404" pitchFamily="49" charset="0"/>
              </a:rPr>
              <a:t>    </a:t>
            </a:r>
            <a:r>
              <a:rPr lang="en-SG" sz="1200" dirty="0">
                <a:solidFill>
                  <a:prstClr val="black"/>
                </a:solidFill>
                <a:latin typeface="Courier New" panose="02070309020205020404" pitchFamily="49" charset="0"/>
                <a:cs typeface="Courier New" panose="02070309020205020404" pitchFamily="49" charset="0"/>
              </a:rPr>
              <a:t>if (c == k){ </a:t>
            </a:r>
            <a:r>
              <a:rPr lang="en-SG" sz="1200" dirty="0">
                <a:solidFill>
                  <a:schemeClr val="tx1">
                    <a:lumMod val="50000"/>
                    <a:lumOff val="50000"/>
                  </a:schemeClr>
                </a:solidFill>
                <a:latin typeface="Courier New" panose="02070309020205020404" pitchFamily="49" charset="0"/>
                <a:cs typeface="Courier New" panose="02070309020205020404" pitchFamily="49" charset="0"/>
              </a:rPr>
              <a:t>//grandchild=2levels; k=2</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r>
              <a:rPr lang="en-SG" sz="1200" dirty="0" err="1">
                <a:solidFill>
                  <a:prstClr val="black"/>
                </a:solidFill>
                <a:latin typeface="Courier New" panose="02070309020205020404" pitchFamily="49" charset="0"/>
                <a:cs typeface="Courier New" panose="02070309020205020404" pitchFamily="49" charset="0"/>
              </a:rPr>
              <a:t>printf</a:t>
            </a:r>
            <a:r>
              <a:rPr lang="en-SG" sz="1200" dirty="0">
                <a:solidFill>
                  <a:prstClr val="black"/>
                </a:solidFill>
                <a:latin typeface="Courier New" panose="02070309020205020404" pitchFamily="49" charset="0"/>
                <a:cs typeface="Courier New" panose="02070309020205020404" pitchFamily="49" charset="0"/>
              </a:rPr>
              <a:t>(“%d ”, cur-&gt;item);</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return;</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 (c &lt; k){</a:t>
            </a:r>
          </a:p>
          <a:p>
            <a:pPr marL="0" indent="0">
              <a:lnSpc>
                <a:spcPct val="100000"/>
              </a:lnSpc>
              <a:spcBef>
                <a:spcPts val="300"/>
              </a:spcBef>
              <a:buNone/>
            </a:pPr>
            <a:r>
              <a:rPr lang="en-SG" sz="1200" b="1" dirty="0">
                <a:solidFill>
                  <a:srgbClr val="0070C0"/>
                </a:solidFill>
                <a:latin typeface="Courier New" panose="02070309020205020404" pitchFamily="49" charset="0"/>
                <a:cs typeface="Courier New" panose="02070309020205020404" pitchFamily="49" charset="0"/>
              </a:rPr>
              <a:t>       </a:t>
            </a:r>
            <a:r>
              <a:rPr lang="en-SG" sz="1200" b="1" dirty="0" err="1">
                <a:solidFill>
                  <a:srgbClr val="0070C0"/>
                </a:solidFill>
                <a:latin typeface="Courier New" panose="02070309020205020404" pitchFamily="49" charset="0"/>
                <a:cs typeface="Courier New" panose="02070309020205020404" pitchFamily="49" charset="0"/>
              </a:rPr>
              <a:t>findgrandchildren</a:t>
            </a:r>
            <a:r>
              <a:rPr lang="en-SG" sz="1200" b="1" dirty="0">
                <a:solidFill>
                  <a:srgbClr val="0070C0"/>
                </a:solidFill>
                <a:latin typeface="Courier New" panose="02070309020205020404" pitchFamily="49" charset="0"/>
                <a:cs typeface="Courier New" panose="02070309020205020404" pitchFamily="49" charset="0"/>
              </a:rPr>
              <a:t>(cur-&gt;left, c+1);</a:t>
            </a:r>
          </a:p>
          <a:p>
            <a:pPr marL="0" indent="0">
              <a:lnSpc>
                <a:spcPct val="100000"/>
              </a:lnSpc>
              <a:spcBef>
                <a:spcPts val="300"/>
              </a:spcBef>
              <a:buNone/>
            </a:pPr>
            <a:r>
              <a:rPr lang="en-SG" sz="1200" b="1" dirty="0">
                <a:solidFill>
                  <a:srgbClr val="7030A0"/>
                </a:solidFill>
                <a:latin typeface="Courier New" panose="02070309020205020404" pitchFamily="49" charset="0"/>
                <a:cs typeface="Courier New" panose="02070309020205020404" pitchFamily="49" charset="0"/>
              </a:rPr>
              <a:t>       </a:t>
            </a:r>
            <a:r>
              <a:rPr lang="en-SG" sz="1200" b="1" dirty="0" err="1">
                <a:solidFill>
                  <a:srgbClr val="7030A0"/>
                </a:solidFill>
                <a:latin typeface="Courier New" panose="02070309020205020404" pitchFamily="49" charset="0"/>
                <a:cs typeface="Courier New" panose="02070309020205020404" pitchFamily="49" charset="0"/>
              </a:rPr>
              <a:t>findgrandchildren</a:t>
            </a:r>
            <a:r>
              <a:rPr lang="en-SG" sz="1200" b="1" dirty="0">
                <a:solidFill>
                  <a:srgbClr val="7030A0"/>
                </a:solidFill>
                <a:latin typeface="Courier New" panose="02070309020205020404" pitchFamily="49" charset="0"/>
                <a:cs typeface="Courier New" panose="02070309020205020404" pitchFamily="49" charset="0"/>
              </a:rPr>
              <a:t>(cur-&gt;right, c+1);</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a:t>
            </a:r>
          </a:p>
        </p:txBody>
      </p:sp>
      <p:sp>
        <p:nvSpPr>
          <p:cNvPr id="57" name="TextBox 56">
            <a:extLst>
              <a:ext uri="{FF2B5EF4-FFF2-40B4-BE49-F238E27FC236}">
                <a16:creationId xmlns:a16="http://schemas.microsoft.com/office/drawing/2014/main" id="{E35460C6-13DE-4E6A-9D5D-90F3BC7F4D82}"/>
              </a:ext>
            </a:extLst>
          </p:cNvPr>
          <p:cNvSpPr txBox="1"/>
          <p:nvPr/>
        </p:nvSpPr>
        <p:spPr>
          <a:xfrm>
            <a:off x="4377468" y="2716174"/>
            <a:ext cx="929507" cy="369332"/>
          </a:xfrm>
          <a:prstGeom prst="rect">
            <a:avLst/>
          </a:prstGeom>
          <a:noFill/>
        </p:spPr>
        <p:txBody>
          <a:bodyPr wrap="square">
            <a:spAutoFit/>
          </a:bodyPr>
          <a:lstStyle/>
          <a:p>
            <a:r>
              <a:rPr lang="en-US" b="1" dirty="0">
                <a:solidFill>
                  <a:schemeClr val="accent2"/>
                </a:solidFill>
                <a:latin typeface="Courier New" panose="02070309020205020404" pitchFamily="49" charset="0"/>
                <a:cs typeface="Courier New" panose="02070309020205020404" pitchFamily="49" charset="0"/>
              </a:rPr>
              <a:t>c</a:t>
            </a:r>
            <a:r>
              <a:rPr lang="en-US" sz="1800" b="1" dirty="0">
                <a:solidFill>
                  <a:schemeClr val="accent2"/>
                </a:solidFill>
                <a:latin typeface="Courier New" panose="02070309020205020404" pitchFamily="49" charset="0"/>
                <a:cs typeface="Courier New" panose="02070309020205020404" pitchFamily="49" charset="0"/>
              </a:rPr>
              <a:t> = 1</a:t>
            </a:r>
            <a:endParaRPr lang="en-SG" b="1" dirty="0">
              <a:solidFill>
                <a:schemeClr val="accent2"/>
              </a:solidFill>
            </a:endParaRPr>
          </a:p>
        </p:txBody>
      </p:sp>
      <p:cxnSp>
        <p:nvCxnSpPr>
          <p:cNvPr id="9" name="Straight Arrow Connector 8">
            <a:extLst>
              <a:ext uri="{FF2B5EF4-FFF2-40B4-BE49-F238E27FC236}">
                <a16:creationId xmlns:a16="http://schemas.microsoft.com/office/drawing/2014/main" id="{E596DF65-E5D3-4349-B201-834814FE8067}"/>
              </a:ext>
            </a:extLst>
          </p:cNvPr>
          <p:cNvCxnSpPr/>
          <p:nvPr/>
        </p:nvCxnSpPr>
        <p:spPr>
          <a:xfrm>
            <a:off x="1309172" y="-2031"/>
            <a:ext cx="0" cy="6818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F8BE9DF-9005-4A0F-8776-063F34C44BFB}"/>
              </a:ext>
            </a:extLst>
          </p:cNvPr>
          <p:cNvCxnSpPr>
            <a:cxnSpLocks/>
          </p:cNvCxnSpPr>
          <p:nvPr/>
        </p:nvCxnSpPr>
        <p:spPr>
          <a:xfrm flipH="1">
            <a:off x="4225392" y="-1748910"/>
            <a:ext cx="526733"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6EADC18-718A-4C0F-8152-DD6C4EB2D22E}"/>
              </a:ext>
            </a:extLst>
          </p:cNvPr>
          <p:cNvCxnSpPr>
            <a:cxnSpLocks/>
          </p:cNvCxnSpPr>
          <p:nvPr/>
        </p:nvCxnSpPr>
        <p:spPr>
          <a:xfrm flipH="1">
            <a:off x="4173952" y="2674247"/>
            <a:ext cx="526733"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3" name="矩形 2">
            <a:extLst>
              <a:ext uri="{FF2B5EF4-FFF2-40B4-BE49-F238E27FC236}">
                <a16:creationId xmlns:a16="http://schemas.microsoft.com/office/drawing/2014/main" id="{836D5C9F-90EF-4D5D-971B-0E11FA90B51E}"/>
              </a:ext>
            </a:extLst>
          </p:cNvPr>
          <p:cNvSpPr/>
          <p:nvPr/>
        </p:nvSpPr>
        <p:spPr>
          <a:xfrm>
            <a:off x="5866831" y="3820058"/>
            <a:ext cx="3186733" cy="4110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Verdana (Body)"/>
            </a:endParaRPr>
          </a:p>
        </p:txBody>
      </p:sp>
      <p:sp>
        <p:nvSpPr>
          <p:cNvPr id="64" name="文本框 9">
            <a:extLst>
              <a:ext uri="{FF2B5EF4-FFF2-40B4-BE49-F238E27FC236}">
                <a16:creationId xmlns:a16="http://schemas.microsoft.com/office/drawing/2014/main" id="{062EE800-5E95-4F2E-9487-3E0BB4CAC7E6}"/>
              </a:ext>
            </a:extLst>
          </p:cNvPr>
          <p:cNvSpPr txBox="1"/>
          <p:nvPr/>
        </p:nvSpPr>
        <p:spPr>
          <a:xfrm>
            <a:off x="5872333" y="3441768"/>
            <a:ext cx="1106484" cy="369332"/>
          </a:xfrm>
          <a:prstGeom prst="rect">
            <a:avLst/>
          </a:prstGeom>
          <a:noFill/>
        </p:spPr>
        <p:txBody>
          <a:bodyPr wrap="square" rtlCol="0">
            <a:spAutoFit/>
          </a:bodyPr>
          <a:lstStyle/>
          <a:p>
            <a:r>
              <a:rPr lang="en-US" altLang="zh-CN" dirty="0">
                <a:latin typeface="Verdana (Body)"/>
              </a:rPr>
              <a:t>Output: </a:t>
            </a:r>
            <a:endParaRPr lang="zh-CN" altLang="en-US" dirty="0">
              <a:latin typeface="Verdana (Body)"/>
            </a:endParaRPr>
          </a:p>
        </p:txBody>
      </p:sp>
      <p:sp>
        <p:nvSpPr>
          <p:cNvPr id="65" name="文本框 8">
            <a:extLst>
              <a:ext uri="{FF2B5EF4-FFF2-40B4-BE49-F238E27FC236}">
                <a16:creationId xmlns:a16="http://schemas.microsoft.com/office/drawing/2014/main" id="{1C6490BB-320E-4064-9424-C5393B17222C}"/>
              </a:ext>
            </a:extLst>
          </p:cNvPr>
          <p:cNvSpPr txBox="1"/>
          <p:nvPr/>
        </p:nvSpPr>
        <p:spPr>
          <a:xfrm>
            <a:off x="5933564" y="3824622"/>
            <a:ext cx="372942" cy="369332"/>
          </a:xfrm>
          <a:prstGeom prst="rect">
            <a:avLst/>
          </a:prstGeom>
          <a:noFill/>
        </p:spPr>
        <p:txBody>
          <a:bodyPr wrap="square" rtlCol="0">
            <a:spAutoFit/>
          </a:bodyPr>
          <a:lstStyle/>
          <a:p>
            <a:r>
              <a:rPr lang="en-US" altLang="zh-CN" b="1" dirty="0">
                <a:solidFill>
                  <a:schemeClr val="bg1"/>
                </a:solidFill>
                <a:latin typeface="Verdana (Body)"/>
              </a:rPr>
              <a:t>A</a:t>
            </a:r>
            <a:endParaRPr lang="zh-CN" altLang="en-US" b="1" dirty="0">
              <a:solidFill>
                <a:schemeClr val="bg1"/>
              </a:solidFill>
              <a:latin typeface="Verdana (Body)"/>
            </a:endParaRPr>
          </a:p>
        </p:txBody>
      </p:sp>
      <p:sp>
        <p:nvSpPr>
          <p:cNvPr id="66" name="文本框 46">
            <a:extLst>
              <a:ext uri="{FF2B5EF4-FFF2-40B4-BE49-F238E27FC236}">
                <a16:creationId xmlns:a16="http://schemas.microsoft.com/office/drawing/2014/main" id="{68EF8CF9-2AB3-4DF3-B93C-E8B1F9816766}"/>
              </a:ext>
            </a:extLst>
          </p:cNvPr>
          <p:cNvSpPr txBox="1"/>
          <p:nvPr/>
        </p:nvSpPr>
        <p:spPr>
          <a:xfrm>
            <a:off x="6265275" y="3824622"/>
            <a:ext cx="372942" cy="369332"/>
          </a:xfrm>
          <a:prstGeom prst="rect">
            <a:avLst/>
          </a:prstGeom>
          <a:noFill/>
        </p:spPr>
        <p:txBody>
          <a:bodyPr wrap="square" rtlCol="0">
            <a:spAutoFit/>
          </a:bodyPr>
          <a:lstStyle/>
          <a:p>
            <a:r>
              <a:rPr lang="en-US" altLang="zh-CN" b="1" dirty="0">
                <a:solidFill>
                  <a:schemeClr val="bg1"/>
                </a:solidFill>
                <a:latin typeface="Verdana (Body)"/>
              </a:rPr>
              <a:t>C</a:t>
            </a:r>
            <a:endParaRPr lang="zh-CN" altLang="en-US" b="1" dirty="0">
              <a:solidFill>
                <a:schemeClr val="bg1"/>
              </a:solidFill>
              <a:latin typeface="Verdana (Body)"/>
            </a:endParaRPr>
          </a:p>
        </p:txBody>
      </p:sp>
      <p:sp>
        <p:nvSpPr>
          <p:cNvPr id="75" name="Content Placeholder 2">
            <a:extLst>
              <a:ext uri="{FF2B5EF4-FFF2-40B4-BE49-F238E27FC236}">
                <a16:creationId xmlns:a16="http://schemas.microsoft.com/office/drawing/2014/main" id="{6C342766-3D50-4394-B3E9-D1CBE2EFFBD5}"/>
              </a:ext>
            </a:extLst>
          </p:cNvPr>
          <p:cNvSpPr txBox="1">
            <a:spLocks/>
          </p:cNvSpPr>
          <p:nvPr/>
        </p:nvSpPr>
        <p:spPr>
          <a:xfrm>
            <a:off x="293406" y="3238346"/>
            <a:ext cx="5156188" cy="2412293"/>
          </a:xfrm>
          <a:prstGeom prst="rect">
            <a:avLst/>
          </a:prstGeom>
          <a:solidFill>
            <a:schemeClr val="bg1"/>
          </a:solidFill>
          <a:ln w="19050">
            <a:solidFill>
              <a:srgbClr val="7030A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void</a:t>
            </a:r>
            <a:r>
              <a:rPr lang="en-US" sz="1200" b="1" dirty="0">
                <a:solidFill>
                  <a:prstClr val="black"/>
                </a:solidFill>
                <a:latin typeface="Courier New" panose="02070309020205020404" pitchFamily="49" charset="0"/>
                <a:cs typeface="Courier New" panose="02070309020205020404" pitchFamily="49" charset="0"/>
              </a:rPr>
              <a:t> </a:t>
            </a:r>
            <a:r>
              <a:rPr lang="en-US" sz="1200" b="1" dirty="0" err="1">
                <a:solidFill>
                  <a:srgbClr val="7030A0"/>
                </a:solidFill>
                <a:latin typeface="Courier New" panose="02070309020205020404" pitchFamily="49" charset="0"/>
                <a:cs typeface="Courier New" panose="02070309020205020404" pitchFamily="49" charset="0"/>
              </a:rPr>
              <a:t>findgrandchildren</a:t>
            </a:r>
            <a:r>
              <a:rPr lang="en-US" sz="1200" dirty="0">
                <a:solidFill>
                  <a:prstClr val="black"/>
                </a:solidFill>
                <a:latin typeface="Courier New" panose="02070309020205020404" pitchFamily="49" charset="0"/>
                <a:cs typeface="Courier New" panose="02070309020205020404" pitchFamily="49" charset="0"/>
              </a:rPr>
              <a:t>(</a:t>
            </a:r>
            <a:r>
              <a:rPr lang="en-US" sz="1200" dirty="0" err="1">
                <a:solidFill>
                  <a:prstClr val="black"/>
                </a:solidFill>
                <a:latin typeface="Courier New" panose="02070309020205020404" pitchFamily="49" charset="0"/>
                <a:cs typeface="Courier New" panose="02070309020205020404" pitchFamily="49" charset="0"/>
              </a:rPr>
              <a:t>BTNode</a:t>
            </a:r>
            <a:r>
              <a:rPr lang="en-US" sz="1200" dirty="0">
                <a:solidFill>
                  <a:prstClr val="black"/>
                </a:solidFill>
                <a:latin typeface="Courier New" panose="02070309020205020404" pitchFamily="49" charset="0"/>
                <a:cs typeface="Courier New" panose="02070309020205020404" pitchFamily="49" charset="0"/>
              </a:rPr>
              <a:t> *cur, int c){</a:t>
            </a:r>
          </a:p>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    </a:t>
            </a:r>
            <a:r>
              <a:rPr lang="en-SG" sz="1200" dirty="0">
                <a:latin typeface="Courier New" panose="02070309020205020404" pitchFamily="49" charset="0"/>
                <a:cs typeface="Courier New" panose="02070309020205020404" pitchFamily="49" charset="0"/>
              </a:rPr>
              <a:t>if (cur == NULL) return;</a:t>
            </a:r>
            <a:endParaRPr lang="en-SG" sz="600" dirty="0">
              <a:latin typeface="Courier New" panose="02070309020205020404" pitchFamily="49" charset="0"/>
              <a:cs typeface="Courier New" panose="02070309020205020404" pitchFamily="49" charset="0"/>
            </a:endParaRPr>
          </a:p>
          <a:p>
            <a:pPr marL="0" indent="0">
              <a:lnSpc>
                <a:spcPct val="100000"/>
              </a:lnSpc>
              <a:spcBef>
                <a:spcPts val="300"/>
              </a:spcBef>
              <a:buNone/>
            </a:pPr>
            <a:r>
              <a:rPr lang="en-SG" sz="1200" dirty="0">
                <a:latin typeface="Courier New" panose="02070309020205020404" pitchFamily="49" charset="0"/>
                <a:cs typeface="Courier New" panose="02070309020205020404" pitchFamily="49" charset="0"/>
              </a:rPr>
              <a:t>    </a:t>
            </a:r>
            <a:r>
              <a:rPr lang="en-SG" sz="1200" dirty="0">
                <a:solidFill>
                  <a:prstClr val="black"/>
                </a:solidFill>
                <a:latin typeface="Courier New" panose="02070309020205020404" pitchFamily="49" charset="0"/>
                <a:cs typeface="Courier New" panose="02070309020205020404" pitchFamily="49" charset="0"/>
              </a:rPr>
              <a:t>if (c == k){ </a:t>
            </a:r>
            <a:r>
              <a:rPr lang="en-SG" sz="1200" dirty="0">
                <a:solidFill>
                  <a:schemeClr val="tx1">
                    <a:lumMod val="50000"/>
                    <a:lumOff val="50000"/>
                  </a:schemeClr>
                </a:solidFill>
                <a:latin typeface="Courier New" panose="02070309020205020404" pitchFamily="49" charset="0"/>
                <a:cs typeface="Courier New" panose="02070309020205020404" pitchFamily="49" charset="0"/>
              </a:rPr>
              <a:t>//grandchild=2levels; k=2</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r>
              <a:rPr lang="en-SG" sz="1200" dirty="0" err="1">
                <a:solidFill>
                  <a:prstClr val="black"/>
                </a:solidFill>
                <a:latin typeface="Courier New" panose="02070309020205020404" pitchFamily="49" charset="0"/>
                <a:cs typeface="Courier New" panose="02070309020205020404" pitchFamily="49" charset="0"/>
              </a:rPr>
              <a:t>printf</a:t>
            </a:r>
            <a:r>
              <a:rPr lang="en-SG" sz="1200" dirty="0">
                <a:solidFill>
                  <a:prstClr val="black"/>
                </a:solidFill>
                <a:latin typeface="Courier New" panose="02070309020205020404" pitchFamily="49" charset="0"/>
                <a:cs typeface="Courier New" panose="02070309020205020404" pitchFamily="49" charset="0"/>
              </a:rPr>
              <a:t>(“%d ”, cur-&gt;item);</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return;</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 (c &lt; k){</a:t>
            </a:r>
          </a:p>
          <a:p>
            <a:pPr marL="0" indent="0">
              <a:lnSpc>
                <a:spcPct val="100000"/>
              </a:lnSpc>
              <a:spcBef>
                <a:spcPts val="300"/>
              </a:spcBef>
              <a:buNone/>
            </a:pPr>
            <a:r>
              <a:rPr lang="en-SG" sz="1200" b="1" dirty="0">
                <a:solidFill>
                  <a:srgbClr val="0070C0"/>
                </a:solidFill>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findgrandchildren</a:t>
            </a:r>
            <a:r>
              <a:rPr lang="en-SG" sz="1200" b="1" dirty="0">
                <a:latin typeface="Courier New" panose="02070309020205020404" pitchFamily="49" charset="0"/>
                <a:cs typeface="Courier New" panose="02070309020205020404" pitchFamily="49" charset="0"/>
              </a:rPr>
              <a:t>(cur-&gt;left, c+1);</a:t>
            </a:r>
          </a:p>
          <a:p>
            <a:pPr marL="0" indent="0">
              <a:lnSpc>
                <a:spcPct val="100000"/>
              </a:lnSpc>
              <a:spcBef>
                <a:spcPts val="300"/>
              </a:spcBef>
              <a:buNone/>
            </a:pP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findgrandchildren</a:t>
            </a:r>
            <a:r>
              <a:rPr lang="en-SG" sz="1200" b="1" dirty="0">
                <a:latin typeface="Courier New" panose="02070309020205020404" pitchFamily="49" charset="0"/>
                <a:cs typeface="Courier New" panose="02070309020205020404" pitchFamily="49" charset="0"/>
              </a:rPr>
              <a:t>(cur-&gt;right, c+1);</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a:t>
            </a:r>
          </a:p>
        </p:txBody>
      </p:sp>
      <p:sp>
        <p:nvSpPr>
          <p:cNvPr id="76" name="TextBox 75">
            <a:extLst>
              <a:ext uri="{FF2B5EF4-FFF2-40B4-BE49-F238E27FC236}">
                <a16:creationId xmlns:a16="http://schemas.microsoft.com/office/drawing/2014/main" id="{87FC472F-185F-43B3-80F8-3F42C6BB8D2D}"/>
              </a:ext>
            </a:extLst>
          </p:cNvPr>
          <p:cNvSpPr txBox="1"/>
          <p:nvPr/>
        </p:nvSpPr>
        <p:spPr>
          <a:xfrm>
            <a:off x="4520091" y="5281307"/>
            <a:ext cx="929503" cy="369332"/>
          </a:xfrm>
          <a:prstGeom prst="rect">
            <a:avLst/>
          </a:prstGeom>
          <a:noFill/>
        </p:spPr>
        <p:txBody>
          <a:bodyPr wrap="square">
            <a:spAutoFit/>
          </a:bodyPr>
          <a:lstStyle/>
          <a:p>
            <a:r>
              <a:rPr lang="en-US" b="1" dirty="0">
                <a:solidFill>
                  <a:srgbClr val="7030A0"/>
                </a:solidFill>
                <a:latin typeface="Courier New" panose="02070309020205020404" pitchFamily="49" charset="0"/>
                <a:cs typeface="Courier New" panose="02070309020205020404" pitchFamily="49" charset="0"/>
              </a:rPr>
              <a:t>c</a:t>
            </a:r>
            <a:r>
              <a:rPr lang="en-US" sz="1800" b="1" dirty="0">
                <a:solidFill>
                  <a:srgbClr val="7030A0"/>
                </a:solidFill>
                <a:latin typeface="Courier New" panose="02070309020205020404" pitchFamily="49" charset="0"/>
                <a:cs typeface="Courier New" panose="02070309020205020404" pitchFamily="49" charset="0"/>
              </a:rPr>
              <a:t> = 2</a:t>
            </a:r>
            <a:endParaRPr lang="en-SG" b="1" dirty="0">
              <a:solidFill>
                <a:srgbClr val="7030A0"/>
              </a:solidFill>
            </a:endParaRPr>
          </a:p>
        </p:txBody>
      </p:sp>
      <p:cxnSp>
        <p:nvCxnSpPr>
          <p:cNvPr id="77" name="Straight Arrow Connector 76">
            <a:extLst>
              <a:ext uri="{FF2B5EF4-FFF2-40B4-BE49-F238E27FC236}">
                <a16:creationId xmlns:a16="http://schemas.microsoft.com/office/drawing/2014/main" id="{46CC6912-7929-493E-8980-440E0F467F53}"/>
              </a:ext>
            </a:extLst>
          </p:cNvPr>
          <p:cNvCxnSpPr/>
          <p:nvPr/>
        </p:nvCxnSpPr>
        <p:spPr>
          <a:xfrm>
            <a:off x="1451795" y="2769558"/>
            <a:ext cx="0" cy="46573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0D188463-DAE7-4E50-990C-2745B703A5E2}"/>
              </a:ext>
            </a:extLst>
          </p:cNvPr>
          <p:cNvCxnSpPr>
            <a:cxnSpLocks/>
            <a:stCxn id="75" idx="3"/>
            <a:endCxn id="56" idx="3"/>
          </p:cNvCxnSpPr>
          <p:nvPr/>
        </p:nvCxnSpPr>
        <p:spPr>
          <a:xfrm flipH="1" flipV="1">
            <a:off x="5306975" y="1879360"/>
            <a:ext cx="142619" cy="2565133"/>
          </a:xfrm>
          <a:prstGeom prst="bentConnector3">
            <a:avLst>
              <a:gd name="adj1" fmla="val -160287"/>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9" name="文本框 8">
            <a:extLst>
              <a:ext uri="{FF2B5EF4-FFF2-40B4-BE49-F238E27FC236}">
                <a16:creationId xmlns:a16="http://schemas.microsoft.com/office/drawing/2014/main" id="{6EA58C2D-057B-4B51-B8F8-321B8AA9CEBE}"/>
              </a:ext>
            </a:extLst>
          </p:cNvPr>
          <p:cNvSpPr txBox="1"/>
          <p:nvPr/>
        </p:nvSpPr>
        <p:spPr>
          <a:xfrm>
            <a:off x="6609748" y="3820058"/>
            <a:ext cx="372942" cy="369332"/>
          </a:xfrm>
          <a:prstGeom prst="rect">
            <a:avLst/>
          </a:prstGeom>
          <a:noFill/>
        </p:spPr>
        <p:txBody>
          <a:bodyPr wrap="square" rtlCol="0">
            <a:spAutoFit/>
          </a:bodyPr>
          <a:lstStyle/>
          <a:p>
            <a:r>
              <a:rPr lang="en-US" altLang="zh-CN" b="1" dirty="0">
                <a:solidFill>
                  <a:schemeClr val="bg1"/>
                </a:solidFill>
                <a:latin typeface="Verdana (Body)"/>
              </a:rPr>
              <a:t>G</a:t>
            </a:r>
            <a:endParaRPr lang="zh-CN" altLang="en-US" b="1" dirty="0">
              <a:solidFill>
                <a:schemeClr val="bg1"/>
              </a:solidFill>
              <a:latin typeface="Verdana (Body)"/>
            </a:endParaRPr>
          </a:p>
        </p:txBody>
      </p:sp>
      <p:cxnSp>
        <p:nvCxnSpPr>
          <p:cNvPr id="72" name="Straight Arrow Connector 71">
            <a:extLst>
              <a:ext uri="{FF2B5EF4-FFF2-40B4-BE49-F238E27FC236}">
                <a16:creationId xmlns:a16="http://schemas.microsoft.com/office/drawing/2014/main" id="{55893101-41E3-4204-BDA5-9F5C68FA923A}"/>
              </a:ext>
            </a:extLst>
          </p:cNvPr>
          <p:cNvCxnSpPr>
            <a:cxnSpLocks/>
          </p:cNvCxnSpPr>
          <p:nvPr/>
        </p:nvCxnSpPr>
        <p:spPr>
          <a:xfrm flipH="1">
            <a:off x="4456754" y="3387730"/>
            <a:ext cx="526733"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929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fade">
                                      <p:cBhvr>
                                        <p:cTn id="10" dur="500"/>
                                        <p:tgtEl>
                                          <p:spTgt spid="75"/>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fade">
                                      <p:cBhvr>
                                        <p:cTn id="13" dur="500"/>
                                        <p:tgtEl>
                                          <p:spTgt spid="7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2"/>
                                        </p:tgtEl>
                                        <p:attrNameLst>
                                          <p:attrName>style.visibility</p:attrName>
                                        </p:attrNameLst>
                                      </p:cBhvr>
                                      <p:to>
                                        <p:strVal val="visible"/>
                                      </p:to>
                                    </p:set>
                                    <p:animEffect transition="in" filter="fade">
                                      <p:cBhvr>
                                        <p:cTn id="18" dur="500"/>
                                        <p:tgtEl>
                                          <p:spTgt spid="72"/>
                                        </p:tgtEl>
                                      </p:cBhvr>
                                    </p:animEffect>
                                  </p:childTnLst>
                                </p:cTn>
                              </p:par>
                              <p:par>
                                <p:cTn id="19" presetID="1" presetClass="emph" presetSubtype="2" fill="hold" nodeType="withEffect">
                                  <p:stCondLst>
                                    <p:cond delay="0"/>
                                  </p:stCondLst>
                                  <p:childTnLst>
                                    <p:animClr clrSpc="rgb" dir="cw">
                                      <p:cBhvr>
                                        <p:cTn id="20" dur="500" fill="hold"/>
                                        <p:tgtEl>
                                          <p:spTgt spid="160"/>
                                        </p:tgtEl>
                                        <p:attrNameLst>
                                          <p:attrName>fillcolor</p:attrName>
                                        </p:attrNameLst>
                                      </p:cBhvr>
                                      <p:to>
                                        <a:srgbClr val="7030A0"/>
                                      </p:to>
                                    </p:animClr>
                                    <p:set>
                                      <p:cBhvr>
                                        <p:cTn id="21" dur="500" fill="hold"/>
                                        <p:tgtEl>
                                          <p:spTgt spid="160"/>
                                        </p:tgtEl>
                                        <p:attrNameLst>
                                          <p:attrName>fill.type</p:attrName>
                                        </p:attrNameLst>
                                      </p:cBhvr>
                                      <p:to>
                                        <p:strVal val="solid"/>
                                      </p:to>
                                    </p:set>
                                    <p:set>
                                      <p:cBhvr>
                                        <p:cTn id="22" dur="500" fill="hold"/>
                                        <p:tgtEl>
                                          <p:spTgt spid="160"/>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nodeType="clickEffect">
                                  <p:stCondLst>
                                    <p:cond delay="0"/>
                                  </p:stCondLst>
                                  <p:childTnLst>
                                    <p:animMotion origin="layout" path="M 4.16667E-6 -1.48148E-6 L -0.00903 0.07338 " pathEditMode="relative" rAng="0" ptsTypes="AA">
                                      <p:cBhvr>
                                        <p:cTn id="26" dur="500" fill="hold"/>
                                        <p:tgtEl>
                                          <p:spTgt spid="72"/>
                                        </p:tgtEl>
                                        <p:attrNameLst>
                                          <p:attrName>ppt_x</p:attrName>
                                          <p:attrName>ppt_y</p:attrName>
                                        </p:attrNameLst>
                                      </p:cBhvr>
                                      <p:rCtr x="-451" y="3657"/>
                                    </p:animMotion>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nodeType="clickEffect">
                                  <p:stCondLst>
                                    <p:cond delay="0"/>
                                  </p:stCondLst>
                                  <p:childTnLst>
                                    <p:animMotion origin="layout" path="M -0.00903 0.07338 L -0.11077 0.10741 " pathEditMode="relative" rAng="0" ptsTypes="AA">
                                      <p:cBhvr>
                                        <p:cTn id="30" dur="500" fill="hold"/>
                                        <p:tgtEl>
                                          <p:spTgt spid="72"/>
                                        </p:tgtEl>
                                        <p:attrNameLst>
                                          <p:attrName>ppt_x</p:attrName>
                                          <p:attrName>ppt_y</p:attrName>
                                        </p:attrNameLst>
                                      </p:cBhvr>
                                      <p:rCtr x="-5087" y="1690"/>
                                    </p:animMotion>
                                  </p:childTnLst>
                                </p:cTn>
                              </p:par>
                              <p:par>
                                <p:cTn id="31" presetID="10" presetClass="entr" presetSubtype="0"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fade">
                                      <p:cBhvr>
                                        <p:cTn id="33" dur="500"/>
                                        <p:tgtEl>
                                          <p:spTgt spid="69"/>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nodeType="clickEffect">
                                  <p:stCondLst>
                                    <p:cond delay="0"/>
                                  </p:stCondLst>
                                  <p:childTnLst>
                                    <p:animMotion origin="layout" path="M -0.11077 0.10741 L -0.29254 0.14236 " pathEditMode="relative" rAng="0" ptsTypes="AA">
                                      <p:cBhvr>
                                        <p:cTn id="37" dur="500" fill="hold"/>
                                        <p:tgtEl>
                                          <p:spTgt spid="72"/>
                                        </p:tgtEl>
                                        <p:attrNameLst>
                                          <p:attrName>ppt_x</p:attrName>
                                          <p:attrName>ppt_y</p:attrName>
                                        </p:attrNameLst>
                                      </p:cBhvr>
                                      <p:rCtr x="-9097" y="1736"/>
                                    </p:animMotion>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79"/>
                                        </p:tgtEl>
                                        <p:attrNameLst>
                                          <p:attrName>style.visibility</p:attrName>
                                        </p:attrNameLst>
                                      </p:cBhvr>
                                      <p:to>
                                        <p:strVal val="visible"/>
                                      </p:to>
                                    </p:set>
                                    <p:animEffect transition="in" filter="wipe(down)">
                                      <p:cBhvr>
                                        <p:cTn id="42" dur="500"/>
                                        <p:tgtEl>
                                          <p:spTgt spid="7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77"/>
                                        </p:tgtEl>
                                      </p:cBhvr>
                                    </p:animEffect>
                                    <p:set>
                                      <p:cBhvr>
                                        <p:cTn id="47" dur="1" fill="hold">
                                          <p:stCondLst>
                                            <p:cond delay="499"/>
                                          </p:stCondLst>
                                        </p:cTn>
                                        <p:tgtEl>
                                          <p:spTgt spid="77"/>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75"/>
                                        </p:tgtEl>
                                      </p:cBhvr>
                                    </p:animEffect>
                                    <p:set>
                                      <p:cBhvr>
                                        <p:cTn id="50" dur="1" fill="hold">
                                          <p:stCondLst>
                                            <p:cond delay="499"/>
                                          </p:stCondLst>
                                        </p:cTn>
                                        <p:tgtEl>
                                          <p:spTgt spid="75"/>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72"/>
                                        </p:tgtEl>
                                      </p:cBhvr>
                                    </p:animEffect>
                                    <p:set>
                                      <p:cBhvr>
                                        <p:cTn id="53" dur="1" fill="hold">
                                          <p:stCondLst>
                                            <p:cond delay="499"/>
                                          </p:stCondLst>
                                        </p:cTn>
                                        <p:tgtEl>
                                          <p:spTgt spid="72"/>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79"/>
                                        </p:tgtEl>
                                      </p:cBhvr>
                                    </p:animEffect>
                                    <p:set>
                                      <p:cBhvr>
                                        <p:cTn id="56" dur="1" fill="hold">
                                          <p:stCondLst>
                                            <p:cond delay="499"/>
                                          </p:stCondLst>
                                        </p:cTn>
                                        <p:tgtEl>
                                          <p:spTgt spid="79"/>
                                        </p:tgtEl>
                                        <p:attrNameLst>
                                          <p:attrName>style.visibility</p:attrName>
                                        </p:attrNameLst>
                                      </p:cBhvr>
                                      <p:to>
                                        <p:strVal val="hidden"/>
                                      </p:to>
                                    </p:set>
                                  </p:childTnLst>
                                </p:cTn>
                              </p:par>
                              <p:par>
                                <p:cTn id="57" presetID="10" presetClass="exit" presetSubtype="0" fill="hold" grpId="0" nodeType="withEffect">
                                  <p:stCondLst>
                                    <p:cond delay="0"/>
                                  </p:stCondLst>
                                  <p:childTnLst>
                                    <p:animEffect transition="out" filter="fade">
                                      <p:cBhvr>
                                        <p:cTn id="58" dur="500"/>
                                        <p:tgtEl>
                                          <p:spTgt spid="76"/>
                                        </p:tgtEl>
                                      </p:cBhvr>
                                    </p:animEffect>
                                    <p:set>
                                      <p:cBhvr>
                                        <p:cTn id="59" dur="1" fill="hold">
                                          <p:stCondLst>
                                            <p:cond delay="499"/>
                                          </p:stCondLst>
                                        </p:cTn>
                                        <p:tgtEl>
                                          <p:spTgt spid="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5" grpId="1" animBg="1"/>
      <p:bldP spid="76" grpId="0"/>
      <p:bldP spid="76" grpId="1"/>
      <p:bldP spid="69"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Find grandchildren - example</a:t>
            </a:r>
          </a:p>
        </p:txBody>
      </p:sp>
      <p:sp>
        <p:nvSpPr>
          <p:cNvPr id="125" name="object 8"/>
          <p:cNvSpPr/>
          <p:nvPr/>
        </p:nvSpPr>
        <p:spPr>
          <a:xfrm>
            <a:off x="7411378" y="667983"/>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26" name="object 9"/>
          <p:cNvSpPr txBox="1"/>
          <p:nvPr/>
        </p:nvSpPr>
        <p:spPr>
          <a:xfrm>
            <a:off x="7523300" y="708608"/>
            <a:ext cx="154937"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H</a:t>
            </a:r>
            <a:endParaRPr sz="1200" b="1">
              <a:solidFill>
                <a:schemeClr val="bg1"/>
              </a:solidFill>
              <a:latin typeface="Verdana (Body)"/>
              <a:cs typeface="Calibri"/>
            </a:endParaRPr>
          </a:p>
        </p:txBody>
      </p:sp>
      <p:sp>
        <p:nvSpPr>
          <p:cNvPr id="127" name="object 11"/>
          <p:cNvSpPr/>
          <p:nvPr/>
        </p:nvSpPr>
        <p:spPr>
          <a:xfrm>
            <a:off x="6703927" y="1113409"/>
            <a:ext cx="408098" cy="352424"/>
          </a:xfrm>
          <a:prstGeom prst="ellipse">
            <a:avLst/>
          </a:prstGeom>
          <a:solidFill>
            <a:srgbClr val="C00000"/>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28" name="object 12"/>
          <p:cNvSpPr txBox="1"/>
          <p:nvPr/>
        </p:nvSpPr>
        <p:spPr>
          <a:xfrm>
            <a:off x="6828130" y="1148134"/>
            <a:ext cx="126288"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E</a:t>
            </a:r>
            <a:endParaRPr sz="1200" b="1">
              <a:solidFill>
                <a:schemeClr val="bg1"/>
              </a:solidFill>
              <a:latin typeface="Verdana (Body)"/>
              <a:cs typeface="Calibri"/>
            </a:endParaRPr>
          </a:p>
        </p:txBody>
      </p:sp>
      <p:sp>
        <p:nvSpPr>
          <p:cNvPr id="150" name="object 14"/>
          <p:cNvSpPr/>
          <p:nvPr/>
        </p:nvSpPr>
        <p:spPr>
          <a:xfrm>
            <a:off x="6350177" y="1629011"/>
            <a:ext cx="408098" cy="352424"/>
          </a:xfrm>
          <a:prstGeom prst="ellipse">
            <a:avLst/>
          </a:prstGeom>
          <a:solidFill>
            <a:srgbClr val="00B050"/>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1" name="object 15"/>
          <p:cNvSpPr txBox="1"/>
          <p:nvPr/>
        </p:nvSpPr>
        <p:spPr>
          <a:xfrm>
            <a:off x="6469319" y="1663736"/>
            <a:ext cx="137981" cy="259675"/>
          </a:xfrm>
          <a:prstGeom prst="ellipse">
            <a:avLst/>
          </a:prstGeom>
          <a:noFill/>
        </p:spPr>
        <p:txBody>
          <a:bodyPr vert="horz" wrap="square" lIns="0" tIns="0" rIns="0" bIns="0" rtlCol="0">
            <a:spAutoFit/>
          </a:bodyPr>
          <a:lstStyle/>
          <a:p>
            <a:pPr marL="12700"/>
            <a:r>
              <a:rPr sz="1200" b="1" spc="-10" dirty="0">
                <a:solidFill>
                  <a:schemeClr val="bg1"/>
                </a:solidFill>
                <a:latin typeface="Verdana (Body)"/>
                <a:cs typeface="Calibri"/>
              </a:rPr>
              <a:t>B</a:t>
            </a:r>
            <a:endParaRPr sz="1200" b="1" dirty="0">
              <a:solidFill>
                <a:schemeClr val="bg1"/>
              </a:solidFill>
              <a:latin typeface="Verdana (Body)"/>
              <a:cs typeface="Calibri"/>
            </a:endParaRPr>
          </a:p>
        </p:txBody>
      </p:sp>
      <p:sp>
        <p:nvSpPr>
          <p:cNvPr id="152" name="object 17"/>
          <p:cNvSpPr/>
          <p:nvPr/>
        </p:nvSpPr>
        <p:spPr>
          <a:xfrm>
            <a:off x="7057653" y="1629011"/>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3" name="object 18"/>
          <p:cNvSpPr txBox="1"/>
          <p:nvPr/>
        </p:nvSpPr>
        <p:spPr>
          <a:xfrm>
            <a:off x="7184496" y="1663736"/>
            <a:ext cx="120442"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F</a:t>
            </a:r>
          </a:p>
        </p:txBody>
      </p:sp>
      <p:sp>
        <p:nvSpPr>
          <p:cNvPr id="154" name="object 20"/>
          <p:cNvSpPr/>
          <p:nvPr/>
        </p:nvSpPr>
        <p:spPr>
          <a:xfrm>
            <a:off x="8118854" y="1113409"/>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5" name="object 21"/>
          <p:cNvSpPr txBox="1"/>
          <p:nvPr/>
        </p:nvSpPr>
        <p:spPr>
          <a:xfrm>
            <a:off x="8249261" y="1148134"/>
            <a:ext cx="112256"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L</a:t>
            </a:r>
            <a:endParaRPr sz="1200" b="1">
              <a:solidFill>
                <a:schemeClr val="bg1"/>
              </a:solidFill>
              <a:latin typeface="Verdana (Body)"/>
              <a:cs typeface="Calibri"/>
            </a:endParaRPr>
          </a:p>
        </p:txBody>
      </p:sp>
      <p:sp>
        <p:nvSpPr>
          <p:cNvPr id="156" name="object 23"/>
          <p:cNvSpPr/>
          <p:nvPr/>
        </p:nvSpPr>
        <p:spPr>
          <a:xfrm>
            <a:off x="7765128" y="1629011"/>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7" name="object 24"/>
          <p:cNvSpPr txBox="1"/>
          <p:nvPr/>
        </p:nvSpPr>
        <p:spPr>
          <a:xfrm>
            <a:off x="7904806" y="1663736"/>
            <a:ext cx="90624" cy="259675"/>
          </a:xfrm>
          <a:prstGeom prst="ellipse">
            <a:avLst/>
          </a:prstGeom>
          <a:noFill/>
        </p:spPr>
        <p:txBody>
          <a:bodyPr vert="horz" wrap="square" lIns="0" tIns="0" rIns="0" bIns="0" rtlCol="0">
            <a:spAutoFit/>
          </a:bodyPr>
          <a:lstStyle/>
          <a:p>
            <a:pPr marL="12700"/>
            <a:r>
              <a:rPr sz="1200" b="1" spc="-10" dirty="0">
                <a:solidFill>
                  <a:schemeClr val="bg1"/>
                </a:solidFill>
                <a:latin typeface="Verdana (Body)"/>
                <a:cs typeface="Calibri"/>
              </a:rPr>
              <a:t>J</a:t>
            </a:r>
            <a:endParaRPr sz="1200" b="1">
              <a:solidFill>
                <a:schemeClr val="bg1"/>
              </a:solidFill>
              <a:latin typeface="Verdana (Body)"/>
              <a:cs typeface="Calibri"/>
            </a:endParaRPr>
          </a:p>
        </p:txBody>
      </p:sp>
      <p:sp>
        <p:nvSpPr>
          <p:cNvPr id="158" name="object 26"/>
          <p:cNvSpPr/>
          <p:nvPr/>
        </p:nvSpPr>
        <p:spPr>
          <a:xfrm>
            <a:off x="8472580" y="1629011"/>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9" name="object 27"/>
          <p:cNvSpPr txBox="1"/>
          <p:nvPr/>
        </p:nvSpPr>
        <p:spPr>
          <a:xfrm>
            <a:off x="8563320" y="1663736"/>
            <a:ext cx="203463" cy="259675"/>
          </a:xfrm>
          <a:prstGeom prst="ellipse">
            <a:avLst/>
          </a:prstGeom>
          <a:noFill/>
        </p:spPr>
        <p:txBody>
          <a:bodyPr vert="horz" wrap="square" lIns="0" tIns="0" rIns="0" bIns="0" rtlCol="0">
            <a:spAutoFit/>
          </a:bodyPr>
          <a:lstStyle/>
          <a:p>
            <a:pPr marL="12700"/>
            <a:r>
              <a:rPr sz="1200" b="1" spc="-20" dirty="0">
                <a:solidFill>
                  <a:schemeClr val="bg1"/>
                </a:solidFill>
                <a:latin typeface="Verdana (Body)"/>
                <a:cs typeface="Calibri"/>
              </a:rPr>
              <a:t>M</a:t>
            </a:r>
            <a:endParaRPr sz="1200" b="1">
              <a:solidFill>
                <a:schemeClr val="bg1"/>
              </a:solidFill>
              <a:latin typeface="Verdana (Body)"/>
              <a:cs typeface="Calibri"/>
            </a:endParaRPr>
          </a:p>
        </p:txBody>
      </p:sp>
      <p:sp>
        <p:nvSpPr>
          <p:cNvPr id="160" name="object 47"/>
          <p:cNvSpPr/>
          <p:nvPr/>
        </p:nvSpPr>
        <p:spPr>
          <a:xfrm>
            <a:off x="7167884" y="2177010"/>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1" name="object 48"/>
          <p:cNvSpPr txBox="1"/>
          <p:nvPr/>
        </p:nvSpPr>
        <p:spPr>
          <a:xfrm>
            <a:off x="7279082" y="2211735"/>
            <a:ext cx="156691" cy="259675"/>
          </a:xfrm>
          <a:prstGeom prst="ellipse">
            <a:avLst/>
          </a:prstGeom>
          <a:noFill/>
        </p:spPr>
        <p:txBody>
          <a:bodyPr vert="horz" wrap="square" lIns="0" tIns="0" rIns="0" bIns="0" rtlCol="0">
            <a:spAutoFit/>
          </a:bodyPr>
          <a:lstStyle/>
          <a:p>
            <a:pPr marL="12700"/>
            <a:r>
              <a:rPr sz="1200" b="1" spc="-15" dirty="0">
                <a:solidFill>
                  <a:schemeClr val="bg1"/>
                </a:solidFill>
                <a:latin typeface="Verdana (Body)"/>
                <a:cs typeface="Calibri"/>
              </a:rPr>
              <a:t>G</a:t>
            </a:r>
            <a:endParaRPr sz="1200" b="1" dirty="0">
              <a:solidFill>
                <a:schemeClr val="bg1"/>
              </a:solidFill>
              <a:latin typeface="Verdana (Body)"/>
              <a:cs typeface="Calibri"/>
            </a:endParaRPr>
          </a:p>
        </p:txBody>
      </p:sp>
      <p:sp>
        <p:nvSpPr>
          <p:cNvPr id="162" name="object 50"/>
          <p:cNvSpPr/>
          <p:nvPr/>
        </p:nvSpPr>
        <p:spPr>
          <a:xfrm>
            <a:off x="8123288" y="2181064"/>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3" name="object 51"/>
          <p:cNvSpPr txBox="1"/>
          <p:nvPr/>
        </p:nvSpPr>
        <p:spPr>
          <a:xfrm>
            <a:off x="8244657" y="2215789"/>
            <a:ext cx="133304" cy="259675"/>
          </a:xfrm>
          <a:prstGeom prst="ellipse">
            <a:avLst/>
          </a:prstGeom>
          <a:noFill/>
        </p:spPr>
        <p:txBody>
          <a:bodyPr vert="horz" wrap="square" lIns="0" tIns="0" rIns="0" bIns="0" rtlCol="0">
            <a:spAutoFit/>
          </a:bodyPr>
          <a:lstStyle/>
          <a:p>
            <a:pPr marL="12700"/>
            <a:r>
              <a:rPr sz="1200" b="1" spc="-10" dirty="0">
                <a:solidFill>
                  <a:schemeClr val="bg1"/>
                </a:solidFill>
                <a:latin typeface="Verdana (Body)"/>
                <a:cs typeface="Calibri"/>
              </a:rPr>
              <a:t>K</a:t>
            </a:r>
            <a:endParaRPr sz="1200" b="1" dirty="0">
              <a:solidFill>
                <a:schemeClr val="bg1"/>
              </a:solidFill>
              <a:latin typeface="Verdana (Body)"/>
              <a:cs typeface="Calibri"/>
            </a:endParaRPr>
          </a:p>
        </p:txBody>
      </p:sp>
      <p:sp>
        <p:nvSpPr>
          <p:cNvPr id="164" name="object 59"/>
          <p:cNvSpPr/>
          <p:nvPr/>
        </p:nvSpPr>
        <p:spPr>
          <a:xfrm>
            <a:off x="7636856" y="2181064"/>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5" name="object 60"/>
          <p:cNvSpPr txBox="1"/>
          <p:nvPr/>
        </p:nvSpPr>
        <p:spPr>
          <a:xfrm>
            <a:off x="7782655" y="2215789"/>
            <a:ext cx="76592" cy="259675"/>
          </a:xfrm>
          <a:prstGeom prst="ellipse">
            <a:avLst/>
          </a:prstGeom>
          <a:noFill/>
        </p:spPr>
        <p:txBody>
          <a:bodyPr vert="horz" wrap="square" lIns="0" tIns="0" rIns="0" bIns="0" rtlCol="0">
            <a:spAutoFit/>
          </a:bodyPr>
          <a:lstStyle/>
          <a:p>
            <a:pPr marL="12700"/>
            <a:r>
              <a:rPr sz="1200" b="1" spc="-5" dirty="0">
                <a:solidFill>
                  <a:schemeClr val="bg1"/>
                </a:solidFill>
                <a:latin typeface="Verdana (Body)"/>
                <a:cs typeface="Calibri"/>
              </a:rPr>
              <a:t>I</a:t>
            </a:r>
            <a:endParaRPr sz="1200" b="1">
              <a:solidFill>
                <a:schemeClr val="bg1"/>
              </a:solidFill>
              <a:latin typeface="Verdana (Body)"/>
              <a:cs typeface="Calibri"/>
            </a:endParaRPr>
          </a:p>
        </p:txBody>
      </p:sp>
      <p:sp>
        <p:nvSpPr>
          <p:cNvPr id="166" name="object 65"/>
          <p:cNvSpPr/>
          <p:nvPr/>
        </p:nvSpPr>
        <p:spPr>
          <a:xfrm>
            <a:off x="6589557" y="2181064"/>
            <a:ext cx="408098" cy="352424"/>
          </a:xfrm>
          <a:prstGeom prst="ellipse">
            <a:avLst/>
          </a:prstGeom>
          <a:solidFill>
            <a:srgbClr val="7030A0"/>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7" name="object 66"/>
          <p:cNvSpPr txBox="1"/>
          <p:nvPr/>
        </p:nvSpPr>
        <p:spPr>
          <a:xfrm>
            <a:off x="6709670" y="2215789"/>
            <a:ext cx="135643"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C</a:t>
            </a:r>
          </a:p>
        </p:txBody>
      </p:sp>
      <p:sp>
        <p:nvSpPr>
          <p:cNvPr id="168" name="object 71"/>
          <p:cNvSpPr/>
          <p:nvPr/>
        </p:nvSpPr>
        <p:spPr>
          <a:xfrm>
            <a:off x="6103126" y="2181064"/>
            <a:ext cx="408098" cy="352424"/>
          </a:xfrm>
          <a:prstGeom prst="ellipse">
            <a:avLst/>
          </a:prstGeom>
          <a:solidFill>
            <a:srgbClr val="0070C0"/>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9" name="object 72"/>
          <p:cNvSpPr txBox="1"/>
          <p:nvPr/>
        </p:nvSpPr>
        <p:spPr>
          <a:xfrm>
            <a:off x="6219088" y="2215789"/>
            <a:ext cx="145583" cy="259675"/>
          </a:xfrm>
          <a:prstGeom prst="ellipse">
            <a:avLst/>
          </a:prstGeom>
          <a:noFill/>
        </p:spPr>
        <p:txBody>
          <a:bodyPr vert="horz" wrap="square" lIns="0" tIns="0" rIns="0" bIns="0" rtlCol="0">
            <a:spAutoFit/>
          </a:bodyPr>
          <a:lstStyle/>
          <a:p>
            <a:pPr marL="12700"/>
            <a:r>
              <a:rPr sz="1200" b="1" spc="-15" dirty="0">
                <a:solidFill>
                  <a:schemeClr val="bg1"/>
                </a:solidFill>
                <a:latin typeface="Verdana (Body)"/>
                <a:cs typeface="Calibri"/>
              </a:rPr>
              <a:t>A</a:t>
            </a:r>
            <a:endParaRPr sz="1200" b="1" dirty="0">
              <a:solidFill>
                <a:schemeClr val="bg1"/>
              </a:solidFill>
              <a:latin typeface="Verdana (Body)"/>
              <a:cs typeface="Calibri"/>
            </a:endParaRPr>
          </a:p>
        </p:txBody>
      </p:sp>
      <p:sp>
        <p:nvSpPr>
          <p:cNvPr id="170" name="object 77"/>
          <p:cNvSpPr/>
          <p:nvPr/>
        </p:nvSpPr>
        <p:spPr>
          <a:xfrm>
            <a:off x="6766432" y="2733082"/>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71" name="object 78"/>
          <p:cNvSpPr txBox="1"/>
          <p:nvPr/>
        </p:nvSpPr>
        <p:spPr>
          <a:xfrm>
            <a:off x="6879052" y="2773704"/>
            <a:ext cx="153183"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D</a:t>
            </a:r>
            <a:endParaRPr sz="1200" b="1">
              <a:solidFill>
                <a:schemeClr val="bg1"/>
              </a:solidFill>
              <a:latin typeface="Verdana (Body)"/>
              <a:cs typeface="Calibri"/>
            </a:endParaRPr>
          </a:p>
        </p:txBody>
      </p:sp>
      <p:cxnSp>
        <p:nvCxnSpPr>
          <p:cNvPr id="172" name="直接箭头连接符 123"/>
          <p:cNvCxnSpPr>
            <a:stCxn id="125" idx="5"/>
            <a:endCxn id="154" idx="1"/>
          </p:cNvCxnSpPr>
          <p:nvPr/>
        </p:nvCxnSpPr>
        <p:spPr>
          <a:xfrm>
            <a:off x="7759712" y="968796"/>
            <a:ext cx="418907" cy="19622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3" name="直接箭头连接符 124"/>
          <p:cNvCxnSpPr>
            <a:stCxn id="125" idx="3"/>
            <a:endCxn id="127" idx="7"/>
          </p:cNvCxnSpPr>
          <p:nvPr/>
        </p:nvCxnSpPr>
        <p:spPr>
          <a:xfrm flipH="1">
            <a:off x="7052260" y="968796"/>
            <a:ext cx="418883" cy="19622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4" name="直接箭头连接符 125"/>
          <p:cNvCxnSpPr>
            <a:stCxn id="127" idx="4"/>
            <a:endCxn id="150" idx="7"/>
          </p:cNvCxnSpPr>
          <p:nvPr/>
        </p:nvCxnSpPr>
        <p:spPr>
          <a:xfrm flipH="1">
            <a:off x="6698510" y="1465834"/>
            <a:ext cx="209467"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5" name="直接箭头连接符 126"/>
          <p:cNvCxnSpPr>
            <a:stCxn id="154" idx="3"/>
            <a:endCxn id="156" idx="0"/>
          </p:cNvCxnSpPr>
          <p:nvPr/>
        </p:nvCxnSpPr>
        <p:spPr>
          <a:xfrm flipH="1">
            <a:off x="7969178" y="1414222"/>
            <a:ext cx="209441"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6" name="直接箭头连接符 127"/>
          <p:cNvCxnSpPr>
            <a:stCxn id="127" idx="4"/>
            <a:endCxn id="152" idx="1"/>
          </p:cNvCxnSpPr>
          <p:nvPr/>
        </p:nvCxnSpPr>
        <p:spPr>
          <a:xfrm>
            <a:off x="6907977" y="1465834"/>
            <a:ext cx="209441"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7" name="直接箭头连接符 128"/>
          <p:cNvCxnSpPr>
            <a:stCxn id="154" idx="5"/>
            <a:endCxn id="158" idx="0"/>
          </p:cNvCxnSpPr>
          <p:nvPr/>
        </p:nvCxnSpPr>
        <p:spPr>
          <a:xfrm>
            <a:off x="8467187" y="1414222"/>
            <a:ext cx="209442"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8" name="直接箭头连接符 129"/>
          <p:cNvCxnSpPr>
            <a:stCxn id="150" idx="4"/>
            <a:endCxn id="166" idx="0"/>
          </p:cNvCxnSpPr>
          <p:nvPr/>
        </p:nvCxnSpPr>
        <p:spPr>
          <a:xfrm>
            <a:off x="6554226" y="1981435"/>
            <a:ext cx="239380"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9" name="直接箭头连接符 130"/>
          <p:cNvCxnSpPr>
            <a:stCxn id="150" idx="4"/>
            <a:endCxn id="168" idx="0"/>
          </p:cNvCxnSpPr>
          <p:nvPr/>
        </p:nvCxnSpPr>
        <p:spPr>
          <a:xfrm flipH="1">
            <a:off x="6307176" y="1981435"/>
            <a:ext cx="247050"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0" name="直接箭头连接符 131"/>
          <p:cNvCxnSpPr>
            <a:stCxn id="156" idx="4"/>
            <a:endCxn id="164" idx="0"/>
          </p:cNvCxnSpPr>
          <p:nvPr/>
        </p:nvCxnSpPr>
        <p:spPr>
          <a:xfrm flipH="1">
            <a:off x="7840906" y="1981435"/>
            <a:ext cx="128272"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1" name="直接箭头连接符 132"/>
          <p:cNvCxnSpPr>
            <a:stCxn id="152" idx="4"/>
            <a:endCxn id="160" idx="0"/>
          </p:cNvCxnSpPr>
          <p:nvPr/>
        </p:nvCxnSpPr>
        <p:spPr>
          <a:xfrm>
            <a:off x="7261702" y="1981435"/>
            <a:ext cx="110231" cy="19557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2" name="直接箭头连接符 133"/>
          <p:cNvCxnSpPr>
            <a:stCxn id="156" idx="4"/>
            <a:endCxn id="162" idx="0"/>
          </p:cNvCxnSpPr>
          <p:nvPr/>
        </p:nvCxnSpPr>
        <p:spPr>
          <a:xfrm>
            <a:off x="7969178" y="1981435"/>
            <a:ext cx="358159"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3" name="直接箭头连接符 134"/>
          <p:cNvCxnSpPr>
            <a:stCxn id="166" idx="4"/>
            <a:endCxn id="170" idx="0"/>
          </p:cNvCxnSpPr>
          <p:nvPr/>
        </p:nvCxnSpPr>
        <p:spPr>
          <a:xfrm>
            <a:off x="6793607" y="2533488"/>
            <a:ext cx="176875" cy="199593"/>
          </a:xfrm>
          <a:prstGeom prst="straightConnector1">
            <a:avLst/>
          </a:prstGeom>
          <a:noFill/>
          <a:ln w="38100" cap="flat" cmpd="sng" algn="ctr">
            <a:solidFill>
              <a:srgbClr val="4F81BD">
                <a:shade val="95000"/>
                <a:satMod val="105000"/>
              </a:srgbClr>
            </a:solidFill>
            <a:prstDash val="solid"/>
            <a:tailEnd type="triangle"/>
          </a:ln>
          <a:effectLst/>
        </p:spPr>
      </p:cxnSp>
      <p:sp>
        <p:nvSpPr>
          <p:cNvPr id="51" name="Content Placeholder 2">
            <a:extLst>
              <a:ext uri="{FF2B5EF4-FFF2-40B4-BE49-F238E27FC236}">
                <a16:creationId xmlns:a16="http://schemas.microsoft.com/office/drawing/2014/main" id="{62DAA561-B2DA-4DBE-8FF0-1D65D96B4BD0}"/>
              </a:ext>
            </a:extLst>
          </p:cNvPr>
          <p:cNvSpPr txBox="1">
            <a:spLocks/>
          </p:cNvSpPr>
          <p:nvPr/>
        </p:nvSpPr>
        <p:spPr>
          <a:xfrm>
            <a:off x="164983" y="1094984"/>
            <a:ext cx="5156192" cy="2412293"/>
          </a:xfrm>
          <a:prstGeom prst="rect">
            <a:avLst/>
          </a:prstGeom>
          <a:solidFill>
            <a:schemeClr val="bg1"/>
          </a:solidFill>
          <a:ln w="19050">
            <a:solidFill>
              <a:srgbClr val="C0000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void</a:t>
            </a:r>
            <a:r>
              <a:rPr lang="en-US" sz="1200" b="1" dirty="0">
                <a:solidFill>
                  <a:prstClr val="black"/>
                </a:solidFill>
                <a:latin typeface="Courier New" panose="02070309020205020404" pitchFamily="49" charset="0"/>
                <a:cs typeface="Courier New" panose="02070309020205020404" pitchFamily="49" charset="0"/>
              </a:rPr>
              <a:t> </a:t>
            </a:r>
            <a:r>
              <a:rPr lang="en-US" sz="1200" b="1" dirty="0" err="1">
                <a:solidFill>
                  <a:srgbClr val="C00000"/>
                </a:solidFill>
                <a:latin typeface="Courier New" panose="02070309020205020404" pitchFamily="49" charset="0"/>
                <a:cs typeface="Courier New" panose="02070309020205020404" pitchFamily="49" charset="0"/>
              </a:rPr>
              <a:t>findgrandchildren</a:t>
            </a:r>
            <a:r>
              <a:rPr lang="en-US" sz="1200" dirty="0">
                <a:solidFill>
                  <a:prstClr val="black"/>
                </a:solidFill>
                <a:latin typeface="Courier New" panose="02070309020205020404" pitchFamily="49" charset="0"/>
                <a:cs typeface="Courier New" panose="02070309020205020404" pitchFamily="49" charset="0"/>
              </a:rPr>
              <a:t>(</a:t>
            </a:r>
            <a:r>
              <a:rPr lang="en-US" sz="1200" dirty="0" err="1">
                <a:solidFill>
                  <a:prstClr val="black"/>
                </a:solidFill>
                <a:latin typeface="Courier New" panose="02070309020205020404" pitchFamily="49" charset="0"/>
                <a:cs typeface="Courier New" panose="02070309020205020404" pitchFamily="49" charset="0"/>
              </a:rPr>
              <a:t>BTNode</a:t>
            </a:r>
            <a:r>
              <a:rPr lang="en-US" sz="1200" dirty="0">
                <a:solidFill>
                  <a:prstClr val="black"/>
                </a:solidFill>
                <a:latin typeface="Courier New" panose="02070309020205020404" pitchFamily="49" charset="0"/>
                <a:cs typeface="Courier New" panose="02070309020205020404" pitchFamily="49" charset="0"/>
              </a:rPr>
              <a:t> *cur, int c){</a:t>
            </a:r>
          </a:p>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    </a:t>
            </a:r>
            <a:r>
              <a:rPr lang="en-SG" sz="1200" dirty="0">
                <a:latin typeface="Courier New" panose="02070309020205020404" pitchFamily="49" charset="0"/>
                <a:cs typeface="Courier New" panose="02070309020205020404" pitchFamily="49" charset="0"/>
              </a:rPr>
              <a:t>if (cur == NULL) return;</a:t>
            </a:r>
            <a:endParaRPr lang="en-SG" sz="600" dirty="0">
              <a:latin typeface="Courier New" panose="02070309020205020404" pitchFamily="49" charset="0"/>
              <a:cs typeface="Courier New" panose="02070309020205020404" pitchFamily="49" charset="0"/>
            </a:endParaRPr>
          </a:p>
          <a:p>
            <a:pPr marL="0" indent="0">
              <a:lnSpc>
                <a:spcPct val="100000"/>
              </a:lnSpc>
              <a:spcBef>
                <a:spcPts val="300"/>
              </a:spcBef>
              <a:buNone/>
            </a:pPr>
            <a:r>
              <a:rPr lang="en-SG" sz="1200" dirty="0">
                <a:latin typeface="Courier New" panose="02070309020205020404" pitchFamily="49" charset="0"/>
                <a:cs typeface="Courier New" panose="02070309020205020404" pitchFamily="49" charset="0"/>
              </a:rPr>
              <a:t>    </a:t>
            </a:r>
            <a:r>
              <a:rPr lang="en-SG" sz="1200" dirty="0">
                <a:solidFill>
                  <a:prstClr val="black"/>
                </a:solidFill>
                <a:latin typeface="Courier New" panose="02070309020205020404" pitchFamily="49" charset="0"/>
                <a:cs typeface="Courier New" panose="02070309020205020404" pitchFamily="49" charset="0"/>
              </a:rPr>
              <a:t>if (c == k){ </a:t>
            </a:r>
            <a:r>
              <a:rPr lang="en-SG" sz="1200" dirty="0">
                <a:solidFill>
                  <a:schemeClr val="tx1">
                    <a:lumMod val="50000"/>
                    <a:lumOff val="50000"/>
                  </a:schemeClr>
                </a:solidFill>
                <a:latin typeface="Courier New" panose="02070309020205020404" pitchFamily="49" charset="0"/>
                <a:cs typeface="Courier New" panose="02070309020205020404" pitchFamily="49" charset="0"/>
              </a:rPr>
              <a:t>//grandchild=2levels; k=2</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r>
              <a:rPr lang="en-SG" sz="1200" dirty="0" err="1">
                <a:solidFill>
                  <a:prstClr val="black"/>
                </a:solidFill>
                <a:latin typeface="Courier New" panose="02070309020205020404" pitchFamily="49" charset="0"/>
                <a:cs typeface="Courier New" panose="02070309020205020404" pitchFamily="49" charset="0"/>
              </a:rPr>
              <a:t>printf</a:t>
            </a:r>
            <a:r>
              <a:rPr lang="en-SG" sz="1200" dirty="0">
                <a:solidFill>
                  <a:prstClr val="black"/>
                </a:solidFill>
                <a:latin typeface="Courier New" panose="02070309020205020404" pitchFamily="49" charset="0"/>
                <a:cs typeface="Courier New" panose="02070309020205020404" pitchFamily="49" charset="0"/>
              </a:rPr>
              <a:t>(“%d ”, cur-&gt;item);</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return;</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 (c &lt; k){</a:t>
            </a:r>
          </a:p>
          <a:p>
            <a:pPr marL="0" indent="0">
              <a:lnSpc>
                <a:spcPct val="100000"/>
              </a:lnSpc>
              <a:spcBef>
                <a:spcPts val="300"/>
              </a:spcBef>
              <a:buNone/>
            </a:pPr>
            <a:r>
              <a:rPr lang="en-SG" sz="1200" b="1" dirty="0">
                <a:solidFill>
                  <a:srgbClr val="00B050"/>
                </a:solidFill>
                <a:latin typeface="Courier New" panose="02070309020205020404" pitchFamily="49" charset="0"/>
                <a:cs typeface="Courier New" panose="02070309020205020404" pitchFamily="49" charset="0"/>
              </a:rPr>
              <a:t>       </a:t>
            </a:r>
            <a:r>
              <a:rPr lang="en-SG" sz="1200" b="1" dirty="0" err="1">
                <a:solidFill>
                  <a:srgbClr val="00B050"/>
                </a:solidFill>
                <a:latin typeface="Courier New" panose="02070309020205020404" pitchFamily="49" charset="0"/>
                <a:cs typeface="Courier New" panose="02070309020205020404" pitchFamily="49" charset="0"/>
              </a:rPr>
              <a:t>findgrandchildren</a:t>
            </a:r>
            <a:r>
              <a:rPr lang="en-SG" sz="1200" b="1" dirty="0">
                <a:solidFill>
                  <a:srgbClr val="00B050"/>
                </a:solidFill>
                <a:latin typeface="Courier New" panose="02070309020205020404" pitchFamily="49" charset="0"/>
                <a:cs typeface="Courier New" panose="02070309020205020404" pitchFamily="49" charset="0"/>
              </a:rPr>
              <a:t>(cur-&gt;left, c+1);</a:t>
            </a:r>
          </a:p>
          <a:p>
            <a:pPr marL="0" indent="0">
              <a:lnSpc>
                <a:spcPct val="100000"/>
              </a:lnSpc>
              <a:spcBef>
                <a:spcPts val="300"/>
              </a:spcBef>
              <a:buNone/>
            </a:pPr>
            <a:r>
              <a:rPr lang="en-SG" sz="1200" b="1" dirty="0">
                <a:solidFill>
                  <a:schemeClr val="accent2"/>
                </a:solidFill>
                <a:latin typeface="Courier New" panose="02070309020205020404" pitchFamily="49" charset="0"/>
                <a:cs typeface="Courier New" panose="02070309020205020404" pitchFamily="49" charset="0"/>
              </a:rPr>
              <a:t>       </a:t>
            </a:r>
            <a:r>
              <a:rPr lang="en-SG" sz="1200" b="1" dirty="0" err="1">
                <a:solidFill>
                  <a:schemeClr val="accent2"/>
                </a:solidFill>
                <a:latin typeface="Courier New" panose="02070309020205020404" pitchFamily="49" charset="0"/>
                <a:cs typeface="Courier New" panose="02070309020205020404" pitchFamily="49" charset="0"/>
              </a:rPr>
              <a:t>findgrandchildren</a:t>
            </a:r>
            <a:r>
              <a:rPr lang="en-SG" sz="1200" b="1" dirty="0">
                <a:solidFill>
                  <a:schemeClr val="accent2"/>
                </a:solidFill>
                <a:latin typeface="Courier New" panose="02070309020205020404" pitchFamily="49" charset="0"/>
                <a:cs typeface="Courier New" panose="02070309020205020404" pitchFamily="49" charset="0"/>
              </a:rPr>
              <a:t>(cur-&gt;right, c+1);</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a:t>
            </a:r>
          </a:p>
        </p:txBody>
      </p:sp>
      <p:sp>
        <p:nvSpPr>
          <p:cNvPr id="53" name="TextBox 52">
            <a:extLst>
              <a:ext uri="{FF2B5EF4-FFF2-40B4-BE49-F238E27FC236}">
                <a16:creationId xmlns:a16="http://schemas.microsoft.com/office/drawing/2014/main" id="{F39E9AEB-D0D7-4EBC-8089-872B327804CF}"/>
              </a:ext>
            </a:extLst>
          </p:cNvPr>
          <p:cNvSpPr txBox="1"/>
          <p:nvPr/>
        </p:nvSpPr>
        <p:spPr>
          <a:xfrm>
            <a:off x="164982" y="667983"/>
            <a:ext cx="5156191" cy="369332"/>
          </a:xfrm>
          <a:prstGeom prst="rect">
            <a:avLst/>
          </a:prstGeom>
          <a:noFill/>
        </p:spPr>
        <p:txBody>
          <a:bodyPr wrap="square">
            <a:spAutoFit/>
          </a:bodyPr>
          <a:lstStyle/>
          <a:p>
            <a:pPr algn="ctr"/>
            <a:r>
              <a:rPr lang="en-US" sz="1800" b="1" dirty="0">
                <a:latin typeface="Courier New" panose="02070309020205020404" pitchFamily="49" charset="0"/>
                <a:cs typeface="Courier New" panose="02070309020205020404" pitchFamily="49" charset="0"/>
              </a:rPr>
              <a:t>E.g. </a:t>
            </a:r>
            <a:r>
              <a:rPr lang="en-US" sz="1800" b="1" dirty="0" err="1">
                <a:latin typeface="Courier New" panose="02070309020205020404" pitchFamily="49" charset="0"/>
                <a:cs typeface="Courier New" panose="02070309020205020404" pitchFamily="49" charset="0"/>
              </a:rPr>
              <a:t>findgrandchildren</a:t>
            </a:r>
            <a:r>
              <a:rPr lang="en-US" sz="1800" b="1" dirty="0">
                <a:latin typeface="Courier New" panose="02070309020205020404" pitchFamily="49" charset="0"/>
                <a:cs typeface="Courier New" panose="02070309020205020404" pitchFamily="49" charset="0"/>
              </a:rPr>
              <a:t>(E,0);</a:t>
            </a:r>
            <a:endParaRPr lang="en-SG" b="1" dirty="0"/>
          </a:p>
        </p:txBody>
      </p:sp>
      <p:sp>
        <p:nvSpPr>
          <p:cNvPr id="55" name="TextBox 54">
            <a:extLst>
              <a:ext uri="{FF2B5EF4-FFF2-40B4-BE49-F238E27FC236}">
                <a16:creationId xmlns:a16="http://schemas.microsoft.com/office/drawing/2014/main" id="{84085B94-58FD-494B-9919-79363F9C6635}"/>
              </a:ext>
            </a:extLst>
          </p:cNvPr>
          <p:cNvSpPr txBox="1"/>
          <p:nvPr/>
        </p:nvSpPr>
        <p:spPr>
          <a:xfrm>
            <a:off x="4391992" y="3133853"/>
            <a:ext cx="929507" cy="369332"/>
          </a:xfrm>
          <a:prstGeom prst="rect">
            <a:avLst/>
          </a:prstGeom>
          <a:noFill/>
        </p:spPr>
        <p:txBody>
          <a:bodyPr wrap="square">
            <a:spAutoFit/>
          </a:bodyPr>
          <a:lstStyle/>
          <a:p>
            <a:r>
              <a:rPr lang="en-US" b="1" dirty="0">
                <a:solidFill>
                  <a:srgbClr val="C00000"/>
                </a:solidFill>
                <a:latin typeface="Courier New" panose="02070309020205020404" pitchFamily="49" charset="0"/>
                <a:cs typeface="Courier New" panose="02070309020205020404" pitchFamily="49" charset="0"/>
              </a:rPr>
              <a:t>c</a:t>
            </a:r>
            <a:r>
              <a:rPr lang="en-US" sz="1800" b="1" dirty="0">
                <a:solidFill>
                  <a:srgbClr val="C00000"/>
                </a:solidFill>
                <a:latin typeface="Courier New" panose="02070309020205020404" pitchFamily="49" charset="0"/>
                <a:cs typeface="Courier New" panose="02070309020205020404" pitchFamily="49" charset="0"/>
              </a:rPr>
              <a:t> = 0</a:t>
            </a:r>
            <a:endParaRPr lang="en-SG" b="1" dirty="0">
              <a:solidFill>
                <a:srgbClr val="C00000"/>
              </a:solidFill>
            </a:endParaRPr>
          </a:p>
        </p:txBody>
      </p:sp>
      <p:sp>
        <p:nvSpPr>
          <p:cNvPr id="57" name="TextBox 56">
            <a:extLst>
              <a:ext uri="{FF2B5EF4-FFF2-40B4-BE49-F238E27FC236}">
                <a16:creationId xmlns:a16="http://schemas.microsoft.com/office/drawing/2014/main" id="{E35460C6-13DE-4E6A-9D5D-90F3BC7F4D82}"/>
              </a:ext>
            </a:extLst>
          </p:cNvPr>
          <p:cNvSpPr txBox="1"/>
          <p:nvPr/>
        </p:nvSpPr>
        <p:spPr>
          <a:xfrm>
            <a:off x="4544068" y="5699355"/>
            <a:ext cx="929507" cy="369332"/>
          </a:xfrm>
          <a:prstGeom prst="rect">
            <a:avLst/>
          </a:prstGeom>
          <a:noFill/>
        </p:spPr>
        <p:txBody>
          <a:bodyPr wrap="square">
            <a:spAutoFit/>
          </a:bodyPr>
          <a:lstStyle/>
          <a:p>
            <a:r>
              <a:rPr lang="en-US" b="1" dirty="0">
                <a:solidFill>
                  <a:srgbClr val="00B050"/>
                </a:solidFill>
                <a:latin typeface="Courier New" panose="02070309020205020404" pitchFamily="49" charset="0"/>
                <a:cs typeface="Courier New" panose="02070309020205020404" pitchFamily="49" charset="0"/>
              </a:rPr>
              <a:t>c</a:t>
            </a:r>
            <a:r>
              <a:rPr lang="en-US" sz="1800" b="1" dirty="0">
                <a:solidFill>
                  <a:srgbClr val="00B050"/>
                </a:solidFill>
                <a:latin typeface="Courier New" panose="02070309020205020404" pitchFamily="49" charset="0"/>
                <a:cs typeface="Courier New" panose="02070309020205020404" pitchFamily="49" charset="0"/>
              </a:rPr>
              <a:t> = 1</a:t>
            </a:r>
            <a:endParaRPr lang="en-SG" b="1" dirty="0">
              <a:solidFill>
                <a:srgbClr val="00B050"/>
              </a:solidFill>
            </a:endParaRPr>
          </a:p>
        </p:txBody>
      </p:sp>
      <p:cxnSp>
        <p:nvCxnSpPr>
          <p:cNvPr id="9" name="Straight Arrow Connector 8">
            <a:extLst>
              <a:ext uri="{FF2B5EF4-FFF2-40B4-BE49-F238E27FC236}">
                <a16:creationId xmlns:a16="http://schemas.microsoft.com/office/drawing/2014/main" id="{E596DF65-E5D3-4349-B201-834814FE8067}"/>
              </a:ext>
            </a:extLst>
          </p:cNvPr>
          <p:cNvCxnSpPr>
            <a:cxnSpLocks/>
          </p:cNvCxnSpPr>
          <p:nvPr/>
        </p:nvCxnSpPr>
        <p:spPr>
          <a:xfrm>
            <a:off x="1475772" y="3210560"/>
            <a:ext cx="0" cy="45247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F8BE9DF-9005-4A0F-8776-063F34C44BFB}"/>
              </a:ext>
            </a:extLst>
          </p:cNvPr>
          <p:cNvCxnSpPr>
            <a:cxnSpLocks/>
          </p:cNvCxnSpPr>
          <p:nvPr/>
        </p:nvCxnSpPr>
        <p:spPr>
          <a:xfrm flipH="1">
            <a:off x="4214583" y="3085506"/>
            <a:ext cx="526733"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1" name="矩形 2">
            <a:extLst>
              <a:ext uri="{FF2B5EF4-FFF2-40B4-BE49-F238E27FC236}">
                <a16:creationId xmlns:a16="http://schemas.microsoft.com/office/drawing/2014/main" id="{E2233F3C-C4DC-439A-A83D-F742E98ED52E}"/>
              </a:ext>
            </a:extLst>
          </p:cNvPr>
          <p:cNvSpPr/>
          <p:nvPr/>
        </p:nvSpPr>
        <p:spPr>
          <a:xfrm>
            <a:off x="5866831" y="3820058"/>
            <a:ext cx="3186733" cy="4110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Verdana (Body)"/>
            </a:endParaRPr>
          </a:p>
        </p:txBody>
      </p:sp>
      <p:sp>
        <p:nvSpPr>
          <p:cNvPr id="72" name="文本框 9">
            <a:extLst>
              <a:ext uri="{FF2B5EF4-FFF2-40B4-BE49-F238E27FC236}">
                <a16:creationId xmlns:a16="http://schemas.microsoft.com/office/drawing/2014/main" id="{36DD1434-7728-46D5-831B-8AB4DD090036}"/>
              </a:ext>
            </a:extLst>
          </p:cNvPr>
          <p:cNvSpPr txBox="1"/>
          <p:nvPr/>
        </p:nvSpPr>
        <p:spPr>
          <a:xfrm>
            <a:off x="5872333" y="3441768"/>
            <a:ext cx="1106484" cy="369332"/>
          </a:xfrm>
          <a:prstGeom prst="rect">
            <a:avLst/>
          </a:prstGeom>
          <a:noFill/>
        </p:spPr>
        <p:txBody>
          <a:bodyPr wrap="square" rtlCol="0">
            <a:spAutoFit/>
          </a:bodyPr>
          <a:lstStyle/>
          <a:p>
            <a:r>
              <a:rPr lang="en-US" altLang="zh-CN" dirty="0">
                <a:latin typeface="Verdana (Body)"/>
              </a:rPr>
              <a:t>Output: </a:t>
            </a:r>
            <a:endParaRPr lang="zh-CN" altLang="en-US" dirty="0">
              <a:latin typeface="Verdana (Body)"/>
            </a:endParaRPr>
          </a:p>
        </p:txBody>
      </p:sp>
      <p:cxnSp>
        <p:nvCxnSpPr>
          <p:cNvPr id="52" name="Connector: Elbow 51">
            <a:extLst>
              <a:ext uri="{FF2B5EF4-FFF2-40B4-BE49-F238E27FC236}">
                <a16:creationId xmlns:a16="http://schemas.microsoft.com/office/drawing/2014/main" id="{F02CCBAF-B6EC-46C3-B8F5-F14FD7E98DC7}"/>
              </a:ext>
            </a:extLst>
          </p:cNvPr>
          <p:cNvCxnSpPr>
            <a:cxnSpLocks/>
          </p:cNvCxnSpPr>
          <p:nvPr/>
        </p:nvCxnSpPr>
        <p:spPr>
          <a:xfrm flipH="1" flipV="1">
            <a:off x="5297198" y="1885998"/>
            <a:ext cx="152400" cy="2558495"/>
          </a:xfrm>
          <a:prstGeom prst="bentConnector3">
            <a:avLst>
              <a:gd name="adj1" fmla="val -15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文本框 8">
            <a:extLst>
              <a:ext uri="{FF2B5EF4-FFF2-40B4-BE49-F238E27FC236}">
                <a16:creationId xmlns:a16="http://schemas.microsoft.com/office/drawing/2014/main" id="{3898461C-9B45-4D10-8AFA-A691219A4076}"/>
              </a:ext>
            </a:extLst>
          </p:cNvPr>
          <p:cNvSpPr txBox="1"/>
          <p:nvPr/>
        </p:nvSpPr>
        <p:spPr>
          <a:xfrm>
            <a:off x="5933564" y="3824622"/>
            <a:ext cx="372942" cy="369332"/>
          </a:xfrm>
          <a:prstGeom prst="rect">
            <a:avLst/>
          </a:prstGeom>
          <a:noFill/>
        </p:spPr>
        <p:txBody>
          <a:bodyPr wrap="square" rtlCol="0">
            <a:spAutoFit/>
          </a:bodyPr>
          <a:lstStyle/>
          <a:p>
            <a:r>
              <a:rPr lang="en-US" altLang="zh-CN" b="1" dirty="0">
                <a:solidFill>
                  <a:schemeClr val="bg1"/>
                </a:solidFill>
                <a:latin typeface="Verdana (Body)"/>
              </a:rPr>
              <a:t>A</a:t>
            </a:r>
            <a:endParaRPr lang="zh-CN" altLang="en-US" b="1" dirty="0">
              <a:solidFill>
                <a:schemeClr val="bg1"/>
              </a:solidFill>
              <a:latin typeface="Verdana (Body)"/>
            </a:endParaRPr>
          </a:p>
        </p:txBody>
      </p:sp>
      <p:sp>
        <p:nvSpPr>
          <p:cNvPr id="59" name="文本框 46">
            <a:extLst>
              <a:ext uri="{FF2B5EF4-FFF2-40B4-BE49-F238E27FC236}">
                <a16:creationId xmlns:a16="http://schemas.microsoft.com/office/drawing/2014/main" id="{AAC33D7B-24F2-4A31-837D-90FF6A315098}"/>
              </a:ext>
            </a:extLst>
          </p:cNvPr>
          <p:cNvSpPr txBox="1"/>
          <p:nvPr/>
        </p:nvSpPr>
        <p:spPr>
          <a:xfrm>
            <a:off x="6265275" y="3824622"/>
            <a:ext cx="372942" cy="369332"/>
          </a:xfrm>
          <a:prstGeom prst="rect">
            <a:avLst/>
          </a:prstGeom>
          <a:noFill/>
        </p:spPr>
        <p:txBody>
          <a:bodyPr wrap="square" rtlCol="0">
            <a:spAutoFit/>
          </a:bodyPr>
          <a:lstStyle/>
          <a:p>
            <a:r>
              <a:rPr lang="en-US" altLang="zh-CN" b="1" dirty="0">
                <a:solidFill>
                  <a:schemeClr val="bg1"/>
                </a:solidFill>
                <a:latin typeface="Verdana (Body)"/>
              </a:rPr>
              <a:t>C</a:t>
            </a:r>
            <a:endParaRPr lang="zh-CN" altLang="en-US" b="1" dirty="0">
              <a:solidFill>
                <a:schemeClr val="bg1"/>
              </a:solidFill>
              <a:latin typeface="Verdana (Body)"/>
            </a:endParaRPr>
          </a:p>
        </p:txBody>
      </p:sp>
      <p:sp>
        <p:nvSpPr>
          <p:cNvPr id="60" name="Content Placeholder 2">
            <a:extLst>
              <a:ext uri="{FF2B5EF4-FFF2-40B4-BE49-F238E27FC236}">
                <a16:creationId xmlns:a16="http://schemas.microsoft.com/office/drawing/2014/main" id="{5850E3D6-D5D3-4C22-B339-0FCF8D58C77D}"/>
              </a:ext>
            </a:extLst>
          </p:cNvPr>
          <p:cNvSpPr txBox="1">
            <a:spLocks/>
          </p:cNvSpPr>
          <p:nvPr/>
        </p:nvSpPr>
        <p:spPr>
          <a:xfrm>
            <a:off x="317382" y="3656394"/>
            <a:ext cx="5132215" cy="2412293"/>
          </a:xfrm>
          <a:prstGeom prst="rect">
            <a:avLst/>
          </a:prstGeom>
          <a:solidFill>
            <a:schemeClr val="bg1"/>
          </a:solidFill>
          <a:ln w="19050">
            <a:solidFill>
              <a:schemeClr val="accent2"/>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void</a:t>
            </a:r>
            <a:r>
              <a:rPr lang="en-US" sz="1200" b="1" dirty="0">
                <a:solidFill>
                  <a:prstClr val="black"/>
                </a:solidFill>
                <a:latin typeface="Courier New" panose="02070309020205020404" pitchFamily="49" charset="0"/>
                <a:cs typeface="Courier New" panose="02070309020205020404" pitchFamily="49" charset="0"/>
              </a:rPr>
              <a:t> </a:t>
            </a:r>
            <a:r>
              <a:rPr lang="en-US" sz="1200" b="1" dirty="0" err="1">
                <a:solidFill>
                  <a:schemeClr val="accent2"/>
                </a:solidFill>
                <a:latin typeface="Courier New" panose="02070309020205020404" pitchFamily="49" charset="0"/>
                <a:cs typeface="Courier New" panose="02070309020205020404" pitchFamily="49" charset="0"/>
              </a:rPr>
              <a:t>findgrandchildren</a:t>
            </a:r>
            <a:r>
              <a:rPr lang="en-US" sz="1200" dirty="0">
                <a:solidFill>
                  <a:prstClr val="black"/>
                </a:solidFill>
                <a:latin typeface="Courier New" panose="02070309020205020404" pitchFamily="49" charset="0"/>
                <a:cs typeface="Courier New" panose="02070309020205020404" pitchFamily="49" charset="0"/>
              </a:rPr>
              <a:t>(</a:t>
            </a:r>
            <a:r>
              <a:rPr lang="en-US" sz="1200" dirty="0" err="1">
                <a:solidFill>
                  <a:prstClr val="black"/>
                </a:solidFill>
                <a:latin typeface="Courier New" panose="02070309020205020404" pitchFamily="49" charset="0"/>
                <a:cs typeface="Courier New" panose="02070309020205020404" pitchFamily="49" charset="0"/>
              </a:rPr>
              <a:t>BTNode</a:t>
            </a:r>
            <a:r>
              <a:rPr lang="en-US" sz="1200" dirty="0">
                <a:solidFill>
                  <a:prstClr val="black"/>
                </a:solidFill>
                <a:latin typeface="Courier New" panose="02070309020205020404" pitchFamily="49" charset="0"/>
                <a:cs typeface="Courier New" panose="02070309020205020404" pitchFamily="49" charset="0"/>
              </a:rPr>
              <a:t> *cur, int c){</a:t>
            </a:r>
          </a:p>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    </a:t>
            </a:r>
            <a:r>
              <a:rPr lang="en-SG" sz="1200" dirty="0">
                <a:latin typeface="Courier New" panose="02070309020205020404" pitchFamily="49" charset="0"/>
                <a:cs typeface="Courier New" panose="02070309020205020404" pitchFamily="49" charset="0"/>
              </a:rPr>
              <a:t>if (cur == NULL) return;</a:t>
            </a:r>
            <a:endParaRPr lang="en-SG" sz="600" dirty="0">
              <a:latin typeface="Courier New" panose="02070309020205020404" pitchFamily="49" charset="0"/>
              <a:cs typeface="Courier New" panose="02070309020205020404" pitchFamily="49" charset="0"/>
            </a:endParaRPr>
          </a:p>
          <a:p>
            <a:pPr marL="0" indent="0">
              <a:lnSpc>
                <a:spcPct val="100000"/>
              </a:lnSpc>
              <a:spcBef>
                <a:spcPts val="300"/>
              </a:spcBef>
              <a:buNone/>
            </a:pPr>
            <a:r>
              <a:rPr lang="en-SG" sz="1200" dirty="0">
                <a:latin typeface="Courier New" panose="02070309020205020404" pitchFamily="49" charset="0"/>
                <a:cs typeface="Courier New" panose="02070309020205020404" pitchFamily="49" charset="0"/>
              </a:rPr>
              <a:t>    </a:t>
            </a:r>
            <a:r>
              <a:rPr lang="en-SG" sz="1200" dirty="0">
                <a:solidFill>
                  <a:prstClr val="black"/>
                </a:solidFill>
                <a:latin typeface="Courier New" panose="02070309020205020404" pitchFamily="49" charset="0"/>
                <a:cs typeface="Courier New" panose="02070309020205020404" pitchFamily="49" charset="0"/>
              </a:rPr>
              <a:t>if (c == k){ </a:t>
            </a:r>
            <a:r>
              <a:rPr lang="en-SG" sz="1200" dirty="0">
                <a:solidFill>
                  <a:schemeClr val="tx1">
                    <a:lumMod val="50000"/>
                    <a:lumOff val="50000"/>
                  </a:schemeClr>
                </a:solidFill>
                <a:latin typeface="Courier New" panose="02070309020205020404" pitchFamily="49" charset="0"/>
                <a:cs typeface="Courier New" panose="02070309020205020404" pitchFamily="49" charset="0"/>
              </a:rPr>
              <a:t>//grandchild=2levels; k=2</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r>
              <a:rPr lang="en-SG" sz="1200" dirty="0" err="1">
                <a:solidFill>
                  <a:prstClr val="black"/>
                </a:solidFill>
                <a:latin typeface="Courier New" panose="02070309020205020404" pitchFamily="49" charset="0"/>
                <a:cs typeface="Courier New" panose="02070309020205020404" pitchFamily="49" charset="0"/>
              </a:rPr>
              <a:t>printf</a:t>
            </a:r>
            <a:r>
              <a:rPr lang="en-SG" sz="1200" dirty="0">
                <a:solidFill>
                  <a:prstClr val="black"/>
                </a:solidFill>
                <a:latin typeface="Courier New" panose="02070309020205020404" pitchFamily="49" charset="0"/>
                <a:cs typeface="Courier New" panose="02070309020205020404" pitchFamily="49" charset="0"/>
              </a:rPr>
              <a:t>(“%d ”, cur-&gt;item);</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return;</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 (c &lt; k){</a:t>
            </a:r>
          </a:p>
          <a:p>
            <a:pPr marL="0" indent="0">
              <a:lnSpc>
                <a:spcPct val="100000"/>
              </a:lnSpc>
              <a:spcBef>
                <a:spcPts val="300"/>
              </a:spcBef>
              <a:buNone/>
            </a:pPr>
            <a:r>
              <a:rPr lang="en-SG" sz="1200" b="1" dirty="0">
                <a:solidFill>
                  <a:srgbClr val="0070C0"/>
                </a:solidFill>
                <a:latin typeface="Courier New" panose="02070309020205020404" pitchFamily="49" charset="0"/>
                <a:cs typeface="Courier New" panose="02070309020205020404" pitchFamily="49" charset="0"/>
              </a:rPr>
              <a:t>       </a:t>
            </a:r>
            <a:r>
              <a:rPr lang="en-SG" sz="1200" b="1" dirty="0" err="1">
                <a:solidFill>
                  <a:srgbClr val="0070C0"/>
                </a:solidFill>
                <a:latin typeface="Courier New" panose="02070309020205020404" pitchFamily="49" charset="0"/>
                <a:cs typeface="Courier New" panose="02070309020205020404" pitchFamily="49" charset="0"/>
              </a:rPr>
              <a:t>findgrandchildren</a:t>
            </a:r>
            <a:r>
              <a:rPr lang="en-SG" sz="1200" b="1" dirty="0">
                <a:solidFill>
                  <a:srgbClr val="0070C0"/>
                </a:solidFill>
                <a:latin typeface="Courier New" panose="02070309020205020404" pitchFamily="49" charset="0"/>
                <a:cs typeface="Courier New" panose="02070309020205020404" pitchFamily="49" charset="0"/>
              </a:rPr>
              <a:t>(cur-&gt;left, c+1);</a:t>
            </a:r>
          </a:p>
          <a:p>
            <a:pPr marL="0" indent="0">
              <a:lnSpc>
                <a:spcPct val="100000"/>
              </a:lnSpc>
              <a:spcBef>
                <a:spcPts val="300"/>
              </a:spcBef>
              <a:buNone/>
            </a:pPr>
            <a:r>
              <a:rPr lang="en-SG" sz="1200" b="1" dirty="0">
                <a:solidFill>
                  <a:srgbClr val="7030A0"/>
                </a:solidFill>
                <a:latin typeface="Courier New" panose="02070309020205020404" pitchFamily="49" charset="0"/>
                <a:cs typeface="Courier New" panose="02070309020205020404" pitchFamily="49" charset="0"/>
              </a:rPr>
              <a:t>       </a:t>
            </a:r>
            <a:r>
              <a:rPr lang="en-SG" sz="1200" b="1" dirty="0" err="1">
                <a:solidFill>
                  <a:srgbClr val="7030A0"/>
                </a:solidFill>
                <a:latin typeface="Courier New" panose="02070309020205020404" pitchFamily="49" charset="0"/>
                <a:cs typeface="Courier New" panose="02070309020205020404" pitchFamily="49" charset="0"/>
              </a:rPr>
              <a:t>findgrandchildren</a:t>
            </a:r>
            <a:r>
              <a:rPr lang="en-SG" sz="1200" b="1" dirty="0">
                <a:solidFill>
                  <a:srgbClr val="7030A0"/>
                </a:solidFill>
                <a:latin typeface="Courier New" panose="02070309020205020404" pitchFamily="49" charset="0"/>
                <a:cs typeface="Courier New" panose="02070309020205020404" pitchFamily="49" charset="0"/>
              </a:rPr>
              <a:t>(cur-&gt;right, c+1);</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a:t>
            </a:r>
          </a:p>
        </p:txBody>
      </p:sp>
      <p:sp>
        <p:nvSpPr>
          <p:cNvPr id="62" name="TextBox 61">
            <a:extLst>
              <a:ext uri="{FF2B5EF4-FFF2-40B4-BE49-F238E27FC236}">
                <a16:creationId xmlns:a16="http://schemas.microsoft.com/office/drawing/2014/main" id="{C0B3CF5F-54ED-4D6C-B73E-13C5216ADB9D}"/>
              </a:ext>
            </a:extLst>
          </p:cNvPr>
          <p:cNvSpPr txBox="1"/>
          <p:nvPr/>
        </p:nvSpPr>
        <p:spPr>
          <a:xfrm>
            <a:off x="4544068" y="5699355"/>
            <a:ext cx="929507" cy="369332"/>
          </a:xfrm>
          <a:prstGeom prst="rect">
            <a:avLst/>
          </a:prstGeom>
          <a:noFill/>
        </p:spPr>
        <p:txBody>
          <a:bodyPr wrap="square">
            <a:spAutoFit/>
          </a:bodyPr>
          <a:lstStyle/>
          <a:p>
            <a:r>
              <a:rPr lang="en-US" b="1" dirty="0">
                <a:solidFill>
                  <a:schemeClr val="accent2"/>
                </a:solidFill>
                <a:latin typeface="Courier New" panose="02070309020205020404" pitchFamily="49" charset="0"/>
                <a:cs typeface="Courier New" panose="02070309020205020404" pitchFamily="49" charset="0"/>
              </a:rPr>
              <a:t>c</a:t>
            </a:r>
            <a:r>
              <a:rPr lang="en-US" sz="1800" b="1" dirty="0">
                <a:solidFill>
                  <a:schemeClr val="accent2"/>
                </a:solidFill>
                <a:latin typeface="Courier New" panose="02070309020205020404" pitchFamily="49" charset="0"/>
                <a:cs typeface="Courier New" panose="02070309020205020404" pitchFamily="49" charset="0"/>
              </a:rPr>
              <a:t> = 1</a:t>
            </a:r>
            <a:endParaRPr lang="en-SG" b="1" dirty="0">
              <a:solidFill>
                <a:schemeClr val="accent2"/>
              </a:solidFill>
            </a:endParaRPr>
          </a:p>
        </p:txBody>
      </p:sp>
      <p:cxnSp>
        <p:nvCxnSpPr>
          <p:cNvPr id="64" name="Straight Arrow Connector 63">
            <a:extLst>
              <a:ext uri="{FF2B5EF4-FFF2-40B4-BE49-F238E27FC236}">
                <a16:creationId xmlns:a16="http://schemas.microsoft.com/office/drawing/2014/main" id="{93740E53-6391-4233-A4C0-6F35F56CDE5E}"/>
              </a:ext>
            </a:extLst>
          </p:cNvPr>
          <p:cNvCxnSpPr>
            <a:cxnSpLocks/>
          </p:cNvCxnSpPr>
          <p:nvPr/>
        </p:nvCxnSpPr>
        <p:spPr>
          <a:xfrm flipH="1">
            <a:off x="4391992" y="5675227"/>
            <a:ext cx="526733"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6" name="文本框 8">
            <a:extLst>
              <a:ext uri="{FF2B5EF4-FFF2-40B4-BE49-F238E27FC236}">
                <a16:creationId xmlns:a16="http://schemas.microsoft.com/office/drawing/2014/main" id="{E4C8C474-D513-43AF-A106-25CEDD348D20}"/>
              </a:ext>
            </a:extLst>
          </p:cNvPr>
          <p:cNvSpPr txBox="1"/>
          <p:nvPr/>
        </p:nvSpPr>
        <p:spPr>
          <a:xfrm>
            <a:off x="6609748" y="3820058"/>
            <a:ext cx="372942" cy="369332"/>
          </a:xfrm>
          <a:prstGeom prst="rect">
            <a:avLst/>
          </a:prstGeom>
          <a:noFill/>
        </p:spPr>
        <p:txBody>
          <a:bodyPr wrap="square" rtlCol="0">
            <a:spAutoFit/>
          </a:bodyPr>
          <a:lstStyle/>
          <a:p>
            <a:r>
              <a:rPr lang="en-US" altLang="zh-CN" b="1" dirty="0">
                <a:solidFill>
                  <a:schemeClr val="bg1"/>
                </a:solidFill>
                <a:latin typeface="Verdana (Body)"/>
              </a:rPr>
              <a:t>G</a:t>
            </a:r>
            <a:endParaRPr lang="zh-CN" altLang="en-US" b="1" dirty="0">
              <a:solidFill>
                <a:schemeClr val="bg1"/>
              </a:solidFill>
              <a:latin typeface="Verdana (Body)"/>
            </a:endParaRPr>
          </a:p>
        </p:txBody>
      </p:sp>
    </p:spTree>
    <p:extLst>
      <p:ext uri="{BB962C8B-B14F-4D97-AF65-F5344CB8AC3E}">
        <p14:creationId xmlns:p14="http://schemas.microsoft.com/office/powerpoint/2010/main" val="14376327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22222E-6 3.7037E-6 L -0.39879 0.03588 " pathEditMode="relative" rAng="0" ptsTypes="AA">
                                      <p:cBhvr>
                                        <p:cTn id="6" dur="500" fill="hold"/>
                                        <p:tgtEl>
                                          <p:spTgt spid="64"/>
                                        </p:tgtEl>
                                        <p:attrNameLst>
                                          <p:attrName>ppt_x</p:attrName>
                                          <p:attrName>ppt_y</p:attrName>
                                        </p:attrNameLst>
                                      </p:cBhvr>
                                      <p:rCtr x="-19948" y="1782"/>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wipe(down)">
                                      <p:cBhvr>
                                        <p:cTn id="11" dur="500"/>
                                        <p:tgtEl>
                                          <p:spTgt spid="5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64"/>
                                        </p:tgtEl>
                                      </p:cBhvr>
                                    </p:animEffect>
                                    <p:set>
                                      <p:cBhvr>
                                        <p:cTn id="16" dur="1" fill="hold">
                                          <p:stCondLst>
                                            <p:cond delay="499"/>
                                          </p:stCondLst>
                                        </p:cTn>
                                        <p:tgtEl>
                                          <p:spTgt spid="64"/>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52"/>
                                        </p:tgtEl>
                                      </p:cBhvr>
                                    </p:animEffect>
                                    <p:set>
                                      <p:cBhvr>
                                        <p:cTn id="19" dur="1" fill="hold">
                                          <p:stCondLst>
                                            <p:cond delay="499"/>
                                          </p:stCondLst>
                                        </p:cTn>
                                        <p:tgtEl>
                                          <p:spTgt spid="52"/>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60"/>
                                        </p:tgtEl>
                                      </p:cBhvr>
                                    </p:animEffect>
                                    <p:set>
                                      <p:cBhvr>
                                        <p:cTn id="25" dur="1" fill="hold">
                                          <p:stCondLst>
                                            <p:cond delay="499"/>
                                          </p:stCondLst>
                                        </p:cTn>
                                        <p:tgtEl>
                                          <p:spTgt spid="60"/>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62"/>
                                        </p:tgtEl>
                                      </p:cBhvr>
                                    </p:animEffect>
                                    <p:set>
                                      <p:cBhvr>
                                        <p:cTn id="28" dur="1" fill="hold">
                                          <p:stCondLst>
                                            <p:cond delay="499"/>
                                          </p:stCondLst>
                                        </p:cTn>
                                        <p:tgtEl>
                                          <p:spTgt spid="6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nodeType="clickEffect">
                                  <p:stCondLst>
                                    <p:cond delay="0"/>
                                  </p:stCondLst>
                                  <p:childTnLst>
                                    <p:animMotion origin="layout" path="M 3.05556E-6 0 L -0.40643 0.0338 " pathEditMode="relative" rAng="0" ptsTypes="AA">
                                      <p:cBhvr>
                                        <p:cTn id="32" dur="500" fill="hold"/>
                                        <p:tgtEl>
                                          <p:spTgt spid="61"/>
                                        </p:tgtEl>
                                        <p:attrNameLst>
                                          <p:attrName>ppt_x</p:attrName>
                                          <p:attrName>ppt_y</p:attrName>
                                        </p:attrNameLst>
                                      </p:cBhvr>
                                      <p:rCtr x="-20330" y="16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r>
              <a:rPr lang="en-US" altLang="en-US" dirty="0">
                <a:cs typeface="Arial" panose="020B0604020202020204" pitchFamily="34" charset="0"/>
              </a:rPr>
              <a:t>Outline</a:t>
            </a:r>
            <a:endParaRPr lang="en-US" altLang="en-US" b="1" dirty="0">
              <a:cs typeface="Arial" panose="020B0604020202020204" pitchFamily="34" charset="0"/>
            </a:endParaRPr>
          </a:p>
        </p:txBody>
      </p:sp>
      <p:sp>
        <p:nvSpPr>
          <p:cNvPr id="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8234" y="5026552"/>
            <a:ext cx="3523994" cy="271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1"/>
          <p:cNvSpPr txBox="1">
            <a:spLocks/>
          </p:cNvSpPr>
          <p:nvPr/>
        </p:nvSpPr>
        <p:spPr>
          <a:xfrm>
            <a:off x="957795" y="117876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1600" dirty="0">
                <a:ea typeface="Cambria Math" panose="02040503050406030204" pitchFamily="18" charset="0"/>
                <a:cs typeface="Times New Roman" pitchFamily="18" charset="0"/>
              </a:rPr>
              <a:t>Non-linear data structures</a:t>
            </a:r>
          </a:p>
          <a:p>
            <a:pPr algn="just">
              <a:lnSpc>
                <a:spcPct val="100000"/>
              </a:lnSpc>
            </a:pPr>
            <a:r>
              <a:rPr lang="en-US" sz="1600" dirty="0">
                <a:ea typeface="Cambria Math" panose="02040503050406030204" pitchFamily="18" charset="0"/>
                <a:cs typeface="Times New Roman" pitchFamily="18" charset="0"/>
              </a:rPr>
              <a:t>Tree data structure</a:t>
            </a:r>
          </a:p>
          <a:p>
            <a:pPr lvl="1" algn="just">
              <a:lnSpc>
                <a:spcPct val="100000"/>
              </a:lnSpc>
              <a:buFont typeface=".AppleSystemUIFont" charset="-120"/>
              <a:buChar char="-"/>
            </a:pPr>
            <a:r>
              <a:rPr lang="en-US" sz="1400" dirty="0">
                <a:ea typeface="Cambria Math" panose="02040503050406030204" pitchFamily="18" charset="0"/>
                <a:cs typeface="Times New Roman" pitchFamily="18" charset="0"/>
              </a:rPr>
              <a:t>Binary trees</a:t>
            </a:r>
            <a:endParaRPr lang="en-US" sz="1600" dirty="0">
              <a:ea typeface="Cambria Math" panose="02040503050406030204" pitchFamily="18" charset="0"/>
              <a:cs typeface="Times New Roman" pitchFamily="18" charset="0"/>
            </a:endParaRPr>
          </a:p>
          <a:p>
            <a:pPr algn="just">
              <a:lnSpc>
                <a:spcPct val="100000"/>
              </a:lnSpc>
            </a:pPr>
            <a:r>
              <a:rPr lang="en-US" sz="1600" dirty="0">
                <a:ea typeface="Cambria Math" panose="02040503050406030204" pitchFamily="18" charset="0"/>
                <a:cs typeface="Times New Roman" pitchFamily="18" charset="0"/>
              </a:rPr>
              <a:t>Implement binary tree nodes in C</a:t>
            </a:r>
          </a:p>
          <a:p>
            <a:pPr>
              <a:lnSpc>
                <a:spcPct val="100000"/>
              </a:lnSpc>
            </a:pPr>
            <a:r>
              <a:rPr lang="en-SG" sz="1600" dirty="0"/>
              <a:t>Binary Tree Traversal</a:t>
            </a:r>
          </a:p>
          <a:p>
            <a:pPr>
              <a:lnSpc>
                <a:spcPct val="100000"/>
              </a:lnSpc>
            </a:pPr>
            <a:r>
              <a:rPr lang="en-SG" sz="1600" dirty="0"/>
              <a:t>Tree traversal order</a:t>
            </a:r>
          </a:p>
          <a:p>
            <a:pPr lvl="1">
              <a:lnSpc>
                <a:spcPct val="100000"/>
              </a:lnSpc>
              <a:buFont typeface="Verdana" panose="020B0604030504040204" pitchFamily="34" charset="0"/>
              <a:buChar char="-"/>
            </a:pPr>
            <a:r>
              <a:rPr lang="en-SG" sz="1400" dirty="0"/>
              <a:t>Pre-order</a:t>
            </a:r>
          </a:p>
          <a:p>
            <a:pPr lvl="1">
              <a:lnSpc>
                <a:spcPct val="100000"/>
              </a:lnSpc>
              <a:buFont typeface="Verdana" panose="020B0604030504040204" pitchFamily="34" charset="0"/>
              <a:buChar char="-"/>
            </a:pPr>
            <a:r>
              <a:rPr lang="en-SG" sz="1400" dirty="0"/>
              <a:t>In-order</a:t>
            </a:r>
          </a:p>
          <a:p>
            <a:pPr lvl="1">
              <a:lnSpc>
                <a:spcPct val="100000"/>
              </a:lnSpc>
              <a:buFont typeface="Verdana" panose="020B0604030504040204" pitchFamily="34" charset="0"/>
              <a:buChar char="-"/>
            </a:pPr>
            <a:r>
              <a:rPr lang="en-SG" sz="1400" dirty="0"/>
              <a:t>Post-order</a:t>
            </a:r>
          </a:p>
          <a:p>
            <a:pPr>
              <a:lnSpc>
                <a:spcPct val="100000"/>
              </a:lnSpc>
            </a:pPr>
            <a:r>
              <a:rPr lang="en-SG" sz="1600" dirty="0"/>
              <a:t>Application examples</a:t>
            </a:r>
          </a:p>
          <a:p>
            <a:pPr lvl="1">
              <a:lnSpc>
                <a:spcPct val="100000"/>
              </a:lnSpc>
              <a:buFont typeface="Verdana" panose="020B0604030504040204" pitchFamily="34" charset="0"/>
              <a:buChar char="-"/>
            </a:pPr>
            <a:r>
              <a:rPr lang="en-SG" sz="1400" dirty="0"/>
              <a:t>Count nodes in a binary tree</a:t>
            </a:r>
          </a:p>
          <a:p>
            <a:pPr lvl="1">
              <a:lnSpc>
                <a:spcPct val="100000"/>
              </a:lnSpc>
              <a:buFont typeface="Verdana" panose="020B0604030504040204" pitchFamily="34" charset="0"/>
              <a:buChar char="-"/>
            </a:pPr>
            <a:r>
              <a:rPr lang="en-SG" sz="1400" dirty="0"/>
              <a:t>Find grandchild nodes</a:t>
            </a:r>
          </a:p>
          <a:p>
            <a:pPr lvl="1">
              <a:lnSpc>
                <a:spcPct val="100000"/>
              </a:lnSpc>
              <a:buFont typeface="Verdana" panose="020B0604030504040204" pitchFamily="34" charset="0"/>
              <a:buChar char="-"/>
            </a:pPr>
            <a:r>
              <a:rPr lang="en-SG" sz="1400" b="1" dirty="0"/>
              <a:t>Calculate height of every node</a:t>
            </a:r>
          </a:p>
          <a:p>
            <a:pPr>
              <a:lnSpc>
                <a:spcPct val="100000"/>
              </a:lnSpc>
            </a:pPr>
            <a:r>
              <a:rPr lang="en-SG" sz="1600" dirty="0"/>
              <a:t>Level-by-level traversal</a:t>
            </a:r>
          </a:p>
          <a:p>
            <a:pPr>
              <a:lnSpc>
                <a:spcPct val="100000"/>
              </a:lnSpc>
            </a:pPr>
            <a:r>
              <a:rPr lang="en-SG" sz="1600" dirty="0" err="1"/>
              <a:t>Preorder</a:t>
            </a:r>
            <a:r>
              <a:rPr lang="en-SG" sz="1600" dirty="0"/>
              <a:t> traversal with a stack</a:t>
            </a:r>
          </a:p>
        </p:txBody>
      </p:sp>
    </p:spTree>
    <p:extLst>
      <p:ext uri="{BB962C8B-B14F-4D97-AF65-F5344CB8AC3E}">
        <p14:creationId xmlns:p14="http://schemas.microsoft.com/office/powerpoint/2010/main" val="3545441164"/>
      </p:ext>
    </p:extLst>
  </p:cSld>
  <p:clrMapOvr>
    <a:masterClrMapping/>
  </p:clrMapOvr>
  <p:transition>
    <p:wipe dir="u"/>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Calculate height of every node</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600" dirty="0">
                <a:solidFill>
                  <a:srgbClr val="FE7F00"/>
                </a:solidFill>
              </a:rPr>
              <a:t>Height</a:t>
            </a:r>
            <a:r>
              <a:rPr lang="en-SG" sz="1600" dirty="0"/>
              <a:t> of a node = number of links from that node to the deepest leaf node</a:t>
            </a:r>
          </a:p>
          <a:p>
            <a:pPr algn="just">
              <a:lnSpc>
                <a:spcPct val="150000"/>
              </a:lnSpc>
            </a:pPr>
            <a:r>
              <a:rPr lang="en-SG" sz="1600" dirty="0"/>
              <a:t>How does each node calculate its height?</a:t>
            </a:r>
          </a:p>
          <a:p>
            <a:pPr lvl="1" algn="just">
              <a:lnSpc>
                <a:spcPct val="150000"/>
              </a:lnSpc>
              <a:buFont typeface="Verdana" panose="020B0604030504040204" pitchFamily="34" charset="0"/>
              <a:buChar char="-"/>
            </a:pPr>
            <a:r>
              <a:rPr lang="en-SG" sz="1400" dirty="0"/>
              <a:t>What is the height of node D, C, H?</a:t>
            </a:r>
          </a:p>
          <a:p>
            <a:pPr algn="just">
              <a:lnSpc>
                <a:spcPct val="150000"/>
              </a:lnSpc>
            </a:pPr>
            <a:r>
              <a:rPr lang="en-SG" sz="1600" dirty="0">
                <a:solidFill>
                  <a:srgbClr val="0066FF"/>
                </a:solidFill>
              </a:rPr>
              <a:t>We found:</a:t>
            </a:r>
            <a:endParaRPr lang="en-SG" sz="1600" dirty="0"/>
          </a:p>
          <a:p>
            <a:pPr lvl="1" algn="just">
              <a:lnSpc>
                <a:spcPct val="150000"/>
              </a:lnSpc>
              <a:buFont typeface="Verdana" panose="020B0604030504040204" pitchFamily="34" charset="0"/>
              <a:buChar char="-"/>
            </a:pPr>
            <a:r>
              <a:rPr lang="en-SG" sz="1400" dirty="0" err="1">
                <a:solidFill>
                  <a:srgbClr val="0066FF"/>
                </a:solidFill>
              </a:rPr>
              <a:t>leaf.height</a:t>
            </a:r>
            <a:r>
              <a:rPr lang="en-SG" sz="1400" dirty="0">
                <a:solidFill>
                  <a:srgbClr val="0066FF"/>
                </a:solidFill>
              </a:rPr>
              <a:t>= 0</a:t>
            </a:r>
          </a:p>
          <a:p>
            <a:pPr lvl="1" algn="just">
              <a:lnSpc>
                <a:spcPct val="150000"/>
              </a:lnSpc>
              <a:buFont typeface="Verdana" panose="020B0604030504040204" pitchFamily="34" charset="0"/>
              <a:buChar char="-"/>
            </a:pPr>
            <a:r>
              <a:rPr lang="en-SG" sz="1400" dirty="0">
                <a:solidFill>
                  <a:srgbClr val="0066FF"/>
                </a:solidFill>
              </a:rPr>
              <a:t>Non-leaf node X</a:t>
            </a:r>
          </a:p>
          <a:p>
            <a:pPr marL="0" indent="0" algn="just">
              <a:lnSpc>
                <a:spcPct val="150000"/>
              </a:lnSpc>
              <a:buNone/>
            </a:pPr>
            <a:r>
              <a:rPr lang="en-SG" sz="1400" dirty="0" err="1">
                <a:solidFill>
                  <a:srgbClr val="0066FF"/>
                </a:solidFill>
              </a:rPr>
              <a:t>X.height</a:t>
            </a:r>
            <a:r>
              <a:rPr lang="en-SG" sz="1400" dirty="0">
                <a:solidFill>
                  <a:srgbClr val="0066FF"/>
                </a:solidFill>
              </a:rPr>
              <a:t>=max(</a:t>
            </a:r>
            <a:r>
              <a:rPr lang="en-SG" sz="1400" dirty="0" err="1">
                <a:solidFill>
                  <a:srgbClr val="0066FF"/>
                </a:solidFill>
              </a:rPr>
              <a:t>X.left.height</a:t>
            </a:r>
            <a:r>
              <a:rPr lang="en-SG" sz="1400" dirty="0">
                <a:solidFill>
                  <a:srgbClr val="0066FF"/>
                </a:solidFill>
              </a:rPr>
              <a:t>, </a:t>
            </a:r>
            <a:r>
              <a:rPr lang="en-SG" sz="1400" dirty="0" err="1">
                <a:solidFill>
                  <a:srgbClr val="0066FF"/>
                </a:solidFill>
              </a:rPr>
              <a:t>X.right.height</a:t>
            </a:r>
            <a:r>
              <a:rPr lang="en-SG" sz="1400" dirty="0">
                <a:solidFill>
                  <a:srgbClr val="0066FF"/>
                </a:solidFill>
              </a:rPr>
              <a:t>)+1</a:t>
            </a:r>
          </a:p>
          <a:p>
            <a:pPr marL="0" indent="0" algn="just">
              <a:lnSpc>
                <a:spcPct val="150000"/>
              </a:lnSpc>
              <a:buNone/>
            </a:pPr>
            <a:endParaRPr lang="en-SG" sz="400" dirty="0"/>
          </a:p>
          <a:p>
            <a:pPr>
              <a:lnSpc>
                <a:spcPct val="150000"/>
              </a:lnSpc>
            </a:pPr>
            <a:r>
              <a:rPr lang="en-SG" sz="1600" dirty="0"/>
              <a:t>Does information propagate </a:t>
            </a:r>
            <a:r>
              <a:rPr lang="en-SG" sz="1600" b="1" dirty="0"/>
              <a:t>upwards</a:t>
            </a:r>
            <a:r>
              <a:rPr lang="en-SG" sz="1600" dirty="0"/>
              <a:t> or downwards?</a:t>
            </a:r>
          </a:p>
        </p:txBody>
      </p:sp>
      <p:sp>
        <p:nvSpPr>
          <p:cNvPr id="5" name="object 8"/>
          <p:cNvSpPr/>
          <p:nvPr/>
        </p:nvSpPr>
        <p:spPr>
          <a:xfrm>
            <a:off x="6607886" y="214698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6" name="object 9"/>
          <p:cNvSpPr txBox="1"/>
          <p:nvPr/>
        </p:nvSpPr>
        <p:spPr>
          <a:xfrm>
            <a:off x="6728502" y="2190763"/>
            <a:ext cx="166973"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H</a:t>
            </a:r>
          </a:p>
        </p:txBody>
      </p:sp>
      <p:sp>
        <p:nvSpPr>
          <p:cNvPr id="7" name="object 11"/>
          <p:cNvSpPr/>
          <p:nvPr/>
        </p:nvSpPr>
        <p:spPr>
          <a:xfrm>
            <a:off x="5845478" y="2627011"/>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8" name="object 12"/>
          <p:cNvSpPr txBox="1"/>
          <p:nvPr/>
        </p:nvSpPr>
        <p:spPr>
          <a:xfrm>
            <a:off x="5979330" y="2675779"/>
            <a:ext cx="136099"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E</a:t>
            </a:r>
          </a:p>
        </p:txBody>
      </p:sp>
      <p:sp>
        <p:nvSpPr>
          <p:cNvPr id="9" name="object 14"/>
          <p:cNvSpPr/>
          <p:nvPr/>
        </p:nvSpPr>
        <p:spPr>
          <a:xfrm>
            <a:off x="5464248" y="3182665"/>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0" name="object 15"/>
          <p:cNvSpPr txBox="1"/>
          <p:nvPr/>
        </p:nvSpPr>
        <p:spPr>
          <a:xfrm>
            <a:off x="5592645" y="3231433"/>
            <a:ext cx="148700" cy="26082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B</a:t>
            </a:r>
            <a:endParaRPr sz="1400">
              <a:latin typeface="Verdana (Body)"/>
              <a:cs typeface="Calibri"/>
            </a:endParaRPr>
          </a:p>
        </p:txBody>
      </p:sp>
      <p:sp>
        <p:nvSpPr>
          <p:cNvPr id="11" name="object 17"/>
          <p:cNvSpPr/>
          <p:nvPr/>
        </p:nvSpPr>
        <p:spPr>
          <a:xfrm>
            <a:off x="6226682" y="3182665"/>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2" name="object 18"/>
          <p:cNvSpPr txBox="1"/>
          <p:nvPr/>
        </p:nvSpPr>
        <p:spPr>
          <a:xfrm>
            <a:off x="6363378" y="3231433"/>
            <a:ext cx="129798"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F</a:t>
            </a:r>
            <a:endParaRPr sz="1400">
              <a:latin typeface="Verdana (Body)"/>
              <a:cs typeface="Calibri"/>
            </a:endParaRPr>
          </a:p>
        </p:txBody>
      </p:sp>
      <p:sp>
        <p:nvSpPr>
          <p:cNvPr id="13" name="object 20"/>
          <p:cNvSpPr/>
          <p:nvPr/>
        </p:nvSpPr>
        <p:spPr>
          <a:xfrm>
            <a:off x="7370320" y="2627011"/>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4" name="object 21"/>
          <p:cNvSpPr txBox="1"/>
          <p:nvPr/>
        </p:nvSpPr>
        <p:spPr>
          <a:xfrm>
            <a:off x="7510858" y="2675779"/>
            <a:ext cx="120977"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L</a:t>
            </a:r>
            <a:endParaRPr sz="1400">
              <a:latin typeface="Verdana (Body)"/>
              <a:cs typeface="Calibri"/>
            </a:endParaRPr>
          </a:p>
        </p:txBody>
      </p:sp>
      <p:sp>
        <p:nvSpPr>
          <p:cNvPr id="15" name="object 23"/>
          <p:cNvSpPr/>
          <p:nvPr/>
        </p:nvSpPr>
        <p:spPr>
          <a:xfrm>
            <a:off x="6989116" y="3182665"/>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6" name="object 24"/>
          <p:cNvSpPr txBox="1"/>
          <p:nvPr/>
        </p:nvSpPr>
        <p:spPr>
          <a:xfrm>
            <a:off x="7139645" y="3231433"/>
            <a:ext cx="97664" cy="26082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J</a:t>
            </a:r>
            <a:endParaRPr sz="1400">
              <a:latin typeface="Verdana (Body)"/>
              <a:cs typeface="Calibri"/>
            </a:endParaRPr>
          </a:p>
        </p:txBody>
      </p:sp>
      <p:sp>
        <p:nvSpPr>
          <p:cNvPr id="17" name="object 26"/>
          <p:cNvSpPr/>
          <p:nvPr/>
        </p:nvSpPr>
        <p:spPr>
          <a:xfrm>
            <a:off x="7751524" y="3182665"/>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8" name="object 27"/>
          <p:cNvSpPr txBox="1"/>
          <p:nvPr/>
        </p:nvSpPr>
        <p:spPr>
          <a:xfrm>
            <a:off x="7849313" y="3231433"/>
            <a:ext cx="219269" cy="260822"/>
          </a:xfrm>
          <a:prstGeom prst="ellipse">
            <a:avLst/>
          </a:prstGeom>
        </p:spPr>
        <p:txBody>
          <a:bodyPr vert="horz" wrap="square" lIns="0" tIns="0" rIns="0" bIns="0" rtlCol="0">
            <a:spAutoFit/>
          </a:bodyPr>
          <a:lstStyle/>
          <a:p>
            <a:pPr marL="12700">
              <a:lnSpc>
                <a:spcPct val="100000"/>
              </a:lnSpc>
            </a:pPr>
            <a:r>
              <a:rPr sz="1400" spc="-20" dirty="0">
                <a:latin typeface="Verdana (Body)"/>
                <a:cs typeface="Calibri"/>
              </a:rPr>
              <a:t>M</a:t>
            </a:r>
            <a:endParaRPr sz="1400">
              <a:latin typeface="Verdana (Body)"/>
              <a:cs typeface="Calibri"/>
            </a:endParaRPr>
          </a:p>
        </p:txBody>
      </p:sp>
      <p:sp>
        <p:nvSpPr>
          <p:cNvPr id="19" name="object 47"/>
          <p:cNvSpPr/>
          <p:nvPr/>
        </p:nvSpPr>
        <p:spPr>
          <a:xfrm>
            <a:off x="6345476" y="3773234"/>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0" name="object 48"/>
          <p:cNvSpPr txBox="1"/>
          <p:nvPr/>
        </p:nvSpPr>
        <p:spPr>
          <a:xfrm>
            <a:off x="6465312" y="3822002"/>
            <a:ext cx="168863" cy="260822"/>
          </a:xfrm>
          <a:prstGeom prst="ellipse">
            <a:avLst/>
          </a:prstGeom>
        </p:spPr>
        <p:txBody>
          <a:bodyPr vert="horz" wrap="square" lIns="0" tIns="0" rIns="0" bIns="0" rtlCol="0">
            <a:spAutoFit/>
          </a:bodyPr>
          <a:lstStyle/>
          <a:p>
            <a:pPr marL="12700">
              <a:lnSpc>
                <a:spcPct val="100000"/>
              </a:lnSpc>
            </a:pPr>
            <a:r>
              <a:rPr sz="1400" spc="-15" dirty="0">
                <a:latin typeface="Verdana (Body)"/>
                <a:cs typeface="Calibri"/>
              </a:rPr>
              <a:t>G</a:t>
            </a:r>
            <a:endParaRPr sz="1400" dirty="0">
              <a:latin typeface="Verdana (Body)"/>
              <a:cs typeface="Calibri"/>
            </a:endParaRPr>
          </a:p>
        </p:txBody>
      </p:sp>
      <p:sp>
        <p:nvSpPr>
          <p:cNvPr id="21" name="object 50"/>
          <p:cNvSpPr/>
          <p:nvPr/>
        </p:nvSpPr>
        <p:spPr>
          <a:xfrm>
            <a:off x="7375098" y="377760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2" name="object 51"/>
          <p:cNvSpPr txBox="1"/>
          <p:nvPr/>
        </p:nvSpPr>
        <p:spPr>
          <a:xfrm>
            <a:off x="7505896" y="3826371"/>
            <a:ext cx="143659" cy="26082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K</a:t>
            </a:r>
            <a:endParaRPr sz="1400" dirty="0">
              <a:latin typeface="Verdana (Body)"/>
              <a:cs typeface="Calibri"/>
            </a:endParaRPr>
          </a:p>
        </p:txBody>
      </p:sp>
      <p:sp>
        <p:nvSpPr>
          <p:cNvPr id="23" name="object 59"/>
          <p:cNvSpPr/>
          <p:nvPr/>
        </p:nvSpPr>
        <p:spPr>
          <a:xfrm>
            <a:off x="6850879" y="377760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4" name="object 60"/>
          <p:cNvSpPr txBox="1"/>
          <p:nvPr/>
        </p:nvSpPr>
        <p:spPr>
          <a:xfrm>
            <a:off x="7008005" y="3826371"/>
            <a:ext cx="82541" cy="260822"/>
          </a:xfrm>
          <a:prstGeom prst="ellipse">
            <a:avLst/>
          </a:prstGeom>
        </p:spPr>
        <p:txBody>
          <a:bodyPr vert="horz" wrap="square" lIns="0" tIns="0" rIns="0" bIns="0" rtlCol="0">
            <a:spAutoFit/>
          </a:bodyPr>
          <a:lstStyle/>
          <a:p>
            <a:pPr marL="12700">
              <a:lnSpc>
                <a:spcPct val="100000"/>
              </a:lnSpc>
            </a:pPr>
            <a:r>
              <a:rPr sz="1400" spc="-5" dirty="0">
                <a:latin typeface="Verdana (Body)"/>
                <a:cs typeface="Calibri"/>
              </a:rPr>
              <a:t>I</a:t>
            </a:r>
            <a:endParaRPr sz="1400" dirty="0">
              <a:latin typeface="Verdana (Body)"/>
              <a:cs typeface="Calibri"/>
            </a:endParaRPr>
          </a:p>
        </p:txBody>
      </p:sp>
      <p:sp>
        <p:nvSpPr>
          <p:cNvPr id="25" name="object 65"/>
          <p:cNvSpPr/>
          <p:nvPr/>
        </p:nvSpPr>
        <p:spPr>
          <a:xfrm>
            <a:off x="5722224" y="377760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6" name="object 66"/>
          <p:cNvSpPr txBox="1"/>
          <p:nvPr/>
        </p:nvSpPr>
        <p:spPr>
          <a:xfrm>
            <a:off x="5851667" y="3826371"/>
            <a:ext cx="146180"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C</a:t>
            </a:r>
            <a:endParaRPr sz="1400">
              <a:latin typeface="Verdana (Body)"/>
              <a:cs typeface="Calibri"/>
            </a:endParaRPr>
          </a:p>
        </p:txBody>
      </p:sp>
      <p:sp>
        <p:nvSpPr>
          <p:cNvPr id="27" name="object 71"/>
          <p:cNvSpPr/>
          <p:nvPr/>
        </p:nvSpPr>
        <p:spPr>
          <a:xfrm>
            <a:off x="5198006" y="377760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8" name="object 72"/>
          <p:cNvSpPr txBox="1"/>
          <p:nvPr/>
        </p:nvSpPr>
        <p:spPr>
          <a:xfrm>
            <a:off x="5322976" y="3826371"/>
            <a:ext cx="156892" cy="260822"/>
          </a:xfrm>
          <a:prstGeom prst="ellipse">
            <a:avLst/>
          </a:prstGeom>
        </p:spPr>
        <p:txBody>
          <a:bodyPr vert="horz" wrap="square" lIns="0" tIns="0" rIns="0" bIns="0" rtlCol="0">
            <a:spAutoFit/>
          </a:bodyPr>
          <a:lstStyle/>
          <a:p>
            <a:pPr marL="12700">
              <a:lnSpc>
                <a:spcPct val="100000"/>
              </a:lnSpc>
            </a:pPr>
            <a:r>
              <a:rPr sz="1400" spc="-15" dirty="0">
                <a:latin typeface="Verdana (Body)"/>
                <a:cs typeface="Calibri"/>
              </a:rPr>
              <a:t>A</a:t>
            </a:r>
            <a:endParaRPr sz="1400">
              <a:latin typeface="Verdana (Body)"/>
              <a:cs typeface="Calibri"/>
            </a:endParaRPr>
          </a:p>
        </p:txBody>
      </p:sp>
      <p:sp>
        <p:nvSpPr>
          <p:cNvPr id="29" name="object 77"/>
          <p:cNvSpPr/>
          <p:nvPr/>
        </p:nvSpPr>
        <p:spPr>
          <a:xfrm>
            <a:off x="5912839" y="437250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30" name="object 78"/>
          <p:cNvSpPr txBox="1"/>
          <p:nvPr/>
        </p:nvSpPr>
        <p:spPr>
          <a:xfrm>
            <a:off x="6034207" y="4416281"/>
            <a:ext cx="165083"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D</a:t>
            </a:r>
            <a:endParaRPr sz="1400">
              <a:latin typeface="Verdana (Body)"/>
              <a:cs typeface="Calibri"/>
            </a:endParaRPr>
          </a:p>
        </p:txBody>
      </p:sp>
      <p:cxnSp>
        <p:nvCxnSpPr>
          <p:cNvPr id="31" name="直接箭头连接符 110"/>
          <p:cNvCxnSpPr>
            <a:stCxn id="5" idx="5"/>
            <a:endCxn id="13" idx="1"/>
          </p:cNvCxnSpPr>
          <p:nvPr/>
        </p:nvCxnSpPr>
        <p:spPr>
          <a:xfrm>
            <a:off x="6983279" y="2471163"/>
            <a:ext cx="451449" cy="2114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111"/>
          <p:cNvCxnSpPr>
            <a:stCxn id="5" idx="3"/>
            <a:endCxn id="7" idx="7"/>
          </p:cNvCxnSpPr>
          <p:nvPr/>
        </p:nvCxnSpPr>
        <p:spPr>
          <a:xfrm flipH="1">
            <a:off x="6220871" y="2471163"/>
            <a:ext cx="451423" cy="2114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112"/>
          <p:cNvCxnSpPr>
            <a:stCxn id="7" idx="4"/>
            <a:endCxn id="9" idx="7"/>
          </p:cNvCxnSpPr>
          <p:nvPr/>
        </p:nvCxnSpPr>
        <p:spPr>
          <a:xfrm flipH="1">
            <a:off x="5839640" y="3006812"/>
            <a:ext cx="225739"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113"/>
          <p:cNvCxnSpPr>
            <a:stCxn id="13" idx="3"/>
            <a:endCxn id="15" idx="0"/>
          </p:cNvCxnSpPr>
          <p:nvPr/>
        </p:nvCxnSpPr>
        <p:spPr>
          <a:xfrm flipH="1">
            <a:off x="7209016" y="2951191"/>
            <a:ext cx="225711"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114"/>
          <p:cNvCxnSpPr>
            <a:stCxn id="7" idx="4"/>
            <a:endCxn id="11" idx="1"/>
          </p:cNvCxnSpPr>
          <p:nvPr/>
        </p:nvCxnSpPr>
        <p:spPr>
          <a:xfrm>
            <a:off x="6065379" y="3006812"/>
            <a:ext cx="225711"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115"/>
          <p:cNvCxnSpPr>
            <a:stCxn id="13" idx="5"/>
            <a:endCxn id="17" idx="0"/>
          </p:cNvCxnSpPr>
          <p:nvPr/>
        </p:nvCxnSpPr>
        <p:spPr>
          <a:xfrm>
            <a:off x="7745712" y="2951191"/>
            <a:ext cx="225712"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116"/>
          <p:cNvCxnSpPr>
            <a:stCxn id="9" idx="4"/>
            <a:endCxn id="25" idx="0"/>
          </p:cNvCxnSpPr>
          <p:nvPr/>
        </p:nvCxnSpPr>
        <p:spPr>
          <a:xfrm>
            <a:off x="5684148" y="3562466"/>
            <a:ext cx="257976"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117"/>
          <p:cNvCxnSpPr>
            <a:stCxn id="9" idx="4"/>
            <a:endCxn id="27" idx="0"/>
          </p:cNvCxnSpPr>
          <p:nvPr/>
        </p:nvCxnSpPr>
        <p:spPr>
          <a:xfrm flipH="1">
            <a:off x="5417907" y="3562466"/>
            <a:ext cx="266242"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118"/>
          <p:cNvCxnSpPr>
            <a:stCxn id="15" idx="4"/>
            <a:endCxn id="23" idx="0"/>
          </p:cNvCxnSpPr>
          <p:nvPr/>
        </p:nvCxnSpPr>
        <p:spPr>
          <a:xfrm flipH="1">
            <a:off x="7070780" y="3562466"/>
            <a:ext cx="138236"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119"/>
          <p:cNvCxnSpPr>
            <a:stCxn id="11" idx="4"/>
            <a:endCxn id="19" idx="0"/>
          </p:cNvCxnSpPr>
          <p:nvPr/>
        </p:nvCxnSpPr>
        <p:spPr>
          <a:xfrm>
            <a:off x="6446583" y="3562466"/>
            <a:ext cx="118794" cy="2107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120"/>
          <p:cNvCxnSpPr>
            <a:stCxn id="15" idx="4"/>
            <a:endCxn id="21" idx="0"/>
          </p:cNvCxnSpPr>
          <p:nvPr/>
        </p:nvCxnSpPr>
        <p:spPr>
          <a:xfrm>
            <a:off x="7209016" y="3562466"/>
            <a:ext cx="385982"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121"/>
          <p:cNvCxnSpPr>
            <a:stCxn id="25" idx="4"/>
            <a:endCxn id="29" idx="0"/>
          </p:cNvCxnSpPr>
          <p:nvPr/>
        </p:nvCxnSpPr>
        <p:spPr>
          <a:xfrm>
            <a:off x="5942124" y="4157404"/>
            <a:ext cx="190615" cy="2150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3" name="文本框 122"/>
          <p:cNvSpPr txBox="1"/>
          <p:nvPr/>
        </p:nvSpPr>
        <p:spPr>
          <a:xfrm>
            <a:off x="4995837" y="3833867"/>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44" name="文本框 123"/>
          <p:cNvSpPr txBox="1"/>
          <p:nvPr/>
        </p:nvSpPr>
        <p:spPr>
          <a:xfrm>
            <a:off x="5694255" y="4434336"/>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45" name="文本框 124"/>
          <p:cNvSpPr txBox="1"/>
          <p:nvPr/>
        </p:nvSpPr>
        <p:spPr>
          <a:xfrm>
            <a:off x="5623472" y="4007333"/>
            <a:ext cx="308970" cy="264974"/>
          </a:xfrm>
          <a:prstGeom prst="rect">
            <a:avLst/>
          </a:prstGeom>
          <a:noFill/>
        </p:spPr>
        <p:txBody>
          <a:bodyPr wrap="square" rtlCol="0">
            <a:spAutoFit/>
          </a:bodyPr>
          <a:lstStyle/>
          <a:p>
            <a:r>
              <a:rPr lang="en-US" altLang="zh-CN" sz="1400" b="1" dirty="0">
                <a:solidFill>
                  <a:srgbClr val="C00000"/>
                </a:solidFill>
                <a:latin typeface="Verdana (Body)"/>
              </a:rPr>
              <a:t>1</a:t>
            </a:r>
            <a:endParaRPr lang="zh-CN" altLang="en-US" sz="1400" b="1" dirty="0">
              <a:solidFill>
                <a:srgbClr val="C00000"/>
              </a:solidFill>
              <a:latin typeface="Verdana (Body)"/>
            </a:endParaRPr>
          </a:p>
        </p:txBody>
      </p:sp>
      <p:sp>
        <p:nvSpPr>
          <p:cNvPr id="46" name="文本框 125"/>
          <p:cNvSpPr txBox="1"/>
          <p:nvPr/>
        </p:nvSpPr>
        <p:spPr>
          <a:xfrm>
            <a:off x="5233340" y="3163489"/>
            <a:ext cx="308970" cy="264974"/>
          </a:xfrm>
          <a:prstGeom prst="rect">
            <a:avLst/>
          </a:prstGeom>
          <a:noFill/>
        </p:spPr>
        <p:txBody>
          <a:bodyPr wrap="square" rtlCol="0">
            <a:spAutoFit/>
          </a:bodyPr>
          <a:lstStyle/>
          <a:p>
            <a:r>
              <a:rPr lang="en-US" altLang="zh-CN" sz="1400" b="1" dirty="0">
                <a:solidFill>
                  <a:srgbClr val="C00000"/>
                </a:solidFill>
                <a:latin typeface="Verdana (Body)"/>
              </a:rPr>
              <a:t>2</a:t>
            </a:r>
            <a:endParaRPr lang="zh-CN" altLang="en-US" sz="1400" b="1" dirty="0">
              <a:solidFill>
                <a:srgbClr val="C00000"/>
              </a:solidFill>
              <a:latin typeface="Verdana (Body)"/>
            </a:endParaRPr>
          </a:p>
        </p:txBody>
      </p:sp>
      <p:sp>
        <p:nvSpPr>
          <p:cNvPr id="47" name="文本框 126"/>
          <p:cNvSpPr txBox="1"/>
          <p:nvPr/>
        </p:nvSpPr>
        <p:spPr>
          <a:xfrm>
            <a:off x="6171938" y="3674733"/>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48" name="文本框 127"/>
          <p:cNvSpPr txBox="1"/>
          <p:nvPr/>
        </p:nvSpPr>
        <p:spPr>
          <a:xfrm>
            <a:off x="6021256" y="3189952"/>
            <a:ext cx="308970" cy="264974"/>
          </a:xfrm>
          <a:prstGeom prst="rect">
            <a:avLst/>
          </a:prstGeom>
          <a:noFill/>
        </p:spPr>
        <p:txBody>
          <a:bodyPr wrap="square" rtlCol="0">
            <a:spAutoFit/>
          </a:bodyPr>
          <a:lstStyle/>
          <a:p>
            <a:r>
              <a:rPr lang="en-US" altLang="zh-CN" sz="1400" b="1" dirty="0">
                <a:solidFill>
                  <a:srgbClr val="C00000"/>
                </a:solidFill>
                <a:latin typeface="Verdana (Body)"/>
              </a:rPr>
              <a:t>1</a:t>
            </a:r>
            <a:endParaRPr lang="zh-CN" altLang="en-US" sz="1400" b="1" dirty="0">
              <a:solidFill>
                <a:srgbClr val="C00000"/>
              </a:solidFill>
              <a:latin typeface="Verdana (Body)"/>
            </a:endParaRPr>
          </a:p>
        </p:txBody>
      </p:sp>
      <p:sp>
        <p:nvSpPr>
          <p:cNvPr id="49" name="文本框 128"/>
          <p:cNvSpPr txBox="1"/>
          <p:nvPr/>
        </p:nvSpPr>
        <p:spPr>
          <a:xfrm>
            <a:off x="5632821" y="2587417"/>
            <a:ext cx="308970" cy="264974"/>
          </a:xfrm>
          <a:prstGeom prst="rect">
            <a:avLst/>
          </a:prstGeom>
          <a:noFill/>
        </p:spPr>
        <p:txBody>
          <a:bodyPr wrap="square" rtlCol="0">
            <a:spAutoFit/>
          </a:bodyPr>
          <a:lstStyle/>
          <a:p>
            <a:r>
              <a:rPr lang="en-US" altLang="zh-CN" sz="1400" b="1" dirty="0">
                <a:solidFill>
                  <a:srgbClr val="C00000"/>
                </a:solidFill>
                <a:latin typeface="Verdana (Body)"/>
              </a:rPr>
              <a:t>3</a:t>
            </a:r>
            <a:endParaRPr lang="zh-CN" altLang="en-US" sz="1400" b="1" dirty="0">
              <a:solidFill>
                <a:srgbClr val="C00000"/>
              </a:solidFill>
              <a:latin typeface="Verdana (Body)"/>
            </a:endParaRPr>
          </a:p>
        </p:txBody>
      </p:sp>
      <p:sp>
        <p:nvSpPr>
          <p:cNvPr id="50" name="文本框 129"/>
          <p:cNvSpPr txBox="1"/>
          <p:nvPr/>
        </p:nvSpPr>
        <p:spPr>
          <a:xfrm>
            <a:off x="6767109" y="3571456"/>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51" name="文本框 130"/>
          <p:cNvSpPr txBox="1"/>
          <p:nvPr/>
        </p:nvSpPr>
        <p:spPr>
          <a:xfrm>
            <a:off x="7243619" y="3634993"/>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52" name="文本框 131"/>
          <p:cNvSpPr txBox="1"/>
          <p:nvPr/>
        </p:nvSpPr>
        <p:spPr>
          <a:xfrm>
            <a:off x="6796512" y="3112238"/>
            <a:ext cx="308970" cy="264974"/>
          </a:xfrm>
          <a:prstGeom prst="rect">
            <a:avLst/>
          </a:prstGeom>
          <a:noFill/>
        </p:spPr>
        <p:txBody>
          <a:bodyPr wrap="square" rtlCol="0">
            <a:spAutoFit/>
          </a:bodyPr>
          <a:lstStyle/>
          <a:p>
            <a:r>
              <a:rPr lang="en-US" altLang="zh-CN" sz="1400" b="1" dirty="0">
                <a:solidFill>
                  <a:srgbClr val="C00000"/>
                </a:solidFill>
                <a:latin typeface="Verdana (Body)"/>
              </a:rPr>
              <a:t>1</a:t>
            </a:r>
            <a:endParaRPr lang="zh-CN" altLang="en-US" sz="1400" b="1" dirty="0">
              <a:solidFill>
                <a:srgbClr val="C00000"/>
              </a:solidFill>
              <a:latin typeface="Verdana (Body)"/>
            </a:endParaRPr>
          </a:p>
        </p:txBody>
      </p:sp>
      <p:sp>
        <p:nvSpPr>
          <p:cNvPr id="53" name="文本框 132"/>
          <p:cNvSpPr txBox="1"/>
          <p:nvPr/>
        </p:nvSpPr>
        <p:spPr>
          <a:xfrm>
            <a:off x="7554340" y="3112238"/>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54" name="文本框 133"/>
          <p:cNvSpPr txBox="1"/>
          <p:nvPr/>
        </p:nvSpPr>
        <p:spPr>
          <a:xfrm>
            <a:off x="7160724" y="2638841"/>
            <a:ext cx="308970" cy="264974"/>
          </a:xfrm>
          <a:prstGeom prst="rect">
            <a:avLst/>
          </a:prstGeom>
          <a:noFill/>
        </p:spPr>
        <p:txBody>
          <a:bodyPr wrap="square" rtlCol="0">
            <a:spAutoFit/>
          </a:bodyPr>
          <a:lstStyle/>
          <a:p>
            <a:r>
              <a:rPr lang="en-US" altLang="zh-CN" sz="1400" b="1" dirty="0">
                <a:solidFill>
                  <a:srgbClr val="C00000"/>
                </a:solidFill>
                <a:latin typeface="Verdana (Body)"/>
              </a:rPr>
              <a:t>2</a:t>
            </a:r>
            <a:endParaRPr lang="zh-CN" altLang="en-US" sz="1400" b="1" dirty="0">
              <a:solidFill>
                <a:srgbClr val="C00000"/>
              </a:solidFill>
              <a:latin typeface="Verdana (Body)"/>
            </a:endParaRPr>
          </a:p>
        </p:txBody>
      </p:sp>
      <p:sp>
        <p:nvSpPr>
          <p:cNvPr id="55" name="文本框 134"/>
          <p:cNvSpPr txBox="1"/>
          <p:nvPr/>
        </p:nvSpPr>
        <p:spPr>
          <a:xfrm>
            <a:off x="6420052" y="2128198"/>
            <a:ext cx="308970" cy="264974"/>
          </a:xfrm>
          <a:prstGeom prst="rect">
            <a:avLst/>
          </a:prstGeom>
          <a:noFill/>
        </p:spPr>
        <p:txBody>
          <a:bodyPr wrap="square" rtlCol="0">
            <a:spAutoFit/>
          </a:bodyPr>
          <a:lstStyle/>
          <a:p>
            <a:r>
              <a:rPr lang="en-US" altLang="zh-CN" sz="1400" b="1" dirty="0">
                <a:solidFill>
                  <a:srgbClr val="C00000"/>
                </a:solidFill>
                <a:latin typeface="Verdana (Body)"/>
              </a:rPr>
              <a:t>4</a:t>
            </a:r>
            <a:endParaRPr lang="zh-CN" altLang="en-US" sz="1400" b="1" dirty="0">
              <a:solidFill>
                <a:srgbClr val="C00000"/>
              </a:solidFill>
              <a:latin typeface="Verdana (Body)"/>
            </a:endParaRPr>
          </a:p>
        </p:txBody>
      </p:sp>
    </p:spTree>
    <p:extLst>
      <p:ext uri="{BB962C8B-B14F-4D97-AF65-F5344CB8AC3E}">
        <p14:creationId xmlns:p14="http://schemas.microsoft.com/office/powerpoint/2010/main" val="1069730656"/>
      </p:ext>
    </p:extLst>
  </p:cSld>
  <p:clrMapOvr>
    <a:masterClrMapping/>
  </p:clrMapOvr>
  <p:transition>
    <p:wipe dir="u"/>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Calculate height of every node</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600">
                <a:solidFill>
                  <a:srgbClr val="FE7F00"/>
                </a:solidFill>
              </a:rPr>
              <a:t>Height</a:t>
            </a:r>
            <a:r>
              <a:rPr lang="en-SG" sz="1600"/>
              <a:t> of a node = number of links from that node to the deepest leaf node</a:t>
            </a:r>
          </a:p>
          <a:p>
            <a:pPr algn="just">
              <a:lnSpc>
                <a:spcPct val="150000"/>
              </a:lnSpc>
            </a:pPr>
            <a:r>
              <a:rPr lang="en-SG" sz="1600"/>
              <a:t>How does each node calculate its height?</a:t>
            </a:r>
          </a:p>
          <a:p>
            <a:pPr lvl="1" algn="just">
              <a:lnSpc>
                <a:spcPct val="150000"/>
              </a:lnSpc>
              <a:buFont typeface="Verdana" panose="020B0604030504040204" pitchFamily="34" charset="0"/>
              <a:buChar char="-"/>
            </a:pPr>
            <a:r>
              <a:rPr lang="en-SG" sz="1400"/>
              <a:t>What is the height of node D, C, H?</a:t>
            </a:r>
          </a:p>
          <a:p>
            <a:pPr marL="0" indent="0" algn="just">
              <a:lnSpc>
                <a:spcPct val="150000"/>
              </a:lnSpc>
              <a:buNone/>
            </a:pPr>
            <a:endParaRPr lang="en-SG" sz="400"/>
          </a:p>
        </p:txBody>
      </p:sp>
      <p:sp>
        <p:nvSpPr>
          <p:cNvPr id="5" name="object 8"/>
          <p:cNvSpPr/>
          <p:nvPr/>
        </p:nvSpPr>
        <p:spPr>
          <a:xfrm>
            <a:off x="6607886" y="214698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6" name="object 9"/>
          <p:cNvSpPr txBox="1"/>
          <p:nvPr/>
        </p:nvSpPr>
        <p:spPr>
          <a:xfrm>
            <a:off x="6728502" y="2190763"/>
            <a:ext cx="166973"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H</a:t>
            </a:r>
          </a:p>
        </p:txBody>
      </p:sp>
      <p:sp>
        <p:nvSpPr>
          <p:cNvPr id="7" name="object 11"/>
          <p:cNvSpPr/>
          <p:nvPr/>
        </p:nvSpPr>
        <p:spPr>
          <a:xfrm>
            <a:off x="5845478" y="2627011"/>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8" name="object 12"/>
          <p:cNvSpPr txBox="1"/>
          <p:nvPr/>
        </p:nvSpPr>
        <p:spPr>
          <a:xfrm>
            <a:off x="5979330" y="2675779"/>
            <a:ext cx="136099"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E</a:t>
            </a:r>
          </a:p>
        </p:txBody>
      </p:sp>
      <p:sp>
        <p:nvSpPr>
          <p:cNvPr id="9" name="object 14"/>
          <p:cNvSpPr/>
          <p:nvPr/>
        </p:nvSpPr>
        <p:spPr>
          <a:xfrm>
            <a:off x="5464248" y="3182665"/>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0" name="object 15"/>
          <p:cNvSpPr txBox="1"/>
          <p:nvPr/>
        </p:nvSpPr>
        <p:spPr>
          <a:xfrm>
            <a:off x="5592645" y="3231433"/>
            <a:ext cx="148700" cy="26082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B</a:t>
            </a:r>
            <a:endParaRPr sz="1400">
              <a:latin typeface="Verdana (Body)"/>
              <a:cs typeface="Calibri"/>
            </a:endParaRPr>
          </a:p>
        </p:txBody>
      </p:sp>
      <p:sp>
        <p:nvSpPr>
          <p:cNvPr id="11" name="object 17"/>
          <p:cNvSpPr/>
          <p:nvPr/>
        </p:nvSpPr>
        <p:spPr>
          <a:xfrm>
            <a:off x="6226682" y="3182665"/>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2" name="object 18"/>
          <p:cNvSpPr txBox="1"/>
          <p:nvPr/>
        </p:nvSpPr>
        <p:spPr>
          <a:xfrm>
            <a:off x="6363378" y="3231433"/>
            <a:ext cx="129798"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F</a:t>
            </a:r>
            <a:endParaRPr sz="1400">
              <a:latin typeface="Verdana (Body)"/>
              <a:cs typeface="Calibri"/>
            </a:endParaRPr>
          </a:p>
        </p:txBody>
      </p:sp>
      <p:sp>
        <p:nvSpPr>
          <p:cNvPr id="13" name="object 20"/>
          <p:cNvSpPr/>
          <p:nvPr/>
        </p:nvSpPr>
        <p:spPr>
          <a:xfrm>
            <a:off x="7370320" y="2627011"/>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4" name="object 21"/>
          <p:cNvSpPr txBox="1"/>
          <p:nvPr/>
        </p:nvSpPr>
        <p:spPr>
          <a:xfrm>
            <a:off x="7510858" y="2675779"/>
            <a:ext cx="120977"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L</a:t>
            </a:r>
            <a:endParaRPr sz="1400">
              <a:latin typeface="Verdana (Body)"/>
              <a:cs typeface="Calibri"/>
            </a:endParaRPr>
          </a:p>
        </p:txBody>
      </p:sp>
      <p:sp>
        <p:nvSpPr>
          <p:cNvPr id="15" name="object 23"/>
          <p:cNvSpPr/>
          <p:nvPr/>
        </p:nvSpPr>
        <p:spPr>
          <a:xfrm>
            <a:off x="6989116" y="3182665"/>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6" name="object 24"/>
          <p:cNvSpPr txBox="1"/>
          <p:nvPr/>
        </p:nvSpPr>
        <p:spPr>
          <a:xfrm>
            <a:off x="7139645" y="3231433"/>
            <a:ext cx="97664" cy="26082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J</a:t>
            </a:r>
            <a:endParaRPr sz="1400">
              <a:latin typeface="Verdana (Body)"/>
              <a:cs typeface="Calibri"/>
            </a:endParaRPr>
          </a:p>
        </p:txBody>
      </p:sp>
      <p:sp>
        <p:nvSpPr>
          <p:cNvPr id="17" name="object 26"/>
          <p:cNvSpPr/>
          <p:nvPr/>
        </p:nvSpPr>
        <p:spPr>
          <a:xfrm>
            <a:off x="7751524" y="3182665"/>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8" name="object 27"/>
          <p:cNvSpPr txBox="1"/>
          <p:nvPr/>
        </p:nvSpPr>
        <p:spPr>
          <a:xfrm>
            <a:off x="7849313" y="3231433"/>
            <a:ext cx="219269" cy="260822"/>
          </a:xfrm>
          <a:prstGeom prst="ellipse">
            <a:avLst/>
          </a:prstGeom>
        </p:spPr>
        <p:txBody>
          <a:bodyPr vert="horz" wrap="square" lIns="0" tIns="0" rIns="0" bIns="0" rtlCol="0">
            <a:spAutoFit/>
          </a:bodyPr>
          <a:lstStyle/>
          <a:p>
            <a:pPr marL="12700">
              <a:lnSpc>
                <a:spcPct val="100000"/>
              </a:lnSpc>
            </a:pPr>
            <a:r>
              <a:rPr sz="1400" spc="-20" dirty="0">
                <a:latin typeface="Verdana (Body)"/>
                <a:cs typeface="Calibri"/>
              </a:rPr>
              <a:t>M</a:t>
            </a:r>
            <a:endParaRPr sz="1400">
              <a:latin typeface="Verdana (Body)"/>
              <a:cs typeface="Calibri"/>
            </a:endParaRPr>
          </a:p>
        </p:txBody>
      </p:sp>
      <p:sp>
        <p:nvSpPr>
          <p:cNvPr id="19" name="object 47"/>
          <p:cNvSpPr/>
          <p:nvPr/>
        </p:nvSpPr>
        <p:spPr>
          <a:xfrm>
            <a:off x="6345476" y="3773234"/>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0" name="object 48"/>
          <p:cNvSpPr txBox="1"/>
          <p:nvPr/>
        </p:nvSpPr>
        <p:spPr>
          <a:xfrm>
            <a:off x="6465312" y="3822002"/>
            <a:ext cx="168863" cy="260822"/>
          </a:xfrm>
          <a:prstGeom prst="ellipse">
            <a:avLst/>
          </a:prstGeom>
        </p:spPr>
        <p:txBody>
          <a:bodyPr vert="horz" wrap="square" lIns="0" tIns="0" rIns="0" bIns="0" rtlCol="0">
            <a:spAutoFit/>
          </a:bodyPr>
          <a:lstStyle/>
          <a:p>
            <a:pPr marL="12700">
              <a:lnSpc>
                <a:spcPct val="100000"/>
              </a:lnSpc>
            </a:pPr>
            <a:r>
              <a:rPr sz="1400" spc="-15" dirty="0">
                <a:latin typeface="Verdana (Body)"/>
                <a:cs typeface="Calibri"/>
              </a:rPr>
              <a:t>G</a:t>
            </a:r>
            <a:endParaRPr sz="1400" dirty="0">
              <a:latin typeface="Verdana (Body)"/>
              <a:cs typeface="Calibri"/>
            </a:endParaRPr>
          </a:p>
        </p:txBody>
      </p:sp>
      <p:sp>
        <p:nvSpPr>
          <p:cNvPr id="21" name="object 50"/>
          <p:cNvSpPr/>
          <p:nvPr/>
        </p:nvSpPr>
        <p:spPr>
          <a:xfrm>
            <a:off x="7375098" y="377760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2" name="object 51"/>
          <p:cNvSpPr txBox="1"/>
          <p:nvPr/>
        </p:nvSpPr>
        <p:spPr>
          <a:xfrm>
            <a:off x="7505896" y="3826371"/>
            <a:ext cx="143659" cy="26082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K</a:t>
            </a:r>
            <a:endParaRPr sz="1400" dirty="0">
              <a:latin typeface="Verdana (Body)"/>
              <a:cs typeface="Calibri"/>
            </a:endParaRPr>
          </a:p>
        </p:txBody>
      </p:sp>
      <p:sp>
        <p:nvSpPr>
          <p:cNvPr id="23" name="object 59"/>
          <p:cNvSpPr/>
          <p:nvPr/>
        </p:nvSpPr>
        <p:spPr>
          <a:xfrm>
            <a:off x="6850879" y="377760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4" name="object 60"/>
          <p:cNvSpPr txBox="1"/>
          <p:nvPr/>
        </p:nvSpPr>
        <p:spPr>
          <a:xfrm>
            <a:off x="7008005" y="3826371"/>
            <a:ext cx="82541" cy="260822"/>
          </a:xfrm>
          <a:prstGeom prst="ellipse">
            <a:avLst/>
          </a:prstGeom>
        </p:spPr>
        <p:txBody>
          <a:bodyPr vert="horz" wrap="square" lIns="0" tIns="0" rIns="0" bIns="0" rtlCol="0">
            <a:spAutoFit/>
          </a:bodyPr>
          <a:lstStyle/>
          <a:p>
            <a:pPr marL="12700">
              <a:lnSpc>
                <a:spcPct val="100000"/>
              </a:lnSpc>
            </a:pPr>
            <a:r>
              <a:rPr sz="1400" spc="-5" dirty="0">
                <a:latin typeface="Verdana (Body)"/>
                <a:cs typeface="Calibri"/>
              </a:rPr>
              <a:t>I</a:t>
            </a:r>
            <a:endParaRPr sz="1400" dirty="0">
              <a:latin typeface="Verdana (Body)"/>
              <a:cs typeface="Calibri"/>
            </a:endParaRPr>
          </a:p>
        </p:txBody>
      </p:sp>
      <p:sp>
        <p:nvSpPr>
          <p:cNvPr id="25" name="object 65"/>
          <p:cNvSpPr/>
          <p:nvPr/>
        </p:nvSpPr>
        <p:spPr>
          <a:xfrm>
            <a:off x="5722224" y="377760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6" name="object 66"/>
          <p:cNvSpPr txBox="1"/>
          <p:nvPr/>
        </p:nvSpPr>
        <p:spPr>
          <a:xfrm>
            <a:off x="5851667" y="3826371"/>
            <a:ext cx="146180"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C</a:t>
            </a:r>
            <a:endParaRPr sz="1400">
              <a:latin typeface="Verdana (Body)"/>
              <a:cs typeface="Calibri"/>
            </a:endParaRPr>
          </a:p>
        </p:txBody>
      </p:sp>
      <p:sp>
        <p:nvSpPr>
          <p:cNvPr id="27" name="object 71"/>
          <p:cNvSpPr/>
          <p:nvPr/>
        </p:nvSpPr>
        <p:spPr>
          <a:xfrm>
            <a:off x="5198006" y="377760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8" name="object 72"/>
          <p:cNvSpPr txBox="1"/>
          <p:nvPr/>
        </p:nvSpPr>
        <p:spPr>
          <a:xfrm>
            <a:off x="5322976" y="3826371"/>
            <a:ext cx="156892" cy="260822"/>
          </a:xfrm>
          <a:prstGeom prst="ellipse">
            <a:avLst/>
          </a:prstGeom>
        </p:spPr>
        <p:txBody>
          <a:bodyPr vert="horz" wrap="square" lIns="0" tIns="0" rIns="0" bIns="0" rtlCol="0">
            <a:spAutoFit/>
          </a:bodyPr>
          <a:lstStyle/>
          <a:p>
            <a:pPr marL="12700">
              <a:lnSpc>
                <a:spcPct val="100000"/>
              </a:lnSpc>
            </a:pPr>
            <a:r>
              <a:rPr sz="1400" spc="-15" dirty="0">
                <a:latin typeface="Verdana (Body)"/>
                <a:cs typeface="Calibri"/>
              </a:rPr>
              <a:t>A</a:t>
            </a:r>
            <a:endParaRPr sz="1400">
              <a:latin typeface="Verdana (Body)"/>
              <a:cs typeface="Calibri"/>
            </a:endParaRPr>
          </a:p>
        </p:txBody>
      </p:sp>
      <p:sp>
        <p:nvSpPr>
          <p:cNvPr id="29" name="object 77"/>
          <p:cNvSpPr/>
          <p:nvPr/>
        </p:nvSpPr>
        <p:spPr>
          <a:xfrm>
            <a:off x="5912839" y="437250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30" name="object 78"/>
          <p:cNvSpPr txBox="1"/>
          <p:nvPr/>
        </p:nvSpPr>
        <p:spPr>
          <a:xfrm>
            <a:off x="6034207" y="4416281"/>
            <a:ext cx="165083"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D</a:t>
            </a:r>
            <a:endParaRPr sz="1400">
              <a:latin typeface="Verdana (Body)"/>
              <a:cs typeface="Calibri"/>
            </a:endParaRPr>
          </a:p>
        </p:txBody>
      </p:sp>
      <p:cxnSp>
        <p:nvCxnSpPr>
          <p:cNvPr id="31" name="直接箭头连接符 110"/>
          <p:cNvCxnSpPr>
            <a:stCxn id="5" idx="5"/>
            <a:endCxn id="13" idx="1"/>
          </p:cNvCxnSpPr>
          <p:nvPr/>
        </p:nvCxnSpPr>
        <p:spPr>
          <a:xfrm>
            <a:off x="6983279" y="2471163"/>
            <a:ext cx="451449" cy="2114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111"/>
          <p:cNvCxnSpPr>
            <a:stCxn id="5" idx="3"/>
            <a:endCxn id="7" idx="7"/>
          </p:cNvCxnSpPr>
          <p:nvPr/>
        </p:nvCxnSpPr>
        <p:spPr>
          <a:xfrm flipH="1">
            <a:off x="6220871" y="2471163"/>
            <a:ext cx="451423" cy="2114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112"/>
          <p:cNvCxnSpPr>
            <a:stCxn id="7" idx="4"/>
            <a:endCxn id="9" idx="7"/>
          </p:cNvCxnSpPr>
          <p:nvPr/>
        </p:nvCxnSpPr>
        <p:spPr>
          <a:xfrm flipH="1">
            <a:off x="5839640" y="3006812"/>
            <a:ext cx="225739"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113"/>
          <p:cNvCxnSpPr>
            <a:stCxn id="13" idx="3"/>
            <a:endCxn id="15" idx="0"/>
          </p:cNvCxnSpPr>
          <p:nvPr/>
        </p:nvCxnSpPr>
        <p:spPr>
          <a:xfrm flipH="1">
            <a:off x="7209016" y="2951191"/>
            <a:ext cx="225711"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114"/>
          <p:cNvCxnSpPr>
            <a:stCxn id="7" idx="4"/>
            <a:endCxn id="11" idx="1"/>
          </p:cNvCxnSpPr>
          <p:nvPr/>
        </p:nvCxnSpPr>
        <p:spPr>
          <a:xfrm>
            <a:off x="6065379" y="3006812"/>
            <a:ext cx="225711"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115"/>
          <p:cNvCxnSpPr>
            <a:stCxn id="13" idx="5"/>
            <a:endCxn id="17" idx="0"/>
          </p:cNvCxnSpPr>
          <p:nvPr/>
        </p:nvCxnSpPr>
        <p:spPr>
          <a:xfrm>
            <a:off x="7745712" y="2951191"/>
            <a:ext cx="225712"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116"/>
          <p:cNvCxnSpPr>
            <a:stCxn id="9" idx="4"/>
            <a:endCxn id="25" idx="0"/>
          </p:cNvCxnSpPr>
          <p:nvPr/>
        </p:nvCxnSpPr>
        <p:spPr>
          <a:xfrm>
            <a:off x="5684148" y="3562466"/>
            <a:ext cx="257976"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117"/>
          <p:cNvCxnSpPr>
            <a:stCxn id="9" idx="4"/>
            <a:endCxn id="27" idx="0"/>
          </p:cNvCxnSpPr>
          <p:nvPr/>
        </p:nvCxnSpPr>
        <p:spPr>
          <a:xfrm flipH="1">
            <a:off x="5417907" y="3562466"/>
            <a:ext cx="266242"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118"/>
          <p:cNvCxnSpPr>
            <a:stCxn id="15" idx="4"/>
            <a:endCxn id="23" idx="0"/>
          </p:cNvCxnSpPr>
          <p:nvPr/>
        </p:nvCxnSpPr>
        <p:spPr>
          <a:xfrm flipH="1">
            <a:off x="7070780" y="3562466"/>
            <a:ext cx="138236"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119"/>
          <p:cNvCxnSpPr>
            <a:stCxn id="11" idx="4"/>
            <a:endCxn id="19" idx="0"/>
          </p:cNvCxnSpPr>
          <p:nvPr/>
        </p:nvCxnSpPr>
        <p:spPr>
          <a:xfrm>
            <a:off x="6446583" y="3562466"/>
            <a:ext cx="118794" cy="2107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120"/>
          <p:cNvCxnSpPr>
            <a:stCxn id="15" idx="4"/>
            <a:endCxn id="21" idx="0"/>
          </p:cNvCxnSpPr>
          <p:nvPr/>
        </p:nvCxnSpPr>
        <p:spPr>
          <a:xfrm>
            <a:off x="7209016" y="3562466"/>
            <a:ext cx="385982"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121"/>
          <p:cNvCxnSpPr>
            <a:stCxn id="25" idx="4"/>
            <a:endCxn id="29" idx="0"/>
          </p:cNvCxnSpPr>
          <p:nvPr/>
        </p:nvCxnSpPr>
        <p:spPr>
          <a:xfrm>
            <a:off x="5942124" y="4157404"/>
            <a:ext cx="190615" cy="2150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3" name="文本框 122"/>
          <p:cNvSpPr txBox="1"/>
          <p:nvPr/>
        </p:nvSpPr>
        <p:spPr>
          <a:xfrm>
            <a:off x="4995837" y="3833867"/>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44" name="文本框 123"/>
          <p:cNvSpPr txBox="1"/>
          <p:nvPr/>
        </p:nvSpPr>
        <p:spPr>
          <a:xfrm>
            <a:off x="5694255" y="4434336"/>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45" name="文本框 124"/>
          <p:cNvSpPr txBox="1"/>
          <p:nvPr/>
        </p:nvSpPr>
        <p:spPr>
          <a:xfrm>
            <a:off x="5623472" y="4007333"/>
            <a:ext cx="308970" cy="264974"/>
          </a:xfrm>
          <a:prstGeom prst="rect">
            <a:avLst/>
          </a:prstGeom>
          <a:noFill/>
        </p:spPr>
        <p:txBody>
          <a:bodyPr wrap="square" rtlCol="0">
            <a:spAutoFit/>
          </a:bodyPr>
          <a:lstStyle/>
          <a:p>
            <a:r>
              <a:rPr lang="en-US" altLang="zh-CN" sz="1400" b="1" dirty="0">
                <a:solidFill>
                  <a:srgbClr val="C00000"/>
                </a:solidFill>
                <a:latin typeface="Verdana (Body)"/>
              </a:rPr>
              <a:t>1</a:t>
            </a:r>
            <a:endParaRPr lang="zh-CN" altLang="en-US" sz="1400" b="1" dirty="0">
              <a:solidFill>
                <a:srgbClr val="C00000"/>
              </a:solidFill>
              <a:latin typeface="Verdana (Body)"/>
            </a:endParaRPr>
          </a:p>
        </p:txBody>
      </p:sp>
      <p:sp>
        <p:nvSpPr>
          <p:cNvPr id="46" name="文本框 125"/>
          <p:cNvSpPr txBox="1"/>
          <p:nvPr/>
        </p:nvSpPr>
        <p:spPr>
          <a:xfrm>
            <a:off x="5233340" y="3163489"/>
            <a:ext cx="308970" cy="264974"/>
          </a:xfrm>
          <a:prstGeom prst="rect">
            <a:avLst/>
          </a:prstGeom>
          <a:noFill/>
        </p:spPr>
        <p:txBody>
          <a:bodyPr wrap="square" rtlCol="0">
            <a:spAutoFit/>
          </a:bodyPr>
          <a:lstStyle/>
          <a:p>
            <a:r>
              <a:rPr lang="en-US" altLang="zh-CN" sz="1400" b="1" dirty="0">
                <a:solidFill>
                  <a:srgbClr val="C00000"/>
                </a:solidFill>
                <a:latin typeface="Verdana (Body)"/>
              </a:rPr>
              <a:t>2</a:t>
            </a:r>
            <a:endParaRPr lang="zh-CN" altLang="en-US" sz="1400" b="1" dirty="0">
              <a:solidFill>
                <a:srgbClr val="C00000"/>
              </a:solidFill>
              <a:latin typeface="Verdana (Body)"/>
            </a:endParaRPr>
          </a:p>
        </p:txBody>
      </p:sp>
      <p:sp>
        <p:nvSpPr>
          <p:cNvPr id="47" name="文本框 126"/>
          <p:cNvSpPr txBox="1"/>
          <p:nvPr/>
        </p:nvSpPr>
        <p:spPr>
          <a:xfrm>
            <a:off x="6171938" y="3674733"/>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48" name="文本框 127"/>
          <p:cNvSpPr txBox="1"/>
          <p:nvPr/>
        </p:nvSpPr>
        <p:spPr>
          <a:xfrm>
            <a:off x="6021256" y="3189952"/>
            <a:ext cx="308970" cy="264974"/>
          </a:xfrm>
          <a:prstGeom prst="rect">
            <a:avLst/>
          </a:prstGeom>
          <a:noFill/>
        </p:spPr>
        <p:txBody>
          <a:bodyPr wrap="square" rtlCol="0">
            <a:spAutoFit/>
          </a:bodyPr>
          <a:lstStyle/>
          <a:p>
            <a:r>
              <a:rPr lang="en-US" altLang="zh-CN" sz="1400" b="1" dirty="0">
                <a:solidFill>
                  <a:srgbClr val="C00000"/>
                </a:solidFill>
                <a:latin typeface="Verdana (Body)"/>
              </a:rPr>
              <a:t>1</a:t>
            </a:r>
            <a:endParaRPr lang="zh-CN" altLang="en-US" sz="1400" b="1" dirty="0">
              <a:solidFill>
                <a:srgbClr val="C00000"/>
              </a:solidFill>
              <a:latin typeface="Verdana (Body)"/>
            </a:endParaRPr>
          </a:p>
        </p:txBody>
      </p:sp>
      <p:sp>
        <p:nvSpPr>
          <p:cNvPr id="49" name="文本框 128"/>
          <p:cNvSpPr txBox="1"/>
          <p:nvPr/>
        </p:nvSpPr>
        <p:spPr>
          <a:xfrm>
            <a:off x="5632821" y="2587417"/>
            <a:ext cx="308970" cy="264974"/>
          </a:xfrm>
          <a:prstGeom prst="rect">
            <a:avLst/>
          </a:prstGeom>
          <a:noFill/>
        </p:spPr>
        <p:txBody>
          <a:bodyPr wrap="square" rtlCol="0">
            <a:spAutoFit/>
          </a:bodyPr>
          <a:lstStyle/>
          <a:p>
            <a:r>
              <a:rPr lang="en-US" altLang="zh-CN" sz="1400" b="1" dirty="0">
                <a:solidFill>
                  <a:srgbClr val="C00000"/>
                </a:solidFill>
                <a:latin typeface="Verdana (Body)"/>
              </a:rPr>
              <a:t>3</a:t>
            </a:r>
            <a:endParaRPr lang="zh-CN" altLang="en-US" sz="1400" b="1" dirty="0">
              <a:solidFill>
                <a:srgbClr val="C00000"/>
              </a:solidFill>
              <a:latin typeface="Verdana (Body)"/>
            </a:endParaRPr>
          </a:p>
        </p:txBody>
      </p:sp>
      <p:sp>
        <p:nvSpPr>
          <p:cNvPr id="50" name="文本框 129"/>
          <p:cNvSpPr txBox="1"/>
          <p:nvPr/>
        </p:nvSpPr>
        <p:spPr>
          <a:xfrm>
            <a:off x="6767109" y="3571456"/>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51" name="文本框 130"/>
          <p:cNvSpPr txBox="1"/>
          <p:nvPr/>
        </p:nvSpPr>
        <p:spPr>
          <a:xfrm>
            <a:off x="7243619" y="3634993"/>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52" name="文本框 131"/>
          <p:cNvSpPr txBox="1"/>
          <p:nvPr/>
        </p:nvSpPr>
        <p:spPr>
          <a:xfrm>
            <a:off x="6796512" y="3112238"/>
            <a:ext cx="308970" cy="264974"/>
          </a:xfrm>
          <a:prstGeom prst="rect">
            <a:avLst/>
          </a:prstGeom>
          <a:noFill/>
        </p:spPr>
        <p:txBody>
          <a:bodyPr wrap="square" rtlCol="0">
            <a:spAutoFit/>
          </a:bodyPr>
          <a:lstStyle/>
          <a:p>
            <a:r>
              <a:rPr lang="en-US" altLang="zh-CN" sz="1400" b="1" dirty="0">
                <a:solidFill>
                  <a:srgbClr val="C00000"/>
                </a:solidFill>
                <a:latin typeface="Verdana (Body)"/>
              </a:rPr>
              <a:t>1</a:t>
            </a:r>
            <a:endParaRPr lang="zh-CN" altLang="en-US" sz="1400" b="1" dirty="0">
              <a:solidFill>
                <a:srgbClr val="C00000"/>
              </a:solidFill>
              <a:latin typeface="Verdana (Body)"/>
            </a:endParaRPr>
          </a:p>
        </p:txBody>
      </p:sp>
      <p:sp>
        <p:nvSpPr>
          <p:cNvPr id="53" name="文本框 132"/>
          <p:cNvSpPr txBox="1"/>
          <p:nvPr/>
        </p:nvSpPr>
        <p:spPr>
          <a:xfrm>
            <a:off x="7554340" y="3112238"/>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54" name="文本框 133"/>
          <p:cNvSpPr txBox="1"/>
          <p:nvPr/>
        </p:nvSpPr>
        <p:spPr>
          <a:xfrm>
            <a:off x="7160724" y="2638841"/>
            <a:ext cx="308970" cy="264974"/>
          </a:xfrm>
          <a:prstGeom prst="rect">
            <a:avLst/>
          </a:prstGeom>
          <a:noFill/>
        </p:spPr>
        <p:txBody>
          <a:bodyPr wrap="square" rtlCol="0">
            <a:spAutoFit/>
          </a:bodyPr>
          <a:lstStyle/>
          <a:p>
            <a:r>
              <a:rPr lang="en-US" altLang="zh-CN" sz="1400" b="1" dirty="0">
                <a:solidFill>
                  <a:srgbClr val="C00000"/>
                </a:solidFill>
                <a:latin typeface="Verdana (Body)"/>
              </a:rPr>
              <a:t>2</a:t>
            </a:r>
            <a:endParaRPr lang="zh-CN" altLang="en-US" sz="1400" b="1" dirty="0">
              <a:solidFill>
                <a:srgbClr val="C00000"/>
              </a:solidFill>
              <a:latin typeface="Verdana (Body)"/>
            </a:endParaRPr>
          </a:p>
        </p:txBody>
      </p:sp>
      <p:sp>
        <p:nvSpPr>
          <p:cNvPr id="55" name="文本框 134"/>
          <p:cNvSpPr txBox="1"/>
          <p:nvPr/>
        </p:nvSpPr>
        <p:spPr>
          <a:xfrm>
            <a:off x="6420052" y="2128198"/>
            <a:ext cx="308970" cy="264974"/>
          </a:xfrm>
          <a:prstGeom prst="rect">
            <a:avLst/>
          </a:prstGeom>
          <a:noFill/>
        </p:spPr>
        <p:txBody>
          <a:bodyPr wrap="square" rtlCol="0">
            <a:spAutoFit/>
          </a:bodyPr>
          <a:lstStyle/>
          <a:p>
            <a:r>
              <a:rPr lang="en-US" altLang="zh-CN" sz="1400" b="1" dirty="0">
                <a:solidFill>
                  <a:srgbClr val="C00000"/>
                </a:solidFill>
                <a:latin typeface="Verdana (Body)"/>
              </a:rPr>
              <a:t>4</a:t>
            </a:r>
            <a:endParaRPr lang="zh-CN" altLang="en-US" sz="1400" b="1" dirty="0">
              <a:solidFill>
                <a:srgbClr val="C00000"/>
              </a:solidFill>
              <a:latin typeface="Verdana (Body)"/>
            </a:endParaRPr>
          </a:p>
        </p:txBody>
      </p:sp>
      <p:sp>
        <p:nvSpPr>
          <p:cNvPr id="3" name="Rectangle 2"/>
          <p:cNvSpPr/>
          <p:nvPr/>
        </p:nvSpPr>
        <p:spPr>
          <a:xfrm>
            <a:off x="1096501" y="3113417"/>
            <a:ext cx="3480677" cy="1150571"/>
          </a:xfrm>
          <a:prstGeom prst="rect">
            <a:avLst/>
          </a:prstGeom>
        </p:spPr>
        <p:txBody>
          <a:bodyPr wrap="square">
            <a:spAutoFit/>
          </a:bodyPr>
          <a:lstStyle/>
          <a:p>
            <a:pPr marL="230400" indent="-230400">
              <a:lnSpc>
                <a:spcPct val="150000"/>
              </a:lnSpc>
              <a:buFont typeface="Arial" panose="020B0604020202020204" pitchFamily="34" charset="0"/>
              <a:buChar char="•"/>
            </a:pPr>
            <a:r>
              <a:rPr lang="en-SG" sz="1600">
                <a:solidFill>
                  <a:srgbClr val="0066FF"/>
                </a:solidFill>
              </a:rPr>
              <a:t>Go through entire tree: calculate and store height of each node in the item ﬁeld</a:t>
            </a:r>
          </a:p>
        </p:txBody>
      </p:sp>
    </p:spTree>
    <p:extLst>
      <p:ext uri="{BB962C8B-B14F-4D97-AF65-F5344CB8AC3E}">
        <p14:creationId xmlns:p14="http://schemas.microsoft.com/office/powerpoint/2010/main" val="2814066597"/>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fill="hold" grpId="0" nodeType="withEffect">
                                  <p:stCondLst>
                                    <p:cond delay="0"/>
                                  </p:stCondLst>
                                  <p:childTnLst>
                                    <p:animClr clrSpc="hsl" dir="cw">
                                      <p:cBhvr override="childStyle">
                                        <p:cTn id="6" dur="500" fill="hold"/>
                                        <p:tgtEl>
                                          <p:spTgt spid="17"/>
                                        </p:tgtEl>
                                        <p:attrNameLst>
                                          <p:attrName>style.color</p:attrName>
                                        </p:attrNameLst>
                                      </p:cBhvr>
                                      <p:by>
                                        <p:hsl h="7200000" s="0" l="0"/>
                                      </p:by>
                                    </p:animClr>
                                    <p:animClr clrSpc="hsl" dir="cw">
                                      <p:cBhvr>
                                        <p:cTn id="7" dur="500" fill="hold"/>
                                        <p:tgtEl>
                                          <p:spTgt spid="17"/>
                                        </p:tgtEl>
                                        <p:attrNameLst>
                                          <p:attrName>fillcolor</p:attrName>
                                        </p:attrNameLst>
                                      </p:cBhvr>
                                      <p:by>
                                        <p:hsl h="7200000" s="0" l="0"/>
                                      </p:by>
                                    </p:animClr>
                                    <p:animClr clrSpc="hsl" dir="cw">
                                      <p:cBhvr>
                                        <p:cTn id="8" dur="500" fill="hold"/>
                                        <p:tgtEl>
                                          <p:spTgt spid="17"/>
                                        </p:tgtEl>
                                        <p:attrNameLst>
                                          <p:attrName>stroke.color</p:attrName>
                                        </p:attrNameLst>
                                      </p:cBhvr>
                                      <p:by>
                                        <p:hsl h="7200000" s="0" l="0"/>
                                      </p:by>
                                    </p:animClr>
                                    <p:set>
                                      <p:cBhvr>
                                        <p:cTn id="9" dur="500" fill="hold"/>
                                        <p:tgtEl>
                                          <p:spTgt spid="1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a:xfrm>
            <a:off x="1116462" y="3360432"/>
            <a:ext cx="4792990" cy="2492990"/>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p:txBody>
      </p:sp>
      <p:sp>
        <p:nvSpPr>
          <p:cNvPr id="56" name="圆角矩形 163"/>
          <p:cNvSpPr/>
          <p:nvPr/>
        </p:nvSpPr>
        <p:spPr>
          <a:xfrm>
            <a:off x="4821645" y="2840957"/>
            <a:ext cx="1902993" cy="1404054"/>
          </a:xfrm>
          <a:prstGeom prst="round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2" name="Title 1"/>
          <p:cNvSpPr>
            <a:spLocks noGrp="1"/>
          </p:cNvSpPr>
          <p:nvPr>
            <p:ph type="title"/>
          </p:nvPr>
        </p:nvSpPr>
        <p:spPr/>
        <p:txBody>
          <a:bodyPr/>
          <a:lstStyle/>
          <a:p>
            <a:r>
              <a:rPr lang="en-SG"/>
              <a:t>Calculate height of every node</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600"/>
              <a:t>We want each node to report its height</a:t>
            </a:r>
          </a:p>
          <a:p>
            <a:pPr lvl="1" algn="just">
              <a:lnSpc>
                <a:spcPct val="150000"/>
              </a:lnSpc>
              <a:buFont typeface="Verdana" panose="020B0604030504040204" pitchFamily="34" charset="0"/>
              <a:buChar char="-"/>
            </a:pPr>
            <a:r>
              <a:rPr lang="en-SG" sz="1400"/>
              <a:t>Leaf node must report 0</a:t>
            </a:r>
          </a:p>
        </p:txBody>
      </p:sp>
      <p:sp>
        <p:nvSpPr>
          <p:cNvPr id="5" name="object 8"/>
          <p:cNvSpPr/>
          <p:nvPr/>
        </p:nvSpPr>
        <p:spPr>
          <a:xfrm>
            <a:off x="6488241" y="1399011"/>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6" name="object 9"/>
          <p:cNvSpPr txBox="1"/>
          <p:nvPr/>
        </p:nvSpPr>
        <p:spPr>
          <a:xfrm>
            <a:off x="6608857" y="1442791"/>
            <a:ext cx="166973"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H</a:t>
            </a:r>
          </a:p>
        </p:txBody>
      </p:sp>
      <p:sp>
        <p:nvSpPr>
          <p:cNvPr id="7" name="object 11"/>
          <p:cNvSpPr/>
          <p:nvPr/>
        </p:nvSpPr>
        <p:spPr>
          <a:xfrm>
            <a:off x="5725833" y="1879039"/>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8" name="object 12"/>
          <p:cNvSpPr txBox="1"/>
          <p:nvPr/>
        </p:nvSpPr>
        <p:spPr>
          <a:xfrm>
            <a:off x="5859685" y="1927807"/>
            <a:ext cx="136099"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E</a:t>
            </a:r>
          </a:p>
        </p:txBody>
      </p:sp>
      <p:sp>
        <p:nvSpPr>
          <p:cNvPr id="9" name="object 14"/>
          <p:cNvSpPr/>
          <p:nvPr/>
        </p:nvSpPr>
        <p:spPr>
          <a:xfrm>
            <a:off x="5344603" y="243469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0" name="object 15"/>
          <p:cNvSpPr txBox="1"/>
          <p:nvPr/>
        </p:nvSpPr>
        <p:spPr>
          <a:xfrm>
            <a:off x="5473000" y="2483461"/>
            <a:ext cx="148700" cy="26082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B</a:t>
            </a:r>
            <a:endParaRPr sz="1400">
              <a:latin typeface="Verdana (Body)"/>
              <a:cs typeface="Calibri"/>
            </a:endParaRPr>
          </a:p>
        </p:txBody>
      </p:sp>
      <p:sp>
        <p:nvSpPr>
          <p:cNvPr id="11" name="object 17"/>
          <p:cNvSpPr/>
          <p:nvPr/>
        </p:nvSpPr>
        <p:spPr>
          <a:xfrm>
            <a:off x="6107037" y="243469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2" name="object 18"/>
          <p:cNvSpPr txBox="1"/>
          <p:nvPr/>
        </p:nvSpPr>
        <p:spPr>
          <a:xfrm>
            <a:off x="6243733" y="2483461"/>
            <a:ext cx="129798"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F</a:t>
            </a:r>
            <a:endParaRPr sz="1400">
              <a:latin typeface="Verdana (Body)"/>
              <a:cs typeface="Calibri"/>
            </a:endParaRPr>
          </a:p>
        </p:txBody>
      </p:sp>
      <p:sp>
        <p:nvSpPr>
          <p:cNvPr id="13" name="object 20"/>
          <p:cNvSpPr/>
          <p:nvPr/>
        </p:nvSpPr>
        <p:spPr>
          <a:xfrm>
            <a:off x="7250675" y="1879039"/>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4" name="object 21"/>
          <p:cNvSpPr txBox="1"/>
          <p:nvPr/>
        </p:nvSpPr>
        <p:spPr>
          <a:xfrm>
            <a:off x="7391213" y="1927807"/>
            <a:ext cx="120977"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L</a:t>
            </a:r>
            <a:endParaRPr sz="1400">
              <a:latin typeface="Verdana (Body)"/>
              <a:cs typeface="Calibri"/>
            </a:endParaRPr>
          </a:p>
        </p:txBody>
      </p:sp>
      <p:sp>
        <p:nvSpPr>
          <p:cNvPr id="15" name="object 23"/>
          <p:cNvSpPr/>
          <p:nvPr/>
        </p:nvSpPr>
        <p:spPr>
          <a:xfrm>
            <a:off x="6869471" y="243469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6" name="object 24"/>
          <p:cNvSpPr txBox="1"/>
          <p:nvPr/>
        </p:nvSpPr>
        <p:spPr>
          <a:xfrm>
            <a:off x="7020000" y="2483461"/>
            <a:ext cx="97664" cy="26082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J</a:t>
            </a:r>
            <a:endParaRPr sz="1400">
              <a:latin typeface="Verdana (Body)"/>
              <a:cs typeface="Calibri"/>
            </a:endParaRPr>
          </a:p>
        </p:txBody>
      </p:sp>
      <p:sp>
        <p:nvSpPr>
          <p:cNvPr id="17" name="object 26"/>
          <p:cNvSpPr/>
          <p:nvPr/>
        </p:nvSpPr>
        <p:spPr>
          <a:xfrm>
            <a:off x="7631879" y="243469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8" name="object 27"/>
          <p:cNvSpPr txBox="1"/>
          <p:nvPr/>
        </p:nvSpPr>
        <p:spPr>
          <a:xfrm>
            <a:off x="7729668" y="2483461"/>
            <a:ext cx="219269" cy="260822"/>
          </a:xfrm>
          <a:prstGeom prst="ellipse">
            <a:avLst/>
          </a:prstGeom>
        </p:spPr>
        <p:txBody>
          <a:bodyPr vert="horz" wrap="square" lIns="0" tIns="0" rIns="0" bIns="0" rtlCol="0">
            <a:spAutoFit/>
          </a:bodyPr>
          <a:lstStyle/>
          <a:p>
            <a:pPr marL="12700">
              <a:lnSpc>
                <a:spcPct val="100000"/>
              </a:lnSpc>
            </a:pPr>
            <a:r>
              <a:rPr sz="1400" spc="-20" dirty="0">
                <a:latin typeface="Verdana (Body)"/>
                <a:cs typeface="Calibri"/>
              </a:rPr>
              <a:t>M</a:t>
            </a:r>
            <a:endParaRPr sz="1400">
              <a:latin typeface="Verdana (Body)"/>
              <a:cs typeface="Calibri"/>
            </a:endParaRPr>
          </a:p>
        </p:txBody>
      </p:sp>
      <p:sp>
        <p:nvSpPr>
          <p:cNvPr id="19" name="object 47"/>
          <p:cNvSpPr/>
          <p:nvPr/>
        </p:nvSpPr>
        <p:spPr>
          <a:xfrm>
            <a:off x="6225831" y="3025262"/>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0" name="object 48"/>
          <p:cNvSpPr txBox="1"/>
          <p:nvPr/>
        </p:nvSpPr>
        <p:spPr>
          <a:xfrm>
            <a:off x="6345667" y="3074030"/>
            <a:ext cx="168863" cy="260822"/>
          </a:xfrm>
          <a:prstGeom prst="ellipse">
            <a:avLst/>
          </a:prstGeom>
        </p:spPr>
        <p:txBody>
          <a:bodyPr vert="horz" wrap="square" lIns="0" tIns="0" rIns="0" bIns="0" rtlCol="0">
            <a:spAutoFit/>
          </a:bodyPr>
          <a:lstStyle/>
          <a:p>
            <a:pPr marL="12700">
              <a:lnSpc>
                <a:spcPct val="100000"/>
              </a:lnSpc>
            </a:pPr>
            <a:r>
              <a:rPr sz="1400" spc="-15" dirty="0">
                <a:latin typeface="Verdana (Body)"/>
                <a:cs typeface="Calibri"/>
              </a:rPr>
              <a:t>G</a:t>
            </a:r>
            <a:endParaRPr sz="1400" dirty="0">
              <a:latin typeface="Verdana (Body)"/>
              <a:cs typeface="Calibri"/>
            </a:endParaRPr>
          </a:p>
        </p:txBody>
      </p:sp>
      <p:sp>
        <p:nvSpPr>
          <p:cNvPr id="21" name="object 50"/>
          <p:cNvSpPr/>
          <p:nvPr/>
        </p:nvSpPr>
        <p:spPr>
          <a:xfrm>
            <a:off x="7255453" y="3029631"/>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2" name="object 51"/>
          <p:cNvSpPr txBox="1"/>
          <p:nvPr/>
        </p:nvSpPr>
        <p:spPr>
          <a:xfrm>
            <a:off x="7386251" y="3078399"/>
            <a:ext cx="143659" cy="26082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K</a:t>
            </a:r>
            <a:endParaRPr sz="1400" dirty="0">
              <a:latin typeface="Verdana (Body)"/>
              <a:cs typeface="Calibri"/>
            </a:endParaRPr>
          </a:p>
        </p:txBody>
      </p:sp>
      <p:sp>
        <p:nvSpPr>
          <p:cNvPr id="23" name="object 59"/>
          <p:cNvSpPr/>
          <p:nvPr/>
        </p:nvSpPr>
        <p:spPr>
          <a:xfrm>
            <a:off x="6731234" y="3029631"/>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4" name="object 60"/>
          <p:cNvSpPr txBox="1"/>
          <p:nvPr/>
        </p:nvSpPr>
        <p:spPr>
          <a:xfrm>
            <a:off x="6888360" y="3078399"/>
            <a:ext cx="82541" cy="260822"/>
          </a:xfrm>
          <a:prstGeom prst="ellipse">
            <a:avLst/>
          </a:prstGeom>
        </p:spPr>
        <p:txBody>
          <a:bodyPr vert="horz" wrap="square" lIns="0" tIns="0" rIns="0" bIns="0" rtlCol="0">
            <a:spAutoFit/>
          </a:bodyPr>
          <a:lstStyle/>
          <a:p>
            <a:pPr marL="12700">
              <a:lnSpc>
                <a:spcPct val="100000"/>
              </a:lnSpc>
            </a:pPr>
            <a:r>
              <a:rPr sz="1400" spc="-5" dirty="0">
                <a:latin typeface="Verdana (Body)"/>
                <a:cs typeface="Calibri"/>
              </a:rPr>
              <a:t>I</a:t>
            </a:r>
            <a:endParaRPr sz="1400" dirty="0">
              <a:latin typeface="Verdana (Body)"/>
              <a:cs typeface="Calibri"/>
            </a:endParaRPr>
          </a:p>
        </p:txBody>
      </p:sp>
      <p:sp>
        <p:nvSpPr>
          <p:cNvPr id="25" name="object 65"/>
          <p:cNvSpPr/>
          <p:nvPr/>
        </p:nvSpPr>
        <p:spPr>
          <a:xfrm>
            <a:off x="5602579" y="3029631"/>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6" name="object 66"/>
          <p:cNvSpPr txBox="1"/>
          <p:nvPr/>
        </p:nvSpPr>
        <p:spPr>
          <a:xfrm>
            <a:off x="5732022" y="3078399"/>
            <a:ext cx="146180"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C</a:t>
            </a:r>
            <a:endParaRPr sz="1400">
              <a:latin typeface="Verdana (Body)"/>
              <a:cs typeface="Calibri"/>
            </a:endParaRPr>
          </a:p>
        </p:txBody>
      </p:sp>
      <p:sp>
        <p:nvSpPr>
          <p:cNvPr id="27" name="object 71"/>
          <p:cNvSpPr/>
          <p:nvPr/>
        </p:nvSpPr>
        <p:spPr>
          <a:xfrm>
            <a:off x="5078361" y="3029631"/>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8" name="object 72"/>
          <p:cNvSpPr txBox="1"/>
          <p:nvPr/>
        </p:nvSpPr>
        <p:spPr>
          <a:xfrm>
            <a:off x="5203331" y="3078399"/>
            <a:ext cx="156892" cy="260822"/>
          </a:xfrm>
          <a:prstGeom prst="ellipse">
            <a:avLst/>
          </a:prstGeom>
        </p:spPr>
        <p:txBody>
          <a:bodyPr vert="horz" wrap="square" lIns="0" tIns="0" rIns="0" bIns="0" rtlCol="0">
            <a:spAutoFit/>
          </a:bodyPr>
          <a:lstStyle/>
          <a:p>
            <a:pPr marL="12700">
              <a:lnSpc>
                <a:spcPct val="100000"/>
              </a:lnSpc>
            </a:pPr>
            <a:r>
              <a:rPr sz="1400" spc="-15" dirty="0">
                <a:latin typeface="Verdana (Body)"/>
                <a:cs typeface="Calibri"/>
              </a:rPr>
              <a:t>A</a:t>
            </a:r>
            <a:endParaRPr sz="1400">
              <a:latin typeface="Verdana (Body)"/>
              <a:cs typeface="Calibri"/>
            </a:endParaRPr>
          </a:p>
        </p:txBody>
      </p:sp>
      <p:sp>
        <p:nvSpPr>
          <p:cNvPr id="29" name="object 77"/>
          <p:cNvSpPr/>
          <p:nvPr/>
        </p:nvSpPr>
        <p:spPr>
          <a:xfrm>
            <a:off x="5793194" y="3624531"/>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30" name="object 78"/>
          <p:cNvSpPr txBox="1"/>
          <p:nvPr/>
        </p:nvSpPr>
        <p:spPr>
          <a:xfrm>
            <a:off x="5914562" y="3668309"/>
            <a:ext cx="165083"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D</a:t>
            </a:r>
            <a:endParaRPr sz="1400">
              <a:latin typeface="Verdana (Body)"/>
              <a:cs typeface="Calibri"/>
            </a:endParaRPr>
          </a:p>
        </p:txBody>
      </p:sp>
      <p:cxnSp>
        <p:nvCxnSpPr>
          <p:cNvPr id="31" name="直接箭头连接符 110"/>
          <p:cNvCxnSpPr>
            <a:stCxn id="5" idx="5"/>
            <a:endCxn id="13" idx="1"/>
          </p:cNvCxnSpPr>
          <p:nvPr/>
        </p:nvCxnSpPr>
        <p:spPr>
          <a:xfrm>
            <a:off x="6863634" y="1723191"/>
            <a:ext cx="451449" cy="2114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111"/>
          <p:cNvCxnSpPr>
            <a:stCxn id="5" idx="3"/>
            <a:endCxn id="7" idx="7"/>
          </p:cNvCxnSpPr>
          <p:nvPr/>
        </p:nvCxnSpPr>
        <p:spPr>
          <a:xfrm flipH="1">
            <a:off x="6101226" y="1723191"/>
            <a:ext cx="451423" cy="2114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112"/>
          <p:cNvCxnSpPr>
            <a:stCxn id="7" idx="4"/>
            <a:endCxn id="9" idx="7"/>
          </p:cNvCxnSpPr>
          <p:nvPr/>
        </p:nvCxnSpPr>
        <p:spPr>
          <a:xfrm flipH="1">
            <a:off x="5719995" y="2258840"/>
            <a:ext cx="225739"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113"/>
          <p:cNvCxnSpPr>
            <a:stCxn id="13" idx="3"/>
            <a:endCxn id="15" idx="0"/>
          </p:cNvCxnSpPr>
          <p:nvPr/>
        </p:nvCxnSpPr>
        <p:spPr>
          <a:xfrm flipH="1">
            <a:off x="7089371" y="2203219"/>
            <a:ext cx="225711"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114"/>
          <p:cNvCxnSpPr>
            <a:stCxn id="7" idx="4"/>
            <a:endCxn id="11" idx="1"/>
          </p:cNvCxnSpPr>
          <p:nvPr/>
        </p:nvCxnSpPr>
        <p:spPr>
          <a:xfrm>
            <a:off x="5945734" y="2258840"/>
            <a:ext cx="225711"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115"/>
          <p:cNvCxnSpPr>
            <a:stCxn id="13" idx="5"/>
            <a:endCxn id="17" idx="0"/>
          </p:cNvCxnSpPr>
          <p:nvPr/>
        </p:nvCxnSpPr>
        <p:spPr>
          <a:xfrm>
            <a:off x="7626067" y="2203219"/>
            <a:ext cx="225712"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116"/>
          <p:cNvCxnSpPr>
            <a:stCxn id="9" idx="4"/>
            <a:endCxn id="25" idx="0"/>
          </p:cNvCxnSpPr>
          <p:nvPr/>
        </p:nvCxnSpPr>
        <p:spPr>
          <a:xfrm>
            <a:off x="5564503" y="2814494"/>
            <a:ext cx="257976"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117"/>
          <p:cNvCxnSpPr>
            <a:stCxn id="9" idx="4"/>
            <a:endCxn id="27" idx="0"/>
          </p:cNvCxnSpPr>
          <p:nvPr/>
        </p:nvCxnSpPr>
        <p:spPr>
          <a:xfrm flipH="1">
            <a:off x="5298262" y="2814494"/>
            <a:ext cx="266242"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118"/>
          <p:cNvCxnSpPr>
            <a:stCxn id="15" idx="4"/>
            <a:endCxn id="23" idx="0"/>
          </p:cNvCxnSpPr>
          <p:nvPr/>
        </p:nvCxnSpPr>
        <p:spPr>
          <a:xfrm flipH="1">
            <a:off x="6951135" y="2814494"/>
            <a:ext cx="138236"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119"/>
          <p:cNvCxnSpPr>
            <a:stCxn id="11" idx="4"/>
            <a:endCxn id="19" idx="0"/>
          </p:cNvCxnSpPr>
          <p:nvPr/>
        </p:nvCxnSpPr>
        <p:spPr>
          <a:xfrm>
            <a:off x="6326938" y="2814494"/>
            <a:ext cx="118794" cy="2107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120"/>
          <p:cNvCxnSpPr>
            <a:stCxn id="15" idx="4"/>
            <a:endCxn id="21" idx="0"/>
          </p:cNvCxnSpPr>
          <p:nvPr/>
        </p:nvCxnSpPr>
        <p:spPr>
          <a:xfrm>
            <a:off x="7089371" y="2814494"/>
            <a:ext cx="385982"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121"/>
          <p:cNvCxnSpPr>
            <a:stCxn id="25" idx="4"/>
            <a:endCxn id="29" idx="0"/>
          </p:cNvCxnSpPr>
          <p:nvPr/>
        </p:nvCxnSpPr>
        <p:spPr>
          <a:xfrm>
            <a:off x="5822479" y="3409432"/>
            <a:ext cx="190615" cy="2150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3" name="文本框 122"/>
          <p:cNvSpPr txBox="1"/>
          <p:nvPr/>
        </p:nvSpPr>
        <p:spPr>
          <a:xfrm>
            <a:off x="4876192" y="3085895"/>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44" name="文本框 123"/>
          <p:cNvSpPr txBox="1"/>
          <p:nvPr/>
        </p:nvSpPr>
        <p:spPr>
          <a:xfrm>
            <a:off x="5574610" y="3686364"/>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45" name="文本框 124"/>
          <p:cNvSpPr txBox="1"/>
          <p:nvPr/>
        </p:nvSpPr>
        <p:spPr>
          <a:xfrm>
            <a:off x="5503827" y="3259361"/>
            <a:ext cx="308970" cy="264974"/>
          </a:xfrm>
          <a:prstGeom prst="rect">
            <a:avLst/>
          </a:prstGeom>
          <a:noFill/>
        </p:spPr>
        <p:txBody>
          <a:bodyPr wrap="square" rtlCol="0">
            <a:spAutoFit/>
          </a:bodyPr>
          <a:lstStyle/>
          <a:p>
            <a:r>
              <a:rPr lang="en-US" altLang="zh-CN" sz="1400" b="1" dirty="0">
                <a:solidFill>
                  <a:srgbClr val="C00000"/>
                </a:solidFill>
                <a:latin typeface="Verdana (Body)"/>
              </a:rPr>
              <a:t>1</a:t>
            </a:r>
            <a:endParaRPr lang="zh-CN" altLang="en-US" sz="1400" b="1" dirty="0">
              <a:solidFill>
                <a:srgbClr val="C00000"/>
              </a:solidFill>
              <a:latin typeface="Verdana (Body)"/>
            </a:endParaRPr>
          </a:p>
        </p:txBody>
      </p:sp>
      <p:sp>
        <p:nvSpPr>
          <p:cNvPr id="46" name="文本框 125"/>
          <p:cNvSpPr txBox="1"/>
          <p:nvPr/>
        </p:nvSpPr>
        <p:spPr>
          <a:xfrm>
            <a:off x="5113695" y="2415517"/>
            <a:ext cx="308970" cy="264974"/>
          </a:xfrm>
          <a:prstGeom prst="rect">
            <a:avLst/>
          </a:prstGeom>
          <a:noFill/>
        </p:spPr>
        <p:txBody>
          <a:bodyPr wrap="square" rtlCol="0">
            <a:spAutoFit/>
          </a:bodyPr>
          <a:lstStyle/>
          <a:p>
            <a:r>
              <a:rPr lang="en-US" altLang="zh-CN" sz="1400" b="1" dirty="0">
                <a:solidFill>
                  <a:srgbClr val="C00000"/>
                </a:solidFill>
                <a:latin typeface="Verdana (Body)"/>
              </a:rPr>
              <a:t>2</a:t>
            </a:r>
            <a:endParaRPr lang="zh-CN" altLang="en-US" sz="1400" b="1" dirty="0">
              <a:solidFill>
                <a:srgbClr val="C00000"/>
              </a:solidFill>
              <a:latin typeface="Verdana (Body)"/>
            </a:endParaRPr>
          </a:p>
        </p:txBody>
      </p:sp>
      <p:sp>
        <p:nvSpPr>
          <p:cNvPr id="47" name="文本框 126"/>
          <p:cNvSpPr txBox="1"/>
          <p:nvPr/>
        </p:nvSpPr>
        <p:spPr>
          <a:xfrm>
            <a:off x="6052293" y="2926761"/>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48" name="文本框 127"/>
          <p:cNvSpPr txBox="1"/>
          <p:nvPr/>
        </p:nvSpPr>
        <p:spPr>
          <a:xfrm>
            <a:off x="5901611" y="2441980"/>
            <a:ext cx="308970" cy="264974"/>
          </a:xfrm>
          <a:prstGeom prst="rect">
            <a:avLst/>
          </a:prstGeom>
          <a:noFill/>
        </p:spPr>
        <p:txBody>
          <a:bodyPr wrap="square" rtlCol="0">
            <a:spAutoFit/>
          </a:bodyPr>
          <a:lstStyle/>
          <a:p>
            <a:r>
              <a:rPr lang="en-US" altLang="zh-CN" sz="1400" b="1" dirty="0">
                <a:solidFill>
                  <a:srgbClr val="C00000"/>
                </a:solidFill>
                <a:latin typeface="Verdana (Body)"/>
              </a:rPr>
              <a:t>1</a:t>
            </a:r>
            <a:endParaRPr lang="zh-CN" altLang="en-US" sz="1400" b="1" dirty="0">
              <a:solidFill>
                <a:srgbClr val="C00000"/>
              </a:solidFill>
              <a:latin typeface="Verdana (Body)"/>
            </a:endParaRPr>
          </a:p>
        </p:txBody>
      </p:sp>
      <p:sp>
        <p:nvSpPr>
          <p:cNvPr id="49" name="文本框 128"/>
          <p:cNvSpPr txBox="1"/>
          <p:nvPr/>
        </p:nvSpPr>
        <p:spPr>
          <a:xfrm>
            <a:off x="5513176" y="1839445"/>
            <a:ext cx="308970" cy="264974"/>
          </a:xfrm>
          <a:prstGeom prst="rect">
            <a:avLst/>
          </a:prstGeom>
          <a:noFill/>
        </p:spPr>
        <p:txBody>
          <a:bodyPr wrap="square" rtlCol="0">
            <a:spAutoFit/>
          </a:bodyPr>
          <a:lstStyle/>
          <a:p>
            <a:r>
              <a:rPr lang="en-US" altLang="zh-CN" sz="1400" b="1" dirty="0">
                <a:solidFill>
                  <a:srgbClr val="C00000"/>
                </a:solidFill>
                <a:latin typeface="Verdana (Body)"/>
              </a:rPr>
              <a:t>3</a:t>
            </a:r>
            <a:endParaRPr lang="zh-CN" altLang="en-US" sz="1400" b="1" dirty="0">
              <a:solidFill>
                <a:srgbClr val="C00000"/>
              </a:solidFill>
              <a:latin typeface="Verdana (Body)"/>
            </a:endParaRPr>
          </a:p>
        </p:txBody>
      </p:sp>
      <p:sp>
        <p:nvSpPr>
          <p:cNvPr id="50" name="文本框 129"/>
          <p:cNvSpPr txBox="1"/>
          <p:nvPr/>
        </p:nvSpPr>
        <p:spPr>
          <a:xfrm>
            <a:off x="6647464" y="2823484"/>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51" name="文本框 130"/>
          <p:cNvSpPr txBox="1"/>
          <p:nvPr/>
        </p:nvSpPr>
        <p:spPr>
          <a:xfrm>
            <a:off x="7123974" y="2887021"/>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52" name="文本框 131"/>
          <p:cNvSpPr txBox="1"/>
          <p:nvPr/>
        </p:nvSpPr>
        <p:spPr>
          <a:xfrm>
            <a:off x="6676867" y="2364266"/>
            <a:ext cx="308970" cy="264974"/>
          </a:xfrm>
          <a:prstGeom prst="rect">
            <a:avLst/>
          </a:prstGeom>
          <a:noFill/>
        </p:spPr>
        <p:txBody>
          <a:bodyPr wrap="square" rtlCol="0">
            <a:spAutoFit/>
          </a:bodyPr>
          <a:lstStyle/>
          <a:p>
            <a:r>
              <a:rPr lang="en-US" altLang="zh-CN" sz="1400" b="1" dirty="0">
                <a:solidFill>
                  <a:srgbClr val="C00000"/>
                </a:solidFill>
                <a:latin typeface="Verdana (Body)"/>
              </a:rPr>
              <a:t>1</a:t>
            </a:r>
            <a:endParaRPr lang="zh-CN" altLang="en-US" sz="1400" b="1" dirty="0">
              <a:solidFill>
                <a:srgbClr val="C00000"/>
              </a:solidFill>
              <a:latin typeface="Verdana (Body)"/>
            </a:endParaRPr>
          </a:p>
        </p:txBody>
      </p:sp>
      <p:sp>
        <p:nvSpPr>
          <p:cNvPr id="53" name="文本框 132"/>
          <p:cNvSpPr txBox="1"/>
          <p:nvPr/>
        </p:nvSpPr>
        <p:spPr>
          <a:xfrm>
            <a:off x="7434695" y="2364266"/>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54" name="文本框 133"/>
          <p:cNvSpPr txBox="1"/>
          <p:nvPr/>
        </p:nvSpPr>
        <p:spPr>
          <a:xfrm>
            <a:off x="7041079" y="1890869"/>
            <a:ext cx="308970" cy="264974"/>
          </a:xfrm>
          <a:prstGeom prst="rect">
            <a:avLst/>
          </a:prstGeom>
          <a:noFill/>
        </p:spPr>
        <p:txBody>
          <a:bodyPr wrap="square" rtlCol="0">
            <a:spAutoFit/>
          </a:bodyPr>
          <a:lstStyle/>
          <a:p>
            <a:r>
              <a:rPr lang="en-US" altLang="zh-CN" sz="1400" b="1" dirty="0">
                <a:solidFill>
                  <a:srgbClr val="C00000"/>
                </a:solidFill>
                <a:latin typeface="Verdana (Body)"/>
              </a:rPr>
              <a:t>2</a:t>
            </a:r>
            <a:endParaRPr lang="zh-CN" altLang="en-US" sz="1400" b="1" dirty="0">
              <a:solidFill>
                <a:srgbClr val="C00000"/>
              </a:solidFill>
              <a:latin typeface="Verdana (Body)"/>
            </a:endParaRPr>
          </a:p>
        </p:txBody>
      </p:sp>
      <p:sp>
        <p:nvSpPr>
          <p:cNvPr id="55" name="文本框 134"/>
          <p:cNvSpPr txBox="1"/>
          <p:nvPr/>
        </p:nvSpPr>
        <p:spPr>
          <a:xfrm>
            <a:off x="6300407" y="1380226"/>
            <a:ext cx="308970" cy="264974"/>
          </a:xfrm>
          <a:prstGeom prst="rect">
            <a:avLst/>
          </a:prstGeom>
          <a:noFill/>
        </p:spPr>
        <p:txBody>
          <a:bodyPr wrap="square" rtlCol="0">
            <a:spAutoFit/>
          </a:bodyPr>
          <a:lstStyle/>
          <a:p>
            <a:r>
              <a:rPr lang="en-US" altLang="zh-CN" sz="1400" b="1" dirty="0">
                <a:solidFill>
                  <a:srgbClr val="C00000"/>
                </a:solidFill>
                <a:latin typeface="Verdana (Body)"/>
              </a:rPr>
              <a:t>4</a:t>
            </a:r>
            <a:endParaRPr lang="zh-CN" altLang="en-US" sz="1400" b="1" dirty="0">
              <a:solidFill>
                <a:srgbClr val="C00000"/>
              </a:solidFill>
              <a:latin typeface="Verdana (Body)"/>
            </a:endParaRPr>
          </a:p>
        </p:txBody>
      </p:sp>
      <p:sp>
        <p:nvSpPr>
          <p:cNvPr id="59" name="Content Placeholder 1"/>
          <p:cNvSpPr txBox="1">
            <a:spLocks/>
          </p:cNvSpPr>
          <p:nvPr/>
        </p:nvSpPr>
        <p:spPr>
          <a:xfrm>
            <a:off x="1097280" y="3358141"/>
            <a:ext cx="6974399" cy="281673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SG" sz="1400">
                <a:solidFill>
                  <a:prstClr val="black"/>
                </a:solidFill>
                <a:latin typeface="Courier New" panose="02070309020205020404" pitchFamily="49" charset="0"/>
                <a:cs typeface="Courier New" panose="02070309020205020404" pitchFamily="49" charset="0"/>
              </a:rPr>
              <a:t>int TreeTraversal(BTNode *cur){</a:t>
            </a:r>
          </a:p>
          <a:p>
            <a:pPr marL="0" indent="0">
              <a:lnSpc>
                <a:spcPct val="100000"/>
              </a:lnSpc>
              <a:buNone/>
            </a:pPr>
            <a:r>
              <a:rPr lang="en-SG" sz="1400">
                <a:solidFill>
                  <a:prstClr val="black"/>
                </a:solidFill>
                <a:latin typeface="Courier New" panose="02070309020205020404" pitchFamily="49" charset="0"/>
                <a:cs typeface="Courier New" panose="02070309020205020404" pitchFamily="49" charset="0"/>
              </a:rPr>
              <a:t>    if(cur == NULL)</a:t>
            </a:r>
            <a:br>
              <a:rPr lang="en-SG" sz="1400">
                <a:solidFill>
                  <a:prstClr val="black"/>
                </a:solidFill>
                <a:latin typeface="Courier New" panose="02070309020205020404" pitchFamily="49" charset="0"/>
                <a:cs typeface="Courier New" panose="02070309020205020404" pitchFamily="49" charset="0"/>
              </a:rPr>
            </a:br>
            <a:r>
              <a:rPr lang="en-SG" sz="1400">
                <a:solidFill>
                  <a:prstClr val="black"/>
                </a:solidFill>
                <a:latin typeface="Courier New" panose="02070309020205020404" pitchFamily="49" charset="0"/>
                <a:cs typeface="Courier New" panose="02070309020205020404" pitchFamily="49" charset="0"/>
              </a:rPr>
              <a:t>       </a:t>
            </a:r>
            <a:r>
              <a:rPr lang="en-SG" sz="1400" spc="-5">
                <a:latin typeface="Courier New"/>
                <a:cs typeface="Courier New"/>
              </a:rPr>
              <a:t>retur</a:t>
            </a:r>
            <a:r>
              <a:rPr lang="en-SG" sz="1400">
                <a:latin typeface="Courier New"/>
                <a:cs typeface="Courier New"/>
              </a:rPr>
              <a:t>n</a:t>
            </a:r>
            <a:r>
              <a:rPr lang="en-SG" sz="1400">
                <a:latin typeface="Times New Roman"/>
                <a:cs typeface="Times New Roman"/>
              </a:rPr>
              <a:t> </a:t>
            </a:r>
            <a:r>
              <a:rPr lang="en-SG" sz="1400" spc="-5">
                <a:latin typeface="Courier New"/>
                <a:cs typeface="Courier New"/>
              </a:rPr>
              <a:t>-1;</a:t>
            </a:r>
            <a:endParaRPr lang="en-SG" sz="1400">
              <a:latin typeface="Courier New"/>
              <a:cs typeface="Courier New"/>
            </a:endParaRPr>
          </a:p>
          <a:p>
            <a:pPr marL="0" indent="0">
              <a:lnSpc>
                <a:spcPct val="100000"/>
              </a:lnSpc>
              <a:buNone/>
            </a:pPr>
            <a:r>
              <a:rPr lang="en-SG" sz="1400">
                <a:latin typeface="Courier New"/>
                <a:cs typeface="Courier New"/>
              </a:rPr>
              <a:t>    int</a:t>
            </a:r>
            <a:r>
              <a:rPr lang="en-SG" sz="1400">
                <a:latin typeface="Times New Roman"/>
                <a:cs typeface="Times New Roman"/>
              </a:rPr>
              <a:t> </a:t>
            </a:r>
            <a:r>
              <a:rPr lang="en-SG" sz="1400">
                <a:latin typeface="Courier New"/>
                <a:cs typeface="Courier New"/>
              </a:rPr>
              <a:t>l</a:t>
            </a:r>
            <a:r>
              <a:rPr lang="en-SG" sz="1400">
                <a:latin typeface="Times New Roman"/>
                <a:cs typeface="Times New Roman"/>
              </a:rPr>
              <a:t> </a:t>
            </a:r>
            <a:r>
              <a:rPr lang="en-SG" sz="1400">
                <a:latin typeface="Courier New"/>
                <a:cs typeface="Courier New"/>
              </a:rPr>
              <a:t>=</a:t>
            </a:r>
            <a:r>
              <a:rPr lang="en-SG" sz="1400">
                <a:latin typeface="Times New Roman"/>
                <a:cs typeface="Times New Roman"/>
              </a:rPr>
              <a:t>  </a:t>
            </a:r>
            <a:r>
              <a:rPr lang="en-SG" sz="1400" spc="-5">
                <a:latin typeface="Courier New"/>
                <a:cs typeface="Courier New"/>
              </a:rPr>
              <a:t>TreeTraversal(cur-&gt;left);</a:t>
            </a:r>
            <a:endParaRPr lang="en-SG" sz="1400">
              <a:latin typeface="Courier New"/>
              <a:cs typeface="Courier New"/>
            </a:endParaRPr>
          </a:p>
          <a:p>
            <a:pPr marL="0" indent="0">
              <a:lnSpc>
                <a:spcPct val="100000"/>
              </a:lnSpc>
              <a:spcBef>
                <a:spcPts val="300"/>
              </a:spcBef>
              <a:buNone/>
            </a:pPr>
            <a:r>
              <a:rPr lang="en-SG" sz="1400">
                <a:latin typeface="Courier New"/>
                <a:cs typeface="Courier New"/>
              </a:rPr>
              <a:t>    int</a:t>
            </a:r>
            <a:r>
              <a:rPr lang="en-SG" sz="1400">
                <a:latin typeface="Times New Roman"/>
                <a:cs typeface="Times New Roman"/>
              </a:rPr>
              <a:t> </a:t>
            </a:r>
            <a:r>
              <a:rPr lang="en-SG" sz="1400">
                <a:latin typeface="Courier New"/>
                <a:cs typeface="Courier New"/>
              </a:rPr>
              <a:t>r</a:t>
            </a:r>
            <a:r>
              <a:rPr lang="en-SG" sz="1400">
                <a:latin typeface="Times New Roman"/>
                <a:cs typeface="Times New Roman"/>
              </a:rPr>
              <a:t> </a:t>
            </a:r>
            <a:r>
              <a:rPr lang="en-SG" sz="1400">
                <a:latin typeface="Courier New"/>
                <a:cs typeface="Courier New"/>
              </a:rPr>
              <a:t>=</a:t>
            </a:r>
            <a:r>
              <a:rPr lang="en-SG" sz="1400">
                <a:latin typeface="Times New Roman"/>
                <a:cs typeface="Times New Roman"/>
              </a:rPr>
              <a:t>  </a:t>
            </a:r>
            <a:r>
              <a:rPr lang="en-SG" altLang="zh-CN" sz="1400" spc="-5">
                <a:latin typeface="Courier New"/>
                <a:cs typeface="Courier New"/>
              </a:rPr>
              <a:t>TreeTraversal</a:t>
            </a:r>
            <a:r>
              <a:rPr lang="en-SG" sz="1400" spc="-5">
                <a:latin typeface="Courier New"/>
                <a:cs typeface="Courier New"/>
              </a:rPr>
              <a:t>(cur-&gt;right);</a:t>
            </a:r>
            <a:endParaRPr lang="en-SG" sz="1400">
              <a:latin typeface="Courier New"/>
              <a:cs typeface="Courier New"/>
            </a:endParaRPr>
          </a:p>
          <a:p>
            <a:pPr marL="0" indent="0">
              <a:lnSpc>
                <a:spcPct val="100000"/>
              </a:lnSpc>
              <a:buNone/>
            </a:pPr>
            <a:r>
              <a:rPr lang="en-US" altLang="zh-CN" sz="1400">
                <a:solidFill>
                  <a:srgbClr val="FE7F00"/>
                </a:solidFill>
                <a:latin typeface="Courier New" panose="02070309020205020404" pitchFamily="49" charset="0"/>
                <a:cs typeface="Courier New" panose="02070309020205020404" pitchFamily="49" charset="0"/>
              </a:rPr>
              <a:t>    // do something here. Max( left, right)?</a:t>
            </a:r>
            <a:endParaRPr lang="zh-CN" altLang="en-US" sz="1400">
              <a:solidFill>
                <a:srgbClr val="FE7F00"/>
              </a:solidFill>
              <a:latin typeface="Courier New" panose="02070309020205020404" pitchFamily="49" charset="0"/>
              <a:cs typeface="Courier New" panose="02070309020205020404" pitchFamily="49" charset="0"/>
            </a:endParaRPr>
          </a:p>
          <a:p>
            <a:pPr marL="0" indent="0">
              <a:lnSpc>
                <a:spcPct val="100000"/>
              </a:lnSpc>
              <a:buNone/>
            </a:pPr>
            <a:r>
              <a:rPr lang="en-SG" sz="1400" spc="-5">
                <a:latin typeface="Courier New"/>
                <a:cs typeface="Courier New"/>
              </a:rPr>
              <a:t>    retur</a:t>
            </a:r>
            <a:r>
              <a:rPr lang="en-SG" sz="1400">
                <a:latin typeface="Courier New"/>
                <a:cs typeface="Courier New"/>
              </a:rPr>
              <a:t>n</a:t>
            </a:r>
            <a:r>
              <a:rPr lang="en-SG" sz="1400">
                <a:latin typeface="Times New Roman"/>
                <a:cs typeface="Times New Roman"/>
              </a:rPr>
              <a:t> </a:t>
            </a:r>
            <a:r>
              <a:rPr lang="en-SG" sz="1400" spc="-5">
                <a:latin typeface="Courier New"/>
                <a:cs typeface="Courier New"/>
              </a:rPr>
              <a:t>c;</a:t>
            </a:r>
            <a:endParaRPr lang="en-SG" sz="1400">
              <a:latin typeface="Courier New"/>
              <a:cs typeface="Courier New"/>
            </a:endParaRPr>
          </a:p>
          <a:p>
            <a:pPr marL="0" indent="0">
              <a:lnSpc>
                <a:spcPct val="100000"/>
              </a:lnSpc>
              <a:buNone/>
            </a:pPr>
            <a:r>
              <a:rPr lang="en-SG" sz="1400">
                <a:latin typeface="Courier New"/>
                <a:cs typeface="Courier New"/>
              </a:rPr>
              <a:t>}</a:t>
            </a:r>
          </a:p>
          <a:p>
            <a:pPr marL="0" indent="0">
              <a:lnSpc>
                <a:spcPct val="100000"/>
              </a:lnSpc>
              <a:buNone/>
            </a:pPr>
            <a:endParaRPr lang="en-SG" sz="1400">
              <a:solidFill>
                <a:prstClr val="black"/>
              </a:solidFill>
              <a:latin typeface="Courier New" panose="02070309020205020404" pitchFamily="49" charset="0"/>
              <a:cs typeface="Courier New" panose="02070309020205020404" pitchFamily="49" charset="0"/>
            </a:endParaRPr>
          </a:p>
        </p:txBody>
      </p:sp>
      <p:sp>
        <p:nvSpPr>
          <p:cNvPr id="60" name="矩形 108"/>
          <p:cNvSpPr/>
          <p:nvPr/>
        </p:nvSpPr>
        <p:spPr>
          <a:xfrm>
            <a:off x="2600960" y="3951338"/>
            <a:ext cx="223520" cy="21426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108"/>
          <p:cNvSpPr/>
          <p:nvPr/>
        </p:nvSpPr>
        <p:spPr>
          <a:xfrm>
            <a:off x="2275840" y="5241658"/>
            <a:ext cx="137160" cy="2142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50054641"/>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fill="hold" grpId="0" nodeType="withEffect">
                                  <p:stCondLst>
                                    <p:cond delay="0"/>
                                  </p:stCondLst>
                                  <p:childTnLst>
                                    <p:animClr clrSpc="hsl" dir="cw">
                                      <p:cBhvr override="childStyle">
                                        <p:cTn id="6" dur="500" fill="hold"/>
                                        <p:tgtEl>
                                          <p:spTgt spid="17"/>
                                        </p:tgtEl>
                                        <p:attrNameLst>
                                          <p:attrName>style.color</p:attrName>
                                        </p:attrNameLst>
                                      </p:cBhvr>
                                      <p:by>
                                        <p:hsl h="7200000" s="0" l="0"/>
                                      </p:by>
                                    </p:animClr>
                                    <p:animClr clrSpc="hsl" dir="cw">
                                      <p:cBhvr>
                                        <p:cTn id="7" dur="500" fill="hold"/>
                                        <p:tgtEl>
                                          <p:spTgt spid="17"/>
                                        </p:tgtEl>
                                        <p:attrNameLst>
                                          <p:attrName>fillcolor</p:attrName>
                                        </p:attrNameLst>
                                      </p:cBhvr>
                                      <p:by>
                                        <p:hsl h="7200000" s="0" l="0"/>
                                      </p:by>
                                    </p:animClr>
                                    <p:animClr clrSpc="hsl" dir="cw">
                                      <p:cBhvr>
                                        <p:cTn id="8" dur="500" fill="hold"/>
                                        <p:tgtEl>
                                          <p:spTgt spid="17"/>
                                        </p:tgtEl>
                                        <p:attrNameLst>
                                          <p:attrName>stroke.color</p:attrName>
                                        </p:attrNameLst>
                                      </p:cBhvr>
                                      <p:by>
                                        <p:hsl h="7200000" s="0" l="0"/>
                                      </p:by>
                                    </p:animClr>
                                    <p:set>
                                      <p:cBhvr>
                                        <p:cTn id="9" dur="500" fill="hold"/>
                                        <p:tgtEl>
                                          <p:spTgt spid="1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a:xfrm>
            <a:off x="1116462" y="3360432"/>
            <a:ext cx="4792990" cy="2492990"/>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p:txBody>
      </p:sp>
      <p:sp>
        <p:nvSpPr>
          <p:cNvPr id="56" name="圆角矩形 163"/>
          <p:cNvSpPr/>
          <p:nvPr/>
        </p:nvSpPr>
        <p:spPr>
          <a:xfrm>
            <a:off x="4822794" y="2898923"/>
            <a:ext cx="1902993" cy="1404054"/>
          </a:xfrm>
          <a:prstGeom prst="round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2" name="Title 1"/>
          <p:cNvSpPr>
            <a:spLocks noGrp="1"/>
          </p:cNvSpPr>
          <p:nvPr>
            <p:ph type="title"/>
          </p:nvPr>
        </p:nvSpPr>
        <p:spPr/>
        <p:txBody>
          <a:bodyPr/>
          <a:lstStyle/>
          <a:p>
            <a:r>
              <a:rPr lang="en-SG"/>
              <a:t>Calculate height of every node</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600"/>
              <a:t>We want each node to report its height</a:t>
            </a:r>
          </a:p>
          <a:p>
            <a:pPr lvl="1" algn="just">
              <a:lnSpc>
                <a:spcPct val="150000"/>
              </a:lnSpc>
              <a:buFont typeface="Verdana" panose="020B0604030504040204" pitchFamily="34" charset="0"/>
              <a:buChar char="-"/>
            </a:pPr>
            <a:r>
              <a:rPr lang="en-SG" sz="1400"/>
              <a:t>Leaf node must report 0</a:t>
            </a:r>
          </a:p>
          <a:p>
            <a:pPr lvl="1" algn="just">
              <a:lnSpc>
                <a:spcPct val="150000"/>
              </a:lnSpc>
              <a:buFont typeface="Verdana" panose="020B0604030504040204" pitchFamily="34" charset="0"/>
              <a:buChar char="-"/>
            </a:pPr>
            <a:r>
              <a:rPr lang="en-SG" sz="1400"/>
              <a:t>At “null” condition, must report ‐1</a:t>
            </a:r>
          </a:p>
          <a:p>
            <a:pPr lvl="1" algn="just">
              <a:lnSpc>
                <a:spcPct val="150000"/>
              </a:lnSpc>
              <a:buFont typeface="Verdana" panose="020B0604030504040204" pitchFamily="34" charset="0"/>
              <a:buChar char="-"/>
            </a:pPr>
            <a:endParaRPr lang="en-SG" sz="1400"/>
          </a:p>
        </p:txBody>
      </p:sp>
      <p:sp>
        <p:nvSpPr>
          <p:cNvPr id="5" name="object 8"/>
          <p:cNvSpPr/>
          <p:nvPr/>
        </p:nvSpPr>
        <p:spPr>
          <a:xfrm>
            <a:off x="6488241" y="1399011"/>
            <a:ext cx="439800" cy="379801"/>
          </a:xfrm>
          <a:prstGeom prst="ellipse">
            <a:avLst/>
          </a:prstGeom>
          <a:ln w="25399">
            <a:solidFill>
              <a:srgbClr val="BD0000"/>
            </a:solidFill>
          </a:ln>
        </p:spPr>
        <p:txBody>
          <a:bodyPr wrap="square" lIns="0" tIns="0" rIns="0" bIns="0" rtlCol="0"/>
          <a:lstStyle/>
          <a:p>
            <a:endParaRPr sz="1400">
              <a:latin typeface="Verdana (Body)"/>
            </a:endParaRPr>
          </a:p>
        </p:txBody>
      </p:sp>
      <p:sp>
        <p:nvSpPr>
          <p:cNvPr id="6" name="object 9"/>
          <p:cNvSpPr txBox="1"/>
          <p:nvPr/>
        </p:nvSpPr>
        <p:spPr>
          <a:xfrm>
            <a:off x="6608857" y="1442791"/>
            <a:ext cx="166973"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H</a:t>
            </a:r>
          </a:p>
        </p:txBody>
      </p:sp>
      <p:sp>
        <p:nvSpPr>
          <p:cNvPr id="7" name="object 11"/>
          <p:cNvSpPr/>
          <p:nvPr/>
        </p:nvSpPr>
        <p:spPr>
          <a:xfrm>
            <a:off x="5725833" y="1879039"/>
            <a:ext cx="439800" cy="379801"/>
          </a:xfrm>
          <a:prstGeom prst="ellipse">
            <a:avLst/>
          </a:prstGeom>
          <a:ln w="25399">
            <a:solidFill>
              <a:srgbClr val="BD0000"/>
            </a:solidFill>
          </a:ln>
        </p:spPr>
        <p:txBody>
          <a:bodyPr wrap="square" lIns="0" tIns="0" rIns="0" bIns="0" rtlCol="0"/>
          <a:lstStyle/>
          <a:p>
            <a:endParaRPr sz="1400">
              <a:latin typeface="Verdana (Body)"/>
            </a:endParaRPr>
          </a:p>
        </p:txBody>
      </p:sp>
      <p:sp>
        <p:nvSpPr>
          <p:cNvPr id="8" name="object 12"/>
          <p:cNvSpPr txBox="1"/>
          <p:nvPr/>
        </p:nvSpPr>
        <p:spPr>
          <a:xfrm>
            <a:off x="5859685" y="1927807"/>
            <a:ext cx="136099"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E</a:t>
            </a:r>
          </a:p>
        </p:txBody>
      </p:sp>
      <p:sp>
        <p:nvSpPr>
          <p:cNvPr id="9" name="object 14"/>
          <p:cNvSpPr/>
          <p:nvPr/>
        </p:nvSpPr>
        <p:spPr>
          <a:xfrm>
            <a:off x="5344603" y="2434693"/>
            <a:ext cx="439800" cy="379801"/>
          </a:xfrm>
          <a:prstGeom prst="ellipse">
            <a:avLst/>
          </a:prstGeom>
          <a:ln w="25399">
            <a:solidFill>
              <a:srgbClr val="BD0000"/>
            </a:solidFill>
          </a:ln>
        </p:spPr>
        <p:txBody>
          <a:bodyPr wrap="square" lIns="0" tIns="0" rIns="0" bIns="0" rtlCol="0"/>
          <a:lstStyle/>
          <a:p>
            <a:endParaRPr sz="1400">
              <a:latin typeface="Verdana (Body)"/>
            </a:endParaRPr>
          </a:p>
        </p:txBody>
      </p:sp>
      <p:sp>
        <p:nvSpPr>
          <p:cNvPr id="10" name="object 15"/>
          <p:cNvSpPr txBox="1"/>
          <p:nvPr/>
        </p:nvSpPr>
        <p:spPr>
          <a:xfrm>
            <a:off x="5473000" y="2483461"/>
            <a:ext cx="148700" cy="26082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B</a:t>
            </a:r>
            <a:endParaRPr sz="1400">
              <a:latin typeface="Verdana (Body)"/>
              <a:cs typeface="Calibri"/>
            </a:endParaRPr>
          </a:p>
        </p:txBody>
      </p:sp>
      <p:sp>
        <p:nvSpPr>
          <p:cNvPr id="11" name="object 17"/>
          <p:cNvSpPr/>
          <p:nvPr/>
        </p:nvSpPr>
        <p:spPr>
          <a:xfrm>
            <a:off x="6107037" y="2434693"/>
            <a:ext cx="439800" cy="379801"/>
          </a:xfrm>
          <a:prstGeom prst="ellipse">
            <a:avLst/>
          </a:prstGeom>
          <a:ln w="25399">
            <a:solidFill>
              <a:srgbClr val="BD0000"/>
            </a:solidFill>
          </a:ln>
        </p:spPr>
        <p:txBody>
          <a:bodyPr wrap="square" lIns="0" tIns="0" rIns="0" bIns="0" rtlCol="0"/>
          <a:lstStyle/>
          <a:p>
            <a:endParaRPr sz="1400">
              <a:latin typeface="Verdana (Body)"/>
            </a:endParaRPr>
          </a:p>
        </p:txBody>
      </p:sp>
      <p:sp>
        <p:nvSpPr>
          <p:cNvPr id="12" name="object 18"/>
          <p:cNvSpPr txBox="1"/>
          <p:nvPr/>
        </p:nvSpPr>
        <p:spPr>
          <a:xfrm>
            <a:off x="6243733" y="2483461"/>
            <a:ext cx="129798"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F</a:t>
            </a:r>
            <a:endParaRPr sz="1400">
              <a:latin typeface="Verdana (Body)"/>
              <a:cs typeface="Calibri"/>
            </a:endParaRPr>
          </a:p>
        </p:txBody>
      </p:sp>
      <p:sp>
        <p:nvSpPr>
          <p:cNvPr id="13" name="object 20"/>
          <p:cNvSpPr/>
          <p:nvPr/>
        </p:nvSpPr>
        <p:spPr>
          <a:xfrm>
            <a:off x="7250675" y="1879039"/>
            <a:ext cx="439800" cy="379801"/>
          </a:xfrm>
          <a:prstGeom prst="ellipse">
            <a:avLst/>
          </a:prstGeom>
          <a:ln w="25399">
            <a:solidFill>
              <a:srgbClr val="BD0000"/>
            </a:solidFill>
          </a:ln>
        </p:spPr>
        <p:txBody>
          <a:bodyPr wrap="square" lIns="0" tIns="0" rIns="0" bIns="0" rtlCol="0"/>
          <a:lstStyle/>
          <a:p>
            <a:endParaRPr sz="1400">
              <a:latin typeface="Verdana (Body)"/>
            </a:endParaRPr>
          </a:p>
        </p:txBody>
      </p:sp>
      <p:sp>
        <p:nvSpPr>
          <p:cNvPr id="14" name="object 21"/>
          <p:cNvSpPr txBox="1"/>
          <p:nvPr/>
        </p:nvSpPr>
        <p:spPr>
          <a:xfrm>
            <a:off x="7391213" y="1927807"/>
            <a:ext cx="120977"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L</a:t>
            </a:r>
            <a:endParaRPr sz="1400">
              <a:latin typeface="Verdana (Body)"/>
              <a:cs typeface="Calibri"/>
            </a:endParaRPr>
          </a:p>
        </p:txBody>
      </p:sp>
      <p:sp>
        <p:nvSpPr>
          <p:cNvPr id="15" name="object 23"/>
          <p:cNvSpPr/>
          <p:nvPr/>
        </p:nvSpPr>
        <p:spPr>
          <a:xfrm>
            <a:off x="6869471" y="2434693"/>
            <a:ext cx="439800" cy="379801"/>
          </a:xfrm>
          <a:prstGeom prst="ellipse">
            <a:avLst/>
          </a:prstGeom>
          <a:ln w="25399">
            <a:solidFill>
              <a:srgbClr val="BD0000"/>
            </a:solidFill>
          </a:ln>
        </p:spPr>
        <p:txBody>
          <a:bodyPr wrap="square" lIns="0" tIns="0" rIns="0" bIns="0" rtlCol="0"/>
          <a:lstStyle/>
          <a:p>
            <a:endParaRPr sz="1400">
              <a:latin typeface="Verdana (Body)"/>
            </a:endParaRPr>
          </a:p>
        </p:txBody>
      </p:sp>
      <p:sp>
        <p:nvSpPr>
          <p:cNvPr id="16" name="object 24"/>
          <p:cNvSpPr txBox="1"/>
          <p:nvPr/>
        </p:nvSpPr>
        <p:spPr>
          <a:xfrm>
            <a:off x="7020000" y="2483461"/>
            <a:ext cx="97664" cy="26082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J</a:t>
            </a:r>
            <a:endParaRPr sz="1400">
              <a:latin typeface="Verdana (Body)"/>
              <a:cs typeface="Calibri"/>
            </a:endParaRPr>
          </a:p>
        </p:txBody>
      </p:sp>
      <p:sp>
        <p:nvSpPr>
          <p:cNvPr id="17" name="object 26"/>
          <p:cNvSpPr/>
          <p:nvPr/>
        </p:nvSpPr>
        <p:spPr>
          <a:xfrm>
            <a:off x="7631879" y="2434693"/>
            <a:ext cx="439800" cy="379801"/>
          </a:xfrm>
          <a:prstGeom prst="ellipse">
            <a:avLst/>
          </a:prstGeom>
          <a:ln w="25399">
            <a:solidFill>
              <a:srgbClr val="BD0000"/>
            </a:solidFill>
          </a:ln>
        </p:spPr>
        <p:txBody>
          <a:bodyPr wrap="square" lIns="0" tIns="0" rIns="0" bIns="0" rtlCol="0"/>
          <a:lstStyle/>
          <a:p>
            <a:endParaRPr sz="1400">
              <a:latin typeface="Verdana (Body)"/>
            </a:endParaRPr>
          </a:p>
        </p:txBody>
      </p:sp>
      <p:sp>
        <p:nvSpPr>
          <p:cNvPr id="18" name="object 27"/>
          <p:cNvSpPr txBox="1"/>
          <p:nvPr/>
        </p:nvSpPr>
        <p:spPr>
          <a:xfrm>
            <a:off x="7729668" y="2483461"/>
            <a:ext cx="219269" cy="260822"/>
          </a:xfrm>
          <a:prstGeom prst="ellipse">
            <a:avLst/>
          </a:prstGeom>
        </p:spPr>
        <p:txBody>
          <a:bodyPr vert="horz" wrap="square" lIns="0" tIns="0" rIns="0" bIns="0" rtlCol="0">
            <a:spAutoFit/>
          </a:bodyPr>
          <a:lstStyle/>
          <a:p>
            <a:pPr marL="12700">
              <a:lnSpc>
                <a:spcPct val="100000"/>
              </a:lnSpc>
            </a:pPr>
            <a:r>
              <a:rPr sz="1400" spc="-20" dirty="0">
                <a:latin typeface="Verdana (Body)"/>
                <a:cs typeface="Calibri"/>
              </a:rPr>
              <a:t>M</a:t>
            </a:r>
            <a:endParaRPr sz="1400">
              <a:latin typeface="Verdana (Body)"/>
              <a:cs typeface="Calibri"/>
            </a:endParaRPr>
          </a:p>
        </p:txBody>
      </p:sp>
      <p:sp>
        <p:nvSpPr>
          <p:cNvPr id="19" name="object 47"/>
          <p:cNvSpPr/>
          <p:nvPr/>
        </p:nvSpPr>
        <p:spPr>
          <a:xfrm>
            <a:off x="6225831" y="3025262"/>
            <a:ext cx="439800" cy="379801"/>
          </a:xfrm>
          <a:prstGeom prst="ellipse">
            <a:avLst/>
          </a:prstGeom>
          <a:ln w="25399">
            <a:solidFill>
              <a:srgbClr val="BD0000"/>
            </a:solidFill>
          </a:ln>
        </p:spPr>
        <p:txBody>
          <a:bodyPr wrap="square" lIns="0" tIns="0" rIns="0" bIns="0" rtlCol="0"/>
          <a:lstStyle/>
          <a:p>
            <a:endParaRPr sz="1400">
              <a:latin typeface="Verdana (Body)"/>
            </a:endParaRPr>
          </a:p>
        </p:txBody>
      </p:sp>
      <p:sp>
        <p:nvSpPr>
          <p:cNvPr id="20" name="object 48"/>
          <p:cNvSpPr txBox="1"/>
          <p:nvPr/>
        </p:nvSpPr>
        <p:spPr>
          <a:xfrm>
            <a:off x="6345667" y="3074030"/>
            <a:ext cx="168863" cy="260822"/>
          </a:xfrm>
          <a:prstGeom prst="ellipse">
            <a:avLst/>
          </a:prstGeom>
        </p:spPr>
        <p:txBody>
          <a:bodyPr vert="horz" wrap="square" lIns="0" tIns="0" rIns="0" bIns="0" rtlCol="0">
            <a:spAutoFit/>
          </a:bodyPr>
          <a:lstStyle/>
          <a:p>
            <a:pPr marL="12700">
              <a:lnSpc>
                <a:spcPct val="100000"/>
              </a:lnSpc>
            </a:pPr>
            <a:r>
              <a:rPr sz="1400" spc="-15" dirty="0">
                <a:latin typeface="Verdana (Body)"/>
                <a:cs typeface="Calibri"/>
              </a:rPr>
              <a:t>G</a:t>
            </a:r>
            <a:endParaRPr sz="1400" dirty="0">
              <a:latin typeface="Verdana (Body)"/>
              <a:cs typeface="Calibri"/>
            </a:endParaRPr>
          </a:p>
        </p:txBody>
      </p:sp>
      <p:sp>
        <p:nvSpPr>
          <p:cNvPr id="21" name="object 50"/>
          <p:cNvSpPr/>
          <p:nvPr/>
        </p:nvSpPr>
        <p:spPr>
          <a:xfrm>
            <a:off x="7255453" y="3029631"/>
            <a:ext cx="439800" cy="379801"/>
          </a:xfrm>
          <a:prstGeom prst="ellipse">
            <a:avLst/>
          </a:prstGeom>
          <a:ln w="25399">
            <a:solidFill>
              <a:srgbClr val="BD0000"/>
            </a:solidFill>
          </a:ln>
        </p:spPr>
        <p:txBody>
          <a:bodyPr wrap="square" lIns="0" tIns="0" rIns="0" bIns="0" rtlCol="0"/>
          <a:lstStyle/>
          <a:p>
            <a:endParaRPr sz="1400">
              <a:latin typeface="Verdana (Body)"/>
            </a:endParaRPr>
          </a:p>
        </p:txBody>
      </p:sp>
      <p:sp>
        <p:nvSpPr>
          <p:cNvPr id="22" name="object 51"/>
          <p:cNvSpPr txBox="1"/>
          <p:nvPr/>
        </p:nvSpPr>
        <p:spPr>
          <a:xfrm>
            <a:off x="7386251" y="3078399"/>
            <a:ext cx="143659" cy="26082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K</a:t>
            </a:r>
            <a:endParaRPr sz="1400" dirty="0">
              <a:latin typeface="Verdana (Body)"/>
              <a:cs typeface="Calibri"/>
            </a:endParaRPr>
          </a:p>
        </p:txBody>
      </p:sp>
      <p:sp>
        <p:nvSpPr>
          <p:cNvPr id="23" name="object 59"/>
          <p:cNvSpPr/>
          <p:nvPr/>
        </p:nvSpPr>
        <p:spPr>
          <a:xfrm>
            <a:off x="6731234" y="3029631"/>
            <a:ext cx="439800" cy="379801"/>
          </a:xfrm>
          <a:prstGeom prst="ellipse">
            <a:avLst/>
          </a:prstGeom>
          <a:ln w="25399">
            <a:solidFill>
              <a:srgbClr val="BD0000"/>
            </a:solidFill>
          </a:ln>
        </p:spPr>
        <p:txBody>
          <a:bodyPr wrap="square" lIns="0" tIns="0" rIns="0" bIns="0" rtlCol="0"/>
          <a:lstStyle/>
          <a:p>
            <a:endParaRPr sz="1400">
              <a:latin typeface="Verdana (Body)"/>
            </a:endParaRPr>
          </a:p>
        </p:txBody>
      </p:sp>
      <p:sp>
        <p:nvSpPr>
          <p:cNvPr id="24" name="object 60"/>
          <p:cNvSpPr txBox="1"/>
          <p:nvPr/>
        </p:nvSpPr>
        <p:spPr>
          <a:xfrm>
            <a:off x="6888360" y="3078399"/>
            <a:ext cx="82541" cy="260822"/>
          </a:xfrm>
          <a:prstGeom prst="ellipse">
            <a:avLst/>
          </a:prstGeom>
        </p:spPr>
        <p:txBody>
          <a:bodyPr vert="horz" wrap="square" lIns="0" tIns="0" rIns="0" bIns="0" rtlCol="0">
            <a:spAutoFit/>
          </a:bodyPr>
          <a:lstStyle/>
          <a:p>
            <a:pPr marL="12700">
              <a:lnSpc>
                <a:spcPct val="100000"/>
              </a:lnSpc>
            </a:pPr>
            <a:r>
              <a:rPr sz="1400" spc="-5" dirty="0">
                <a:latin typeface="Verdana (Body)"/>
                <a:cs typeface="Calibri"/>
              </a:rPr>
              <a:t>I</a:t>
            </a:r>
            <a:endParaRPr sz="1400" dirty="0">
              <a:latin typeface="Verdana (Body)"/>
              <a:cs typeface="Calibri"/>
            </a:endParaRPr>
          </a:p>
        </p:txBody>
      </p:sp>
      <p:sp>
        <p:nvSpPr>
          <p:cNvPr id="25" name="object 65"/>
          <p:cNvSpPr/>
          <p:nvPr/>
        </p:nvSpPr>
        <p:spPr>
          <a:xfrm>
            <a:off x="5602579" y="3029631"/>
            <a:ext cx="439800" cy="379801"/>
          </a:xfrm>
          <a:prstGeom prst="ellipse">
            <a:avLst/>
          </a:prstGeom>
          <a:ln w="25399">
            <a:solidFill>
              <a:srgbClr val="BD0000"/>
            </a:solidFill>
          </a:ln>
        </p:spPr>
        <p:txBody>
          <a:bodyPr wrap="square" lIns="0" tIns="0" rIns="0" bIns="0" rtlCol="0"/>
          <a:lstStyle/>
          <a:p>
            <a:endParaRPr sz="1400">
              <a:latin typeface="Verdana (Body)"/>
            </a:endParaRPr>
          </a:p>
        </p:txBody>
      </p:sp>
      <p:sp>
        <p:nvSpPr>
          <p:cNvPr id="26" name="object 66"/>
          <p:cNvSpPr txBox="1"/>
          <p:nvPr/>
        </p:nvSpPr>
        <p:spPr>
          <a:xfrm>
            <a:off x="5732022" y="3078399"/>
            <a:ext cx="146180"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C</a:t>
            </a:r>
            <a:endParaRPr sz="1400">
              <a:latin typeface="Verdana (Body)"/>
              <a:cs typeface="Calibri"/>
            </a:endParaRPr>
          </a:p>
        </p:txBody>
      </p:sp>
      <p:sp>
        <p:nvSpPr>
          <p:cNvPr id="27" name="object 71"/>
          <p:cNvSpPr/>
          <p:nvPr/>
        </p:nvSpPr>
        <p:spPr>
          <a:xfrm>
            <a:off x="5078361" y="3029631"/>
            <a:ext cx="439800" cy="379801"/>
          </a:xfrm>
          <a:prstGeom prst="ellipse">
            <a:avLst/>
          </a:prstGeom>
          <a:ln w="25399">
            <a:solidFill>
              <a:srgbClr val="BD0000"/>
            </a:solidFill>
          </a:ln>
        </p:spPr>
        <p:txBody>
          <a:bodyPr wrap="square" lIns="0" tIns="0" rIns="0" bIns="0" rtlCol="0"/>
          <a:lstStyle/>
          <a:p>
            <a:endParaRPr sz="1400">
              <a:latin typeface="Verdana (Body)"/>
            </a:endParaRPr>
          </a:p>
        </p:txBody>
      </p:sp>
      <p:sp>
        <p:nvSpPr>
          <p:cNvPr id="28" name="object 72"/>
          <p:cNvSpPr txBox="1"/>
          <p:nvPr/>
        </p:nvSpPr>
        <p:spPr>
          <a:xfrm>
            <a:off x="5203331" y="3078399"/>
            <a:ext cx="156892" cy="260822"/>
          </a:xfrm>
          <a:prstGeom prst="ellipse">
            <a:avLst/>
          </a:prstGeom>
        </p:spPr>
        <p:txBody>
          <a:bodyPr vert="horz" wrap="square" lIns="0" tIns="0" rIns="0" bIns="0" rtlCol="0">
            <a:spAutoFit/>
          </a:bodyPr>
          <a:lstStyle/>
          <a:p>
            <a:pPr marL="12700">
              <a:lnSpc>
                <a:spcPct val="100000"/>
              </a:lnSpc>
            </a:pPr>
            <a:r>
              <a:rPr sz="1400" spc="-15" dirty="0">
                <a:latin typeface="Verdana (Body)"/>
                <a:cs typeface="Calibri"/>
              </a:rPr>
              <a:t>A</a:t>
            </a:r>
            <a:endParaRPr sz="1400">
              <a:latin typeface="Verdana (Body)"/>
              <a:cs typeface="Calibri"/>
            </a:endParaRPr>
          </a:p>
        </p:txBody>
      </p:sp>
      <p:sp>
        <p:nvSpPr>
          <p:cNvPr id="29" name="object 77"/>
          <p:cNvSpPr/>
          <p:nvPr/>
        </p:nvSpPr>
        <p:spPr>
          <a:xfrm>
            <a:off x="5793194" y="3624531"/>
            <a:ext cx="439800" cy="379801"/>
          </a:xfrm>
          <a:prstGeom prst="ellipse">
            <a:avLst/>
          </a:prstGeom>
          <a:ln w="25399">
            <a:solidFill>
              <a:srgbClr val="BD0000"/>
            </a:solidFill>
          </a:ln>
        </p:spPr>
        <p:txBody>
          <a:bodyPr wrap="square" lIns="0" tIns="0" rIns="0" bIns="0" rtlCol="0"/>
          <a:lstStyle/>
          <a:p>
            <a:endParaRPr sz="1400">
              <a:latin typeface="Verdana (Body)"/>
            </a:endParaRPr>
          </a:p>
        </p:txBody>
      </p:sp>
      <p:sp>
        <p:nvSpPr>
          <p:cNvPr id="30" name="object 78"/>
          <p:cNvSpPr txBox="1"/>
          <p:nvPr/>
        </p:nvSpPr>
        <p:spPr>
          <a:xfrm>
            <a:off x="5914562" y="3668309"/>
            <a:ext cx="165083"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D</a:t>
            </a:r>
            <a:endParaRPr sz="1400">
              <a:latin typeface="Verdana (Body)"/>
              <a:cs typeface="Calibri"/>
            </a:endParaRPr>
          </a:p>
        </p:txBody>
      </p:sp>
      <p:cxnSp>
        <p:nvCxnSpPr>
          <p:cNvPr id="31" name="直接箭头连接符 110"/>
          <p:cNvCxnSpPr>
            <a:stCxn id="5" idx="5"/>
            <a:endCxn id="13" idx="1"/>
          </p:cNvCxnSpPr>
          <p:nvPr/>
        </p:nvCxnSpPr>
        <p:spPr>
          <a:xfrm>
            <a:off x="6863634" y="1723191"/>
            <a:ext cx="451449" cy="2114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111"/>
          <p:cNvCxnSpPr>
            <a:stCxn id="5" idx="3"/>
            <a:endCxn id="7" idx="7"/>
          </p:cNvCxnSpPr>
          <p:nvPr/>
        </p:nvCxnSpPr>
        <p:spPr>
          <a:xfrm flipH="1">
            <a:off x="6101226" y="1723191"/>
            <a:ext cx="451423" cy="2114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112"/>
          <p:cNvCxnSpPr>
            <a:stCxn id="7" idx="4"/>
            <a:endCxn id="9" idx="7"/>
          </p:cNvCxnSpPr>
          <p:nvPr/>
        </p:nvCxnSpPr>
        <p:spPr>
          <a:xfrm flipH="1">
            <a:off x="5719995" y="2258840"/>
            <a:ext cx="225739"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113"/>
          <p:cNvCxnSpPr>
            <a:stCxn id="13" idx="3"/>
            <a:endCxn id="15" idx="0"/>
          </p:cNvCxnSpPr>
          <p:nvPr/>
        </p:nvCxnSpPr>
        <p:spPr>
          <a:xfrm flipH="1">
            <a:off x="7089371" y="2203219"/>
            <a:ext cx="225711"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114"/>
          <p:cNvCxnSpPr>
            <a:stCxn id="7" idx="4"/>
            <a:endCxn id="11" idx="1"/>
          </p:cNvCxnSpPr>
          <p:nvPr/>
        </p:nvCxnSpPr>
        <p:spPr>
          <a:xfrm>
            <a:off x="5945734" y="2258840"/>
            <a:ext cx="225711"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115"/>
          <p:cNvCxnSpPr>
            <a:stCxn id="13" idx="5"/>
            <a:endCxn id="17" idx="0"/>
          </p:cNvCxnSpPr>
          <p:nvPr/>
        </p:nvCxnSpPr>
        <p:spPr>
          <a:xfrm>
            <a:off x="7626067" y="2203219"/>
            <a:ext cx="225712"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116"/>
          <p:cNvCxnSpPr>
            <a:stCxn id="9" idx="4"/>
            <a:endCxn id="25" idx="0"/>
          </p:cNvCxnSpPr>
          <p:nvPr/>
        </p:nvCxnSpPr>
        <p:spPr>
          <a:xfrm>
            <a:off x="5564503" y="2814494"/>
            <a:ext cx="257976"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117"/>
          <p:cNvCxnSpPr>
            <a:stCxn id="9" idx="4"/>
            <a:endCxn id="27" idx="0"/>
          </p:cNvCxnSpPr>
          <p:nvPr/>
        </p:nvCxnSpPr>
        <p:spPr>
          <a:xfrm flipH="1">
            <a:off x="5298262" y="2814494"/>
            <a:ext cx="266242"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118"/>
          <p:cNvCxnSpPr>
            <a:stCxn id="15" idx="4"/>
            <a:endCxn id="23" idx="0"/>
          </p:cNvCxnSpPr>
          <p:nvPr/>
        </p:nvCxnSpPr>
        <p:spPr>
          <a:xfrm flipH="1">
            <a:off x="6951135" y="2814494"/>
            <a:ext cx="138236"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119"/>
          <p:cNvCxnSpPr>
            <a:stCxn id="11" idx="4"/>
            <a:endCxn id="19" idx="0"/>
          </p:cNvCxnSpPr>
          <p:nvPr/>
        </p:nvCxnSpPr>
        <p:spPr>
          <a:xfrm>
            <a:off x="6326938" y="2814494"/>
            <a:ext cx="118794" cy="2107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120"/>
          <p:cNvCxnSpPr>
            <a:stCxn id="15" idx="4"/>
            <a:endCxn id="21" idx="0"/>
          </p:cNvCxnSpPr>
          <p:nvPr/>
        </p:nvCxnSpPr>
        <p:spPr>
          <a:xfrm>
            <a:off x="7089371" y="2814494"/>
            <a:ext cx="385982"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121"/>
          <p:cNvCxnSpPr>
            <a:stCxn id="25" idx="4"/>
            <a:endCxn id="29" idx="0"/>
          </p:cNvCxnSpPr>
          <p:nvPr/>
        </p:nvCxnSpPr>
        <p:spPr>
          <a:xfrm>
            <a:off x="5822479" y="3409432"/>
            <a:ext cx="190615" cy="2150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3" name="文本框 122"/>
          <p:cNvSpPr txBox="1"/>
          <p:nvPr/>
        </p:nvSpPr>
        <p:spPr>
          <a:xfrm>
            <a:off x="4876192" y="3085895"/>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44" name="文本框 123"/>
          <p:cNvSpPr txBox="1"/>
          <p:nvPr/>
        </p:nvSpPr>
        <p:spPr>
          <a:xfrm>
            <a:off x="5574610" y="3686364"/>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45" name="文本框 124"/>
          <p:cNvSpPr txBox="1"/>
          <p:nvPr/>
        </p:nvSpPr>
        <p:spPr>
          <a:xfrm>
            <a:off x="5503827" y="3259361"/>
            <a:ext cx="308970" cy="264974"/>
          </a:xfrm>
          <a:prstGeom prst="rect">
            <a:avLst/>
          </a:prstGeom>
          <a:noFill/>
        </p:spPr>
        <p:txBody>
          <a:bodyPr wrap="square" rtlCol="0">
            <a:spAutoFit/>
          </a:bodyPr>
          <a:lstStyle/>
          <a:p>
            <a:r>
              <a:rPr lang="en-US" altLang="zh-CN" sz="1400" b="1" dirty="0">
                <a:solidFill>
                  <a:srgbClr val="C00000"/>
                </a:solidFill>
                <a:latin typeface="Verdana (Body)"/>
              </a:rPr>
              <a:t>1</a:t>
            </a:r>
            <a:endParaRPr lang="zh-CN" altLang="en-US" sz="1400" b="1" dirty="0">
              <a:solidFill>
                <a:srgbClr val="C00000"/>
              </a:solidFill>
              <a:latin typeface="Verdana (Body)"/>
            </a:endParaRPr>
          </a:p>
        </p:txBody>
      </p:sp>
      <p:sp>
        <p:nvSpPr>
          <p:cNvPr id="46" name="文本框 125"/>
          <p:cNvSpPr txBox="1"/>
          <p:nvPr/>
        </p:nvSpPr>
        <p:spPr>
          <a:xfrm>
            <a:off x="5113695" y="2415517"/>
            <a:ext cx="308970" cy="264974"/>
          </a:xfrm>
          <a:prstGeom prst="rect">
            <a:avLst/>
          </a:prstGeom>
          <a:noFill/>
        </p:spPr>
        <p:txBody>
          <a:bodyPr wrap="square" rtlCol="0">
            <a:spAutoFit/>
          </a:bodyPr>
          <a:lstStyle/>
          <a:p>
            <a:r>
              <a:rPr lang="en-US" altLang="zh-CN" sz="1400" b="1" dirty="0">
                <a:solidFill>
                  <a:srgbClr val="C00000"/>
                </a:solidFill>
                <a:latin typeface="Verdana (Body)"/>
              </a:rPr>
              <a:t>2</a:t>
            </a:r>
            <a:endParaRPr lang="zh-CN" altLang="en-US" sz="1400" b="1" dirty="0">
              <a:solidFill>
                <a:srgbClr val="C00000"/>
              </a:solidFill>
              <a:latin typeface="Verdana (Body)"/>
            </a:endParaRPr>
          </a:p>
        </p:txBody>
      </p:sp>
      <p:sp>
        <p:nvSpPr>
          <p:cNvPr id="47" name="文本框 126"/>
          <p:cNvSpPr txBox="1"/>
          <p:nvPr/>
        </p:nvSpPr>
        <p:spPr>
          <a:xfrm>
            <a:off x="6052293" y="2926761"/>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48" name="文本框 127"/>
          <p:cNvSpPr txBox="1"/>
          <p:nvPr/>
        </p:nvSpPr>
        <p:spPr>
          <a:xfrm>
            <a:off x="5901611" y="2441980"/>
            <a:ext cx="308970" cy="264974"/>
          </a:xfrm>
          <a:prstGeom prst="rect">
            <a:avLst/>
          </a:prstGeom>
          <a:noFill/>
        </p:spPr>
        <p:txBody>
          <a:bodyPr wrap="square" rtlCol="0">
            <a:spAutoFit/>
          </a:bodyPr>
          <a:lstStyle/>
          <a:p>
            <a:r>
              <a:rPr lang="en-US" altLang="zh-CN" sz="1400" b="1" dirty="0">
                <a:solidFill>
                  <a:srgbClr val="C00000"/>
                </a:solidFill>
                <a:latin typeface="Verdana (Body)"/>
              </a:rPr>
              <a:t>1</a:t>
            </a:r>
            <a:endParaRPr lang="zh-CN" altLang="en-US" sz="1400" b="1" dirty="0">
              <a:solidFill>
                <a:srgbClr val="C00000"/>
              </a:solidFill>
              <a:latin typeface="Verdana (Body)"/>
            </a:endParaRPr>
          </a:p>
        </p:txBody>
      </p:sp>
      <p:sp>
        <p:nvSpPr>
          <p:cNvPr id="49" name="文本框 128"/>
          <p:cNvSpPr txBox="1"/>
          <p:nvPr/>
        </p:nvSpPr>
        <p:spPr>
          <a:xfrm>
            <a:off x="5513176" y="1839445"/>
            <a:ext cx="308970" cy="264974"/>
          </a:xfrm>
          <a:prstGeom prst="rect">
            <a:avLst/>
          </a:prstGeom>
          <a:noFill/>
        </p:spPr>
        <p:txBody>
          <a:bodyPr wrap="square" rtlCol="0">
            <a:spAutoFit/>
          </a:bodyPr>
          <a:lstStyle/>
          <a:p>
            <a:r>
              <a:rPr lang="en-US" altLang="zh-CN" sz="1400" b="1" dirty="0">
                <a:solidFill>
                  <a:srgbClr val="C00000"/>
                </a:solidFill>
                <a:latin typeface="Verdana (Body)"/>
              </a:rPr>
              <a:t>3</a:t>
            </a:r>
            <a:endParaRPr lang="zh-CN" altLang="en-US" sz="1400" b="1" dirty="0">
              <a:solidFill>
                <a:srgbClr val="C00000"/>
              </a:solidFill>
              <a:latin typeface="Verdana (Body)"/>
            </a:endParaRPr>
          </a:p>
        </p:txBody>
      </p:sp>
      <p:sp>
        <p:nvSpPr>
          <p:cNvPr id="50" name="文本框 129"/>
          <p:cNvSpPr txBox="1"/>
          <p:nvPr/>
        </p:nvSpPr>
        <p:spPr>
          <a:xfrm>
            <a:off x="6647464" y="2823484"/>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51" name="文本框 130"/>
          <p:cNvSpPr txBox="1"/>
          <p:nvPr/>
        </p:nvSpPr>
        <p:spPr>
          <a:xfrm>
            <a:off x="7123974" y="2887021"/>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52" name="文本框 131"/>
          <p:cNvSpPr txBox="1"/>
          <p:nvPr/>
        </p:nvSpPr>
        <p:spPr>
          <a:xfrm>
            <a:off x="6676867" y="2364266"/>
            <a:ext cx="308970" cy="264974"/>
          </a:xfrm>
          <a:prstGeom prst="rect">
            <a:avLst/>
          </a:prstGeom>
          <a:noFill/>
        </p:spPr>
        <p:txBody>
          <a:bodyPr wrap="square" rtlCol="0">
            <a:spAutoFit/>
          </a:bodyPr>
          <a:lstStyle/>
          <a:p>
            <a:r>
              <a:rPr lang="en-US" altLang="zh-CN" sz="1400" b="1" dirty="0">
                <a:solidFill>
                  <a:srgbClr val="C00000"/>
                </a:solidFill>
                <a:latin typeface="Verdana (Body)"/>
              </a:rPr>
              <a:t>1</a:t>
            </a:r>
            <a:endParaRPr lang="zh-CN" altLang="en-US" sz="1400" b="1" dirty="0">
              <a:solidFill>
                <a:srgbClr val="C00000"/>
              </a:solidFill>
              <a:latin typeface="Verdana (Body)"/>
            </a:endParaRPr>
          </a:p>
        </p:txBody>
      </p:sp>
      <p:sp>
        <p:nvSpPr>
          <p:cNvPr id="53" name="文本框 132"/>
          <p:cNvSpPr txBox="1"/>
          <p:nvPr/>
        </p:nvSpPr>
        <p:spPr>
          <a:xfrm>
            <a:off x="7434695" y="2364266"/>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54" name="文本框 133"/>
          <p:cNvSpPr txBox="1"/>
          <p:nvPr/>
        </p:nvSpPr>
        <p:spPr>
          <a:xfrm>
            <a:off x="7041079" y="1890869"/>
            <a:ext cx="308970" cy="264974"/>
          </a:xfrm>
          <a:prstGeom prst="rect">
            <a:avLst/>
          </a:prstGeom>
          <a:noFill/>
        </p:spPr>
        <p:txBody>
          <a:bodyPr wrap="square" rtlCol="0">
            <a:spAutoFit/>
          </a:bodyPr>
          <a:lstStyle/>
          <a:p>
            <a:r>
              <a:rPr lang="en-US" altLang="zh-CN" sz="1400" b="1" dirty="0">
                <a:solidFill>
                  <a:srgbClr val="C00000"/>
                </a:solidFill>
                <a:latin typeface="Verdana (Body)"/>
              </a:rPr>
              <a:t>2</a:t>
            </a:r>
            <a:endParaRPr lang="zh-CN" altLang="en-US" sz="1400" b="1" dirty="0">
              <a:solidFill>
                <a:srgbClr val="C00000"/>
              </a:solidFill>
              <a:latin typeface="Verdana (Body)"/>
            </a:endParaRPr>
          </a:p>
        </p:txBody>
      </p:sp>
      <p:sp>
        <p:nvSpPr>
          <p:cNvPr id="55" name="文本框 134"/>
          <p:cNvSpPr txBox="1"/>
          <p:nvPr/>
        </p:nvSpPr>
        <p:spPr>
          <a:xfrm>
            <a:off x="6300407" y="1380226"/>
            <a:ext cx="308970" cy="264974"/>
          </a:xfrm>
          <a:prstGeom prst="rect">
            <a:avLst/>
          </a:prstGeom>
          <a:noFill/>
        </p:spPr>
        <p:txBody>
          <a:bodyPr wrap="square" rtlCol="0">
            <a:spAutoFit/>
          </a:bodyPr>
          <a:lstStyle/>
          <a:p>
            <a:r>
              <a:rPr lang="en-US" altLang="zh-CN" sz="1400" b="1" dirty="0">
                <a:solidFill>
                  <a:srgbClr val="C00000"/>
                </a:solidFill>
                <a:latin typeface="Verdana (Body)"/>
              </a:rPr>
              <a:t>4</a:t>
            </a:r>
            <a:endParaRPr lang="zh-CN" altLang="en-US" sz="1400" b="1" dirty="0">
              <a:solidFill>
                <a:srgbClr val="C00000"/>
              </a:solidFill>
              <a:latin typeface="Verdana (Body)"/>
            </a:endParaRPr>
          </a:p>
        </p:txBody>
      </p:sp>
      <p:sp>
        <p:nvSpPr>
          <p:cNvPr id="59" name="Content Placeholder 1"/>
          <p:cNvSpPr txBox="1">
            <a:spLocks/>
          </p:cNvSpPr>
          <p:nvPr/>
        </p:nvSpPr>
        <p:spPr>
          <a:xfrm>
            <a:off x="1097280" y="3358141"/>
            <a:ext cx="6974399" cy="281673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SG" sz="1400">
                <a:solidFill>
                  <a:prstClr val="black"/>
                </a:solidFill>
                <a:latin typeface="Courier New" panose="02070309020205020404" pitchFamily="49" charset="0"/>
                <a:cs typeface="Courier New" panose="02070309020205020404" pitchFamily="49" charset="0"/>
              </a:rPr>
              <a:t>int TreeTraversal(BTNode *cur){</a:t>
            </a:r>
          </a:p>
          <a:p>
            <a:pPr marL="0" indent="0">
              <a:lnSpc>
                <a:spcPct val="100000"/>
              </a:lnSpc>
              <a:buNone/>
            </a:pPr>
            <a:r>
              <a:rPr lang="en-SG" sz="1400">
                <a:solidFill>
                  <a:prstClr val="black"/>
                </a:solidFill>
                <a:latin typeface="Courier New" panose="02070309020205020404" pitchFamily="49" charset="0"/>
                <a:cs typeface="Courier New" panose="02070309020205020404" pitchFamily="49" charset="0"/>
              </a:rPr>
              <a:t>    if(cur == NULL)</a:t>
            </a:r>
            <a:br>
              <a:rPr lang="en-SG" sz="1400">
                <a:solidFill>
                  <a:prstClr val="black"/>
                </a:solidFill>
                <a:latin typeface="Courier New" panose="02070309020205020404" pitchFamily="49" charset="0"/>
                <a:cs typeface="Courier New" panose="02070309020205020404" pitchFamily="49" charset="0"/>
              </a:rPr>
            </a:br>
            <a:r>
              <a:rPr lang="en-SG" sz="1400">
                <a:solidFill>
                  <a:prstClr val="black"/>
                </a:solidFill>
                <a:latin typeface="Courier New" panose="02070309020205020404" pitchFamily="49" charset="0"/>
                <a:cs typeface="Courier New" panose="02070309020205020404" pitchFamily="49" charset="0"/>
              </a:rPr>
              <a:t>       </a:t>
            </a:r>
            <a:r>
              <a:rPr lang="en-SG" sz="1400" spc="-5">
                <a:latin typeface="Courier New"/>
                <a:cs typeface="Courier New"/>
              </a:rPr>
              <a:t>retur</a:t>
            </a:r>
            <a:r>
              <a:rPr lang="en-SG" sz="1400">
                <a:latin typeface="Courier New"/>
                <a:cs typeface="Courier New"/>
              </a:rPr>
              <a:t>n</a:t>
            </a:r>
            <a:r>
              <a:rPr lang="en-SG" sz="1400">
                <a:latin typeface="Times New Roman"/>
                <a:cs typeface="Times New Roman"/>
              </a:rPr>
              <a:t> </a:t>
            </a:r>
            <a:r>
              <a:rPr lang="en-SG" sz="1400" spc="-5">
                <a:latin typeface="Courier New"/>
                <a:cs typeface="Courier New"/>
              </a:rPr>
              <a:t>-1;</a:t>
            </a:r>
            <a:endParaRPr lang="en-SG" sz="1400">
              <a:latin typeface="Courier New"/>
              <a:cs typeface="Courier New"/>
            </a:endParaRPr>
          </a:p>
          <a:p>
            <a:pPr marL="0" indent="0">
              <a:lnSpc>
                <a:spcPct val="100000"/>
              </a:lnSpc>
              <a:buNone/>
            </a:pPr>
            <a:r>
              <a:rPr lang="en-SG" sz="1400">
                <a:latin typeface="Courier New"/>
                <a:cs typeface="Courier New"/>
              </a:rPr>
              <a:t>    int</a:t>
            </a:r>
            <a:r>
              <a:rPr lang="en-SG" sz="1400">
                <a:latin typeface="Times New Roman"/>
                <a:cs typeface="Times New Roman"/>
              </a:rPr>
              <a:t> </a:t>
            </a:r>
            <a:r>
              <a:rPr lang="en-SG" sz="1400">
                <a:latin typeface="Courier New"/>
                <a:cs typeface="Courier New"/>
              </a:rPr>
              <a:t>l</a:t>
            </a:r>
            <a:r>
              <a:rPr lang="en-SG" sz="1400">
                <a:latin typeface="Times New Roman"/>
                <a:cs typeface="Times New Roman"/>
              </a:rPr>
              <a:t> </a:t>
            </a:r>
            <a:r>
              <a:rPr lang="en-SG" sz="1400">
                <a:latin typeface="Courier New"/>
                <a:cs typeface="Courier New"/>
              </a:rPr>
              <a:t>=</a:t>
            </a:r>
            <a:r>
              <a:rPr lang="en-SG" sz="1400">
                <a:latin typeface="Times New Roman"/>
                <a:cs typeface="Times New Roman"/>
              </a:rPr>
              <a:t>  </a:t>
            </a:r>
            <a:r>
              <a:rPr lang="en-SG" sz="1400" spc="-5">
                <a:latin typeface="Courier New"/>
                <a:cs typeface="Courier New"/>
              </a:rPr>
              <a:t>TreeTraversal(cur-&gt;left);</a:t>
            </a:r>
            <a:endParaRPr lang="en-SG" sz="1400">
              <a:latin typeface="Courier New"/>
              <a:cs typeface="Courier New"/>
            </a:endParaRPr>
          </a:p>
          <a:p>
            <a:pPr marL="0" indent="0">
              <a:lnSpc>
                <a:spcPct val="100000"/>
              </a:lnSpc>
              <a:spcBef>
                <a:spcPts val="300"/>
              </a:spcBef>
              <a:buNone/>
            </a:pPr>
            <a:r>
              <a:rPr lang="en-SG" sz="1400">
                <a:latin typeface="Courier New"/>
                <a:cs typeface="Courier New"/>
              </a:rPr>
              <a:t>    int</a:t>
            </a:r>
            <a:r>
              <a:rPr lang="en-SG" sz="1400">
                <a:latin typeface="Times New Roman"/>
                <a:cs typeface="Times New Roman"/>
              </a:rPr>
              <a:t> </a:t>
            </a:r>
            <a:r>
              <a:rPr lang="en-SG" sz="1400">
                <a:latin typeface="Courier New"/>
                <a:cs typeface="Courier New"/>
              </a:rPr>
              <a:t>r</a:t>
            </a:r>
            <a:r>
              <a:rPr lang="en-SG" sz="1400">
                <a:latin typeface="Times New Roman"/>
                <a:cs typeface="Times New Roman"/>
              </a:rPr>
              <a:t> </a:t>
            </a:r>
            <a:r>
              <a:rPr lang="en-SG" sz="1400">
                <a:latin typeface="Courier New"/>
                <a:cs typeface="Courier New"/>
              </a:rPr>
              <a:t>=</a:t>
            </a:r>
            <a:r>
              <a:rPr lang="en-SG" sz="1400">
                <a:latin typeface="Times New Roman"/>
                <a:cs typeface="Times New Roman"/>
              </a:rPr>
              <a:t>  </a:t>
            </a:r>
            <a:r>
              <a:rPr lang="en-SG" altLang="zh-CN" sz="1400" spc="-5">
                <a:latin typeface="Courier New"/>
                <a:cs typeface="Courier New"/>
              </a:rPr>
              <a:t>TreeTraversal</a:t>
            </a:r>
            <a:r>
              <a:rPr lang="en-SG" sz="1400" spc="-5">
                <a:latin typeface="Courier New"/>
                <a:cs typeface="Courier New"/>
              </a:rPr>
              <a:t>(cur-&gt;right);</a:t>
            </a:r>
            <a:endParaRPr lang="en-SG" sz="1400">
              <a:latin typeface="Courier New"/>
              <a:cs typeface="Courier New"/>
            </a:endParaRPr>
          </a:p>
          <a:p>
            <a:pPr marL="0" indent="0">
              <a:lnSpc>
                <a:spcPct val="100000"/>
              </a:lnSpc>
              <a:buNone/>
            </a:pPr>
            <a:r>
              <a:rPr lang="en-SG" sz="1400" spc="-5">
                <a:latin typeface="Courier New"/>
                <a:cs typeface="Courier New"/>
              </a:rPr>
              <a:t>    int c = max (l, r) + 1;</a:t>
            </a:r>
          </a:p>
          <a:p>
            <a:pPr marL="0" indent="0">
              <a:lnSpc>
                <a:spcPct val="100000"/>
              </a:lnSpc>
              <a:buNone/>
            </a:pPr>
            <a:r>
              <a:rPr lang="en-SG" sz="1400" spc="-5">
                <a:latin typeface="Courier New"/>
                <a:cs typeface="Courier New"/>
              </a:rPr>
              <a:t>    retur</a:t>
            </a:r>
            <a:r>
              <a:rPr lang="en-SG" sz="1400">
                <a:latin typeface="Courier New"/>
                <a:cs typeface="Courier New"/>
              </a:rPr>
              <a:t>n</a:t>
            </a:r>
            <a:r>
              <a:rPr lang="en-SG" sz="1400">
                <a:latin typeface="Times New Roman"/>
                <a:cs typeface="Times New Roman"/>
              </a:rPr>
              <a:t> </a:t>
            </a:r>
            <a:r>
              <a:rPr lang="en-SG" sz="1400" spc="-5">
                <a:latin typeface="Courier New"/>
                <a:cs typeface="Courier New"/>
              </a:rPr>
              <a:t>c;</a:t>
            </a:r>
            <a:endParaRPr lang="en-SG" sz="1400">
              <a:latin typeface="Courier New"/>
              <a:cs typeface="Courier New"/>
            </a:endParaRPr>
          </a:p>
          <a:p>
            <a:pPr marL="0" indent="0">
              <a:lnSpc>
                <a:spcPct val="100000"/>
              </a:lnSpc>
              <a:buNone/>
            </a:pPr>
            <a:r>
              <a:rPr lang="en-SG" sz="1400">
                <a:latin typeface="Courier New"/>
                <a:cs typeface="Courier New"/>
              </a:rPr>
              <a:t>}</a:t>
            </a:r>
          </a:p>
          <a:p>
            <a:pPr marL="0" indent="0">
              <a:lnSpc>
                <a:spcPct val="100000"/>
              </a:lnSpc>
              <a:buNone/>
            </a:pPr>
            <a:endParaRPr lang="en-SG" sz="1400">
              <a:solidFill>
                <a:prstClr val="black"/>
              </a:solidFill>
              <a:latin typeface="Courier New" panose="02070309020205020404" pitchFamily="49" charset="0"/>
              <a:cs typeface="Courier New" panose="02070309020205020404" pitchFamily="49" charset="0"/>
            </a:endParaRPr>
          </a:p>
        </p:txBody>
      </p:sp>
      <p:sp>
        <p:nvSpPr>
          <p:cNvPr id="62" name="object 77"/>
          <p:cNvSpPr/>
          <p:nvPr/>
        </p:nvSpPr>
        <p:spPr>
          <a:xfrm>
            <a:off x="4839240" y="3595807"/>
            <a:ext cx="426039" cy="408525"/>
          </a:xfrm>
          <a:prstGeom prst="ellipse">
            <a:avLst/>
          </a:prstGeom>
          <a:ln w="19050">
            <a:solidFill>
              <a:srgbClr val="C00000"/>
            </a:solidFill>
            <a:prstDash val="sysDash"/>
          </a:ln>
        </p:spPr>
        <p:txBody>
          <a:bodyPr wrap="square" lIns="0" tIns="0" rIns="0" bIns="0" rtlCol="0"/>
          <a:lstStyle/>
          <a:p>
            <a:endParaRPr/>
          </a:p>
        </p:txBody>
      </p:sp>
    </p:spTree>
    <p:extLst>
      <p:ext uri="{BB962C8B-B14F-4D97-AF65-F5344CB8AC3E}">
        <p14:creationId xmlns:p14="http://schemas.microsoft.com/office/powerpoint/2010/main" val="4016903490"/>
      </p:ext>
    </p:extLst>
  </p:cSld>
  <p:clrMapOvr>
    <a:masterClrMapping/>
  </p:clrMapOvr>
  <p:transition>
    <p:wipe dir="u"/>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Questions</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600"/>
              <a:t>Does the tree traversal order matter?</a:t>
            </a:r>
          </a:p>
          <a:p>
            <a:pPr algn="just">
              <a:lnSpc>
                <a:spcPct val="150000"/>
              </a:lnSpc>
            </a:pPr>
            <a:r>
              <a:rPr lang="en-SG" sz="1600">
                <a:solidFill>
                  <a:srgbClr val="FE7F00"/>
                </a:solidFill>
              </a:rPr>
              <a:t>Depth</a:t>
            </a:r>
            <a:r>
              <a:rPr lang="en-SG" sz="1600"/>
              <a:t> of a node = number of links from that node to the root node. How does each node calculate its depth?</a:t>
            </a:r>
          </a:p>
          <a:p>
            <a:pPr algn="just">
              <a:lnSpc>
                <a:spcPct val="150000"/>
              </a:lnSpc>
            </a:pPr>
            <a:endParaRPr lang="en-SG" sz="1600"/>
          </a:p>
        </p:txBody>
      </p:sp>
      <p:grpSp>
        <p:nvGrpSpPr>
          <p:cNvPr id="3" name="Group 2"/>
          <p:cNvGrpSpPr/>
          <p:nvPr/>
        </p:nvGrpSpPr>
        <p:grpSpPr>
          <a:xfrm>
            <a:off x="5078361" y="2997195"/>
            <a:ext cx="2993318" cy="2605321"/>
            <a:chOff x="5078361" y="3336955"/>
            <a:chExt cx="2993318" cy="2605321"/>
          </a:xfrm>
        </p:grpSpPr>
        <p:sp>
          <p:nvSpPr>
            <p:cNvPr id="5" name="object 8"/>
            <p:cNvSpPr/>
            <p:nvPr/>
          </p:nvSpPr>
          <p:spPr>
            <a:xfrm>
              <a:off x="6488241" y="3336955"/>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6" name="object 9"/>
            <p:cNvSpPr txBox="1"/>
            <p:nvPr/>
          </p:nvSpPr>
          <p:spPr>
            <a:xfrm>
              <a:off x="6608857" y="3380735"/>
              <a:ext cx="166973"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H</a:t>
              </a:r>
            </a:p>
          </p:txBody>
        </p:sp>
        <p:sp>
          <p:nvSpPr>
            <p:cNvPr id="7" name="object 11"/>
            <p:cNvSpPr/>
            <p:nvPr/>
          </p:nvSpPr>
          <p:spPr>
            <a:xfrm>
              <a:off x="5725833" y="381698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8" name="object 12"/>
            <p:cNvSpPr txBox="1"/>
            <p:nvPr/>
          </p:nvSpPr>
          <p:spPr>
            <a:xfrm>
              <a:off x="5859685" y="3865751"/>
              <a:ext cx="136099"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E</a:t>
              </a:r>
            </a:p>
          </p:txBody>
        </p:sp>
        <p:sp>
          <p:nvSpPr>
            <p:cNvPr id="9" name="object 14"/>
            <p:cNvSpPr/>
            <p:nvPr/>
          </p:nvSpPr>
          <p:spPr>
            <a:xfrm>
              <a:off x="5344603" y="4372637"/>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0" name="object 15"/>
            <p:cNvSpPr txBox="1"/>
            <p:nvPr/>
          </p:nvSpPr>
          <p:spPr>
            <a:xfrm>
              <a:off x="5473000" y="4421405"/>
              <a:ext cx="148700" cy="26082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B</a:t>
              </a:r>
              <a:endParaRPr sz="1400">
                <a:latin typeface="Verdana (Body)"/>
                <a:cs typeface="Calibri"/>
              </a:endParaRPr>
            </a:p>
          </p:txBody>
        </p:sp>
        <p:sp>
          <p:nvSpPr>
            <p:cNvPr id="11" name="object 17"/>
            <p:cNvSpPr/>
            <p:nvPr/>
          </p:nvSpPr>
          <p:spPr>
            <a:xfrm>
              <a:off x="6107037" y="4372637"/>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2" name="object 18"/>
            <p:cNvSpPr txBox="1"/>
            <p:nvPr/>
          </p:nvSpPr>
          <p:spPr>
            <a:xfrm>
              <a:off x="6243733" y="4421405"/>
              <a:ext cx="129798"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F</a:t>
              </a:r>
              <a:endParaRPr sz="1400">
                <a:latin typeface="Verdana (Body)"/>
                <a:cs typeface="Calibri"/>
              </a:endParaRPr>
            </a:p>
          </p:txBody>
        </p:sp>
        <p:sp>
          <p:nvSpPr>
            <p:cNvPr id="13" name="object 20"/>
            <p:cNvSpPr/>
            <p:nvPr/>
          </p:nvSpPr>
          <p:spPr>
            <a:xfrm>
              <a:off x="7250675" y="381698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4" name="object 21"/>
            <p:cNvSpPr txBox="1"/>
            <p:nvPr/>
          </p:nvSpPr>
          <p:spPr>
            <a:xfrm>
              <a:off x="7391213" y="3865751"/>
              <a:ext cx="120977"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L</a:t>
              </a:r>
              <a:endParaRPr sz="1400">
                <a:latin typeface="Verdana (Body)"/>
                <a:cs typeface="Calibri"/>
              </a:endParaRPr>
            </a:p>
          </p:txBody>
        </p:sp>
        <p:sp>
          <p:nvSpPr>
            <p:cNvPr id="15" name="object 23"/>
            <p:cNvSpPr/>
            <p:nvPr/>
          </p:nvSpPr>
          <p:spPr>
            <a:xfrm>
              <a:off x="6869471" y="4372637"/>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6" name="object 24"/>
            <p:cNvSpPr txBox="1"/>
            <p:nvPr/>
          </p:nvSpPr>
          <p:spPr>
            <a:xfrm>
              <a:off x="7020000" y="4421405"/>
              <a:ext cx="97664" cy="26082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J</a:t>
              </a:r>
              <a:endParaRPr sz="1400">
                <a:latin typeface="Verdana (Body)"/>
                <a:cs typeface="Calibri"/>
              </a:endParaRPr>
            </a:p>
          </p:txBody>
        </p:sp>
        <p:sp>
          <p:nvSpPr>
            <p:cNvPr id="17" name="object 26"/>
            <p:cNvSpPr/>
            <p:nvPr/>
          </p:nvSpPr>
          <p:spPr>
            <a:xfrm>
              <a:off x="7631879" y="4372637"/>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8" name="object 27"/>
            <p:cNvSpPr txBox="1"/>
            <p:nvPr/>
          </p:nvSpPr>
          <p:spPr>
            <a:xfrm>
              <a:off x="7729668" y="4421405"/>
              <a:ext cx="219269" cy="260822"/>
            </a:xfrm>
            <a:prstGeom prst="ellipse">
              <a:avLst/>
            </a:prstGeom>
          </p:spPr>
          <p:txBody>
            <a:bodyPr vert="horz" wrap="square" lIns="0" tIns="0" rIns="0" bIns="0" rtlCol="0">
              <a:spAutoFit/>
            </a:bodyPr>
            <a:lstStyle/>
            <a:p>
              <a:pPr marL="12700">
                <a:lnSpc>
                  <a:spcPct val="100000"/>
                </a:lnSpc>
              </a:pPr>
              <a:r>
                <a:rPr sz="1400" spc="-20" dirty="0">
                  <a:latin typeface="Verdana (Body)"/>
                  <a:cs typeface="Calibri"/>
                </a:rPr>
                <a:t>M</a:t>
              </a:r>
              <a:endParaRPr sz="1400">
                <a:latin typeface="Verdana (Body)"/>
                <a:cs typeface="Calibri"/>
              </a:endParaRPr>
            </a:p>
          </p:txBody>
        </p:sp>
        <p:sp>
          <p:nvSpPr>
            <p:cNvPr id="19" name="object 47"/>
            <p:cNvSpPr/>
            <p:nvPr/>
          </p:nvSpPr>
          <p:spPr>
            <a:xfrm>
              <a:off x="6225831" y="4963206"/>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0" name="object 48"/>
            <p:cNvSpPr txBox="1"/>
            <p:nvPr/>
          </p:nvSpPr>
          <p:spPr>
            <a:xfrm>
              <a:off x="6345667" y="5011974"/>
              <a:ext cx="168863" cy="260822"/>
            </a:xfrm>
            <a:prstGeom prst="ellipse">
              <a:avLst/>
            </a:prstGeom>
          </p:spPr>
          <p:txBody>
            <a:bodyPr vert="horz" wrap="square" lIns="0" tIns="0" rIns="0" bIns="0" rtlCol="0">
              <a:spAutoFit/>
            </a:bodyPr>
            <a:lstStyle/>
            <a:p>
              <a:pPr marL="12700">
                <a:lnSpc>
                  <a:spcPct val="100000"/>
                </a:lnSpc>
              </a:pPr>
              <a:r>
                <a:rPr sz="1400" spc="-15" dirty="0">
                  <a:latin typeface="Verdana (Body)"/>
                  <a:cs typeface="Calibri"/>
                </a:rPr>
                <a:t>G</a:t>
              </a:r>
              <a:endParaRPr sz="1400" dirty="0">
                <a:latin typeface="Verdana (Body)"/>
                <a:cs typeface="Calibri"/>
              </a:endParaRPr>
            </a:p>
          </p:txBody>
        </p:sp>
        <p:sp>
          <p:nvSpPr>
            <p:cNvPr id="21" name="object 50"/>
            <p:cNvSpPr/>
            <p:nvPr/>
          </p:nvSpPr>
          <p:spPr>
            <a:xfrm>
              <a:off x="7255453" y="4967575"/>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2" name="object 51"/>
            <p:cNvSpPr txBox="1"/>
            <p:nvPr/>
          </p:nvSpPr>
          <p:spPr>
            <a:xfrm>
              <a:off x="7386251" y="5016343"/>
              <a:ext cx="143659" cy="26082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K</a:t>
              </a:r>
              <a:endParaRPr sz="1400" dirty="0">
                <a:latin typeface="Verdana (Body)"/>
                <a:cs typeface="Calibri"/>
              </a:endParaRPr>
            </a:p>
          </p:txBody>
        </p:sp>
        <p:sp>
          <p:nvSpPr>
            <p:cNvPr id="23" name="object 59"/>
            <p:cNvSpPr/>
            <p:nvPr/>
          </p:nvSpPr>
          <p:spPr>
            <a:xfrm>
              <a:off x="6731234" y="4967575"/>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4" name="object 60"/>
            <p:cNvSpPr txBox="1"/>
            <p:nvPr/>
          </p:nvSpPr>
          <p:spPr>
            <a:xfrm>
              <a:off x="6888360" y="5016343"/>
              <a:ext cx="82541" cy="260822"/>
            </a:xfrm>
            <a:prstGeom prst="ellipse">
              <a:avLst/>
            </a:prstGeom>
          </p:spPr>
          <p:txBody>
            <a:bodyPr vert="horz" wrap="square" lIns="0" tIns="0" rIns="0" bIns="0" rtlCol="0">
              <a:spAutoFit/>
            </a:bodyPr>
            <a:lstStyle/>
            <a:p>
              <a:pPr marL="12700">
                <a:lnSpc>
                  <a:spcPct val="100000"/>
                </a:lnSpc>
              </a:pPr>
              <a:r>
                <a:rPr sz="1400" spc="-5" dirty="0">
                  <a:latin typeface="Verdana (Body)"/>
                  <a:cs typeface="Calibri"/>
                </a:rPr>
                <a:t>I</a:t>
              </a:r>
              <a:endParaRPr sz="1400" dirty="0">
                <a:latin typeface="Verdana (Body)"/>
                <a:cs typeface="Calibri"/>
              </a:endParaRPr>
            </a:p>
          </p:txBody>
        </p:sp>
        <p:sp>
          <p:nvSpPr>
            <p:cNvPr id="25" name="object 65"/>
            <p:cNvSpPr/>
            <p:nvPr/>
          </p:nvSpPr>
          <p:spPr>
            <a:xfrm>
              <a:off x="5602579" y="4967575"/>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6" name="object 66"/>
            <p:cNvSpPr txBox="1"/>
            <p:nvPr/>
          </p:nvSpPr>
          <p:spPr>
            <a:xfrm>
              <a:off x="5732022" y="5016343"/>
              <a:ext cx="146180"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C</a:t>
              </a:r>
              <a:endParaRPr sz="1400">
                <a:latin typeface="Verdana (Body)"/>
                <a:cs typeface="Calibri"/>
              </a:endParaRPr>
            </a:p>
          </p:txBody>
        </p:sp>
        <p:sp>
          <p:nvSpPr>
            <p:cNvPr id="27" name="object 71"/>
            <p:cNvSpPr/>
            <p:nvPr/>
          </p:nvSpPr>
          <p:spPr>
            <a:xfrm>
              <a:off x="5078361" y="4967575"/>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8" name="object 72"/>
            <p:cNvSpPr txBox="1"/>
            <p:nvPr/>
          </p:nvSpPr>
          <p:spPr>
            <a:xfrm>
              <a:off x="5203331" y="5016343"/>
              <a:ext cx="156892" cy="260822"/>
            </a:xfrm>
            <a:prstGeom prst="ellipse">
              <a:avLst/>
            </a:prstGeom>
          </p:spPr>
          <p:txBody>
            <a:bodyPr vert="horz" wrap="square" lIns="0" tIns="0" rIns="0" bIns="0" rtlCol="0">
              <a:spAutoFit/>
            </a:bodyPr>
            <a:lstStyle/>
            <a:p>
              <a:pPr marL="12700">
                <a:lnSpc>
                  <a:spcPct val="100000"/>
                </a:lnSpc>
              </a:pPr>
              <a:r>
                <a:rPr sz="1400" spc="-15" dirty="0">
                  <a:latin typeface="Verdana (Body)"/>
                  <a:cs typeface="Calibri"/>
                </a:rPr>
                <a:t>A</a:t>
              </a:r>
              <a:endParaRPr sz="1400">
                <a:latin typeface="Verdana (Body)"/>
                <a:cs typeface="Calibri"/>
              </a:endParaRPr>
            </a:p>
          </p:txBody>
        </p:sp>
        <p:sp>
          <p:nvSpPr>
            <p:cNvPr id="29" name="object 77"/>
            <p:cNvSpPr/>
            <p:nvPr/>
          </p:nvSpPr>
          <p:spPr>
            <a:xfrm>
              <a:off x="5793194" y="5562475"/>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30" name="object 78"/>
            <p:cNvSpPr txBox="1"/>
            <p:nvPr/>
          </p:nvSpPr>
          <p:spPr>
            <a:xfrm>
              <a:off x="5914562" y="5606253"/>
              <a:ext cx="165083"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D</a:t>
              </a:r>
              <a:endParaRPr sz="1400">
                <a:latin typeface="Verdana (Body)"/>
                <a:cs typeface="Calibri"/>
              </a:endParaRPr>
            </a:p>
          </p:txBody>
        </p:sp>
        <p:cxnSp>
          <p:nvCxnSpPr>
            <p:cNvPr id="31" name="直接箭头连接符 110"/>
            <p:cNvCxnSpPr>
              <a:stCxn id="5" idx="5"/>
              <a:endCxn id="13" idx="1"/>
            </p:cNvCxnSpPr>
            <p:nvPr/>
          </p:nvCxnSpPr>
          <p:spPr>
            <a:xfrm>
              <a:off x="6863634" y="3661135"/>
              <a:ext cx="451449" cy="2114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111"/>
            <p:cNvCxnSpPr>
              <a:stCxn id="5" idx="3"/>
              <a:endCxn id="7" idx="7"/>
            </p:cNvCxnSpPr>
            <p:nvPr/>
          </p:nvCxnSpPr>
          <p:spPr>
            <a:xfrm flipH="1">
              <a:off x="6101226" y="3661135"/>
              <a:ext cx="451423" cy="2114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112"/>
            <p:cNvCxnSpPr>
              <a:stCxn id="7" idx="4"/>
              <a:endCxn id="9" idx="7"/>
            </p:cNvCxnSpPr>
            <p:nvPr/>
          </p:nvCxnSpPr>
          <p:spPr>
            <a:xfrm flipH="1">
              <a:off x="5719995" y="4196784"/>
              <a:ext cx="225739"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113"/>
            <p:cNvCxnSpPr>
              <a:stCxn id="13" idx="3"/>
              <a:endCxn id="15" idx="0"/>
            </p:cNvCxnSpPr>
            <p:nvPr/>
          </p:nvCxnSpPr>
          <p:spPr>
            <a:xfrm flipH="1">
              <a:off x="7089371" y="4141163"/>
              <a:ext cx="225711"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114"/>
            <p:cNvCxnSpPr>
              <a:stCxn id="7" idx="4"/>
              <a:endCxn id="11" idx="1"/>
            </p:cNvCxnSpPr>
            <p:nvPr/>
          </p:nvCxnSpPr>
          <p:spPr>
            <a:xfrm>
              <a:off x="5945734" y="4196784"/>
              <a:ext cx="225711"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115"/>
            <p:cNvCxnSpPr>
              <a:stCxn id="13" idx="5"/>
              <a:endCxn id="17" idx="0"/>
            </p:cNvCxnSpPr>
            <p:nvPr/>
          </p:nvCxnSpPr>
          <p:spPr>
            <a:xfrm>
              <a:off x="7626067" y="4141163"/>
              <a:ext cx="225712"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116"/>
            <p:cNvCxnSpPr>
              <a:stCxn id="9" idx="4"/>
              <a:endCxn id="25" idx="0"/>
            </p:cNvCxnSpPr>
            <p:nvPr/>
          </p:nvCxnSpPr>
          <p:spPr>
            <a:xfrm>
              <a:off x="5564503" y="4752438"/>
              <a:ext cx="257976"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117"/>
            <p:cNvCxnSpPr>
              <a:stCxn id="9" idx="4"/>
              <a:endCxn id="27" idx="0"/>
            </p:cNvCxnSpPr>
            <p:nvPr/>
          </p:nvCxnSpPr>
          <p:spPr>
            <a:xfrm flipH="1">
              <a:off x="5298262" y="4752438"/>
              <a:ext cx="266242"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118"/>
            <p:cNvCxnSpPr>
              <a:stCxn id="15" idx="4"/>
              <a:endCxn id="23" idx="0"/>
            </p:cNvCxnSpPr>
            <p:nvPr/>
          </p:nvCxnSpPr>
          <p:spPr>
            <a:xfrm flipH="1">
              <a:off x="6951135" y="4752438"/>
              <a:ext cx="138236"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119"/>
            <p:cNvCxnSpPr>
              <a:stCxn id="11" idx="4"/>
              <a:endCxn id="19" idx="0"/>
            </p:cNvCxnSpPr>
            <p:nvPr/>
          </p:nvCxnSpPr>
          <p:spPr>
            <a:xfrm>
              <a:off x="6326938" y="4752438"/>
              <a:ext cx="118794" cy="2107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120"/>
            <p:cNvCxnSpPr>
              <a:stCxn id="15" idx="4"/>
              <a:endCxn id="21" idx="0"/>
            </p:cNvCxnSpPr>
            <p:nvPr/>
          </p:nvCxnSpPr>
          <p:spPr>
            <a:xfrm>
              <a:off x="7089371" y="4752438"/>
              <a:ext cx="385982"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121"/>
            <p:cNvCxnSpPr>
              <a:stCxn id="25" idx="4"/>
              <a:endCxn id="29" idx="0"/>
            </p:cNvCxnSpPr>
            <p:nvPr/>
          </p:nvCxnSpPr>
          <p:spPr>
            <a:xfrm>
              <a:off x="5822479" y="5347376"/>
              <a:ext cx="190615" cy="2150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28150468"/>
      </p:ext>
    </p:extLst>
  </p:cSld>
  <p:clrMapOvr>
    <a:masterClrMapping/>
  </p:clrMapOvr>
  <p:transition>
    <p:wipe dir="u"/>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Calculate height of every node</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600" dirty="0">
                <a:solidFill>
                  <a:srgbClr val="FE7F00"/>
                </a:solidFill>
              </a:rPr>
              <a:t>Height</a:t>
            </a:r>
            <a:r>
              <a:rPr lang="en-SG" sz="1600" dirty="0"/>
              <a:t> of a node = number of links from that node to the deepest leaf node</a:t>
            </a:r>
          </a:p>
          <a:p>
            <a:pPr algn="just">
              <a:lnSpc>
                <a:spcPct val="150000"/>
              </a:lnSpc>
            </a:pPr>
            <a:r>
              <a:rPr lang="en-SG" sz="1600" dirty="0"/>
              <a:t>We want each node to report its height</a:t>
            </a:r>
          </a:p>
          <a:p>
            <a:pPr lvl="1" algn="just">
              <a:lnSpc>
                <a:spcPct val="150000"/>
              </a:lnSpc>
              <a:buFont typeface="Verdana" panose="020B0604030504040204" pitchFamily="34" charset="0"/>
              <a:buChar char="-"/>
            </a:pPr>
            <a:r>
              <a:rPr lang="en-SG" sz="1400" dirty="0"/>
              <a:t>Leaf node must report 0</a:t>
            </a:r>
          </a:p>
          <a:p>
            <a:pPr lvl="1" algn="just">
              <a:lnSpc>
                <a:spcPct val="150000"/>
              </a:lnSpc>
              <a:buFont typeface="Verdana" panose="020B0604030504040204" pitchFamily="34" charset="0"/>
              <a:buChar char="-"/>
            </a:pPr>
            <a:r>
              <a:rPr lang="en-SG" sz="1400" dirty="0"/>
              <a:t>At “null” condition, must report ‐1</a:t>
            </a:r>
          </a:p>
          <a:p>
            <a:pPr marL="457200" lvl="1" indent="0">
              <a:lnSpc>
                <a:spcPct val="100000"/>
              </a:lnSpc>
              <a:buNone/>
            </a:pPr>
            <a:endParaRPr lang="en-SG" sz="400" dirty="0">
              <a:solidFill>
                <a:prstClr val="black"/>
              </a:solidFill>
              <a:latin typeface="Courier New" panose="02070309020205020404" pitchFamily="49" charset="0"/>
              <a:cs typeface="Courier New" panose="02070309020205020404" pitchFamily="49" charset="0"/>
            </a:endParaRPr>
          </a:p>
          <a:p>
            <a:pPr marL="457200" lvl="1" indent="0">
              <a:lnSpc>
                <a:spcPct val="100000"/>
              </a:lnSpc>
              <a:buNone/>
            </a:pPr>
            <a:r>
              <a:rPr lang="en-SG" sz="1400" dirty="0">
                <a:solidFill>
                  <a:prstClr val="black"/>
                </a:solidFill>
                <a:latin typeface="Courier New" panose="02070309020205020404" pitchFamily="49" charset="0"/>
                <a:cs typeface="Courier New" panose="02070309020205020404" pitchFamily="49" charset="0"/>
              </a:rPr>
              <a:t>int </a:t>
            </a:r>
            <a:r>
              <a:rPr lang="en-SG" sz="1400" dirty="0" err="1">
                <a:solidFill>
                  <a:prstClr val="black"/>
                </a:solidFill>
                <a:latin typeface="Courier New" panose="02070309020205020404" pitchFamily="49" charset="0"/>
                <a:cs typeface="Courier New" panose="02070309020205020404" pitchFamily="49" charset="0"/>
              </a:rPr>
              <a:t>TreeTraversal</a:t>
            </a:r>
            <a:r>
              <a:rPr lang="en-SG" sz="1400" dirty="0">
                <a:solidFill>
                  <a:prstClr val="black"/>
                </a:solidFill>
                <a:latin typeface="Courier New" panose="02070309020205020404" pitchFamily="49" charset="0"/>
                <a:cs typeface="Courier New" panose="02070309020205020404" pitchFamily="49" charset="0"/>
              </a:rPr>
              <a:t>(</a:t>
            </a:r>
            <a:r>
              <a:rPr lang="en-SG" sz="1400" dirty="0" err="1">
                <a:solidFill>
                  <a:prstClr val="black"/>
                </a:solidFill>
                <a:latin typeface="Courier New" panose="02070309020205020404" pitchFamily="49" charset="0"/>
                <a:cs typeface="Courier New" panose="02070309020205020404" pitchFamily="49" charset="0"/>
              </a:rPr>
              <a:t>BTNode</a:t>
            </a:r>
            <a:r>
              <a:rPr lang="en-SG" sz="1400" dirty="0">
                <a:solidFill>
                  <a:prstClr val="black"/>
                </a:solidFill>
                <a:latin typeface="Courier New" panose="02070309020205020404" pitchFamily="49" charset="0"/>
                <a:cs typeface="Courier New" panose="02070309020205020404" pitchFamily="49" charset="0"/>
              </a:rPr>
              <a:t> *cur){</a:t>
            </a:r>
          </a:p>
          <a:p>
            <a:pPr marL="457200" lvl="1" indent="0">
              <a:lnSpc>
                <a:spcPct val="100000"/>
              </a:lnSpc>
              <a:buNone/>
            </a:pPr>
            <a:r>
              <a:rPr lang="en-SG" sz="1400" dirty="0">
                <a:solidFill>
                  <a:prstClr val="black"/>
                </a:solidFill>
                <a:latin typeface="Courier New" panose="02070309020205020404" pitchFamily="49" charset="0"/>
                <a:cs typeface="Courier New" panose="02070309020205020404" pitchFamily="49" charset="0"/>
              </a:rPr>
              <a:t>    if(cur == NULL)</a:t>
            </a:r>
            <a:br>
              <a:rPr lang="en-SG" sz="1400" dirty="0">
                <a:solidFill>
                  <a:prstClr val="black"/>
                </a:solidFill>
                <a:latin typeface="Courier New" panose="02070309020205020404" pitchFamily="49" charset="0"/>
                <a:cs typeface="Courier New" panose="02070309020205020404" pitchFamily="49" charset="0"/>
              </a:rPr>
            </a:br>
            <a:r>
              <a:rPr lang="en-SG" sz="1400" dirty="0">
                <a:solidFill>
                  <a:prstClr val="black"/>
                </a:solidFill>
                <a:latin typeface="Courier New" panose="02070309020205020404" pitchFamily="49" charset="0"/>
                <a:cs typeface="Courier New" panose="02070309020205020404" pitchFamily="49" charset="0"/>
              </a:rPr>
              <a:t>       </a:t>
            </a:r>
            <a:r>
              <a:rPr lang="en-SG" sz="1400" spc="-5" dirty="0">
                <a:latin typeface="Courier New"/>
                <a:cs typeface="Courier New"/>
              </a:rPr>
              <a:t>retur</a:t>
            </a:r>
            <a:r>
              <a:rPr lang="en-SG" sz="1400" dirty="0">
                <a:latin typeface="Courier New"/>
                <a:cs typeface="Courier New"/>
              </a:rPr>
              <a:t>n</a:t>
            </a:r>
            <a:r>
              <a:rPr lang="en-SG" sz="1400" dirty="0">
                <a:latin typeface="Times New Roman"/>
                <a:cs typeface="Times New Roman"/>
              </a:rPr>
              <a:t> </a:t>
            </a:r>
            <a:r>
              <a:rPr lang="en-SG" sz="1400" spc="-5" dirty="0">
                <a:latin typeface="Courier New"/>
                <a:cs typeface="Courier New"/>
              </a:rPr>
              <a:t>-1;</a:t>
            </a:r>
            <a:endParaRPr lang="en-SG" sz="1400" dirty="0">
              <a:latin typeface="Courier New"/>
              <a:cs typeface="Courier New"/>
            </a:endParaRPr>
          </a:p>
          <a:p>
            <a:pPr marL="457200" lvl="1" indent="0">
              <a:lnSpc>
                <a:spcPct val="100000"/>
              </a:lnSpc>
              <a:spcBef>
                <a:spcPts val="1000"/>
              </a:spcBef>
              <a:buNone/>
            </a:pPr>
            <a:r>
              <a:rPr lang="en-SG" sz="1400" dirty="0">
                <a:latin typeface="Courier New"/>
                <a:cs typeface="Courier New"/>
              </a:rPr>
              <a:t>    int</a:t>
            </a:r>
            <a:r>
              <a:rPr lang="en-SG" sz="1400" dirty="0">
                <a:latin typeface="Times New Roman"/>
                <a:cs typeface="Times New Roman"/>
              </a:rPr>
              <a:t> </a:t>
            </a:r>
            <a:r>
              <a:rPr lang="en-SG" sz="1400" dirty="0">
                <a:latin typeface="Courier New"/>
                <a:cs typeface="Courier New"/>
              </a:rPr>
              <a:t>l</a:t>
            </a:r>
            <a:r>
              <a:rPr lang="en-SG" sz="1400" dirty="0">
                <a:latin typeface="Times New Roman"/>
                <a:cs typeface="Times New Roman"/>
              </a:rPr>
              <a:t> </a:t>
            </a:r>
            <a:r>
              <a:rPr lang="en-SG" sz="1400" dirty="0">
                <a:latin typeface="Courier New"/>
                <a:cs typeface="Courier New"/>
              </a:rPr>
              <a:t>=</a:t>
            </a:r>
            <a:r>
              <a:rPr lang="en-SG" sz="1400" dirty="0">
                <a:latin typeface="Times New Roman"/>
                <a:cs typeface="Times New Roman"/>
              </a:rPr>
              <a:t>  </a:t>
            </a:r>
            <a:r>
              <a:rPr lang="en-SG" sz="1400" spc="-5" dirty="0" err="1">
                <a:latin typeface="Courier New"/>
                <a:cs typeface="Courier New"/>
              </a:rPr>
              <a:t>TreeTraversal</a:t>
            </a:r>
            <a:r>
              <a:rPr lang="en-SG" sz="1400" spc="-5" dirty="0">
                <a:latin typeface="Courier New"/>
                <a:cs typeface="Courier New"/>
              </a:rPr>
              <a:t>(cur-&gt;left);</a:t>
            </a:r>
            <a:endParaRPr lang="en-SG" sz="1400" dirty="0">
              <a:latin typeface="Courier New"/>
              <a:cs typeface="Courier New"/>
            </a:endParaRPr>
          </a:p>
          <a:p>
            <a:pPr marL="457200" lvl="1" indent="0">
              <a:lnSpc>
                <a:spcPct val="100000"/>
              </a:lnSpc>
              <a:spcBef>
                <a:spcPts val="300"/>
              </a:spcBef>
              <a:buNone/>
            </a:pPr>
            <a:r>
              <a:rPr lang="en-SG" sz="1400" dirty="0">
                <a:latin typeface="Courier New"/>
                <a:cs typeface="Courier New"/>
              </a:rPr>
              <a:t>    int</a:t>
            </a:r>
            <a:r>
              <a:rPr lang="en-SG" sz="1400" dirty="0">
                <a:latin typeface="Times New Roman"/>
                <a:cs typeface="Times New Roman"/>
              </a:rPr>
              <a:t> </a:t>
            </a:r>
            <a:r>
              <a:rPr lang="en-SG" sz="1400" dirty="0">
                <a:latin typeface="Courier New"/>
                <a:cs typeface="Courier New"/>
              </a:rPr>
              <a:t>r</a:t>
            </a:r>
            <a:r>
              <a:rPr lang="en-SG" sz="1400" dirty="0">
                <a:latin typeface="Times New Roman"/>
                <a:cs typeface="Times New Roman"/>
              </a:rPr>
              <a:t> </a:t>
            </a:r>
            <a:r>
              <a:rPr lang="en-SG" sz="1400" dirty="0">
                <a:latin typeface="Courier New"/>
                <a:cs typeface="Courier New"/>
              </a:rPr>
              <a:t>=</a:t>
            </a:r>
            <a:r>
              <a:rPr lang="en-SG" sz="1400" dirty="0">
                <a:latin typeface="Times New Roman"/>
                <a:cs typeface="Times New Roman"/>
              </a:rPr>
              <a:t>  </a:t>
            </a:r>
            <a:r>
              <a:rPr lang="en-SG" altLang="zh-CN" sz="1400" spc="-5" dirty="0" err="1">
                <a:latin typeface="Courier New"/>
                <a:cs typeface="Courier New"/>
              </a:rPr>
              <a:t>TreeTraversal</a:t>
            </a:r>
            <a:r>
              <a:rPr lang="en-SG" sz="1400" spc="-5" dirty="0">
                <a:latin typeface="Courier New"/>
                <a:cs typeface="Courier New"/>
              </a:rPr>
              <a:t>(cur-&gt;right);</a:t>
            </a:r>
            <a:endParaRPr lang="en-SG" sz="1400" dirty="0">
              <a:latin typeface="Courier New"/>
              <a:cs typeface="Courier New"/>
            </a:endParaRPr>
          </a:p>
          <a:p>
            <a:pPr marL="457200" lvl="1" indent="0">
              <a:lnSpc>
                <a:spcPct val="100000"/>
              </a:lnSpc>
              <a:spcBef>
                <a:spcPts val="1000"/>
              </a:spcBef>
              <a:buNone/>
            </a:pPr>
            <a:r>
              <a:rPr lang="en-SG" sz="1400" spc="-5" dirty="0">
                <a:latin typeface="Courier New"/>
                <a:cs typeface="Courier New"/>
              </a:rPr>
              <a:t>    int c = max (l, r) + 1;</a:t>
            </a:r>
          </a:p>
          <a:p>
            <a:pPr marL="457200" lvl="1" indent="0">
              <a:lnSpc>
                <a:spcPct val="100000"/>
              </a:lnSpc>
              <a:spcBef>
                <a:spcPts val="1000"/>
              </a:spcBef>
              <a:buNone/>
            </a:pPr>
            <a:r>
              <a:rPr lang="en-SG" sz="1400" spc="-5" dirty="0">
                <a:latin typeface="Courier New"/>
                <a:cs typeface="Courier New"/>
              </a:rPr>
              <a:t>    retur</a:t>
            </a:r>
            <a:r>
              <a:rPr lang="en-SG" sz="1400" dirty="0">
                <a:latin typeface="Courier New"/>
                <a:cs typeface="Courier New"/>
              </a:rPr>
              <a:t>n</a:t>
            </a:r>
            <a:r>
              <a:rPr lang="en-SG" sz="1400" dirty="0">
                <a:latin typeface="Times New Roman"/>
                <a:cs typeface="Times New Roman"/>
              </a:rPr>
              <a:t> </a:t>
            </a:r>
            <a:r>
              <a:rPr lang="en-SG" sz="1400" spc="-5" dirty="0">
                <a:latin typeface="Courier New"/>
                <a:cs typeface="Courier New"/>
              </a:rPr>
              <a:t>c;</a:t>
            </a:r>
            <a:endParaRPr lang="en-SG" sz="1400" dirty="0">
              <a:latin typeface="Courier New"/>
              <a:cs typeface="Courier New"/>
            </a:endParaRPr>
          </a:p>
          <a:p>
            <a:pPr marL="457200" lvl="1" indent="0">
              <a:lnSpc>
                <a:spcPct val="100000"/>
              </a:lnSpc>
              <a:buNone/>
            </a:pPr>
            <a:r>
              <a:rPr lang="en-SG" sz="1400" dirty="0">
                <a:latin typeface="Courier New"/>
                <a:cs typeface="Courier New"/>
              </a:rPr>
              <a:t>}</a:t>
            </a:r>
          </a:p>
          <a:p>
            <a:pPr marL="0" indent="0">
              <a:lnSpc>
                <a:spcPct val="100000"/>
              </a:lnSpc>
              <a:buNone/>
            </a:pPr>
            <a:endParaRPr lang="en-SG" sz="1400" dirty="0">
              <a:solidFill>
                <a:prstClr val="black"/>
              </a:solidFill>
              <a:latin typeface="Courier New" panose="02070309020205020404" pitchFamily="49" charset="0"/>
              <a:cs typeface="Courier New" panose="02070309020205020404" pitchFamily="49" charset="0"/>
            </a:endParaRPr>
          </a:p>
          <a:p>
            <a:pPr marL="457200" lvl="1" indent="0" algn="just">
              <a:lnSpc>
                <a:spcPct val="150000"/>
              </a:lnSpc>
              <a:buNone/>
            </a:pPr>
            <a:endParaRPr lang="en-SG" sz="1400" dirty="0"/>
          </a:p>
          <a:p>
            <a:pPr marL="0" indent="0" algn="just">
              <a:lnSpc>
                <a:spcPct val="150000"/>
              </a:lnSpc>
              <a:buNone/>
            </a:pPr>
            <a:endParaRPr lang="en-SG" sz="400" dirty="0"/>
          </a:p>
        </p:txBody>
      </p:sp>
      <p:sp>
        <p:nvSpPr>
          <p:cNvPr id="5" name="object 8"/>
          <p:cNvSpPr/>
          <p:nvPr/>
        </p:nvSpPr>
        <p:spPr>
          <a:xfrm>
            <a:off x="6607886" y="214698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6" name="object 9"/>
          <p:cNvSpPr txBox="1"/>
          <p:nvPr/>
        </p:nvSpPr>
        <p:spPr>
          <a:xfrm>
            <a:off x="6728502" y="2190763"/>
            <a:ext cx="166973"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H</a:t>
            </a:r>
          </a:p>
        </p:txBody>
      </p:sp>
      <p:sp>
        <p:nvSpPr>
          <p:cNvPr id="7" name="object 11"/>
          <p:cNvSpPr/>
          <p:nvPr/>
        </p:nvSpPr>
        <p:spPr>
          <a:xfrm>
            <a:off x="5845478" y="2627011"/>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8" name="object 12"/>
          <p:cNvSpPr txBox="1"/>
          <p:nvPr/>
        </p:nvSpPr>
        <p:spPr>
          <a:xfrm>
            <a:off x="5979330" y="2675779"/>
            <a:ext cx="136099"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E</a:t>
            </a:r>
          </a:p>
        </p:txBody>
      </p:sp>
      <p:sp>
        <p:nvSpPr>
          <p:cNvPr id="9" name="object 14"/>
          <p:cNvSpPr/>
          <p:nvPr/>
        </p:nvSpPr>
        <p:spPr>
          <a:xfrm>
            <a:off x="5464248" y="3182665"/>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0" name="object 15"/>
          <p:cNvSpPr txBox="1"/>
          <p:nvPr/>
        </p:nvSpPr>
        <p:spPr>
          <a:xfrm>
            <a:off x="5592645" y="3231433"/>
            <a:ext cx="148700" cy="26082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B</a:t>
            </a:r>
            <a:endParaRPr sz="1400">
              <a:latin typeface="Verdana (Body)"/>
              <a:cs typeface="Calibri"/>
            </a:endParaRPr>
          </a:p>
        </p:txBody>
      </p:sp>
      <p:sp>
        <p:nvSpPr>
          <p:cNvPr id="11" name="object 17"/>
          <p:cNvSpPr/>
          <p:nvPr/>
        </p:nvSpPr>
        <p:spPr>
          <a:xfrm>
            <a:off x="6226682" y="3182665"/>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2" name="object 18"/>
          <p:cNvSpPr txBox="1"/>
          <p:nvPr/>
        </p:nvSpPr>
        <p:spPr>
          <a:xfrm>
            <a:off x="6363378" y="3231433"/>
            <a:ext cx="129798"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F</a:t>
            </a:r>
            <a:endParaRPr sz="1400">
              <a:latin typeface="Verdana (Body)"/>
              <a:cs typeface="Calibri"/>
            </a:endParaRPr>
          </a:p>
        </p:txBody>
      </p:sp>
      <p:sp>
        <p:nvSpPr>
          <p:cNvPr id="13" name="object 20"/>
          <p:cNvSpPr/>
          <p:nvPr/>
        </p:nvSpPr>
        <p:spPr>
          <a:xfrm>
            <a:off x="7370320" y="2627011"/>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4" name="object 21"/>
          <p:cNvSpPr txBox="1"/>
          <p:nvPr/>
        </p:nvSpPr>
        <p:spPr>
          <a:xfrm>
            <a:off x="7510858" y="2675779"/>
            <a:ext cx="120977"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L</a:t>
            </a:r>
            <a:endParaRPr sz="1400">
              <a:latin typeface="Verdana (Body)"/>
              <a:cs typeface="Calibri"/>
            </a:endParaRPr>
          </a:p>
        </p:txBody>
      </p:sp>
      <p:sp>
        <p:nvSpPr>
          <p:cNvPr id="15" name="object 23"/>
          <p:cNvSpPr/>
          <p:nvPr/>
        </p:nvSpPr>
        <p:spPr>
          <a:xfrm>
            <a:off x="6989116" y="3182665"/>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6" name="object 24"/>
          <p:cNvSpPr txBox="1"/>
          <p:nvPr/>
        </p:nvSpPr>
        <p:spPr>
          <a:xfrm>
            <a:off x="7139645" y="3231433"/>
            <a:ext cx="97664" cy="26082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J</a:t>
            </a:r>
            <a:endParaRPr sz="1400">
              <a:latin typeface="Verdana (Body)"/>
              <a:cs typeface="Calibri"/>
            </a:endParaRPr>
          </a:p>
        </p:txBody>
      </p:sp>
      <p:sp>
        <p:nvSpPr>
          <p:cNvPr id="17" name="object 26"/>
          <p:cNvSpPr/>
          <p:nvPr/>
        </p:nvSpPr>
        <p:spPr>
          <a:xfrm>
            <a:off x="7751524" y="3182665"/>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8" name="object 27"/>
          <p:cNvSpPr txBox="1"/>
          <p:nvPr/>
        </p:nvSpPr>
        <p:spPr>
          <a:xfrm>
            <a:off x="7849313" y="3231433"/>
            <a:ext cx="219269" cy="260822"/>
          </a:xfrm>
          <a:prstGeom prst="ellipse">
            <a:avLst/>
          </a:prstGeom>
        </p:spPr>
        <p:txBody>
          <a:bodyPr vert="horz" wrap="square" lIns="0" tIns="0" rIns="0" bIns="0" rtlCol="0">
            <a:spAutoFit/>
          </a:bodyPr>
          <a:lstStyle/>
          <a:p>
            <a:pPr marL="12700">
              <a:lnSpc>
                <a:spcPct val="100000"/>
              </a:lnSpc>
            </a:pPr>
            <a:r>
              <a:rPr sz="1400" spc="-20" dirty="0">
                <a:latin typeface="Verdana (Body)"/>
                <a:cs typeface="Calibri"/>
              </a:rPr>
              <a:t>M</a:t>
            </a:r>
            <a:endParaRPr sz="1400">
              <a:latin typeface="Verdana (Body)"/>
              <a:cs typeface="Calibri"/>
            </a:endParaRPr>
          </a:p>
        </p:txBody>
      </p:sp>
      <p:sp>
        <p:nvSpPr>
          <p:cNvPr id="19" name="object 47"/>
          <p:cNvSpPr/>
          <p:nvPr/>
        </p:nvSpPr>
        <p:spPr>
          <a:xfrm>
            <a:off x="6345476" y="3773234"/>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0" name="object 48"/>
          <p:cNvSpPr txBox="1"/>
          <p:nvPr/>
        </p:nvSpPr>
        <p:spPr>
          <a:xfrm>
            <a:off x="6465312" y="3822002"/>
            <a:ext cx="168863" cy="260822"/>
          </a:xfrm>
          <a:prstGeom prst="ellipse">
            <a:avLst/>
          </a:prstGeom>
        </p:spPr>
        <p:txBody>
          <a:bodyPr vert="horz" wrap="square" lIns="0" tIns="0" rIns="0" bIns="0" rtlCol="0">
            <a:spAutoFit/>
          </a:bodyPr>
          <a:lstStyle/>
          <a:p>
            <a:pPr marL="12700">
              <a:lnSpc>
                <a:spcPct val="100000"/>
              </a:lnSpc>
            </a:pPr>
            <a:r>
              <a:rPr sz="1400" spc="-15" dirty="0">
                <a:latin typeface="Verdana (Body)"/>
                <a:cs typeface="Calibri"/>
              </a:rPr>
              <a:t>G</a:t>
            </a:r>
            <a:endParaRPr sz="1400" dirty="0">
              <a:latin typeface="Verdana (Body)"/>
              <a:cs typeface="Calibri"/>
            </a:endParaRPr>
          </a:p>
        </p:txBody>
      </p:sp>
      <p:sp>
        <p:nvSpPr>
          <p:cNvPr id="21" name="object 50"/>
          <p:cNvSpPr/>
          <p:nvPr/>
        </p:nvSpPr>
        <p:spPr>
          <a:xfrm>
            <a:off x="7375098" y="377760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2" name="object 51"/>
          <p:cNvSpPr txBox="1"/>
          <p:nvPr/>
        </p:nvSpPr>
        <p:spPr>
          <a:xfrm>
            <a:off x="7505896" y="3826371"/>
            <a:ext cx="143659" cy="26082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K</a:t>
            </a:r>
            <a:endParaRPr sz="1400" dirty="0">
              <a:latin typeface="Verdana (Body)"/>
              <a:cs typeface="Calibri"/>
            </a:endParaRPr>
          </a:p>
        </p:txBody>
      </p:sp>
      <p:sp>
        <p:nvSpPr>
          <p:cNvPr id="23" name="object 59"/>
          <p:cNvSpPr/>
          <p:nvPr/>
        </p:nvSpPr>
        <p:spPr>
          <a:xfrm>
            <a:off x="6850879" y="377760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4" name="object 60"/>
          <p:cNvSpPr txBox="1"/>
          <p:nvPr/>
        </p:nvSpPr>
        <p:spPr>
          <a:xfrm>
            <a:off x="7008005" y="3826371"/>
            <a:ext cx="82541" cy="260822"/>
          </a:xfrm>
          <a:prstGeom prst="ellipse">
            <a:avLst/>
          </a:prstGeom>
        </p:spPr>
        <p:txBody>
          <a:bodyPr vert="horz" wrap="square" lIns="0" tIns="0" rIns="0" bIns="0" rtlCol="0">
            <a:spAutoFit/>
          </a:bodyPr>
          <a:lstStyle/>
          <a:p>
            <a:pPr marL="12700">
              <a:lnSpc>
                <a:spcPct val="100000"/>
              </a:lnSpc>
            </a:pPr>
            <a:r>
              <a:rPr sz="1400" spc="-5" dirty="0">
                <a:latin typeface="Verdana (Body)"/>
                <a:cs typeface="Calibri"/>
              </a:rPr>
              <a:t>I</a:t>
            </a:r>
            <a:endParaRPr sz="1400" dirty="0">
              <a:latin typeface="Verdana (Body)"/>
              <a:cs typeface="Calibri"/>
            </a:endParaRPr>
          </a:p>
        </p:txBody>
      </p:sp>
      <p:sp>
        <p:nvSpPr>
          <p:cNvPr id="25" name="object 65"/>
          <p:cNvSpPr/>
          <p:nvPr/>
        </p:nvSpPr>
        <p:spPr>
          <a:xfrm>
            <a:off x="5722224" y="377760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6" name="object 66"/>
          <p:cNvSpPr txBox="1"/>
          <p:nvPr/>
        </p:nvSpPr>
        <p:spPr>
          <a:xfrm>
            <a:off x="5851667" y="3826371"/>
            <a:ext cx="146180"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C</a:t>
            </a:r>
            <a:endParaRPr sz="1400">
              <a:latin typeface="Verdana (Body)"/>
              <a:cs typeface="Calibri"/>
            </a:endParaRPr>
          </a:p>
        </p:txBody>
      </p:sp>
      <p:sp>
        <p:nvSpPr>
          <p:cNvPr id="27" name="object 71"/>
          <p:cNvSpPr/>
          <p:nvPr/>
        </p:nvSpPr>
        <p:spPr>
          <a:xfrm>
            <a:off x="5198006" y="377760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8" name="object 72"/>
          <p:cNvSpPr txBox="1"/>
          <p:nvPr/>
        </p:nvSpPr>
        <p:spPr>
          <a:xfrm>
            <a:off x="5322976" y="3826371"/>
            <a:ext cx="156892" cy="260822"/>
          </a:xfrm>
          <a:prstGeom prst="ellipse">
            <a:avLst/>
          </a:prstGeom>
        </p:spPr>
        <p:txBody>
          <a:bodyPr vert="horz" wrap="square" lIns="0" tIns="0" rIns="0" bIns="0" rtlCol="0">
            <a:spAutoFit/>
          </a:bodyPr>
          <a:lstStyle/>
          <a:p>
            <a:pPr marL="12700">
              <a:lnSpc>
                <a:spcPct val="100000"/>
              </a:lnSpc>
            </a:pPr>
            <a:r>
              <a:rPr sz="1400" spc="-15" dirty="0">
                <a:latin typeface="Verdana (Body)"/>
                <a:cs typeface="Calibri"/>
              </a:rPr>
              <a:t>A</a:t>
            </a:r>
            <a:endParaRPr sz="1400">
              <a:latin typeface="Verdana (Body)"/>
              <a:cs typeface="Calibri"/>
            </a:endParaRPr>
          </a:p>
        </p:txBody>
      </p:sp>
      <p:sp>
        <p:nvSpPr>
          <p:cNvPr id="29" name="object 77"/>
          <p:cNvSpPr/>
          <p:nvPr/>
        </p:nvSpPr>
        <p:spPr>
          <a:xfrm>
            <a:off x="5912839" y="437250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30" name="object 78"/>
          <p:cNvSpPr txBox="1"/>
          <p:nvPr/>
        </p:nvSpPr>
        <p:spPr>
          <a:xfrm>
            <a:off x="6034207" y="4416281"/>
            <a:ext cx="165083"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D</a:t>
            </a:r>
            <a:endParaRPr sz="1400">
              <a:latin typeface="Verdana (Body)"/>
              <a:cs typeface="Calibri"/>
            </a:endParaRPr>
          </a:p>
        </p:txBody>
      </p:sp>
      <p:cxnSp>
        <p:nvCxnSpPr>
          <p:cNvPr id="31" name="直接箭头连接符 110"/>
          <p:cNvCxnSpPr>
            <a:stCxn id="5" idx="5"/>
            <a:endCxn id="13" idx="1"/>
          </p:cNvCxnSpPr>
          <p:nvPr/>
        </p:nvCxnSpPr>
        <p:spPr>
          <a:xfrm>
            <a:off x="6983279" y="2471163"/>
            <a:ext cx="451449" cy="2114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111"/>
          <p:cNvCxnSpPr>
            <a:stCxn id="5" idx="3"/>
            <a:endCxn id="7" idx="7"/>
          </p:cNvCxnSpPr>
          <p:nvPr/>
        </p:nvCxnSpPr>
        <p:spPr>
          <a:xfrm flipH="1">
            <a:off x="6220871" y="2471163"/>
            <a:ext cx="451423" cy="2114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112"/>
          <p:cNvCxnSpPr>
            <a:stCxn id="7" idx="4"/>
            <a:endCxn id="9" idx="7"/>
          </p:cNvCxnSpPr>
          <p:nvPr/>
        </p:nvCxnSpPr>
        <p:spPr>
          <a:xfrm flipH="1">
            <a:off x="5839640" y="3006812"/>
            <a:ext cx="225739"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113"/>
          <p:cNvCxnSpPr>
            <a:stCxn id="13" idx="3"/>
            <a:endCxn id="15" idx="0"/>
          </p:cNvCxnSpPr>
          <p:nvPr/>
        </p:nvCxnSpPr>
        <p:spPr>
          <a:xfrm flipH="1">
            <a:off x="7209016" y="2951191"/>
            <a:ext cx="225711"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114"/>
          <p:cNvCxnSpPr>
            <a:stCxn id="7" idx="4"/>
            <a:endCxn id="11" idx="1"/>
          </p:cNvCxnSpPr>
          <p:nvPr/>
        </p:nvCxnSpPr>
        <p:spPr>
          <a:xfrm>
            <a:off x="6065379" y="3006812"/>
            <a:ext cx="225711"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115"/>
          <p:cNvCxnSpPr>
            <a:stCxn id="13" idx="5"/>
            <a:endCxn id="17" idx="0"/>
          </p:cNvCxnSpPr>
          <p:nvPr/>
        </p:nvCxnSpPr>
        <p:spPr>
          <a:xfrm>
            <a:off x="7745712" y="2951191"/>
            <a:ext cx="225712"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116"/>
          <p:cNvCxnSpPr>
            <a:stCxn id="9" idx="4"/>
            <a:endCxn id="25" idx="0"/>
          </p:cNvCxnSpPr>
          <p:nvPr/>
        </p:nvCxnSpPr>
        <p:spPr>
          <a:xfrm>
            <a:off x="5684148" y="3562466"/>
            <a:ext cx="257976"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117"/>
          <p:cNvCxnSpPr>
            <a:stCxn id="9" idx="4"/>
            <a:endCxn id="27" idx="0"/>
          </p:cNvCxnSpPr>
          <p:nvPr/>
        </p:nvCxnSpPr>
        <p:spPr>
          <a:xfrm flipH="1">
            <a:off x="5417907" y="3562466"/>
            <a:ext cx="266242"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118"/>
          <p:cNvCxnSpPr>
            <a:stCxn id="15" idx="4"/>
            <a:endCxn id="23" idx="0"/>
          </p:cNvCxnSpPr>
          <p:nvPr/>
        </p:nvCxnSpPr>
        <p:spPr>
          <a:xfrm flipH="1">
            <a:off x="7070780" y="3562466"/>
            <a:ext cx="138236"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119"/>
          <p:cNvCxnSpPr>
            <a:stCxn id="11" idx="4"/>
            <a:endCxn id="19" idx="0"/>
          </p:cNvCxnSpPr>
          <p:nvPr/>
        </p:nvCxnSpPr>
        <p:spPr>
          <a:xfrm>
            <a:off x="6446583" y="3562466"/>
            <a:ext cx="118794" cy="2107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120"/>
          <p:cNvCxnSpPr>
            <a:stCxn id="15" idx="4"/>
            <a:endCxn id="21" idx="0"/>
          </p:cNvCxnSpPr>
          <p:nvPr/>
        </p:nvCxnSpPr>
        <p:spPr>
          <a:xfrm>
            <a:off x="7209016" y="3562466"/>
            <a:ext cx="385982"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121"/>
          <p:cNvCxnSpPr>
            <a:stCxn id="25" idx="4"/>
            <a:endCxn id="29" idx="0"/>
          </p:cNvCxnSpPr>
          <p:nvPr/>
        </p:nvCxnSpPr>
        <p:spPr>
          <a:xfrm>
            <a:off x="5942124" y="4157404"/>
            <a:ext cx="190615" cy="2150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3" name="文本框 122"/>
          <p:cNvSpPr txBox="1"/>
          <p:nvPr/>
        </p:nvSpPr>
        <p:spPr>
          <a:xfrm>
            <a:off x="4995837" y="3833867"/>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44" name="文本框 123"/>
          <p:cNvSpPr txBox="1"/>
          <p:nvPr/>
        </p:nvSpPr>
        <p:spPr>
          <a:xfrm>
            <a:off x="5694255" y="4434336"/>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45" name="文本框 124"/>
          <p:cNvSpPr txBox="1"/>
          <p:nvPr/>
        </p:nvSpPr>
        <p:spPr>
          <a:xfrm>
            <a:off x="5623472" y="4007333"/>
            <a:ext cx="308970" cy="264974"/>
          </a:xfrm>
          <a:prstGeom prst="rect">
            <a:avLst/>
          </a:prstGeom>
          <a:noFill/>
        </p:spPr>
        <p:txBody>
          <a:bodyPr wrap="square" rtlCol="0">
            <a:spAutoFit/>
          </a:bodyPr>
          <a:lstStyle/>
          <a:p>
            <a:r>
              <a:rPr lang="en-US" altLang="zh-CN" sz="1400" b="1" dirty="0">
                <a:solidFill>
                  <a:srgbClr val="C00000"/>
                </a:solidFill>
                <a:latin typeface="Verdana (Body)"/>
              </a:rPr>
              <a:t>1</a:t>
            </a:r>
            <a:endParaRPr lang="zh-CN" altLang="en-US" sz="1400" b="1" dirty="0">
              <a:solidFill>
                <a:srgbClr val="C00000"/>
              </a:solidFill>
              <a:latin typeface="Verdana (Body)"/>
            </a:endParaRPr>
          </a:p>
        </p:txBody>
      </p:sp>
      <p:sp>
        <p:nvSpPr>
          <p:cNvPr id="46" name="文本框 125"/>
          <p:cNvSpPr txBox="1"/>
          <p:nvPr/>
        </p:nvSpPr>
        <p:spPr>
          <a:xfrm>
            <a:off x="5233340" y="3163489"/>
            <a:ext cx="308970" cy="264974"/>
          </a:xfrm>
          <a:prstGeom prst="rect">
            <a:avLst/>
          </a:prstGeom>
          <a:noFill/>
        </p:spPr>
        <p:txBody>
          <a:bodyPr wrap="square" rtlCol="0">
            <a:spAutoFit/>
          </a:bodyPr>
          <a:lstStyle/>
          <a:p>
            <a:r>
              <a:rPr lang="en-US" altLang="zh-CN" sz="1400" b="1" dirty="0">
                <a:solidFill>
                  <a:srgbClr val="C00000"/>
                </a:solidFill>
                <a:latin typeface="Verdana (Body)"/>
              </a:rPr>
              <a:t>2</a:t>
            </a:r>
            <a:endParaRPr lang="zh-CN" altLang="en-US" sz="1400" b="1" dirty="0">
              <a:solidFill>
                <a:srgbClr val="C00000"/>
              </a:solidFill>
              <a:latin typeface="Verdana (Body)"/>
            </a:endParaRPr>
          </a:p>
        </p:txBody>
      </p:sp>
      <p:sp>
        <p:nvSpPr>
          <p:cNvPr id="47" name="文本框 126"/>
          <p:cNvSpPr txBox="1"/>
          <p:nvPr/>
        </p:nvSpPr>
        <p:spPr>
          <a:xfrm>
            <a:off x="6171938" y="3674733"/>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48" name="文本框 127"/>
          <p:cNvSpPr txBox="1"/>
          <p:nvPr/>
        </p:nvSpPr>
        <p:spPr>
          <a:xfrm>
            <a:off x="6021256" y="3189952"/>
            <a:ext cx="308970" cy="264974"/>
          </a:xfrm>
          <a:prstGeom prst="rect">
            <a:avLst/>
          </a:prstGeom>
          <a:noFill/>
        </p:spPr>
        <p:txBody>
          <a:bodyPr wrap="square" rtlCol="0">
            <a:spAutoFit/>
          </a:bodyPr>
          <a:lstStyle/>
          <a:p>
            <a:r>
              <a:rPr lang="en-US" altLang="zh-CN" sz="1400" b="1" dirty="0">
                <a:solidFill>
                  <a:srgbClr val="C00000"/>
                </a:solidFill>
                <a:latin typeface="Verdana (Body)"/>
              </a:rPr>
              <a:t>1</a:t>
            </a:r>
            <a:endParaRPr lang="zh-CN" altLang="en-US" sz="1400" b="1" dirty="0">
              <a:solidFill>
                <a:srgbClr val="C00000"/>
              </a:solidFill>
              <a:latin typeface="Verdana (Body)"/>
            </a:endParaRPr>
          </a:p>
        </p:txBody>
      </p:sp>
      <p:sp>
        <p:nvSpPr>
          <p:cNvPr id="49" name="文本框 128"/>
          <p:cNvSpPr txBox="1"/>
          <p:nvPr/>
        </p:nvSpPr>
        <p:spPr>
          <a:xfrm>
            <a:off x="5632821" y="2587417"/>
            <a:ext cx="308970" cy="264974"/>
          </a:xfrm>
          <a:prstGeom prst="rect">
            <a:avLst/>
          </a:prstGeom>
          <a:noFill/>
        </p:spPr>
        <p:txBody>
          <a:bodyPr wrap="square" rtlCol="0">
            <a:spAutoFit/>
          </a:bodyPr>
          <a:lstStyle/>
          <a:p>
            <a:r>
              <a:rPr lang="en-US" altLang="zh-CN" sz="1400" b="1" dirty="0">
                <a:solidFill>
                  <a:srgbClr val="C00000"/>
                </a:solidFill>
                <a:latin typeface="Verdana (Body)"/>
              </a:rPr>
              <a:t>3</a:t>
            </a:r>
            <a:endParaRPr lang="zh-CN" altLang="en-US" sz="1400" b="1" dirty="0">
              <a:solidFill>
                <a:srgbClr val="C00000"/>
              </a:solidFill>
              <a:latin typeface="Verdana (Body)"/>
            </a:endParaRPr>
          </a:p>
        </p:txBody>
      </p:sp>
      <p:sp>
        <p:nvSpPr>
          <p:cNvPr id="50" name="文本框 129"/>
          <p:cNvSpPr txBox="1"/>
          <p:nvPr/>
        </p:nvSpPr>
        <p:spPr>
          <a:xfrm>
            <a:off x="6767109" y="3571456"/>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51" name="文本框 130"/>
          <p:cNvSpPr txBox="1"/>
          <p:nvPr/>
        </p:nvSpPr>
        <p:spPr>
          <a:xfrm>
            <a:off x="7243619" y="3634993"/>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52" name="文本框 131"/>
          <p:cNvSpPr txBox="1"/>
          <p:nvPr/>
        </p:nvSpPr>
        <p:spPr>
          <a:xfrm>
            <a:off x="6796512" y="3112238"/>
            <a:ext cx="308970" cy="264974"/>
          </a:xfrm>
          <a:prstGeom prst="rect">
            <a:avLst/>
          </a:prstGeom>
          <a:noFill/>
        </p:spPr>
        <p:txBody>
          <a:bodyPr wrap="square" rtlCol="0">
            <a:spAutoFit/>
          </a:bodyPr>
          <a:lstStyle/>
          <a:p>
            <a:r>
              <a:rPr lang="en-US" altLang="zh-CN" sz="1400" b="1" dirty="0">
                <a:solidFill>
                  <a:srgbClr val="C00000"/>
                </a:solidFill>
                <a:latin typeface="Verdana (Body)"/>
              </a:rPr>
              <a:t>1</a:t>
            </a:r>
            <a:endParaRPr lang="zh-CN" altLang="en-US" sz="1400" b="1" dirty="0">
              <a:solidFill>
                <a:srgbClr val="C00000"/>
              </a:solidFill>
              <a:latin typeface="Verdana (Body)"/>
            </a:endParaRPr>
          </a:p>
        </p:txBody>
      </p:sp>
      <p:sp>
        <p:nvSpPr>
          <p:cNvPr id="53" name="文本框 132"/>
          <p:cNvSpPr txBox="1"/>
          <p:nvPr/>
        </p:nvSpPr>
        <p:spPr>
          <a:xfrm>
            <a:off x="7554340" y="3112238"/>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54" name="文本框 133"/>
          <p:cNvSpPr txBox="1"/>
          <p:nvPr/>
        </p:nvSpPr>
        <p:spPr>
          <a:xfrm>
            <a:off x="7160724" y="2638841"/>
            <a:ext cx="308970" cy="264974"/>
          </a:xfrm>
          <a:prstGeom prst="rect">
            <a:avLst/>
          </a:prstGeom>
          <a:noFill/>
        </p:spPr>
        <p:txBody>
          <a:bodyPr wrap="square" rtlCol="0">
            <a:spAutoFit/>
          </a:bodyPr>
          <a:lstStyle/>
          <a:p>
            <a:r>
              <a:rPr lang="en-US" altLang="zh-CN" sz="1400" b="1" dirty="0">
                <a:solidFill>
                  <a:srgbClr val="C00000"/>
                </a:solidFill>
                <a:latin typeface="Verdana (Body)"/>
              </a:rPr>
              <a:t>2</a:t>
            </a:r>
            <a:endParaRPr lang="zh-CN" altLang="en-US" sz="1400" b="1" dirty="0">
              <a:solidFill>
                <a:srgbClr val="C00000"/>
              </a:solidFill>
              <a:latin typeface="Verdana (Body)"/>
            </a:endParaRPr>
          </a:p>
        </p:txBody>
      </p:sp>
      <p:sp>
        <p:nvSpPr>
          <p:cNvPr id="55" name="文本框 134"/>
          <p:cNvSpPr txBox="1"/>
          <p:nvPr/>
        </p:nvSpPr>
        <p:spPr>
          <a:xfrm>
            <a:off x="6420052" y="2128198"/>
            <a:ext cx="308970" cy="264974"/>
          </a:xfrm>
          <a:prstGeom prst="rect">
            <a:avLst/>
          </a:prstGeom>
          <a:noFill/>
        </p:spPr>
        <p:txBody>
          <a:bodyPr wrap="square" rtlCol="0">
            <a:spAutoFit/>
          </a:bodyPr>
          <a:lstStyle/>
          <a:p>
            <a:r>
              <a:rPr lang="en-US" altLang="zh-CN" sz="1400" b="1" dirty="0">
                <a:solidFill>
                  <a:srgbClr val="C00000"/>
                </a:solidFill>
                <a:latin typeface="Verdana (Body)"/>
              </a:rPr>
              <a:t>4</a:t>
            </a:r>
            <a:endParaRPr lang="zh-CN" altLang="en-US" sz="1400" b="1" dirty="0">
              <a:solidFill>
                <a:srgbClr val="C00000"/>
              </a:solidFill>
              <a:latin typeface="Verdana (Body)"/>
            </a:endParaRPr>
          </a:p>
        </p:txBody>
      </p:sp>
    </p:spTree>
    <p:extLst>
      <p:ext uri="{BB962C8B-B14F-4D97-AF65-F5344CB8AC3E}">
        <p14:creationId xmlns:p14="http://schemas.microsoft.com/office/powerpoint/2010/main" val="2979211111"/>
      </p:ext>
    </p:extLst>
  </p:cSld>
  <p:clrMapOvr>
    <a:masterClrMapping/>
  </p:clrMapOvr>
  <p:transition>
    <p:wipe dir="u"/>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8B79D-2695-44D1-BE51-15AFFD6DA854}"/>
              </a:ext>
            </a:extLst>
          </p:cNvPr>
          <p:cNvSpPr>
            <a:spLocks noGrp="1"/>
          </p:cNvSpPr>
          <p:nvPr>
            <p:ph type="title"/>
          </p:nvPr>
        </p:nvSpPr>
        <p:spPr/>
        <p:txBody>
          <a:bodyPr/>
          <a:lstStyle/>
          <a:p>
            <a:r>
              <a:rPr lang="en-SG" dirty="0"/>
              <a:t>Calculate height example</a:t>
            </a:r>
          </a:p>
        </p:txBody>
      </p:sp>
      <p:sp>
        <p:nvSpPr>
          <p:cNvPr id="3" name="Content Placeholder 2">
            <a:extLst>
              <a:ext uri="{FF2B5EF4-FFF2-40B4-BE49-F238E27FC236}">
                <a16:creationId xmlns:a16="http://schemas.microsoft.com/office/drawing/2014/main" id="{7754170F-42A2-48D3-AA7F-B2186776D8C2}"/>
              </a:ext>
            </a:extLst>
          </p:cNvPr>
          <p:cNvSpPr txBox="1">
            <a:spLocks/>
          </p:cNvSpPr>
          <p:nvPr/>
        </p:nvSpPr>
        <p:spPr>
          <a:xfrm>
            <a:off x="76666" y="658493"/>
            <a:ext cx="4564497" cy="1638609"/>
          </a:xfrm>
          <a:prstGeom prst="rect">
            <a:avLst/>
          </a:prstGeom>
          <a:solidFill>
            <a:schemeClr val="bg1"/>
          </a:solidFill>
          <a:ln w="19050">
            <a:solidFill>
              <a:srgbClr val="C0000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457200">
              <a:lnSpc>
                <a:spcPct val="100000"/>
              </a:lnSpc>
              <a:buNone/>
            </a:pPr>
            <a:r>
              <a:rPr lang="en-SG" sz="1200" dirty="0">
                <a:solidFill>
                  <a:prstClr val="black"/>
                </a:solidFill>
                <a:latin typeface="Courier New" panose="02070309020205020404" pitchFamily="49" charset="0"/>
                <a:cs typeface="Courier New" panose="02070309020205020404" pitchFamily="49" charset="0"/>
              </a:rPr>
              <a:t>int </a:t>
            </a:r>
            <a:r>
              <a:rPr lang="en-SG" sz="1200" b="1" dirty="0" err="1">
                <a:solidFill>
                  <a:srgbClr val="C00000"/>
                </a:solidFill>
                <a:latin typeface="Courier New" panose="02070309020205020404" pitchFamily="49" charset="0"/>
                <a:cs typeface="Courier New" panose="02070309020205020404" pitchFamily="49" charset="0"/>
              </a:rPr>
              <a:t>TreeTraversal</a:t>
            </a:r>
            <a:r>
              <a:rPr lang="en-SG" sz="1200" dirty="0">
                <a:solidFill>
                  <a:prstClr val="black"/>
                </a:solidFill>
                <a:latin typeface="Courier New" panose="02070309020205020404" pitchFamily="49" charset="0"/>
                <a:cs typeface="Courier New" panose="02070309020205020404" pitchFamily="49" charset="0"/>
              </a:rPr>
              <a:t>(</a:t>
            </a:r>
            <a:r>
              <a:rPr lang="en-SG" sz="1200" dirty="0" err="1">
                <a:solidFill>
                  <a:prstClr val="black"/>
                </a:solidFill>
                <a:latin typeface="Courier New" panose="02070309020205020404" pitchFamily="49" charset="0"/>
                <a:cs typeface="Courier New" panose="02070309020205020404" pitchFamily="49" charset="0"/>
              </a:rPr>
              <a:t>BTNode</a:t>
            </a:r>
            <a:r>
              <a:rPr lang="en-SG" sz="1200" dirty="0">
                <a:solidFill>
                  <a:prstClr val="black"/>
                </a:solidFill>
                <a:latin typeface="Courier New" panose="02070309020205020404" pitchFamily="49" charset="0"/>
                <a:cs typeface="Courier New" panose="02070309020205020404" pitchFamily="49" charset="0"/>
              </a:rPr>
              <a:t> *cur){</a:t>
            </a:r>
          </a:p>
          <a:p>
            <a:pPr marL="0" lvl="1" indent="-45720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if(cur == NULL) </a:t>
            </a:r>
            <a:r>
              <a:rPr lang="en-SG" sz="1200" spc="-5" dirty="0">
                <a:latin typeface="Courier New"/>
                <a:cs typeface="Courier New"/>
              </a:rPr>
              <a:t>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-1;</a:t>
            </a:r>
            <a:endParaRPr lang="en-SG" sz="1200" dirty="0">
              <a:latin typeface="Courier New"/>
              <a:cs typeface="Courier New"/>
            </a:endParaRPr>
          </a:p>
          <a:p>
            <a:pPr marL="0" lvl="1" indent="-457200">
              <a:lnSpc>
                <a:spcPct val="100000"/>
              </a:lnSpc>
              <a:spcBef>
                <a:spcPts val="300"/>
              </a:spcBef>
              <a:buNone/>
            </a:pPr>
            <a:r>
              <a:rPr lang="en-SG" sz="1200" dirty="0">
                <a:latin typeface="Courier New"/>
                <a:cs typeface="Courier New"/>
              </a:rPr>
              <a:t>    int</a:t>
            </a:r>
            <a:r>
              <a:rPr lang="en-SG" sz="1200" dirty="0">
                <a:latin typeface="Times New Roman"/>
                <a:cs typeface="Times New Roman"/>
              </a:rPr>
              <a:t> </a:t>
            </a:r>
            <a:r>
              <a:rPr lang="en-SG" sz="1200" dirty="0">
                <a:latin typeface="Courier New"/>
                <a:cs typeface="Courier New"/>
              </a:rPr>
              <a:t>L</a:t>
            </a:r>
            <a:r>
              <a:rPr lang="en-SG" sz="1200" dirty="0">
                <a:latin typeface="Times New Roman"/>
                <a:cs typeface="Times New Roman"/>
              </a:rPr>
              <a:t> </a:t>
            </a:r>
            <a:r>
              <a:rPr lang="en-SG" sz="1200" dirty="0">
                <a:latin typeface="Courier New"/>
                <a:cs typeface="Courier New"/>
              </a:rPr>
              <a:t>=</a:t>
            </a:r>
            <a:r>
              <a:rPr lang="en-SG" sz="1200" dirty="0">
                <a:latin typeface="Times New Roman"/>
                <a:cs typeface="Times New Roman"/>
              </a:rPr>
              <a:t>  </a:t>
            </a:r>
            <a:r>
              <a:rPr lang="en-SG" sz="1200" b="1" spc="-5" dirty="0" err="1">
                <a:solidFill>
                  <a:srgbClr val="00B050"/>
                </a:solidFill>
                <a:latin typeface="Courier New"/>
                <a:cs typeface="Courier New"/>
              </a:rPr>
              <a:t>TreeTraversal</a:t>
            </a:r>
            <a:r>
              <a:rPr lang="en-SG" sz="1200" b="1" spc="-5" dirty="0">
                <a:solidFill>
                  <a:srgbClr val="00B050"/>
                </a:solidFill>
                <a:latin typeface="Courier New"/>
                <a:cs typeface="Courier New"/>
              </a:rPr>
              <a:t>(cur-&gt;left);</a:t>
            </a:r>
            <a:endParaRPr lang="en-SG" sz="1200" b="1" dirty="0">
              <a:solidFill>
                <a:srgbClr val="00B050"/>
              </a:solidFill>
              <a:latin typeface="Courier New"/>
              <a:cs typeface="Courier New"/>
            </a:endParaRPr>
          </a:p>
          <a:p>
            <a:pPr marL="0" lvl="1" indent="-457200">
              <a:lnSpc>
                <a:spcPct val="100000"/>
              </a:lnSpc>
              <a:spcBef>
                <a:spcPts val="300"/>
              </a:spcBef>
              <a:buNone/>
            </a:pPr>
            <a:r>
              <a:rPr lang="en-SG" sz="1200" dirty="0">
                <a:latin typeface="Courier New"/>
                <a:cs typeface="Courier New"/>
              </a:rPr>
              <a:t>    int</a:t>
            </a:r>
            <a:r>
              <a:rPr lang="en-SG" sz="1200" dirty="0">
                <a:latin typeface="Times New Roman"/>
                <a:cs typeface="Times New Roman"/>
              </a:rPr>
              <a:t> </a:t>
            </a:r>
            <a:r>
              <a:rPr lang="en-SG" sz="1200" dirty="0">
                <a:latin typeface="Courier New"/>
                <a:cs typeface="Courier New"/>
              </a:rPr>
              <a:t>R</a:t>
            </a:r>
            <a:r>
              <a:rPr lang="en-SG" sz="1200" dirty="0">
                <a:latin typeface="Times New Roman"/>
                <a:cs typeface="Times New Roman"/>
              </a:rPr>
              <a:t> </a:t>
            </a:r>
            <a:r>
              <a:rPr lang="en-SG" sz="1200" dirty="0">
                <a:latin typeface="Courier New"/>
                <a:cs typeface="Courier New"/>
              </a:rPr>
              <a:t>=</a:t>
            </a:r>
            <a:r>
              <a:rPr lang="en-SG" sz="1200" dirty="0">
                <a:latin typeface="Times New Roman"/>
                <a:cs typeface="Times New Roman"/>
              </a:rPr>
              <a:t>  </a:t>
            </a:r>
            <a:r>
              <a:rPr lang="en-SG" altLang="zh-CN" sz="1200" b="1" spc="-5" dirty="0" err="1">
                <a:solidFill>
                  <a:schemeClr val="accent2"/>
                </a:solidFill>
                <a:latin typeface="Courier New"/>
                <a:cs typeface="Courier New"/>
              </a:rPr>
              <a:t>TreeTraversal</a:t>
            </a:r>
            <a:r>
              <a:rPr lang="en-SG" sz="1200" b="1" spc="-5" dirty="0">
                <a:solidFill>
                  <a:schemeClr val="accent2"/>
                </a:solidFill>
                <a:latin typeface="Courier New"/>
                <a:cs typeface="Courier New"/>
              </a:rPr>
              <a:t>(cur-&gt;right);</a:t>
            </a:r>
            <a:endParaRPr lang="en-SG" sz="1200" b="1" dirty="0">
              <a:solidFill>
                <a:schemeClr val="accent2"/>
              </a:solidFill>
              <a:latin typeface="Courier New"/>
              <a:cs typeface="Courier New"/>
            </a:endParaRPr>
          </a:p>
          <a:p>
            <a:pPr marL="0" lvl="1" indent="-457200">
              <a:lnSpc>
                <a:spcPct val="100000"/>
              </a:lnSpc>
              <a:spcBef>
                <a:spcPts val="300"/>
              </a:spcBef>
              <a:buNone/>
            </a:pPr>
            <a:r>
              <a:rPr lang="en-SG" sz="1200" spc="-5" dirty="0">
                <a:latin typeface="Courier New"/>
                <a:cs typeface="Courier New"/>
              </a:rPr>
              <a:t>    int c = max (L, R) + 1;</a:t>
            </a:r>
          </a:p>
          <a:p>
            <a:pPr marL="0" lvl="1" indent="-457200">
              <a:lnSpc>
                <a:spcPct val="100000"/>
              </a:lnSpc>
              <a:spcBef>
                <a:spcPts val="300"/>
              </a:spcBef>
              <a:buNone/>
            </a:pPr>
            <a:r>
              <a:rPr lang="en-SG" sz="1200" spc="-5" dirty="0">
                <a:latin typeface="Courier New"/>
                <a:cs typeface="Courier New"/>
              </a:rPr>
              <a:t>    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c;</a:t>
            </a:r>
            <a:endParaRPr lang="en-SG" sz="1200" dirty="0">
              <a:latin typeface="Courier New"/>
              <a:cs typeface="Courier New"/>
            </a:endParaRPr>
          </a:p>
          <a:p>
            <a:pPr marL="0" lvl="1" indent="-457200">
              <a:lnSpc>
                <a:spcPct val="100000"/>
              </a:lnSpc>
              <a:buNone/>
            </a:pPr>
            <a:r>
              <a:rPr lang="en-SG" sz="1200" dirty="0">
                <a:latin typeface="Courier New"/>
                <a:cs typeface="Courier New"/>
              </a:rPr>
              <a:t>}</a:t>
            </a:r>
          </a:p>
        </p:txBody>
      </p:sp>
      <p:sp>
        <p:nvSpPr>
          <p:cNvPr id="5" name="Oval 4">
            <a:extLst>
              <a:ext uri="{FF2B5EF4-FFF2-40B4-BE49-F238E27FC236}">
                <a16:creationId xmlns:a16="http://schemas.microsoft.com/office/drawing/2014/main" id="{924F78E8-E3FC-4C96-84FC-729FF56939AF}"/>
              </a:ext>
            </a:extLst>
          </p:cNvPr>
          <p:cNvSpPr/>
          <p:nvPr/>
        </p:nvSpPr>
        <p:spPr>
          <a:xfrm>
            <a:off x="7030459" y="748061"/>
            <a:ext cx="497378" cy="481460"/>
          </a:xfrm>
          <a:prstGeom prst="ellipse">
            <a:avLst/>
          </a:prstGeom>
          <a:solidFill>
            <a:schemeClr val="bg1">
              <a:lumMod val="65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H</a:t>
            </a:r>
          </a:p>
        </p:txBody>
      </p:sp>
      <p:sp>
        <p:nvSpPr>
          <p:cNvPr id="6" name="Oval 5">
            <a:extLst>
              <a:ext uri="{FF2B5EF4-FFF2-40B4-BE49-F238E27FC236}">
                <a16:creationId xmlns:a16="http://schemas.microsoft.com/office/drawing/2014/main" id="{C277DFE3-C759-4347-9465-0EA3DACBA043}"/>
              </a:ext>
            </a:extLst>
          </p:cNvPr>
          <p:cNvSpPr/>
          <p:nvPr/>
        </p:nvSpPr>
        <p:spPr>
          <a:xfrm>
            <a:off x="6533081" y="1351676"/>
            <a:ext cx="497378" cy="481460"/>
          </a:xfrm>
          <a:prstGeom prst="ellipse">
            <a:avLst/>
          </a:prstGeom>
          <a:solidFill>
            <a:schemeClr val="bg1">
              <a:lumMod val="65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E</a:t>
            </a:r>
          </a:p>
        </p:txBody>
      </p:sp>
      <p:sp>
        <p:nvSpPr>
          <p:cNvPr id="7" name="Oval 6">
            <a:extLst>
              <a:ext uri="{FF2B5EF4-FFF2-40B4-BE49-F238E27FC236}">
                <a16:creationId xmlns:a16="http://schemas.microsoft.com/office/drawing/2014/main" id="{06A12DB4-E8CC-4FF9-9412-1C2EDD054045}"/>
              </a:ext>
            </a:extLst>
          </p:cNvPr>
          <p:cNvSpPr/>
          <p:nvPr/>
        </p:nvSpPr>
        <p:spPr>
          <a:xfrm>
            <a:off x="7527837" y="1351676"/>
            <a:ext cx="497378" cy="481460"/>
          </a:xfrm>
          <a:prstGeom prst="ellipse">
            <a:avLst/>
          </a:prstGeom>
          <a:solidFill>
            <a:schemeClr val="bg1">
              <a:lumMod val="65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L</a:t>
            </a:r>
          </a:p>
        </p:txBody>
      </p:sp>
      <p:sp>
        <p:nvSpPr>
          <p:cNvPr id="8" name="Oval 7">
            <a:extLst>
              <a:ext uri="{FF2B5EF4-FFF2-40B4-BE49-F238E27FC236}">
                <a16:creationId xmlns:a16="http://schemas.microsoft.com/office/drawing/2014/main" id="{6012B87B-B485-45CF-AAFC-0FCEE9A6F29B}"/>
              </a:ext>
            </a:extLst>
          </p:cNvPr>
          <p:cNvSpPr/>
          <p:nvPr/>
        </p:nvSpPr>
        <p:spPr>
          <a:xfrm>
            <a:off x="6035704" y="1921322"/>
            <a:ext cx="497378" cy="481460"/>
          </a:xfrm>
          <a:prstGeom prst="ellipse">
            <a:avLst/>
          </a:prstGeom>
          <a:solidFill>
            <a:schemeClr val="bg1">
              <a:lumMod val="65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B</a:t>
            </a:r>
          </a:p>
        </p:txBody>
      </p:sp>
      <p:sp>
        <p:nvSpPr>
          <p:cNvPr id="9" name="Oval 8">
            <a:extLst>
              <a:ext uri="{FF2B5EF4-FFF2-40B4-BE49-F238E27FC236}">
                <a16:creationId xmlns:a16="http://schemas.microsoft.com/office/drawing/2014/main" id="{6E840E97-8736-47FB-91AD-F98F5CDD26DC}"/>
              </a:ext>
            </a:extLst>
          </p:cNvPr>
          <p:cNvSpPr/>
          <p:nvPr/>
        </p:nvSpPr>
        <p:spPr>
          <a:xfrm>
            <a:off x="7030459" y="1921322"/>
            <a:ext cx="497378" cy="481460"/>
          </a:xfrm>
          <a:prstGeom prst="ellipse">
            <a:avLst/>
          </a:prstGeom>
          <a:solidFill>
            <a:schemeClr val="bg1">
              <a:lumMod val="65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F</a:t>
            </a:r>
          </a:p>
        </p:txBody>
      </p:sp>
      <p:sp>
        <p:nvSpPr>
          <p:cNvPr id="10" name="Oval 9">
            <a:extLst>
              <a:ext uri="{FF2B5EF4-FFF2-40B4-BE49-F238E27FC236}">
                <a16:creationId xmlns:a16="http://schemas.microsoft.com/office/drawing/2014/main" id="{5795659E-3F8E-492A-8360-DC8DA59051D7}"/>
              </a:ext>
            </a:extLst>
          </p:cNvPr>
          <p:cNvSpPr/>
          <p:nvPr/>
        </p:nvSpPr>
        <p:spPr>
          <a:xfrm>
            <a:off x="8025214" y="1921322"/>
            <a:ext cx="497378" cy="481460"/>
          </a:xfrm>
          <a:prstGeom prst="ellipse">
            <a:avLst/>
          </a:prstGeom>
          <a:solidFill>
            <a:schemeClr val="bg1">
              <a:lumMod val="65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N</a:t>
            </a:r>
          </a:p>
        </p:txBody>
      </p:sp>
      <p:sp>
        <p:nvSpPr>
          <p:cNvPr id="11" name="Oval 10">
            <a:extLst>
              <a:ext uri="{FF2B5EF4-FFF2-40B4-BE49-F238E27FC236}">
                <a16:creationId xmlns:a16="http://schemas.microsoft.com/office/drawing/2014/main" id="{144E24BD-318C-4BDC-A46F-B6474DB4B530}"/>
              </a:ext>
            </a:extLst>
          </p:cNvPr>
          <p:cNvSpPr/>
          <p:nvPr/>
        </p:nvSpPr>
        <p:spPr>
          <a:xfrm>
            <a:off x="7527837" y="2490968"/>
            <a:ext cx="497378" cy="481460"/>
          </a:xfrm>
          <a:prstGeom prst="ellipse">
            <a:avLst/>
          </a:prstGeom>
          <a:solidFill>
            <a:schemeClr val="bg1">
              <a:lumMod val="65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M</a:t>
            </a:r>
          </a:p>
        </p:txBody>
      </p:sp>
      <p:cxnSp>
        <p:nvCxnSpPr>
          <p:cNvPr id="12" name="Straight Arrow Connector 11">
            <a:extLst>
              <a:ext uri="{FF2B5EF4-FFF2-40B4-BE49-F238E27FC236}">
                <a16:creationId xmlns:a16="http://schemas.microsoft.com/office/drawing/2014/main" id="{80E73609-6907-4D73-805D-FE9018369886}"/>
              </a:ext>
            </a:extLst>
          </p:cNvPr>
          <p:cNvCxnSpPr>
            <a:cxnSpLocks/>
            <a:stCxn id="5" idx="3"/>
            <a:endCxn id="6" idx="0"/>
          </p:cNvCxnSpPr>
          <p:nvPr/>
        </p:nvCxnSpPr>
        <p:spPr>
          <a:xfrm flipH="1">
            <a:off x="6781770" y="1159013"/>
            <a:ext cx="321528" cy="192663"/>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1E86330-D433-497F-BAA9-C8E2BE0ED289}"/>
              </a:ext>
            </a:extLst>
          </p:cNvPr>
          <p:cNvCxnSpPr>
            <a:cxnSpLocks/>
            <a:stCxn id="5" idx="5"/>
            <a:endCxn id="7" idx="0"/>
          </p:cNvCxnSpPr>
          <p:nvPr/>
        </p:nvCxnSpPr>
        <p:spPr>
          <a:xfrm>
            <a:off x="7454997" y="1159013"/>
            <a:ext cx="321528" cy="192663"/>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25655C3-3724-4CB9-AA6E-066EEF982765}"/>
              </a:ext>
            </a:extLst>
          </p:cNvPr>
          <p:cNvCxnSpPr>
            <a:cxnSpLocks/>
            <a:stCxn id="7" idx="5"/>
            <a:endCxn id="10" idx="0"/>
          </p:cNvCxnSpPr>
          <p:nvPr/>
        </p:nvCxnSpPr>
        <p:spPr>
          <a:xfrm>
            <a:off x="7952375" y="1762629"/>
            <a:ext cx="321528" cy="158693"/>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3A4ECA8-F604-4F55-97D0-17A24EE69215}"/>
              </a:ext>
            </a:extLst>
          </p:cNvPr>
          <p:cNvCxnSpPr>
            <a:cxnSpLocks/>
            <a:stCxn id="10" idx="3"/>
            <a:endCxn id="11" idx="0"/>
          </p:cNvCxnSpPr>
          <p:nvPr/>
        </p:nvCxnSpPr>
        <p:spPr>
          <a:xfrm flipH="1">
            <a:off x="7776525" y="2332274"/>
            <a:ext cx="321528" cy="158693"/>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5972F7D-F230-4F4C-8340-8C99543CAEBE}"/>
              </a:ext>
            </a:extLst>
          </p:cNvPr>
          <p:cNvCxnSpPr>
            <a:cxnSpLocks/>
            <a:stCxn id="6" idx="3"/>
            <a:endCxn id="8" idx="0"/>
          </p:cNvCxnSpPr>
          <p:nvPr/>
        </p:nvCxnSpPr>
        <p:spPr>
          <a:xfrm flipH="1">
            <a:off x="6284393" y="1762629"/>
            <a:ext cx="321528" cy="158693"/>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B72EFB9-323A-4431-974C-467E548C73FB}"/>
              </a:ext>
            </a:extLst>
          </p:cNvPr>
          <p:cNvCxnSpPr>
            <a:cxnSpLocks/>
            <a:stCxn id="6" idx="5"/>
            <a:endCxn id="9" idx="0"/>
          </p:cNvCxnSpPr>
          <p:nvPr/>
        </p:nvCxnSpPr>
        <p:spPr>
          <a:xfrm>
            <a:off x="6957620" y="1762628"/>
            <a:ext cx="321528" cy="158694"/>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CCF6C75-37ED-4D3F-8A6A-738CD81E9C0B}"/>
              </a:ext>
            </a:extLst>
          </p:cNvPr>
          <p:cNvCxnSpPr/>
          <p:nvPr/>
        </p:nvCxnSpPr>
        <p:spPr>
          <a:xfrm flipH="1">
            <a:off x="3742330" y="777802"/>
            <a:ext cx="625033"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683BC800-4D00-4F9B-A122-384DCFA849BF}"/>
              </a:ext>
            </a:extLst>
          </p:cNvPr>
          <p:cNvSpPr txBox="1">
            <a:spLocks/>
          </p:cNvSpPr>
          <p:nvPr/>
        </p:nvSpPr>
        <p:spPr>
          <a:xfrm>
            <a:off x="198586" y="2416411"/>
            <a:ext cx="4564497" cy="1638609"/>
          </a:xfrm>
          <a:prstGeom prst="rect">
            <a:avLst/>
          </a:prstGeom>
          <a:solidFill>
            <a:schemeClr val="bg1"/>
          </a:solidFill>
          <a:ln w="19050">
            <a:solidFill>
              <a:srgbClr val="00B05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457200">
              <a:lnSpc>
                <a:spcPct val="100000"/>
              </a:lnSpc>
              <a:buNone/>
            </a:pPr>
            <a:r>
              <a:rPr lang="en-SG" sz="1200" dirty="0">
                <a:solidFill>
                  <a:prstClr val="black"/>
                </a:solidFill>
                <a:latin typeface="Courier New" panose="02070309020205020404" pitchFamily="49" charset="0"/>
                <a:cs typeface="Courier New" panose="02070309020205020404" pitchFamily="49" charset="0"/>
              </a:rPr>
              <a:t>int </a:t>
            </a:r>
            <a:r>
              <a:rPr lang="en-SG" sz="1200" b="1" dirty="0" err="1">
                <a:solidFill>
                  <a:srgbClr val="00B050"/>
                </a:solidFill>
                <a:latin typeface="Courier New" panose="02070309020205020404" pitchFamily="49" charset="0"/>
                <a:cs typeface="Courier New" panose="02070309020205020404" pitchFamily="49" charset="0"/>
              </a:rPr>
              <a:t>TreeTraversal</a:t>
            </a:r>
            <a:r>
              <a:rPr lang="en-SG" sz="1200" dirty="0">
                <a:solidFill>
                  <a:prstClr val="black"/>
                </a:solidFill>
                <a:latin typeface="Courier New" panose="02070309020205020404" pitchFamily="49" charset="0"/>
                <a:cs typeface="Courier New" panose="02070309020205020404" pitchFamily="49" charset="0"/>
              </a:rPr>
              <a:t>(</a:t>
            </a:r>
            <a:r>
              <a:rPr lang="en-SG" sz="1200" dirty="0" err="1">
                <a:solidFill>
                  <a:prstClr val="black"/>
                </a:solidFill>
                <a:latin typeface="Courier New" panose="02070309020205020404" pitchFamily="49" charset="0"/>
                <a:cs typeface="Courier New" panose="02070309020205020404" pitchFamily="49" charset="0"/>
              </a:rPr>
              <a:t>BTNode</a:t>
            </a:r>
            <a:r>
              <a:rPr lang="en-SG" sz="1200" dirty="0">
                <a:solidFill>
                  <a:prstClr val="black"/>
                </a:solidFill>
                <a:latin typeface="Courier New" panose="02070309020205020404" pitchFamily="49" charset="0"/>
                <a:cs typeface="Courier New" panose="02070309020205020404" pitchFamily="49" charset="0"/>
              </a:rPr>
              <a:t> *cur){</a:t>
            </a:r>
          </a:p>
          <a:p>
            <a:pPr marL="0" lvl="1" indent="-45720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if(cur == NULL) </a:t>
            </a:r>
            <a:r>
              <a:rPr lang="en-SG" sz="1200" spc="-5" dirty="0">
                <a:latin typeface="Courier New"/>
                <a:cs typeface="Courier New"/>
              </a:rPr>
              <a:t>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-1;</a:t>
            </a:r>
            <a:endParaRPr lang="en-SG" sz="1200" dirty="0">
              <a:latin typeface="Courier New"/>
              <a:cs typeface="Courier New"/>
            </a:endParaRPr>
          </a:p>
          <a:p>
            <a:pPr marL="0" lvl="1" indent="-457200">
              <a:lnSpc>
                <a:spcPct val="100000"/>
              </a:lnSpc>
              <a:spcBef>
                <a:spcPts val="300"/>
              </a:spcBef>
              <a:buNone/>
            </a:pPr>
            <a:r>
              <a:rPr lang="en-SG" sz="1200" dirty="0">
                <a:latin typeface="Courier New"/>
                <a:cs typeface="Courier New"/>
              </a:rPr>
              <a:t>    int</a:t>
            </a:r>
            <a:r>
              <a:rPr lang="en-SG" sz="1200" dirty="0">
                <a:latin typeface="Times New Roman"/>
                <a:cs typeface="Times New Roman"/>
              </a:rPr>
              <a:t> </a:t>
            </a:r>
            <a:r>
              <a:rPr lang="en-SG" sz="1200" dirty="0">
                <a:latin typeface="Courier New"/>
                <a:cs typeface="Courier New"/>
              </a:rPr>
              <a:t>L</a:t>
            </a:r>
            <a:r>
              <a:rPr lang="en-SG" sz="1200" dirty="0">
                <a:latin typeface="Times New Roman"/>
                <a:cs typeface="Times New Roman"/>
              </a:rPr>
              <a:t> </a:t>
            </a:r>
            <a:r>
              <a:rPr lang="en-SG" sz="1200" dirty="0">
                <a:latin typeface="Courier New"/>
                <a:cs typeface="Courier New"/>
              </a:rPr>
              <a:t>=</a:t>
            </a:r>
            <a:r>
              <a:rPr lang="en-SG" sz="1200" dirty="0">
                <a:latin typeface="Times New Roman"/>
                <a:cs typeface="Times New Roman"/>
              </a:rPr>
              <a:t>  </a:t>
            </a:r>
            <a:r>
              <a:rPr lang="en-SG" sz="1200" b="1" spc="-5" dirty="0" err="1">
                <a:solidFill>
                  <a:srgbClr val="0070C0"/>
                </a:solidFill>
                <a:latin typeface="Courier New"/>
                <a:cs typeface="Courier New"/>
              </a:rPr>
              <a:t>TreeTraversal</a:t>
            </a:r>
            <a:r>
              <a:rPr lang="en-SG" sz="1200" b="1" spc="-5" dirty="0">
                <a:solidFill>
                  <a:srgbClr val="0070C0"/>
                </a:solidFill>
                <a:latin typeface="Courier New"/>
                <a:cs typeface="Courier New"/>
              </a:rPr>
              <a:t>(cur-&gt;left);</a:t>
            </a:r>
            <a:endParaRPr lang="en-SG" sz="1200" b="1" dirty="0">
              <a:solidFill>
                <a:srgbClr val="0070C0"/>
              </a:solidFill>
              <a:latin typeface="Courier New"/>
              <a:cs typeface="Courier New"/>
            </a:endParaRPr>
          </a:p>
          <a:p>
            <a:pPr marL="0" lvl="1" indent="-457200">
              <a:lnSpc>
                <a:spcPct val="100000"/>
              </a:lnSpc>
              <a:spcBef>
                <a:spcPts val="300"/>
              </a:spcBef>
              <a:buNone/>
            </a:pPr>
            <a:r>
              <a:rPr lang="en-SG" sz="1200" dirty="0">
                <a:latin typeface="Courier New"/>
                <a:cs typeface="Courier New"/>
              </a:rPr>
              <a:t>    int</a:t>
            </a:r>
            <a:r>
              <a:rPr lang="en-SG" sz="1200" dirty="0">
                <a:latin typeface="Times New Roman"/>
                <a:cs typeface="Times New Roman"/>
              </a:rPr>
              <a:t> </a:t>
            </a:r>
            <a:r>
              <a:rPr lang="en-SG" sz="1200" dirty="0">
                <a:latin typeface="Courier New"/>
                <a:cs typeface="Courier New"/>
              </a:rPr>
              <a:t>R</a:t>
            </a:r>
            <a:r>
              <a:rPr lang="en-SG" sz="1200" dirty="0">
                <a:latin typeface="Times New Roman"/>
                <a:cs typeface="Times New Roman"/>
              </a:rPr>
              <a:t> </a:t>
            </a:r>
            <a:r>
              <a:rPr lang="en-SG" sz="1200" dirty="0">
                <a:latin typeface="Courier New"/>
                <a:cs typeface="Courier New"/>
              </a:rPr>
              <a:t>=</a:t>
            </a:r>
            <a:r>
              <a:rPr lang="en-SG" sz="1200" dirty="0">
                <a:latin typeface="Times New Roman"/>
                <a:cs typeface="Times New Roman"/>
              </a:rPr>
              <a:t>  </a:t>
            </a:r>
            <a:r>
              <a:rPr lang="en-SG" altLang="zh-CN" sz="1200" b="1" spc="-5" dirty="0" err="1">
                <a:solidFill>
                  <a:srgbClr val="7030A0"/>
                </a:solidFill>
                <a:latin typeface="Courier New"/>
                <a:cs typeface="Courier New"/>
              </a:rPr>
              <a:t>TreeTraversal</a:t>
            </a:r>
            <a:r>
              <a:rPr lang="en-SG" sz="1200" b="1" spc="-5" dirty="0">
                <a:solidFill>
                  <a:srgbClr val="7030A0"/>
                </a:solidFill>
                <a:latin typeface="Courier New"/>
                <a:cs typeface="Courier New"/>
              </a:rPr>
              <a:t>(cur-&gt;right);</a:t>
            </a:r>
            <a:endParaRPr lang="en-SG" sz="1200" b="1" dirty="0">
              <a:solidFill>
                <a:srgbClr val="7030A0"/>
              </a:solidFill>
              <a:latin typeface="Courier New"/>
              <a:cs typeface="Courier New"/>
            </a:endParaRPr>
          </a:p>
          <a:p>
            <a:pPr marL="0" lvl="1" indent="-457200">
              <a:lnSpc>
                <a:spcPct val="100000"/>
              </a:lnSpc>
              <a:spcBef>
                <a:spcPts val="300"/>
              </a:spcBef>
              <a:buNone/>
            </a:pPr>
            <a:r>
              <a:rPr lang="en-SG" sz="1200" spc="-5" dirty="0">
                <a:latin typeface="Courier New"/>
                <a:cs typeface="Courier New"/>
              </a:rPr>
              <a:t>    int c = max (L, R) + 1;</a:t>
            </a:r>
          </a:p>
          <a:p>
            <a:pPr marL="0" lvl="1" indent="-457200">
              <a:lnSpc>
                <a:spcPct val="100000"/>
              </a:lnSpc>
              <a:spcBef>
                <a:spcPts val="300"/>
              </a:spcBef>
              <a:buNone/>
            </a:pPr>
            <a:r>
              <a:rPr lang="en-SG" sz="1200" spc="-5" dirty="0">
                <a:latin typeface="Courier New"/>
                <a:cs typeface="Courier New"/>
              </a:rPr>
              <a:t>    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c;</a:t>
            </a:r>
            <a:endParaRPr lang="en-SG" sz="1200" dirty="0">
              <a:latin typeface="Courier New"/>
              <a:cs typeface="Courier New"/>
            </a:endParaRPr>
          </a:p>
          <a:p>
            <a:pPr marL="0" lvl="1" indent="-457200">
              <a:lnSpc>
                <a:spcPct val="100000"/>
              </a:lnSpc>
              <a:buNone/>
            </a:pPr>
            <a:r>
              <a:rPr lang="en-SG" sz="1200" dirty="0">
                <a:latin typeface="Courier New"/>
                <a:cs typeface="Courier New"/>
              </a:rPr>
              <a:t>}</a:t>
            </a:r>
          </a:p>
        </p:txBody>
      </p:sp>
      <p:cxnSp>
        <p:nvCxnSpPr>
          <p:cNvPr id="31" name="Straight Arrow Connector 30">
            <a:extLst>
              <a:ext uri="{FF2B5EF4-FFF2-40B4-BE49-F238E27FC236}">
                <a16:creationId xmlns:a16="http://schemas.microsoft.com/office/drawing/2014/main" id="{585B960B-4AB9-49ED-9A5C-EBA02D04E882}"/>
              </a:ext>
            </a:extLst>
          </p:cNvPr>
          <p:cNvCxnSpPr/>
          <p:nvPr/>
        </p:nvCxnSpPr>
        <p:spPr>
          <a:xfrm flipH="1">
            <a:off x="3864250" y="2535720"/>
            <a:ext cx="625033"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62C0CF4-20F4-4261-B988-4A40AE19CB8F}"/>
              </a:ext>
            </a:extLst>
          </p:cNvPr>
          <p:cNvCxnSpPr>
            <a:cxnSpLocks/>
          </p:cNvCxnSpPr>
          <p:nvPr/>
        </p:nvCxnSpPr>
        <p:spPr>
          <a:xfrm flipH="1">
            <a:off x="1436204" y="1316504"/>
            <a:ext cx="1" cy="113929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D6593527-9E27-4447-A641-D9081C2814B7}"/>
              </a:ext>
            </a:extLst>
          </p:cNvPr>
          <p:cNvSpPr txBox="1">
            <a:spLocks/>
          </p:cNvSpPr>
          <p:nvPr/>
        </p:nvSpPr>
        <p:spPr>
          <a:xfrm>
            <a:off x="298900" y="4174329"/>
            <a:ext cx="4564497" cy="1638609"/>
          </a:xfrm>
          <a:prstGeom prst="rect">
            <a:avLst/>
          </a:prstGeom>
          <a:solidFill>
            <a:schemeClr val="bg1"/>
          </a:solidFill>
          <a:ln w="19050">
            <a:solidFill>
              <a:srgbClr val="0070C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457200">
              <a:lnSpc>
                <a:spcPct val="100000"/>
              </a:lnSpc>
              <a:buNone/>
            </a:pPr>
            <a:r>
              <a:rPr lang="en-SG" sz="1200" dirty="0">
                <a:solidFill>
                  <a:prstClr val="black"/>
                </a:solidFill>
                <a:latin typeface="Courier New" panose="02070309020205020404" pitchFamily="49" charset="0"/>
                <a:cs typeface="Courier New" panose="02070309020205020404" pitchFamily="49" charset="0"/>
              </a:rPr>
              <a:t>int </a:t>
            </a:r>
            <a:r>
              <a:rPr lang="en-SG" sz="1200" b="1" dirty="0" err="1">
                <a:solidFill>
                  <a:srgbClr val="0070C0"/>
                </a:solidFill>
                <a:latin typeface="Courier New" panose="02070309020205020404" pitchFamily="49" charset="0"/>
                <a:cs typeface="Courier New" panose="02070309020205020404" pitchFamily="49" charset="0"/>
              </a:rPr>
              <a:t>TreeTraversal</a:t>
            </a:r>
            <a:r>
              <a:rPr lang="en-SG" sz="1200" dirty="0">
                <a:solidFill>
                  <a:prstClr val="black"/>
                </a:solidFill>
                <a:latin typeface="Courier New" panose="02070309020205020404" pitchFamily="49" charset="0"/>
                <a:cs typeface="Courier New" panose="02070309020205020404" pitchFamily="49" charset="0"/>
              </a:rPr>
              <a:t>(</a:t>
            </a:r>
            <a:r>
              <a:rPr lang="en-SG" sz="1200" dirty="0" err="1">
                <a:solidFill>
                  <a:prstClr val="black"/>
                </a:solidFill>
                <a:latin typeface="Courier New" panose="02070309020205020404" pitchFamily="49" charset="0"/>
                <a:cs typeface="Courier New" panose="02070309020205020404" pitchFamily="49" charset="0"/>
              </a:rPr>
              <a:t>BTNode</a:t>
            </a:r>
            <a:r>
              <a:rPr lang="en-SG" sz="1200" dirty="0">
                <a:solidFill>
                  <a:prstClr val="black"/>
                </a:solidFill>
                <a:latin typeface="Courier New" panose="02070309020205020404" pitchFamily="49" charset="0"/>
                <a:cs typeface="Courier New" panose="02070309020205020404" pitchFamily="49" charset="0"/>
              </a:rPr>
              <a:t> *cur){</a:t>
            </a:r>
          </a:p>
          <a:p>
            <a:pPr marL="0" lvl="1" indent="-45720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if(cur == NULL) </a:t>
            </a:r>
            <a:r>
              <a:rPr lang="en-SG" sz="1200" spc="-5" dirty="0">
                <a:latin typeface="Courier New"/>
                <a:cs typeface="Courier New"/>
              </a:rPr>
              <a:t>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-1;</a:t>
            </a:r>
            <a:endParaRPr lang="en-SG" sz="1200" dirty="0">
              <a:latin typeface="Courier New"/>
              <a:cs typeface="Courier New"/>
            </a:endParaRPr>
          </a:p>
          <a:p>
            <a:pPr marL="0" lvl="1" indent="-457200">
              <a:lnSpc>
                <a:spcPct val="100000"/>
              </a:lnSpc>
              <a:spcBef>
                <a:spcPts val="300"/>
              </a:spcBef>
              <a:buNone/>
            </a:pPr>
            <a:r>
              <a:rPr lang="en-SG" sz="1200" dirty="0">
                <a:latin typeface="Courier New"/>
                <a:cs typeface="Courier New"/>
              </a:rPr>
              <a:t>    int</a:t>
            </a:r>
            <a:r>
              <a:rPr lang="en-SG" sz="1200" dirty="0">
                <a:latin typeface="Times New Roman"/>
                <a:cs typeface="Times New Roman"/>
              </a:rPr>
              <a:t> </a:t>
            </a:r>
            <a:r>
              <a:rPr lang="en-SG" sz="1200" dirty="0">
                <a:latin typeface="Courier New"/>
                <a:cs typeface="Courier New"/>
              </a:rPr>
              <a:t>L</a:t>
            </a:r>
            <a:r>
              <a:rPr lang="en-SG" sz="1200" dirty="0">
                <a:latin typeface="Times New Roman"/>
                <a:cs typeface="Times New Roman"/>
              </a:rPr>
              <a:t> </a:t>
            </a:r>
            <a:r>
              <a:rPr lang="en-SG" sz="1200" dirty="0">
                <a:latin typeface="Courier New"/>
                <a:cs typeface="Courier New"/>
              </a:rPr>
              <a:t>=</a:t>
            </a:r>
            <a:r>
              <a:rPr lang="en-SG" sz="1200" dirty="0">
                <a:latin typeface="Times New Roman"/>
                <a:cs typeface="Times New Roman"/>
              </a:rPr>
              <a:t>  </a:t>
            </a:r>
            <a:r>
              <a:rPr lang="en-SG" sz="1200" b="1" spc="-5" dirty="0" err="1">
                <a:latin typeface="Courier New"/>
                <a:cs typeface="Courier New"/>
              </a:rPr>
              <a:t>TreeTraversal</a:t>
            </a:r>
            <a:r>
              <a:rPr lang="en-SG" sz="1200" b="1" spc="-5" dirty="0">
                <a:latin typeface="Courier New"/>
                <a:cs typeface="Courier New"/>
              </a:rPr>
              <a:t>(cur-&gt;left);</a:t>
            </a:r>
            <a:endParaRPr lang="en-SG" sz="1200" b="1" dirty="0">
              <a:latin typeface="Courier New"/>
              <a:cs typeface="Courier New"/>
            </a:endParaRPr>
          </a:p>
          <a:p>
            <a:pPr marL="0" lvl="1" indent="-457200">
              <a:lnSpc>
                <a:spcPct val="100000"/>
              </a:lnSpc>
              <a:spcBef>
                <a:spcPts val="300"/>
              </a:spcBef>
              <a:buNone/>
            </a:pPr>
            <a:r>
              <a:rPr lang="en-SG" sz="1200" dirty="0">
                <a:latin typeface="Courier New"/>
                <a:cs typeface="Courier New"/>
              </a:rPr>
              <a:t>    int</a:t>
            </a:r>
            <a:r>
              <a:rPr lang="en-SG" sz="1200" dirty="0">
                <a:latin typeface="Times New Roman"/>
                <a:cs typeface="Times New Roman"/>
              </a:rPr>
              <a:t> </a:t>
            </a:r>
            <a:r>
              <a:rPr lang="en-SG" sz="1200" dirty="0">
                <a:latin typeface="Courier New"/>
                <a:cs typeface="Courier New"/>
              </a:rPr>
              <a:t>R</a:t>
            </a:r>
            <a:r>
              <a:rPr lang="en-SG" sz="1200" dirty="0">
                <a:latin typeface="Times New Roman"/>
                <a:cs typeface="Times New Roman"/>
              </a:rPr>
              <a:t> </a:t>
            </a:r>
            <a:r>
              <a:rPr lang="en-SG" sz="1200" dirty="0">
                <a:latin typeface="Courier New"/>
                <a:cs typeface="Courier New"/>
              </a:rPr>
              <a:t>=</a:t>
            </a:r>
            <a:r>
              <a:rPr lang="en-SG" sz="1200" dirty="0">
                <a:latin typeface="Times New Roman"/>
                <a:cs typeface="Times New Roman"/>
              </a:rPr>
              <a:t>  </a:t>
            </a:r>
            <a:r>
              <a:rPr lang="en-SG" altLang="zh-CN" sz="1200" b="1" spc="-5" dirty="0" err="1">
                <a:latin typeface="Courier New"/>
                <a:cs typeface="Courier New"/>
              </a:rPr>
              <a:t>TreeTraversal</a:t>
            </a:r>
            <a:r>
              <a:rPr lang="en-SG" sz="1200" b="1" spc="-5" dirty="0">
                <a:latin typeface="Courier New"/>
                <a:cs typeface="Courier New"/>
              </a:rPr>
              <a:t>(cur-&gt;right);</a:t>
            </a:r>
            <a:endParaRPr lang="en-SG" sz="1200" b="1" dirty="0">
              <a:latin typeface="Courier New"/>
              <a:cs typeface="Courier New"/>
            </a:endParaRPr>
          </a:p>
          <a:p>
            <a:pPr marL="0" lvl="1" indent="-457200">
              <a:lnSpc>
                <a:spcPct val="100000"/>
              </a:lnSpc>
              <a:spcBef>
                <a:spcPts val="300"/>
              </a:spcBef>
              <a:buNone/>
            </a:pPr>
            <a:r>
              <a:rPr lang="en-SG" sz="1200" spc="-5" dirty="0">
                <a:latin typeface="Courier New"/>
                <a:cs typeface="Courier New"/>
              </a:rPr>
              <a:t>    int c = max (L, R) + 1;</a:t>
            </a:r>
          </a:p>
          <a:p>
            <a:pPr marL="0" lvl="1" indent="-457200">
              <a:lnSpc>
                <a:spcPct val="100000"/>
              </a:lnSpc>
              <a:spcBef>
                <a:spcPts val="300"/>
              </a:spcBef>
              <a:buNone/>
            </a:pPr>
            <a:r>
              <a:rPr lang="en-SG" sz="1200" spc="-5" dirty="0">
                <a:latin typeface="Courier New"/>
                <a:cs typeface="Courier New"/>
              </a:rPr>
              <a:t>    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c;</a:t>
            </a:r>
            <a:endParaRPr lang="en-SG" sz="1200" dirty="0">
              <a:latin typeface="Courier New"/>
              <a:cs typeface="Courier New"/>
            </a:endParaRPr>
          </a:p>
          <a:p>
            <a:pPr marL="0" lvl="1" indent="-457200">
              <a:lnSpc>
                <a:spcPct val="100000"/>
              </a:lnSpc>
              <a:buNone/>
            </a:pPr>
            <a:r>
              <a:rPr lang="en-SG" sz="1200" dirty="0">
                <a:latin typeface="Courier New"/>
                <a:cs typeface="Courier New"/>
              </a:rPr>
              <a:t>}</a:t>
            </a:r>
          </a:p>
        </p:txBody>
      </p:sp>
      <p:cxnSp>
        <p:nvCxnSpPr>
          <p:cNvPr id="36" name="Straight Arrow Connector 35">
            <a:extLst>
              <a:ext uri="{FF2B5EF4-FFF2-40B4-BE49-F238E27FC236}">
                <a16:creationId xmlns:a16="http://schemas.microsoft.com/office/drawing/2014/main" id="{6FF4AD05-C9FE-4039-B135-DFCF3827BFCA}"/>
              </a:ext>
            </a:extLst>
          </p:cNvPr>
          <p:cNvCxnSpPr/>
          <p:nvPr/>
        </p:nvCxnSpPr>
        <p:spPr>
          <a:xfrm flipH="1">
            <a:off x="3964564" y="4293638"/>
            <a:ext cx="625033"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8D7E1F4-2BD8-4214-87D5-7D2B993EEA87}"/>
              </a:ext>
            </a:extLst>
          </p:cNvPr>
          <p:cNvCxnSpPr>
            <a:cxnSpLocks/>
          </p:cNvCxnSpPr>
          <p:nvPr/>
        </p:nvCxnSpPr>
        <p:spPr>
          <a:xfrm flipH="1">
            <a:off x="1536518" y="3074422"/>
            <a:ext cx="1" cy="113929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E3F76F60-6CF7-41EB-8390-0D715F22A4ED}"/>
              </a:ext>
            </a:extLst>
          </p:cNvPr>
          <p:cNvSpPr/>
          <p:nvPr/>
        </p:nvSpPr>
        <p:spPr>
          <a:xfrm>
            <a:off x="2877133" y="5554098"/>
            <a:ext cx="1955784" cy="22836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SG" sz="1200" b="1" dirty="0">
              <a:solidFill>
                <a:srgbClr val="FF0000"/>
              </a:solidFill>
            </a:endParaRPr>
          </a:p>
        </p:txBody>
      </p:sp>
      <p:sp>
        <p:nvSpPr>
          <p:cNvPr id="40" name="TextBox 39">
            <a:extLst>
              <a:ext uri="{FF2B5EF4-FFF2-40B4-BE49-F238E27FC236}">
                <a16:creationId xmlns:a16="http://schemas.microsoft.com/office/drawing/2014/main" id="{0184AAFB-E530-42F2-A2A3-FC2B3C0BFD1D}"/>
              </a:ext>
            </a:extLst>
          </p:cNvPr>
          <p:cNvSpPr txBox="1"/>
          <p:nvPr/>
        </p:nvSpPr>
        <p:spPr>
          <a:xfrm>
            <a:off x="4933247" y="4600990"/>
            <a:ext cx="2005906" cy="461665"/>
          </a:xfrm>
          <a:prstGeom prst="rect">
            <a:avLst/>
          </a:prstGeom>
          <a:solidFill>
            <a:schemeClr val="bg1"/>
          </a:solidFill>
        </p:spPr>
        <p:txBody>
          <a:bodyPr wrap="square">
            <a:spAutoFit/>
          </a:bodyPr>
          <a:lstStyle/>
          <a:p>
            <a:r>
              <a:rPr lang="en-SG" altLang="zh-CN" sz="1200" b="1" spc="-5" dirty="0">
                <a:solidFill>
                  <a:srgbClr val="FF0000"/>
                </a:solidFill>
                <a:latin typeface="Courier New"/>
                <a:cs typeface="Courier New"/>
              </a:rPr>
              <a:t>cur-&gt;left is null</a:t>
            </a:r>
          </a:p>
          <a:p>
            <a:r>
              <a:rPr lang="en-SG" sz="1200" b="1" spc="-5" dirty="0">
                <a:solidFill>
                  <a:srgbClr val="FF0000"/>
                </a:solidFill>
                <a:latin typeface="Courier New"/>
                <a:cs typeface="Courier New"/>
              </a:rPr>
              <a:t>return -1</a:t>
            </a:r>
            <a:endParaRPr lang="en-SG" sz="1200" b="1" dirty="0">
              <a:solidFill>
                <a:srgbClr val="FF0000"/>
              </a:solidFill>
            </a:endParaRPr>
          </a:p>
        </p:txBody>
      </p:sp>
      <p:sp>
        <p:nvSpPr>
          <p:cNvPr id="45" name="TextBox 44">
            <a:extLst>
              <a:ext uri="{FF2B5EF4-FFF2-40B4-BE49-F238E27FC236}">
                <a16:creationId xmlns:a16="http://schemas.microsoft.com/office/drawing/2014/main" id="{F0228F05-F989-48E9-AB48-1B5DC961D25B}"/>
              </a:ext>
            </a:extLst>
          </p:cNvPr>
          <p:cNvSpPr txBox="1"/>
          <p:nvPr/>
        </p:nvSpPr>
        <p:spPr>
          <a:xfrm>
            <a:off x="4933247" y="4600990"/>
            <a:ext cx="2005906" cy="461665"/>
          </a:xfrm>
          <a:prstGeom prst="rect">
            <a:avLst/>
          </a:prstGeom>
          <a:solidFill>
            <a:schemeClr val="bg1"/>
          </a:solidFill>
        </p:spPr>
        <p:txBody>
          <a:bodyPr wrap="square">
            <a:spAutoFit/>
          </a:bodyPr>
          <a:lstStyle/>
          <a:p>
            <a:r>
              <a:rPr lang="en-SG" altLang="zh-CN" sz="1200" b="1" spc="-5" dirty="0">
                <a:solidFill>
                  <a:srgbClr val="FF0000"/>
                </a:solidFill>
                <a:latin typeface="Courier New"/>
                <a:cs typeface="Courier New"/>
              </a:rPr>
              <a:t>cur-&gt;right is null</a:t>
            </a:r>
          </a:p>
          <a:p>
            <a:r>
              <a:rPr lang="en-SG" sz="1200" b="1" spc="-5" dirty="0">
                <a:solidFill>
                  <a:srgbClr val="FF0000"/>
                </a:solidFill>
                <a:latin typeface="Courier New"/>
                <a:cs typeface="Courier New"/>
              </a:rPr>
              <a:t>return -1</a:t>
            </a:r>
            <a:endParaRPr lang="en-SG" sz="1200" b="1" dirty="0">
              <a:solidFill>
                <a:srgbClr val="FF0000"/>
              </a:solidFill>
            </a:endParaRPr>
          </a:p>
        </p:txBody>
      </p:sp>
      <p:sp>
        <p:nvSpPr>
          <p:cNvPr id="50" name="TextBox 49">
            <a:extLst>
              <a:ext uri="{FF2B5EF4-FFF2-40B4-BE49-F238E27FC236}">
                <a16:creationId xmlns:a16="http://schemas.microsoft.com/office/drawing/2014/main" id="{9F434028-1608-4650-B36B-ED1EBCA28DF5}"/>
              </a:ext>
            </a:extLst>
          </p:cNvPr>
          <p:cNvSpPr txBox="1"/>
          <p:nvPr/>
        </p:nvSpPr>
        <p:spPr>
          <a:xfrm>
            <a:off x="2903843" y="5525819"/>
            <a:ext cx="614271"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L=-1</a:t>
            </a:r>
          </a:p>
        </p:txBody>
      </p:sp>
      <p:sp>
        <p:nvSpPr>
          <p:cNvPr id="51" name="TextBox 50">
            <a:extLst>
              <a:ext uri="{FF2B5EF4-FFF2-40B4-BE49-F238E27FC236}">
                <a16:creationId xmlns:a16="http://schemas.microsoft.com/office/drawing/2014/main" id="{47972F24-C738-4194-BBCF-35A4B90117C0}"/>
              </a:ext>
            </a:extLst>
          </p:cNvPr>
          <p:cNvSpPr txBox="1"/>
          <p:nvPr/>
        </p:nvSpPr>
        <p:spPr>
          <a:xfrm>
            <a:off x="3551719" y="5525819"/>
            <a:ext cx="614271"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R=-1</a:t>
            </a:r>
          </a:p>
        </p:txBody>
      </p:sp>
      <p:sp>
        <p:nvSpPr>
          <p:cNvPr id="52" name="TextBox 51">
            <a:extLst>
              <a:ext uri="{FF2B5EF4-FFF2-40B4-BE49-F238E27FC236}">
                <a16:creationId xmlns:a16="http://schemas.microsoft.com/office/drawing/2014/main" id="{0E0F33DB-BF7A-4768-B770-8BB6C4E67ECE}"/>
              </a:ext>
            </a:extLst>
          </p:cNvPr>
          <p:cNvSpPr txBox="1"/>
          <p:nvPr/>
        </p:nvSpPr>
        <p:spPr>
          <a:xfrm>
            <a:off x="4198911" y="5525819"/>
            <a:ext cx="614271"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c=0</a:t>
            </a:r>
          </a:p>
        </p:txBody>
      </p:sp>
      <p:cxnSp>
        <p:nvCxnSpPr>
          <p:cNvPr id="66" name="Connector: Elbow 65">
            <a:extLst>
              <a:ext uri="{FF2B5EF4-FFF2-40B4-BE49-F238E27FC236}">
                <a16:creationId xmlns:a16="http://schemas.microsoft.com/office/drawing/2014/main" id="{7752EDCD-9788-4617-9447-DDDE58EF5C7B}"/>
              </a:ext>
            </a:extLst>
          </p:cNvPr>
          <p:cNvCxnSpPr>
            <a:cxnSpLocks/>
            <a:stCxn id="35" idx="3"/>
            <a:endCxn id="30" idx="3"/>
          </p:cNvCxnSpPr>
          <p:nvPr/>
        </p:nvCxnSpPr>
        <p:spPr>
          <a:xfrm flipH="1" flipV="1">
            <a:off x="4763083" y="3235716"/>
            <a:ext cx="100314" cy="1757918"/>
          </a:xfrm>
          <a:prstGeom prst="bentConnector3">
            <a:avLst>
              <a:gd name="adj1" fmla="val -227884"/>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407857D0-DCF4-4589-B184-7178C2BD007A}"/>
              </a:ext>
            </a:extLst>
          </p:cNvPr>
          <p:cNvSpPr txBox="1"/>
          <p:nvPr/>
        </p:nvSpPr>
        <p:spPr>
          <a:xfrm>
            <a:off x="5137197" y="3843956"/>
            <a:ext cx="186487"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0</a:t>
            </a:r>
          </a:p>
        </p:txBody>
      </p:sp>
      <p:sp>
        <p:nvSpPr>
          <p:cNvPr id="69" name="TextBox 68">
            <a:extLst>
              <a:ext uri="{FF2B5EF4-FFF2-40B4-BE49-F238E27FC236}">
                <a16:creationId xmlns:a16="http://schemas.microsoft.com/office/drawing/2014/main" id="{3F90BB53-BD36-4200-A86D-BFC4CDFCA62C}"/>
              </a:ext>
            </a:extLst>
          </p:cNvPr>
          <p:cNvSpPr txBox="1"/>
          <p:nvPr/>
        </p:nvSpPr>
        <p:spPr>
          <a:xfrm>
            <a:off x="6191149" y="2337078"/>
            <a:ext cx="186487" cy="307777"/>
          </a:xfrm>
          <a:prstGeom prst="rect">
            <a:avLst/>
          </a:prstGeom>
          <a:noFill/>
        </p:spPr>
        <p:txBody>
          <a:bodyPr wrap="square" rtlCol="0">
            <a:spAutoFit/>
          </a:bodyPr>
          <a:lstStyle/>
          <a:p>
            <a:pPr algn="ctr"/>
            <a:r>
              <a:rPr lang="en-SG" sz="1400" b="1" dirty="0">
                <a:solidFill>
                  <a:srgbClr val="FF0000"/>
                </a:solidFill>
                <a:latin typeface="Courier New" panose="02070309020205020404" pitchFamily="49" charset="0"/>
                <a:cs typeface="Courier New" panose="02070309020205020404" pitchFamily="49" charset="0"/>
              </a:rPr>
              <a:t>0</a:t>
            </a:r>
          </a:p>
        </p:txBody>
      </p:sp>
      <p:sp>
        <p:nvSpPr>
          <p:cNvPr id="70" name="Rectangle 69">
            <a:extLst>
              <a:ext uri="{FF2B5EF4-FFF2-40B4-BE49-F238E27FC236}">
                <a16:creationId xmlns:a16="http://schemas.microsoft.com/office/drawing/2014/main" id="{501F53BA-99BF-4BFB-8CD4-8D954C3FC6B0}"/>
              </a:ext>
            </a:extLst>
          </p:cNvPr>
          <p:cNvSpPr/>
          <p:nvPr/>
        </p:nvSpPr>
        <p:spPr>
          <a:xfrm>
            <a:off x="2776819" y="3795862"/>
            <a:ext cx="1955784" cy="22836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SG" sz="1200" b="1" dirty="0">
              <a:solidFill>
                <a:srgbClr val="FF0000"/>
              </a:solidFill>
            </a:endParaRPr>
          </a:p>
        </p:txBody>
      </p:sp>
      <p:sp>
        <p:nvSpPr>
          <p:cNvPr id="71" name="TextBox 70">
            <a:extLst>
              <a:ext uri="{FF2B5EF4-FFF2-40B4-BE49-F238E27FC236}">
                <a16:creationId xmlns:a16="http://schemas.microsoft.com/office/drawing/2014/main" id="{88CE6DE2-E11D-4029-9180-F83BC2E06F32}"/>
              </a:ext>
            </a:extLst>
          </p:cNvPr>
          <p:cNvSpPr txBox="1"/>
          <p:nvPr/>
        </p:nvSpPr>
        <p:spPr>
          <a:xfrm>
            <a:off x="2803529" y="3767583"/>
            <a:ext cx="614271"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L=0</a:t>
            </a:r>
          </a:p>
        </p:txBody>
      </p:sp>
      <p:sp>
        <p:nvSpPr>
          <p:cNvPr id="74" name="TextBox 73">
            <a:extLst>
              <a:ext uri="{FF2B5EF4-FFF2-40B4-BE49-F238E27FC236}">
                <a16:creationId xmlns:a16="http://schemas.microsoft.com/office/drawing/2014/main" id="{64C37FB9-46B0-4696-90C0-97DD3021F778}"/>
              </a:ext>
            </a:extLst>
          </p:cNvPr>
          <p:cNvSpPr txBox="1"/>
          <p:nvPr/>
        </p:nvSpPr>
        <p:spPr>
          <a:xfrm>
            <a:off x="3410180" y="3767583"/>
            <a:ext cx="614271"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R=0</a:t>
            </a:r>
          </a:p>
        </p:txBody>
      </p:sp>
      <p:sp>
        <p:nvSpPr>
          <p:cNvPr id="75" name="TextBox 74">
            <a:extLst>
              <a:ext uri="{FF2B5EF4-FFF2-40B4-BE49-F238E27FC236}">
                <a16:creationId xmlns:a16="http://schemas.microsoft.com/office/drawing/2014/main" id="{2A02BC5C-CA1D-4929-BBE9-A780787D523A}"/>
              </a:ext>
            </a:extLst>
          </p:cNvPr>
          <p:cNvSpPr txBox="1"/>
          <p:nvPr/>
        </p:nvSpPr>
        <p:spPr>
          <a:xfrm>
            <a:off x="4057372" y="3767583"/>
            <a:ext cx="614271"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c=1</a:t>
            </a:r>
          </a:p>
        </p:txBody>
      </p:sp>
      <p:sp>
        <p:nvSpPr>
          <p:cNvPr id="80" name="Content Placeholder 2">
            <a:extLst>
              <a:ext uri="{FF2B5EF4-FFF2-40B4-BE49-F238E27FC236}">
                <a16:creationId xmlns:a16="http://schemas.microsoft.com/office/drawing/2014/main" id="{6D80AE90-DACC-4B5E-AF59-1B15D06E9F8A}"/>
              </a:ext>
            </a:extLst>
          </p:cNvPr>
          <p:cNvSpPr txBox="1">
            <a:spLocks/>
          </p:cNvSpPr>
          <p:nvPr/>
        </p:nvSpPr>
        <p:spPr>
          <a:xfrm>
            <a:off x="298900" y="4164209"/>
            <a:ext cx="4564497" cy="1638609"/>
          </a:xfrm>
          <a:prstGeom prst="rect">
            <a:avLst/>
          </a:prstGeom>
          <a:solidFill>
            <a:schemeClr val="bg1"/>
          </a:solidFill>
          <a:ln w="19050">
            <a:solidFill>
              <a:srgbClr val="7030A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457200">
              <a:lnSpc>
                <a:spcPct val="100000"/>
              </a:lnSpc>
              <a:buNone/>
            </a:pPr>
            <a:r>
              <a:rPr lang="en-SG" sz="1200" dirty="0">
                <a:solidFill>
                  <a:prstClr val="black"/>
                </a:solidFill>
                <a:latin typeface="Courier New" panose="02070309020205020404" pitchFamily="49" charset="0"/>
                <a:cs typeface="Courier New" panose="02070309020205020404" pitchFamily="49" charset="0"/>
              </a:rPr>
              <a:t>int </a:t>
            </a:r>
            <a:r>
              <a:rPr lang="en-SG" sz="1200" b="1" dirty="0" err="1">
                <a:solidFill>
                  <a:srgbClr val="7030A0"/>
                </a:solidFill>
                <a:latin typeface="Courier New" panose="02070309020205020404" pitchFamily="49" charset="0"/>
                <a:cs typeface="Courier New" panose="02070309020205020404" pitchFamily="49" charset="0"/>
              </a:rPr>
              <a:t>TreeTraversal</a:t>
            </a:r>
            <a:r>
              <a:rPr lang="en-SG" sz="1200" dirty="0">
                <a:solidFill>
                  <a:prstClr val="black"/>
                </a:solidFill>
                <a:latin typeface="Courier New" panose="02070309020205020404" pitchFamily="49" charset="0"/>
                <a:cs typeface="Courier New" panose="02070309020205020404" pitchFamily="49" charset="0"/>
              </a:rPr>
              <a:t>(</a:t>
            </a:r>
            <a:r>
              <a:rPr lang="en-SG" sz="1200" dirty="0" err="1">
                <a:solidFill>
                  <a:prstClr val="black"/>
                </a:solidFill>
                <a:latin typeface="Courier New" panose="02070309020205020404" pitchFamily="49" charset="0"/>
                <a:cs typeface="Courier New" panose="02070309020205020404" pitchFamily="49" charset="0"/>
              </a:rPr>
              <a:t>BTNode</a:t>
            </a:r>
            <a:r>
              <a:rPr lang="en-SG" sz="1200" dirty="0">
                <a:solidFill>
                  <a:prstClr val="black"/>
                </a:solidFill>
                <a:latin typeface="Courier New" panose="02070309020205020404" pitchFamily="49" charset="0"/>
                <a:cs typeface="Courier New" panose="02070309020205020404" pitchFamily="49" charset="0"/>
              </a:rPr>
              <a:t> *cur){</a:t>
            </a:r>
          </a:p>
          <a:p>
            <a:pPr marL="0" lvl="1" indent="-45720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if(cur == NULL) </a:t>
            </a:r>
            <a:r>
              <a:rPr lang="en-SG" sz="1200" spc="-5" dirty="0">
                <a:latin typeface="Courier New"/>
                <a:cs typeface="Courier New"/>
              </a:rPr>
              <a:t>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-1;</a:t>
            </a:r>
            <a:endParaRPr lang="en-SG" sz="1200" dirty="0">
              <a:latin typeface="Courier New"/>
              <a:cs typeface="Courier New"/>
            </a:endParaRPr>
          </a:p>
          <a:p>
            <a:pPr marL="0" lvl="1" indent="-457200">
              <a:lnSpc>
                <a:spcPct val="100000"/>
              </a:lnSpc>
              <a:spcBef>
                <a:spcPts val="300"/>
              </a:spcBef>
              <a:buNone/>
            </a:pPr>
            <a:r>
              <a:rPr lang="en-SG" sz="1200" dirty="0">
                <a:latin typeface="Courier New"/>
                <a:cs typeface="Courier New"/>
              </a:rPr>
              <a:t>    int</a:t>
            </a:r>
            <a:r>
              <a:rPr lang="en-SG" sz="1200" dirty="0">
                <a:latin typeface="Times New Roman"/>
                <a:cs typeface="Times New Roman"/>
              </a:rPr>
              <a:t> </a:t>
            </a:r>
            <a:r>
              <a:rPr lang="en-SG" sz="1200" dirty="0">
                <a:latin typeface="Courier New"/>
                <a:cs typeface="Courier New"/>
              </a:rPr>
              <a:t>L</a:t>
            </a:r>
            <a:r>
              <a:rPr lang="en-SG" sz="1200" dirty="0">
                <a:latin typeface="Times New Roman"/>
                <a:cs typeface="Times New Roman"/>
              </a:rPr>
              <a:t> </a:t>
            </a:r>
            <a:r>
              <a:rPr lang="en-SG" sz="1200" dirty="0">
                <a:latin typeface="Courier New"/>
                <a:cs typeface="Courier New"/>
              </a:rPr>
              <a:t>=</a:t>
            </a:r>
            <a:r>
              <a:rPr lang="en-SG" sz="1200" dirty="0">
                <a:latin typeface="Times New Roman"/>
                <a:cs typeface="Times New Roman"/>
              </a:rPr>
              <a:t>  </a:t>
            </a:r>
            <a:r>
              <a:rPr lang="en-SG" sz="1200" b="1" spc="-5" dirty="0" err="1">
                <a:latin typeface="Courier New"/>
                <a:cs typeface="Courier New"/>
              </a:rPr>
              <a:t>TreeTraversal</a:t>
            </a:r>
            <a:r>
              <a:rPr lang="en-SG" sz="1200" b="1" spc="-5" dirty="0">
                <a:latin typeface="Courier New"/>
                <a:cs typeface="Courier New"/>
              </a:rPr>
              <a:t>(cur-&gt;left);</a:t>
            </a:r>
            <a:endParaRPr lang="en-SG" sz="1200" b="1" dirty="0">
              <a:latin typeface="Courier New"/>
              <a:cs typeface="Courier New"/>
            </a:endParaRPr>
          </a:p>
          <a:p>
            <a:pPr marL="0" lvl="1" indent="-457200">
              <a:lnSpc>
                <a:spcPct val="100000"/>
              </a:lnSpc>
              <a:spcBef>
                <a:spcPts val="300"/>
              </a:spcBef>
              <a:buNone/>
            </a:pPr>
            <a:r>
              <a:rPr lang="en-SG" sz="1200" dirty="0">
                <a:latin typeface="Courier New"/>
                <a:cs typeface="Courier New"/>
              </a:rPr>
              <a:t>    int</a:t>
            </a:r>
            <a:r>
              <a:rPr lang="en-SG" sz="1200" dirty="0">
                <a:latin typeface="Times New Roman"/>
                <a:cs typeface="Times New Roman"/>
              </a:rPr>
              <a:t> </a:t>
            </a:r>
            <a:r>
              <a:rPr lang="en-SG" sz="1200" dirty="0">
                <a:latin typeface="Courier New"/>
                <a:cs typeface="Courier New"/>
              </a:rPr>
              <a:t>R</a:t>
            </a:r>
            <a:r>
              <a:rPr lang="en-SG" sz="1200" dirty="0">
                <a:latin typeface="Times New Roman"/>
                <a:cs typeface="Times New Roman"/>
              </a:rPr>
              <a:t> </a:t>
            </a:r>
            <a:r>
              <a:rPr lang="en-SG" sz="1200" dirty="0">
                <a:latin typeface="Courier New"/>
                <a:cs typeface="Courier New"/>
              </a:rPr>
              <a:t>=</a:t>
            </a:r>
            <a:r>
              <a:rPr lang="en-SG" sz="1200" dirty="0">
                <a:latin typeface="Times New Roman"/>
                <a:cs typeface="Times New Roman"/>
              </a:rPr>
              <a:t>  </a:t>
            </a:r>
            <a:r>
              <a:rPr lang="en-SG" altLang="zh-CN" sz="1200" b="1" spc="-5" dirty="0" err="1">
                <a:latin typeface="Courier New"/>
                <a:cs typeface="Courier New"/>
              </a:rPr>
              <a:t>TreeTraversal</a:t>
            </a:r>
            <a:r>
              <a:rPr lang="en-SG" sz="1200" b="1" spc="-5" dirty="0">
                <a:latin typeface="Courier New"/>
                <a:cs typeface="Courier New"/>
              </a:rPr>
              <a:t>(cur-&gt;right);</a:t>
            </a:r>
            <a:endParaRPr lang="en-SG" sz="1200" b="1" dirty="0">
              <a:latin typeface="Courier New"/>
              <a:cs typeface="Courier New"/>
            </a:endParaRPr>
          </a:p>
          <a:p>
            <a:pPr marL="0" lvl="1" indent="-457200">
              <a:lnSpc>
                <a:spcPct val="100000"/>
              </a:lnSpc>
              <a:spcBef>
                <a:spcPts val="300"/>
              </a:spcBef>
              <a:buNone/>
            </a:pPr>
            <a:r>
              <a:rPr lang="en-SG" sz="1200" spc="-5" dirty="0">
                <a:latin typeface="Courier New"/>
                <a:cs typeface="Courier New"/>
              </a:rPr>
              <a:t>    int c = max (L, R) + 1;</a:t>
            </a:r>
          </a:p>
          <a:p>
            <a:pPr marL="0" lvl="1" indent="-457200">
              <a:lnSpc>
                <a:spcPct val="100000"/>
              </a:lnSpc>
              <a:spcBef>
                <a:spcPts val="300"/>
              </a:spcBef>
              <a:buNone/>
            </a:pPr>
            <a:r>
              <a:rPr lang="en-SG" sz="1200" spc="-5" dirty="0">
                <a:latin typeface="Courier New"/>
                <a:cs typeface="Courier New"/>
              </a:rPr>
              <a:t>    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c;</a:t>
            </a:r>
            <a:endParaRPr lang="en-SG" sz="1200" dirty="0">
              <a:latin typeface="Courier New"/>
              <a:cs typeface="Courier New"/>
            </a:endParaRPr>
          </a:p>
          <a:p>
            <a:pPr marL="0" lvl="1" indent="-457200">
              <a:lnSpc>
                <a:spcPct val="100000"/>
              </a:lnSpc>
              <a:buNone/>
            </a:pPr>
            <a:r>
              <a:rPr lang="en-SG" sz="1200" dirty="0">
                <a:latin typeface="Courier New"/>
                <a:cs typeface="Courier New"/>
              </a:rPr>
              <a:t>}</a:t>
            </a:r>
          </a:p>
        </p:txBody>
      </p:sp>
      <p:cxnSp>
        <p:nvCxnSpPr>
          <p:cNvPr id="81" name="Straight Arrow Connector 80">
            <a:extLst>
              <a:ext uri="{FF2B5EF4-FFF2-40B4-BE49-F238E27FC236}">
                <a16:creationId xmlns:a16="http://schemas.microsoft.com/office/drawing/2014/main" id="{0C06FC2D-8EA1-48F4-8E99-69522FE63FF5}"/>
              </a:ext>
            </a:extLst>
          </p:cNvPr>
          <p:cNvCxnSpPr/>
          <p:nvPr/>
        </p:nvCxnSpPr>
        <p:spPr>
          <a:xfrm flipH="1">
            <a:off x="3964564" y="4283518"/>
            <a:ext cx="625033"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198C13A8-D23A-483B-B4F4-53B5662119B4}"/>
              </a:ext>
            </a:extLst>
          </p:cNvPr>
          <p:cNvCxnSpPr>
            <a:cxnSpLocks/>
          </p:cNvCxnSpPr>
          <p:nvPr/>
        </p:nvCxnSpPr>
        <p:spPr>
          <a:xfrm>
            <a:off x="1536519" y="3318510"/>
            <a:ext cx="0" cy="88508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C5144621-1F5C-43C8-B540-7BC679A49F34}"/>
              </a:ext>
            </a:extLst>
          </p:cNvPr>
          <p:cNvSpPr/>
          <p:nvPr/>
        </p:nvSpPr>
        <p:spPr>
          <a:xfrm>
            <a:off x="2877133" y="5543978"/>
            <a:ext cx="1955784" cy="22836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SG" sz="1200" b="1" dirty="0">
              <a:solidFill>
                <a:srgbClr val="FF0000"/>
              </a:solidFill>
            </a:endParaRPr>
          </a:p>
        </p:txBody>
      </p:sp>
      <p:sp>
        <p:nvSpPr>
          <p:cNvPr id="84" name="TextBox 83">
            <a:extLst>
              <a:ext uri="{FF2B5EF4-FFF2-40B4-BE49-F238E27FC236}">
                <a16:creationId xmlns:a16="http://schemas.microsoft.com/office/drawing/2014/main" id="{4843CA2C-2A54-4FED-8013-CE4A72083017}"/>
              </a:ext>
            </a:extLst>
          </p:cNvPr>
          <p:cNvSpPr txBox="1"/>
          <p:nvPr/>
        </p:nvSpPr>
        <p:spPr>
          <a:xfrm>
            <a:off x="4933247" y="4590870"/>
            <a:ext cx="2005906" cy="461665"/>
          </a:xfrm>
          <a:prstGeom prst="rect">
            <a:avLst/>
          </a:prstGeom>
          <a:solidFill>
            <a:schemeClr val="bg1"/>
          </a:solidFill>
        </p:spPr>
        <p:txBody>
          <a:bodyPr wrap="square">
            <a:spAutoFit/>
          </a:bodyPr>
          <a:lstStyle/>
          <a:p>
            <a:r>
              <a:rPr lang="en-SG" altLang="zh-CN" sz="1200" b="1" spc="-5" dirty="0">
                <a:solidFill>
                  <a:srgbClr val="FF0000"/>
                </a:solidFill>
                <a:latin typeface="Courier New"/>
                <a:cs typeface="Courier New"/>
              </a:rPr>
              <a:t>cur-&gt;left is null</a:t>
            </a:r>
          </a:p>
          <a:p>
            <a:r>
              <a:rPr lang="en-SG" sz="1200" b="1" spc="-5" dirty="0">
                <a:solidFill>
                  <a:srgbClr val="FF0000"/>
                </a:solidFill>
                <a:latin typeface="Courier New"/>
                <a:cs typeface="Courier New"/>
              </a:rPr>
              <a:t>return -1</a:t>
            </a:r>
            <a:endParaRPr lang="en-SG" sz="1200" b="1" dirty="0">
              <a:solidFill>
                <a:srgbClr val="FF0000"/>
              </a:solidFill>
            </a:endParaRPr>
          </a:p>
        </p:txBody>
      </p:sp>
      <p:sp>
        <p:nvSpPr>
          <p:cNvPr id="85" name="TextBox 84">
            <a:extLst>
              <a:ext uri="{FF2B5EF4-FFF2-40B4-BE49-F238E27FC236}">
                <a16:creationId xmlns:a16="http://schemas.microsoft.com/office/drawing/2014/main" id="{2F67EDCE-4693-43A1-8F6F-2CAEE9D226A1}"/>
              </a:ext>
            </a:extLst>
          </p:cNvPr>
          <p:cNvSpPr txBox="1"/>
          <p:nvPr/>
        </p:nvSpPr>
        <p:spPr>
          <a:xfrm>
            <a:off x="4933247" y="4590870"/>
            <a:ext cx="2005906" cy="461665"/>
          </a:xfrm>
          <a:prstGeom prst="rect">
            <a:avLst/>
          </a:prstGeom>
          <a:solidFill>
            <a:schemeClr val="bg1"/>
          </a:solidFill>
        </p:spPr>
        <p:txBody>
          <a:bodyPr wrap="square">
            <a:spAutoFit/>
          </a:bodyPr>
          <a:lstStyle/>
          <a:p>
            <a:r>
              <a:rPr lang="en-SG" altLang="zh-CN" sz="1200" b="1" spc="-5" dirty="0">
                <a:solidFill>
                  <a:srgbClr val="FF0000"/>
                </a:solidFill>
                <a:latin typeface="Courier New"/>
                <a:cs typeface="Courier New"/>
              </a:rPr>
              <a:t>cur-&gt;right is null</a:t>
            </a:r>
          </a:p>
          <a:p>
            <a:r>
              <a:rPr lang="en-SG" sz="1200" b="1" spc="-5" dirty="0">
                <a:solidFill>
                  <a:srgbClr val="FF0000"/>
                </a:solidFill>
                <a:latin typeface="Courier New"/>
                <a:cs typeface="Courier New"/>
              </a:rPr>
              <a:t>return -1</a:t>
            </a:r>
            <a:endParaRPr lang="en-SG" sz="1200" b="1" dirty="0">
              <a:solidFill>
                <a:srgbClr val="FF0000"/>
              </a:solidFill>
            </a:endParaRPr>
          </a:p>
        </p:txBody>
      </p:sp>
      <p:sp>
        <p:nvSpPr>
          <p:cNvPr id="86" name="TextBox 85">
            <a:extLst>
              <a:ext uri="{FF2B5EF4-FFF2-40B4-BE49-F238E27FC236}">
                <a16:creationId xmlns:a16="http://schemas.microsoft.com/office/drawing/2014/main" id="{5AC253BB-A21A-4CED-9438-325A6B7628C6}"/>
              </a:ext>
            </a:extLst>
          </p:cNvPr>
          <p:cNvSpPr txBox="1"/>
          <p:nvPr/>
        </p:nvSpPr>
        <p:spPr>
          <a:xfrm>
            <a:off x="2903843" y="5515699"/>
            <a:ext cx="614271"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L=-1</a:t>
            </a:r>
          </a:p>
        </p:txBody>
      </p:sp>
      <p:sp>
        <p:nvSpPr>
          <p:cNvPr id="87" name="TextBox 86">
            <a:extLst>
              <a:ext uri="{FF2B5EF4-FFF2-40B4-BE49-F238E27FC236}">
                <a16:creationId xmlns:a16="http://schemas.microsoft.com/office/drawing/2014/main" id="{1E2440DF-51E7-4C4C-A128-D4D2C9330D8E}"/>
              </a:ext>
            </a:extLst>
          </p:cNvPr>
          <p:cNvSpPr txBox="1"/>
          <p:nvPr/>
        </p:nvSpPr>
        <p:spPr>
          <a:xfrm>
            <a:off x="3551719" y="5515699"/>
            <a:ext cx="614271"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R=-1</a:t>
            </a:r>
          </a:p>
        </p:txBody>
      </p:sp>
      <p:sp>
        <p:nvSpPr>
          <p:cNvPr id="88" name="TextBox 87">
            <a:extLst>
              <a:ext uri="{FF2B5EF4-FFF2-40B4-BE49-F238E27FC236}">
                <a16:creationId xmlns:a16="http://schemas.microsoft.com/office/drawing/2014/main" id="{701D0A54-0BB1-484C-AA5F-E5FC47C4571B}"/>
              </a:ext>
            </a:extLst>
          </p:cNvPr>
          <p:cNvSpPr txBox="1"/>
          <p:nvPr/>
        </p:nvSpPr>
        <p:spPr>
          <a:xfrm>
            <a:off x="4198911" y="5515699"/>
            <a:ext cx="614271"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c=0</a:t>
            </a:r>
          </a:p>
        </p:txBody>
      </p:sp>
      <p:sp>
        <p:nvSpPr>
          <p:cNvPr id="89" name="TextBox 88">
            <a:extLst>
              <a:ext uri="{FF2B5EF4-FFF2-40B4-BE49-F238E27FC236}">
                <a16:creationId xmlns:a16="http://schemas.microsoft.com/office/drawing/2014/main" id="{033F0C16-80D2-43F5-8963-6FE10A3FBD2F}"/>
              </a:ext>
            </a:extLst>
          </p:cNvPr>
          <p:cNvSpPr txBox="1"/>
          <p:nvPr/>
        </p:nvSpPr>
        <p:spPr>
          <a:xfrm>
            <a:off x="7185904" y="2337078"/>
            <a:ext cx="186487" cy="307777"/>
          </a:xfrm>
          <a:prstGeom prst="rect">
            <a:avLst/>
          </a:prstGeom>
          <a:noFill/>
        </p:spPr>
        <p:txBody>
          <a:bodyPr wrap="square" rtlCol="0">
            <a:spAutoFit/>
          </a:bodyPr>
          <a:lstStyle/>
          <a:p>
            <a:pPr algn="ctr"/>
            <a:r>
              <a:rPr lang="en-SG" sz="1400" b="1" dirty="0">
                <a:solidFill>
                  <a:srgbClr val="FF0000"/>
                </a:solidFill>
                <a:latin typeface="Courier New" panose="02070309020205020404" pitchFamily="49" charset="0"/>
                <a:cs typeface="Courier New" panose="02070309020205020404" pitchFamily="49" charset="0"/>
              </a:rPr>
              <a:t>0</a:t>
            </a:r>
          </a:p>
        </p:txBody>
      </p:sp>
      <p:cxnSp>
        <p:nvCxnSpPr>
          <p:cNvPr id="101" name="Connector: Elbow 100">
            <a:extLst>
              <a:ext uri="{FF2B5EF4-FFF2-40B4-BE49-F238E27FC236}">
                <a16:creationId xmlns:a16="http://schemas.microsoft.com/office/drawing/2014/main" id="{82FA86DF-4089-45B9-BA72-08ACBB5E5E85}"/>
              </a:ext>
            </a:extLst>
          </p:cNvPr>
          <p:cNvCxnSpPr>
            <a:cxnSpLocks/>
            <a:stCxn id="30" idx="3"/>
            <a:endCxn id="3" idx="3"/>
          </p:cNvCxnSpPr>
          <p:nvPr/>
        </p:nvCxnSpPr>
        <p:spPr>
          <a:xfrm flipH="1" flipV="1">
            <a:off x="4641163" y="1477798"/>
            <a:ext cx="121920" cy="1757918"/>
          </a:xfrm>
          <a:prstGeom prst="bentConnector3">
            <a:avLst>
              <a:gd name="adj1" fmla="val -1875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2B1E1718-B1A9-4834-A6E7-8589298918C0}"/>
              </a:ext>
            </a:extLst>
          </p:cNvPr>
          <p:cNvSpPr txBox="1"/>
          <p:nvPr/>
        </p:nvSpPr>
        <p:spPr>
          <a:xfrm>
            <a:off x="5045471" y="2213967"/>
            <a:ext cx="186487"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1</a:t>
            </a:r>
          </a:p>
        </p:txBody>
      </p:sp>
      <p:sp>
        <p:nvSpPr>
          <p:cNvPr id="113" name="Rectangle 112">
            <a:extLst>
              <a:ext uri="{FF2B5EF4-FFF2-40B4-BE49-F238E27FC236}">
                <a16:creationId xmlns:a16="http://schemas.microsoft.com/office/drawing/2014/main" id="{5BFE85CC-7C71-41CB-BB3B-DEB19DAF77B0}"/>
              </a:ext>
            </a:extLst>
          </p:cNvPr>
          <p:cNvSpPr/>
          <p:nvPr/>
        </p:nvSpPr>
        <p:spPr>
          <a:xfrm>
            <a:off x="2654747" y="2041986"/>
            <a:ext cx="1955784" cy="22836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SG" sz="1200" b="1" dirty="0">
              <a:solidFill>
                <a:srgbClr val="FF0000"/>
              </a:solidFill>
            </a:endParaRPr>
          </a:p>
        </p:txBody>
      </p:sp>
      <p:sp>
        <p:nvSpPr>
          <p:cNvPr id="114" name="TextBox 113">
            <a:extLst>
              <a:ext uri="{FF2B5EF4-FFF2-40B4-BE49-F238E27FC236}">
                <a16:creationId xmlns:a16="http://schemas.microsoft.com/office/drawing/2014/main" id="{F4D0FB3D-7CC4-409D-862C-36A9E2CC439D}"/>
              </a:ext>
            </a:extLst>
          </p:cNvPr>
          <p:cNvSpPr txBox="1"/>
          <p:nvPr/>
        </p:nvSpPr>
        <p:spPr>
          <a:xfrm>
            <a:off x="2681457" y="2013707"/>
            <a:ext cx="614271"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L=1</a:t>
            </a:r>
          </a:p>
        </p:txBody>
      </p:sp>
      <p:sp>
        <p:nvSpPr>
          <p:cNvPr id="115" name="TextBox 114">
            <a:extLst>
              <a:ext uri="{FF2B5EF4-FFF2-40B4-BE49-F238E27FC236}">
                <a16:creationId xmlns:a16="http://schemas.microsoft.com/office/drawing/2014/main" id="{A98288E7-ADEB-4236-9593-3B52268599F9}"/>
              </a:ext>
            </a:extLst>
          </p:cNvPr>
          <p:cNvSpPr txBox="1"/>
          <p:nvPr/>
        </p:nvSpPr>
        <p:spPr>
          <a:xfrm>
            <a:off x="6696799" y="1790586"/>
            <a:ext cx="186487" cy="307777"/>
          </a:xfrm>
          <a:prstGeom prst="rect">
            <a:avLst/>
          </a:prstGeom>
          <a:noFill/>
        </p:spPr>
        <p:txBody>
          <a:bodyPr wrap="square" rtlCol="0">
            <a:spAutoFit/>
          </a:bodyPr>
          <a:lstStyle/>
          <a:p>
            <a:pPr algn="ctr"/>
            <a:r>
              <a:rPr lang="en-SG" sz="1400" b="1" dirty="0">
                <a:solidFill>
                  <a:srgbClr val="FF0000"/>
                </a:solidFill>
                <a:latin typeface="Courier New" panose="02070309020205020404" pitchFamily="49" charset="0"/>
                <a:cs typeface="Courier New" panose="02070309020205020404" pitchFamily="49" charset="0"/>
              </a:rPr>
              <a:t>1</a:t>
            </a:r>
          </a:p>
        </p:txBody>
      </p:sp>
    </p:spTree>
    <p:extLst>
      <p:ext uri="{BB962C8B-B14F-4D97-AF65-F5344CB8AC3E}">
        <p14:creationId xmlns:p14="http://schemas.microsoft.com/office/powerpoint/2010/main" val="4049821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 presetClass="emph" presetSubtype="2" fill="hold" nodeType="withEffect">
                                  <p:stCondLst>
                                    <p:cond delay="0"/>
                                  </p:stCondLst>
                                  <p:childTnLst>
                                    <p:animClr clrSpc="rgb" dir="cw">
                                      <p:cBhvr>
                                        <p:cTn id="9" dur="500" fill="hold"/>
                                        <p:tgtEl>
                                          <p:spTgt spid="5"/>
                                        </p:tgtEl>
                                        <p:attrNameLst>
                                          <p:attrName>fillcolor</p:attrName>
                                        </p:attrNameLst>
                                      </p:cBhvr>
                                      <p:to>
                                        <a:srgbClr val="C00000"/>
                                      </p:to>
                                    </p:animClr>
                                    <p:set>
                                      <p:cBhvr>
                                        <p:cTn id="10" dur="500" fill="hold"/>
                                        <p:tgtEl>
                                          <p:spTgt spid="5"/>
                                        </p:tgtEl>
                                        <p:attrNameLst>
                                          <p:attrName>fill.type</p:attrName>
                                        </p:attrNameLst>
                                      </p:cBhvr>
                                      <p:to>
                                        <p:strVal val="solid"/>
                                      </p:to>
                                    </p:set>
                                    <p:set>
                                      <p:cBhvr>
                                        <p:cTn id="11" dur="500" fill="hold"/>
                                        <p:tgtEl>
                                          <p:spTgt spid="5"/>
                                        </p:tgtEl>
                                        <p:attrNameLst>
                                          <p:attrName>fill.on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2.77778E-6 4.07407E-6 L -0.00052 0.06736 " pathEditMode="relative" rAng="0" ptsTypes="AA">
                                      <p:cBhvr>
                                        <p:cTn id="15" dur="500" fill="hold"/>
                                        <p:tgtEl>
                                          <p:spTgt spid="27"/>
                                        </p:tgtEl>
                                        <p:attrNameLst>
                                          <p:attrName>ppt_x</p:attrName>
                                          <p:attrName>ppt_y</p:attrName>
                                        </p:attrNameLst>
                                      </p:cBhvr>
                                      <p:rCtr x="-35" y="3356"/>
                                    </p:animMotion>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 presetClass="emph" presetSubtype="2" fill="hold" nodeType="withEffect">
                                  <p:stCondLst>
                                    <p:cond delay="0"/>
                                  </p:stCondLst>
                                  <p:childTnLst>
                                    <p:animClr clrSpc="rgb" dir="cw">
                                      <p:cBhvr>
                                        <p:cTn id="30" dur="500" fill="hold"/>
                                        <p:tgtEl>
                                          <p:spTgt spid="6"/>
                                        </p:tgtEl>
                                        <p:attrNameLst>
                                          <p:attrName>fillcolor</p:attrName>
                                        </p:attrNameLst>
                                      </p:cBhvr>
                                      <p:to>
                                        <a:srgbClr val="00B050"/>
                                      </p:to>
                                    </p:animClr>
                                    <p:set>
                                      <p:cBhvr>
                                        <p:cTn id="31" dur="500" fill="hold"/>
                                        <p:tgtEl>
                                          <p:spTgt spid="6"/>
                                        </p:tgtEl>
                                        <p:attrNameLst>
                                          <p:attrName>fill.type</p:attrName>
                                        </p:attrNameLst>
                                      </p:cBhvr>
                                      <p:to>
                                        <p:strVal val="solid"/>
                                      </p:to>
                                    </p:set>
                                    <p:set>
                                      <p:cBhvr>
                                        <p:cTn id="32" dur="500" fill="hold"/>
                                        <p:tgtEl>
                                          <p:spTgt spid="6"/>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8.33333E-7 4.07407E-6 L -0.00052 0.06736 " pathEditMode="relative" rAng="0" ptsTypes="AA">
                                      <p:cBhvr>
                                        <p:cTn id="36" dur="500" fill="hold"/>
                                        <p:tgtEl>
                                          <p:spTgt spid="31"/>
                                        </p:tgtEl>
                                        <p:attrNameLst>
                                          <p:attrName>ppt_x</p:attrName>
                                          <p:attrName>ppt_y</p:attrName>
                                        </p:attrNameLst>
                                      </p:cBhvr>
                                      <p:rCtr x="-35" y="3356"/>
                                    </p:animMotion>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500"/>
                                        <p:tgtEl>
                                          <p:spTgt spid="3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1" presetClass="emph" presetSubtype="2" fill="hold" nodeType="withEffect">
                                  <p:stCondLst>
                                    <p:cond delay="0"/>
                                  </p:stCondLst>
                                  <p:childTnLst>
                                    <p:animClr clrSpc="rgb" dir="cw">
                                      <p:cBhvr>
                                        <p:cTn id="51" dur="500" fill="hold"/>
                                        <p:tgtEl>
                                          <p:spTgt spid="8"/>
                                        </p:tgtEl>
                                        <p:attrNameLst>
                                          <p:attrName>fillcolor</p:attrName>
                                        </p:attrNameLst>
                                      </p:cBhvr>
                                      <p:to>
                                        <a:srgbClr val="0070C0"/>
                                      </p:to>
                                    </p:animClr>
                                    <p:set>
                                      <p:cBhvr>
                                        <p:cTn id="52" dur="500" fill="hold"/>
                                        <p:tgtEl>
                                          <p:spTgt spid="8"/>
                                        </p:tgtEl>
                                        <p:attrNameLst>
                                          <p:attrName>fill.type</p:attrName>
                                        </p:attrNameLst>
                                      </p:cBhvr>
                                      <p:to>
                                        <p:strVal val="solid"/>
                                      </p:to>
                                    </p:set>
                                    <p:set>
                                      <p:cBhvr>
                                        <p:cTn id="53" dur="500" fill="hold"/>
                                        <p:tgtEl>
                                          <p:spTgt spid="8"/>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42" presetClass="path" presetSubtype="0" accel="50000" decel="50000" fill="hold" nodeType="clickEffect">
                                  <p:stCondLst>
                                    <p:cond delay="0"/>
                                  </p:stCondLst>
                                  <p:childTnLst>
                                    <p:animMotion origin="layout" path="M 1.66667E-6 2.59259E-6 L -0.00052 0.06736 " pathEditMode="relative" rAng="0" ptsTypes="AA">
                                      <p:cBhvr>
                                        <p:cTn id="57" dur="500" fill="hold"/>
                                        <p:tgtEl>
                                          <p:spTgt spid="36"/>
                                        </p:tgtEl>
                                        <p:attrNameLst>
                                          <p:attrName>ppt_x</p:attrName>
                                          <p:attrName>ppt_y</p:attrName>
                                        </p:attrNameLst>
                                      </p:cBhvr>
                                      <p:rCtr x="-35" y="3356"/>
                                    </p:animMotion>
                                  </p:childTnLst>
                                </p:cTn>
                              </p:par>
                              <p:par>
                                <p:cTn id="58" presetID="10" presetClass="entr" presetSubtype="0" fill="hold" grpId="0" nodeType="with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fade">
                                      <p:cBhvr>
                                        <p:cTn id="60" dur="500"/>
                                        <p:tgtEl>
                                          <p:spTgt spid="4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500"/>
                                        <p:tgtEl>
                                          <p:spTgt spid="3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0"/>
                                        </p:tgtEl>
                                        <p:attrNameLst>
                                          <p:attrName>style.visibility</p:attrName>
                                        </p:attrNameLst>
                                      </p:cBhvr>
                                      <p:to>
                                        <p:strVal val="visible"/>
                                      </p:to>
                                    </p:set>
                                    <p:animEffect transition="in" filter="fade">
                                      <p:cBhvr>
                                        <p:cTn id="66" dur="500"/>
                                        <p:tgtEl>
                                          <p:spTgt spid="50"/>
                                        </p:tgtEl>
                                      </p:cBhvr>
                                    </p:animEffect>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nodeType="clickEffect">
                                  <p:stCondLst>
                                    <p:cond delay="0"/>
                                  </p:stCondLst>
                                  <p:childTnLst>
                                    <p:animMotion origin="layout" path="M -0.00052 0.06736 L -0.00035 0.09953 " pathEditMode="relative" rAng="0" ptsTypes="AA">
                                      <p:cBhvr>
                                        <p:cTn id="70" dur="500" fill="hold"/>
                                        <p:tgtEl>
                                          <p:spTgt spid="36"/>
                                        </p:tgtEl>
                                        <p:attrNameLst>
                                          <p:attrName>ppt_x</p:attrName>
                                          <p:attrName>ppt_y</p:attrName>
                                        </p:attrNameLst>
                                      </p:cBhvr>
                                      <p:rCtr x="0" y="1597"/>
                                    </p:animMotion>
                                  </p:childTnLst>
                                </p:cTn>
                              </p:par>
                              <p:par>
                                <p:cTn id="71" presetID="10" presetClass="entr" presetSubtype="0" fill="hold" grpId="0" nodeType="with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fade">
                                      <p:cBhvr>
                                        <p:cTn id="73" dur="500"/>
                                        <p:tgtEl>
                                          <p:spTgt spid="45"/>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fade">
                                      <p:cBhvr>
                                        <p:cTn id="76" dur="500"/>
                                        <p:tgtEl>
                                          <p:spTgt spid="51"/>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nodeType="clickEffect">
                                  <p:stCondLst>
                                    <p:cond delay="0"/>
                                  </p:stCondLst>
                                  <p:childTnLst>
                                    <p:animMotion origin="layout" path="M -0.00035 0.09953 L -0.11597 0.13032 " pathEditMode="relative" rAng="0" ptsTypes="AA">
                                      <p:cBhvr>
                                        <p:cTn id="80" dur="500" fill="hold"/>
                                        <p:tgtEl>
                                          <p:spTgt spid="36"/>
                                        </p:tgtEl>
                                        <p:attrNameLst>
                                          <p:attrName>ppt_x</p:attrName>
                                          <p:attrName>ppt_y</p:attrName>
                                        </p:attrNameLst>
                                      </p:cBhvr>
                                      <p:rCtr x="-5781" y="1528"/>
                                    </p:animMotion>
                                  </p:childTnLst>
                                </p:cTn>
                              </p:par>
                              <p:par>
                                <p:cTn id="81" presetID="10" presetClass="entr" presetSubtype="0" fill="hold" grpId="0" nodeType="withEffect">
                                  <p:stCondLst>
                                    <p:cond delay="0"/>
                                  </p:stCondLst>
                                  <p:childTnLst>
                                    <p:set>
                                      <p:cBhvr>
                                        <p:cTn id="82" dur="1" fill="hold">
                                          <p:stCondLst>
                                            <p:cond delay="0"/>
                                          </p:stCondLst>
                                        </p:cTn>
                                        <p:tgtEl>
                                          <p:spTgt spid="52"/>
                                        </p:tgtEl>
                                        <p:attrNameLst>
                                          <p:attrName>style.visibility</p:attrName>
                                        </p:attrNameLst>
                                      </p:cBhvr>
                                      <p:to>
                                        <p:strVal val="visible"/>
                                      </p:to>
                                    </p:set>
                                    <p:animEffect transition="in" filter="fade">
                                      <p:cBhvr>
                                        <p:cTn id="83" dur="500"/>
                                        <p:tgtEl>
                                          <p:spTgt spid="52"/>
                                        </p:tgtEl>
                                      </p:cBhvr>
                                    </p:animEffect>
                                  </p:childTnLst>
                                </p:cTn>
                              </p:par>
                              <p:par>
                                <p:cTn id="84" presetID="10" presetClass="exit" presetSubtype="0" fill="hold" grpId="1" nodeType="withEffect">
                                  <p:stCondLst>
                                    <p:cond delay="0"/>
                                  </p:stCondLst>
                                  <p:childTnLst>
                                    <p:animEffect transition="out" filter="fade">
                                      <p:cBhvr>
                                        <p:cTn id="85" dur="500"/>
                                        <p:tgtEl>
                                          <p:spTgt spid="40"/>
                                        </p:tgtEl>
                                      </p:cBhvr>
                                    </p:animEffect>
                                    <p:set>
                                      <p:cBhvr>
                                        <p:cTn id="86" dur="1" fill="hold">
                                          <p:stCondLst>
                                            <p:cond delay="499"/>
                                          </p:stCondLst>
                                        </p:cTn>
                                        <p:tgtEl>
                                          <p:spTgt spid="40"/>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45"/>
                                        </p:tgtEl>
                                      </p:cBhvr>
                                    </p:animEffect>
                                    <p:set>
                                      <p:cBhvr>
                                        <p:cTn id="89" dur="1" fill="hold">
                                          <p:stCondLst>
                                            <p:cond delay="499"/>
                                          </p:stCondLst>
                                        </p:cTn>
                                        <p:tgtEl>
                                          <p:spTgt spid="45"/>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42" presetClass="path" presetSubtype="0" accel="50000" decel="50000" fill="hold" nodeType="clickEffect">
                                  <p:stCondLst>
                                    <p:cond delay="0"/>
                                  </p:stCondLst>
                                  <p:childTnLst>
                                    <p:animMotion origin="layout" path="M -0.11597 0.13032 L -0.2592 0.16319 " pathEditMode="relative" rAng="0" ptsTypes="AA">
                                      <p:cBhvr>
                                        <p:cTn id="93" dur="500" fill="hold"/>
                                        <p:tgtEl>
                                          <p:spTgt spid="36"/>
                                        </p:tgtEl>
                                        <p:attrNameLst>
                                          <p:attrName>ppt_x</p:attrName>
                                          <p:attrName>ppt_y</p:attrName>
                                        </p:attrNameLst>
                                      </p:cBhvr>
                                      <p:rCtr x="-7170" y="1644"/>
                                    </p:animMotion>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nodeType="clickEffect">
                                  <p:stCondLst>
                                    <p:cond delay="0"/>
                                  </p:stCondLst>
                                  <p:childTnLst>
                                    <p:set>
                                      <p:cBhvr>
                                        <p:cTn id="97" dur="1" fill="hold">
                                          <p:stCondLst>
                                            <p:cond delay="0"/>
                                          </p:stCondLst>
                                        </p:cTn>
                                        <p:tgtEl>
                                          <p:spTgt spid="66"/>
                                        </p:tgtEl>
                                        <p:attrNameLst>
                                          <p:attrName>style.visibility</p:attrName>
                                        </p:attrNameLst>
                                      </p:cBhvr>
                                      <p:to>
                                        <p:strVal val="visible"/>
                                      </p:to>
                                    </p:set>
                                    <p:animEffect transition="in" filter="wipe(down)">
                                      <p:cBhvr>
                                        <p:cTn id="98" dur="500"/>
                                        <p:tgtEl>
                                          <p:spTgt spid="6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68"/>
                                        </p:tgtEl>
                                        <p:attrNameLst>
                                          <p:attrName>style.visibility</p:attrName>
                                        </p:attrNameLst>
                                      </p:cBhvr>
                                      <p:to>
                                        <p:strVal val="visible"/>
                                      </p:to>
                                    </p:set>
                                    <p:animEffect transition="in" filter="fade">
                                      <p:cBhvr>
                                        <p:cTn id="101" dur="500"/>
                                        <p:tgtEl>
                                          <p:spTgt spid="6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69"/>
                                        </p:tgtEl>
                                        <p:attrNameLst>
                                          <p:attrName>style.visibility</p:attrName>
                                        </p:attrNameLst>
                                      </p:cBhvr>
                                      <p:to>
                                        <p:strVal val="visible"/>
                                      </p:to>
                                    </p:set>
                                    <p:animEffect transition="in" filter="fade">
                                      <p:cBhvr>
                                        <p:cTn id="104" dur="500"/>
                                        <p:tgtEl>
                                          <p:spTgt spid="69"/>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fade">
                                      <p:cBhvr>
                                        <p:cTn id="107" dur="500"/>
                                        <p:tgtEl>
                                          <p:spTgt spid="7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71"/>
                                        </p:tgtEl>
                                        <p:attrNameLst>
                                          <p:attrName>style.visibility</p:attrName>
                                        </p:attrNameLst>
                                      </p:cBhvr>
                                      <p:to>
                                        <p:strVal val="visible"/>
                                      </p:to>
                                    </p:set>
                                    <p:animEffect transition="in" filter="fade">
                                      <p:cBhvr>
                                        <p:cTn id="110" dur="500"/>
                                        <p:tgtEl>
                                          <p:spTgt spid="71"/>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xit" presetSubtype="0" fill="hold" nodeType="clickEffect">
                                  <p:stCondLst>
                                    <p:cond delay="0"/>
                                  </p:stCondLst>
                                  <p:childTnLst>
                                    <p:animEffect transition="out" filter="fade">
                                      <p:cBhvr>
                                        <p:cTn id="114" dur="500"/>
                                        <p:tgtEl>
                                          <p:spTgt spid="37"/>
                                        </p:tgtEl>
                                      </p:cBhvr>
                                    </p:animEffect>
                                    <p:set>
                                      <p:cBhvr>
                                        <p:cTn id="115" dur="1" fill="hold">
                                          <p:stCondLst>
                                            <p:cond delay="499"/>
                                          </p:stCondLst>
                                        </p:cTn>
                                        <p:tgtEl>
                                          <p:spTgt spid="37"/>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500"/>
                                        <p:tgtEl>
                                          <p:spTgt spid="35"/>
                                        </p:tgtEl>
                                      </p:cBhvr>
                                    </p:animEffect>
                                    <p:set>
                                      <p:cBhvr>
                                        <p:cTn id="118" dur="1" fill="hold">
                                          <p:stCondLst>
                                            <p:cond delay="499"/>
                                          </p:stCondLst>
                                        </p:cTn>
                                        <p:tgtEl>
                                          <p:spTgt spid="35"/>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36"/>
                                        </p:tgtEl>
                                      </p:cBhvr>
                                    </p:animEffect>
                                    <p:set>
                                      <p:cBhvr>
                                        <p:cTn id="121" dur="1" fill="hold">
                                          <p:stCondLst>
                                            <p:cond delay="499"/>
                                          </p:stCondLst>
                                        </p:cTn>
                                        <p:tgtEl>
                                          <p:spTgt spid="36"/>
                                        </p:tgtEl>
                                        <p:attrNameLst>
                                          <p:attrName>style.visibility</p:attrName>
                                        </p:attrNameLst>
                                      </p:cBhvr>
                                      <p:to>
                                        <p:strVal val="hidden"/>
                                      </p:to>
                                    </p:set>
                                  </p:childTnLst>
                                </p:cTn>
                              </p:par>
                              <p:par>
                                <p:cTn id="122" presetID="10" presetClass="exit" presetSubtype="0" fill="hold" grpId="1" nodeType="withEffect">
                                  <p:stCondLst>
                                    <p:cond delay="0"/>
                                  </p:stCondLst>
                                  <p:childTnLst>
                                    <p:animEffect transition="out" filter="fade">
                                      <p:cBhvr>
                                        <p:cTn id="123" dur="500"/>
                                        <p:tgtEl>
                                          <p:spTgt spid="38"/>
                                        </p:tgtEl>
                                      </p:cBhvr>
                                    </p:animEffect>
                                    <p:set>
                                      <p:cBhvr>
                                        <p:cTn id="124" dur="1" fill="hold">
                                          <p:stCondLst>
                                            <p:cond delay="499"/>
                                          </p:stCondLst>
                                        </p:cTn>
                                        <p:tgtEl>
                                          <p:spTgt spid="38"/>
                                        </p:tgtEl>
                                        <p:attrNameLst>
                                          <p:attrName>style.visibility</p:attrName>
                                        </p:attrNameLst>
                                      </p:cBhvr>
                                      <p:to>
                                        <p:strVal val="hidden"/>
                                      </p:to>
                                    </p:set>
                                  </p:childTnLst>
                                </p:cTn>
                              </p:par>
                              <p:par>
                                <p:cTn id="125" presetID="10" presetClass="exit" presetSubtype="0" fill="hold" grpId="1" nodeType="withEffect">
                                  <p:stCondLst>
                                    <p:cond delay="0"/>
                                  </p:stCondLst>
                                  <p:childTnLst>
                                    <p:animEffect transition="out" filter="fade">
                                      <p:cBhvr>
                                        <p:cTn id="126" dur="500"/>
                                        <p:tgtEl>
                                          <p:spTgt spid="50"/>
                                        </p:tgtEl>
                                      </p:cBhvr>
                                    </p:animEffect>
                                    <p:set>
                                      <p:cBhvr>
                                        <p:cTn id="127" dur="1" fill="hold">
                                          <p:stCondLst>
                                            <p:cond delay="499"/>
                                          </p:stCondLst>
                                        </p:cTn>
                                        <p:tgtEl>
                                          <p:spTgt spid="50"/>
                                        </p:tgtEl>
                                        <p:attrNameLst>
                                          <p:attrName>style.visibility</p:attrName>
                                        </p:attrNameLst>
                                      </p:cBhvr>
                                      <p:to>
                                        <p:strVal val="hidden"/>
                                      </p:to>
                                    </p:set>
                                  </p:childTnLst>
                                </p:cTn>
                              </p:par>
                              <p:par>
                                <p:cTn id="128" presetID="10" presetClass="exit" presetSubtype="0" fill="hold" grpId="1" nodeType="withEffect">
                                  <p:stCondLst>
                                    <p:cond delay="0"/>
                                  </p:stCondLst>
                                  <p:childTnLst>
                                    <p:animEffect transition="out" filter="fade">
                                      <p:cBhvr>
                                        <p:cTn id="129" dur="500"/>
                                        <p:tgtEl>
                                          <p:spTgt spid="51"/>
                                        </p:tgtEl>
                                      </p:cBhvr>
                                    </p:animEffect>
                                    <p:set>
                                      <p:cBhvr>
                                        <p:cTn id="130" dur="1" fill="hold">
                                          <p:stCondLst>
                                            <p:cond delay="499"/>
                                          </p:stCondLst>
                                        </p:cTn>
                                        <p:tgtEl>
                                          <p:spTgt spid="51"/>
                                        </p:tgtEl>
                                        <p:attrNameLst>
                                          <p:attrName>style.visibility</p:attrName>
                                        </p:attrNameLst>
                                      </p:cBhvr>
                                      <p:to>
                                        <p:strVal val="hidden"/>
                                      </p:to>
                                    </p:set>
                                  </p:childTnLst>
                                </p:cTn>
                              </p:par>
                              <p:par>
                                <p:cTn id="131" presetID="10" presetClass="exit" presetSubtype="0" fill="hold" grpId="1" nodeType="withEffect">
                                  <p:stCondLst>
                                    <p:cond delay="0"/>
                                  </p:stCondLst>
                                  <p:childTnLst>
                                    <p:animEffect transition="out" filter="fade">
                                      <p:cBhvr>
                                        <p:cTn id="132" dur="500"/>
                                        <p:tgtEl>
                                          <p:spTgt spid="52"/>
                                        </p:tgtEl>
                                      </p:cBhvr>
                                    </p:animEffect>
                                    <p:set>
                                      <p:cBhvr>
                                        <p:cTn id="133" dur="1" fill="hold">
                                          <p:stCondLst>
                                            <p:cond delay="499"/>
                                          </p:stCondLst>
                                        </p:cTn>
                                        <p:tgtEl>
                                          <p:spTgt spid="52"/>
                                        </p:tgtEl>
                                        <p:attrNameLst>
                                          <p:attrName>style.visibility</p:attrName>
                                        </p:attrNameLst>
                                      </p:cBhvr>
                                      <p:to>
                                        <p:strVal val="hidden"/>
                                      </p:to>
                                    </p:set>
                                  </p:childTnLst>
                                </p:cTn>
                              </p:par>
                              <p:par>
                                <p:cTn id="134" presetID="10" presetClass="exit" presetSubtype="0" fill="hold" nodeType="withEffect">
                                  <p:stCondLst>
                                    <p:cond delay="0"/>
                                  </p:stCondLst>
                                  <p:childTnLst>
                                    <p:animEffect transition="out" filter="fade">
                                      <p:cBhvr>
                                        <p:cTn id="135" dur="500"/>
                                        <p:tgtEl>
                                          <p:spTgt spid="66"/>
                                        </p:tgtEl>
                                      </p:cBhvr>
                                    </p:animEffect>
                                    <p:set>
                                      <p:cBhvr>
                                        <p:cTn id="136" dur="1" fill="hold">
                                          <p:stCondLst>
                                            <p:cond delay="499"/>
                                          </p:stCondLst>
                                        </p:cTn>
                                        <p:tgtEl>
                                          <p:spTgt spid="66"/>
                                        </p:tgtEl>
                                        <p:attrNameLst>
                                          <p:attrName>style.visibility</p:attrName>
                                        </p:attrNameLst>
                                      </p:cBhvr>
                                      <p:to>
                                        <p:strVal val="hidden"/>
                                      </p:to>
                                    </p:set>
                                  </p:childTnLst>
                                </p:cTn>
                              </p:par>
                              <p:par>
                                <p:cTn id="137" presetID="10" presetClass="exit" presetSubtype="0" fill="hold" grpId="1" nodeType="withEffect">
                                  <p:stCondLst>
                                    <p:cond delay="0"/>
                                  </p:stCondLst>
                                  <p:childTnLst>
                                    <p:animEffect transition="out" filter="fade">
                                      <p:cBhvr>
                                        <p:cTn id="138" dur="500"/>
                                        <p:tgtEl>
                                          <p:spTgt spid="68"/>
                                        </p:tgtEl>
                                      </p:cBhvr>
                                    </p:animEffect>
                                    <p:set>
                                      <p:cBhvr>
                                        <p:cTn id="139" dur="1" fill="hold">
                                          <p:stCondLst>
                                            <p:cond delay="499"/>
                                          </p:stCondLst>
                                        </p:cTn>
                                        <p:tgtEl>
                                          <p:spTgt spid="68"/>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42" presetClass="path" presetSubtype="0" accel="50000" decel="50000" fill="hold" nodeType="clickEffect">
                                  <p:stCondLst>
                                    <p:cond delay="0"/>
                                  </p:stCondLst>
                                  <p:childTnLst>
                                    <p:animMotion origin="layout" path="M -0.00052 0.06736 L -8.33333E-7 0.10208 " pathEditMode="relative" rAng="0" ptsTypes="AA">
                                      <p:cBhvr>
                                        <p:cTn id="143" dur="500" fill="hold"/>
                                        <p:tgtEl>
                                          <p:spTgt spid="31"/>
                                        </p:tgtEl>
                                        <p:attrNameLst>
                                          <p:attrName>ppt_x</p:attrName>
                                          <p:attrName>ppt_y</p:attrName>
                                        </p:attrNameLst>
                                      </p:cBhvr>
                                      <p:rCtr x="0" y="1759"/>
                                    </p:animMotion>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nodeType="clickEffect">
                                  <p:stCondLst>
                                    <p:cond delay="0"/>
                                  </p:stCondLst>
                                  <p:childTnLst>
                                    <p:set>
                                      <p:cBhvr>
                                        <p:cTn id="147" dur="1" fill="hold">
                                          <p:stCondLst>
                                            <p:cond delay="0"/>
                                          </p:stCondLst>
                                        </p:cTn>
                                        <p:tgtEl>
                                          <p:spTgt spid="82"/>
                                        </p:tgtEl>
                                        <p:attrNameLst>
                                          <p:attrName>style.visibility</p:attrName>
                                        </p:attrNameLst>
                                      </p:cBhvr>
                                      <p:to>
                                        <p:strVal val="visible"/>
                                      </p:to>
                                    </p:set>
                                    <p:animEffect transition="in" filter="fade">
                                      <p:cBhvr>
                                        <p:cTn id="148" dur="500"/>
                                        <p:tgtEl>
                                          <p:spTgt spid="82"/>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80"/>
                                        </p:tgtEl>
                                        <p:attrNameLst>
                                          <p:attrName>style.visibility</p:attrName>
                                        </p:attrNameLst>
                                      </p:cBhvr>
                                      <p:to>
                                        <p:strVal val="visible"/>
                                      </p:to>
                                    </p:set>
                                    <p:animEffect transition="in" filter="fade">
                                      <p:cBhvr>
                                        <p:cTn id="151" dur="500"/>
                                        <p:tgtEl>
                                          <p:spTgt spid="80"/>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81"/>
                                        </p:tgtEl>
                                        <p:attrNameLst>
                                          <p:attrName>style.visibility</p:attrName>
                                        </p:attrNameLst>
                                      </p:cBhvr>
                                      <p:to>
                                        <p:strVal val="visible"/>
                                      </p:to>
                                    </p:set>
                                    <p:animEffect transition="in" filter="fade">
                                      <p:cBhvr>
                                        <p:cTn id="156" dur="500"/>
                                        <p:tgtEl>
                                          <p:spTgt spid="81"/>
                                        </p:tgtEl>
                                      </p:cBhvr>
                                    </p:animEffect>
                                  </p:childTnLst>
                                </p:cTn>
                              </p:par>
                              <p:par>
                                <p:cTn id="157" presetID="1" presetClass="emph" presetSubtype="2" fill="hold" nodeType="withEffect">
                                  <p:stCondLst>
                                    <p:cond delay="0"/>
                                  </p:stCondLst>
                                  <p:childTnLst>
                                    <p:animClr clrSpc="rgb" dir="cw">
                                      <p:cBhvr>
                                        <p:cTn id="158" dur="500" fill="hold"/>
                                        <p:tgtEl>
                                          <p:spTgt spid="9"/>
                                        </p:tgtEl>
                                        <p:attrNameLst>
                                          <p:attrName>fillcolor</p:attrName>
                                        </p:attrNameLst>
                                      </p:cBhvr>
                                      <p:to>
                                        <a:srgbClr val="7030A0"/>
                                      </p:to>
                                    </p:animClr>
                                    <p:set>
                                      <p:cBhvr>
                                        <p:cTn id="159" dur="500" fill="hold"/>
                                        <p:tgtEl>
                                          <p:spTgt spid="9"/>
                                        </p:tgtEl>
                                        <p:attrNameLst>
                                          <p:attrName>fill.type</p:attrName>
                                        </p:attrNameLst>
                                      </p:cBhvr>
                                      <p:to>
                                        <p:strVal val="solid"/>
                                      </p:to>
                                    </p:set>
                                    <p:set>
                                      <p:cBhvr>
                                        <p:cTn id="160" dur="500" fill="hold"/>
                                        <p:tgtEl>
                                          <p:spTgt spid="9"/>
                                        </p:tgtEl>
                                        <p:attrNameLst>
                                          <p:attrName>fill.on</p:attrName>
                                        </p:attrNameLst>
                                      </p:cBhvr>
                                      <p:to>
                                        <p:strVal val="true"/>
                                      </p:to>
                                    </p:set>
                                  </p:childTnLst>
                                </p:cTn>
                              </p:par>
                            </p:childTnLst>
                          </p:cTn>
                        </p:par>
                      </p:childTnLst>
                    </p:cTn>
                  </p:par>
                  <p:par>
                    <p:cTn id="161" fill="hold">
                      <p:stCondLst>
                        <p:cond delay="indefinite"/>
                      </p:stCondLst>
                      <p:childTnLst>
                        <p:par>
                          <p:cTn id="162" fill="hold">
                            <p:stCondLst>
                              <p:cond delay="0"/>
                            </p:stCondLst>
                            <p:childTnLst>
                              <p:par>
                                <p:cTn id="163" presetID="42" presetClass="path" presetSubtype="0" accel="50000" decel="50000" fill="hold" nodeType="clickEffect">
                                  <p:stCondLst>
                                    <p:cond delay="0"/>
                                  </p:stCondLst>
                                  <p:childTnLst>
                                    <p:animMotion origin="layout" path="M 1.66667E-6 2.96296E-6 L -0.00052 0.06736 " pathEditMode="relative" rAng="0" ptsTypes="AA">
                                      <p:cBhvr>
                                        <p:cTn id="164" dur="500" fill="hold"/>
                                        <p:tgtEl>
                                          <p:spTgt spid="81"/>
                                        </p:tgtEl>
                                        <p:attrNameLst>
                                          <p:attrName>ppt_x</p:attrName>
                                          <p:attrName>ppt_y</p:attrName>
                                        </p:attrNameLst>
                                      </p:cBhvr>
                                      <p:rCtr x="-35" y="3356"/>
                                    </p:animMotion>
                                  </p:childTnLst>
                                </p:cTn>
                              </p:par>
                              <p:par>
                                <p:cTn id="165" presetID="10" presetClass="entr" presetSubtype="0" fill="hold" grpId="0" nodeType="withEffect">
                                  <p:stCondLst>
                                    <p:cond delay="0"/>
                                  </p:stCondLst>
                                  <p:childTnLst>
                                    <p:set>
                                      <p:cBhvr>
                                        <p:cTn id="166" dur="1" fill="hold">
                                          <p:stCondLst>
                                            <p:cond delay="0"/>
                                          </p:stCondLst>
                                        </p:cTn>
                                        <p:tgtEl>
                                          <p:spTgt spid="84"/>
                                        </p:tgtEl>
                                        <p:attrNameLst>
                                          <p:attrName>style.visibility</p:attrName>
                                        </p:attrNameLst>
                                      </p:cBhvr>
                                      <p:to>
                                        <p:strVal val="visible"/>
                                      </p:to>
                                    </p:set>
                                    <p:animEffect transition="in" filter="fade">
                                      <p:cBhvr>
                                        <p:cTn id="167" dur="500"/>
                                        <p:tgtEl>
                                          <p:spTgt spid="84"/>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83"/>
                                        </p:tgtEl>
                                        <p:attrNameLst>
                                          <p:attrName>style.visibility</p:attrName>
                                        </p:attrNameLst>
                                      </p:cBhvr>
                                      <p:to>
                                        <p:strVal val="visible"/>
                                      </p:to>
                                    </p:set>
                                    <p:animEffect transition="in" filter="fade">
                                      <p:cBhvr>
                                        <p:cTn id="170" dur="500"/>
                                        <p:tgtEl>
                                          <p:spTgt spid="83"/>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86"/>
                                        </p:tgtEl>
                                        <p:attrNameLst>
                                          <p:attrName>style.visibility</p:attrName>
                                        </p:attrNameLst>
                                      </p:cBhvr>
                                      <p:to>
                                        <p:strVal val="visible"/>
                                      </p:to>
                                    </p:set>
                                    <p:animEffect transition="in" filter="fade">
                                      <p:cBhvr>
                                        <p:cTn id="173" dur="500"/>
                                        <p:tgtEl>
                                          <p:spTgt spid="86"/>
                                        </p:tgtEl>
                                      </p:cBhvr>
                                    </p:animEffect>
                                  </p:childTnLst>
                                </p:cTn>
                              </p:par>
                            </p:childTnLst>
                          </p:cTn>
                        </p:par>
                      </p:childTnLst>
                    </p:cTn>
                  </p:par>
                  <p:par>
                    <p:cTn id="174" fill="hold">
                      <p:stCondLst>
                        <p:cond delay="indefinite"/>
                      </p:stCondLst>
                      <p:childTnLst>
                        <p:par>
                          <p:cTn id="175" fill="hold">
                            <p:stCondLst>
                              <p:cond delay="0"/>
                            </p:stCondLst>
                            <p:childTnLst>
                              <p:par>
                                <p:cTn id="176" presetID="42" presetClass="path" presetSubtype="0" accel="50000" decel="50000" fill="hold" nodeType="clickEffect">
                                  <p:stCondLst>
                                    <p:cond delay="0"/>
                                  </p:stCondLst>
                                  <p:childTnLst>
                                    <p:animMotion origin="layout" path="M -0.00052 0.06736 L -0.00035 0.09953 " pathEditMode="relative" rAng="0" ptsTypes="AA">
                                      <p:cBhvr>
                                        <p:cTn id="177" dur="500" fill="hold"/>
                                        <p:tgtEl>
                                          <p:spTgt spid="81"/>
                                        </p:tgtEl>
                                        <p:attrNameLst>
                                          <p:attrName>ppt_x</p:attrName>
                                          <p:attrName>ppt_y</p:attrName>
                                        </p:attrNameLst>
                                      </p:cBhvr>
                                      <p:rCtr x="0" y="1597"/>
                                    </p:animMotion>
                                  </p:childTnLst>
                                </p:cTn>
                              </p:par>
                              <p:par>
                                <p:cTn id="178" presetID="10" presetClass="entr" presetSubtype="0" fill="hold" grpId="0" nodeType="withEffect">
                                  <p:stCondLst>
                                    <p:cond delay="0"/>
                                  </p:stCondLst>
                                  <p:childTnLst>
                                    <p:set>
                                      <p:cBhvr>
                                        <p:cTn id="179" dur="1" fill="hold">
                                          <p:stCondLst>
                                            <p:cond delay="0"/>
                                          </p:stCondLst>
                                        </p:cTn>
                                        <p:tgtEl>
                                          <p:spTgt spid="85"/>
                                        </p:tgtEl>
                                        <p:attrNameLst>
                                          <p:attrName>style.visibility</p:attrName>
                                        </p:attrNameLst>
                                      </p:cBhvr>
                                      <p:to>
                                        <p:strVal val="visible"/>
                                      </p:to>
                                    </p:set>
                                    <p:animEffect transition="in" filter="fade">
                                      <p:cBhvr>
                                        <p:cTn id="180" dur="500"/>
                                        <p:tgtEl>
                                          <p:spTgt spid="85"/>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87"/>
                                        </p:tgtEl>
                                        <p:attrNameLst>
                                          <p:attrName>style.visibility</p:attrName>
                                        </p:attrNameLst>
                                      </p:cBhvr>
                                      <p:to>
                                        <p:strVal val="visible"/>
                                      </p:to>
                                    </p:set>
                                    <p:animEffect transition="in" filter="fade">
                                      <p:cBhvr>
                                        <p:cTn id="183" dur="500"/>
                                        <p:tgtEl>
                                          <p:spTgt spid="87"/>
                                        </p:tgtEl>
                                      </p:cBhvr>
                                    </p:animEffect>
                                  </p:childTnLst>
                                </p:cTn>
                              </p:par>
                            </p:childTnLst>
                          </p:cTn>
                        </p:par>
                      </p:childTnLst>
                    </p:cTn>
                  </p:par>
                  <p:par>
                    <p:cTn id="184" fill="hold">
                      <p:stCondLst>
                        <p:cond delay="indefinite"/>
                      </p:stCondLst>
                      <p:childTnLst>
                        <p:par>
                          <p:cTn id="185" fill="hold">
                            <p:stCondLst>
                              <p:cond delay="0"/>
                            </p:stCondLst>
                            <p:childTnLst>
                              <p:par>
                                <p:cTn id="186" presetID="42" presetClass="path" presetSubtype="0" accel="50000" decel="50000" fill="hold" nodeType="clickEffect">
                                  <p:stCondLst>
                                    <p:cond delay="0"/>
                                  </p:stCondLst>
                                  <p:childTnLst>
                                    <p:animMotion origin="layout" path="M -0.00035 0.09953 L -0.11597 0.13032 " pathEditMode="relative" rAng="0" ptsTypes="AA">
                                      <p:cBhvr>
                                        <p:cTn id="187" dur="500" fill="hold"/>
                                        <p:tgtEl>
                                          <p:spTgt spid="81"/>
                                        </p:tgtEl>
                                        <p:attrNameLst>
                                          <p:attrName>ppt_x</p:attrName>
                                          <p:attrName>ppt_y</p:attrName>
                                        </p:attrNameLst>
                                      </p:cBhvr>
                                      <p:rCtr x="-5781" y="1528"/>
                                    </p:animMotion>
                                  </p:childTnLst>
                                </p:cTn>
                              </p:par>
                              <p:par>
                                <p:cTn id="188" presetID="10" presetClass="entr" presetSubtype="0" fill="hold" grpId="0" nodeType="withEffect">
                                  <p:stCondLst>
                                    <p:cond delay="0"/>
                                  </p:stCondLst>
                                  <p:childTnLst>
                                    <p:set>
                                      <p:cBhvr>
                                        <p:cTn id="189" dur="1" fill="hold">
                                          <p:stCondLst>
                                            <p:cond delay="0"/>
                                          </p:stCondLst>
                                        </p:cTn>
                                        <p:tgtEl>
                                          <p:spTgt spid="88"/>
                                        </p:tgtEl>
                                        <p:attrNameLst>
                                          <p:attrName>style.visibility</p:attrName>
                                        </p:attrNameLst>
                                      </p:cBhvr>
                                      <p:to>
                                        <p:strVal val="visible"/>
                                      </p:to>
                                    </p:set>
                                    <p:animEffect transition="in" filter="fade">
                                      <p:cBhvr>
                                        <p:cTn id="190" dur="500"/>
                                        <p:tgtEl>
                                          <p:spTgt spid="88"/>
                                        </p:tgtEl>
                                      </p:cBhvr>
                                    </p:animEffect>
                                  </p:childTnLst>
                                </p:cTn>
                              </p:par>
                              <p:par>
                                <p:cTn id="191" presetID="10" presetClass="exit" presetSubtype="0" fill="hold" grpId="1" nodeType="withEffect">
                                  <p:stCondLst>
                                    <p:cond delay="0"/>
                                  </p:stCondLst>
                                  <p:childTnLst>
                                    <p:animEffect transition="out" filter="fade">
                                      <p:cBhvr>
                                        <p:cTn id="192" dur="500"/>
                                        <p:tgtEl>
                                          <p:spTgt spid="84"/>
                                        </p:tgtEl>
                                      </p:cBhvr>
                                    </p:animEffect>
                                    <p:set>
                                      <p:cBhvr>
                                        <p:cTn id="193" dur="1" fill="hold">
                                          <p:stCondLst>
                                            <p:cond delay="499"/>
                                          </p:stCondLst>
                                        </p:cTn>
                                        <p:tgtEl>
                                          <p:spTgt spid="84"/>
                                        </p:tgtEl>
                                        <p:attrNameLst>
                                          <p:attrName>style.visibility</p:attrName>
                                        </p:attrNameLst>
                                      </p:cBhvr>
                                      <p:to>
                                        <p:strVal val="hidden"/>
                                      </p:to>
                                    </p:set>
                                  </p:childTnLst>
                                </p:cTn>
                              </p:par>
                              <p:par>
                                <p:cTn id="194" presetID="10" presetClass="exit" presetSubtype="0" fill="hold" grpId="1" nodeType="withEffect">
                                  <p:stCondLst>
                                    <p:cond delay="0"/>
                                  </p:stCondLst>
                                  <p:childTnLst>
                                    <p:animEffect transition="out" filter="fade">
                                      <p:cBhvr>
                                        <p:cTn id="195" dur="500"/>
                                        <p:tgtEl>
                                          <p:spTgt spid="85"/>
                                        </p:tgtEl>
                                      </p:cBhvr>
                                    </p:animEffect>
                                    <p:set>
                                      <p:cBhvr>
                                        <p:cTn id="196" dur="1" fill="hold">
                                          <p:stCondLst>
                                            <p:cond delay="499"/>
                                          </p:stCondLst>
                                        </p:cTn>
                                        <p:tgtEl>
                                          <p:spTgt spid="85"/>
                                        </p:tgtEl>
                                        <p:attrNameLst>
                                          <p:attrName>style.visibility</p:attrName>
                                        </p:attrNameLst>
                                      </p:cBhvr>
                                      <p:to>
                                        <p:strVal val="hidden"/>
                                      </p:to>
                                    </p:set>
                                  </p:childTnLst>
                                </p:cTn>
                              </p:par>
                            </p:childTnLst>
                          </p:cTn>
                        </p:par>
                      </p:childTnLst>
                    </p:cTn>
                  </p:par>
                  <p:par>
                    <p:cTn id="197" fill="hold">
                      <p:stCondLst>
                        <p:cond delay="indefinite"/>
                      </p:stCondLst>
                      <p:childTnLst>
                        <p:par>
                          <p:cTn id="198" fill="hold">
                            <p:stCondLst>
                              <p:cond delay="0"/>
                            </p:stCondLst>
                            <p:childTnLst>
                              <p:par>
                                <p:cTn id="199" presetID="42" presetClass="path" presetSubtype="0" accel="50000" decel="50000" fill="hold" nodeType="clickEffect">
                                  <p:stCondLst>
                                    <p:cond delay="0"/>
                                  </p:stCondLst>
                                  <p:childTnLst>
                                    <p:animMotion origin="layout" path="M -0.11597 0.13032 L -0.2592 0.16319 " pathEditMode="relative" rAng="0" ptsTypes="AA">
                                      <p:cBhvr>
                                        <p:cTn id="200" dur="500" fill="hold"/>
                                        <p:tgtEl>
                                          <p:spTgt spid="81"/>
                                        </p:tgtEl>
                                        <p:attrNameLst>
                                          <p:attrName>ppt_x</p:attrName>
                                          <p:attrName>ppt_y</p:attrName>
                                        </p:attrNameLst>
                                      </p:cBhvr>
                                      <p:rCtr x="-7170" y="1644"/>
                                    </p:animMotion>
                                  </p:childTnLst>
                                </p:cTn>
                              </p:par>
                            </p:childTnLst>
                          </p:cTn>
                        </p:par>
                      </p:childTnLst>
                    </p:cTn>
                  </p:par>
                  <p:par>
                    <p:cTn id="201" fill="hold">
                      <p:stCondLst>
                        <p:cond delay="indefinite"/>
                      </p:stCondLst>
                      <p:childTnLst>
                        <p:par>
                          <p:cTn id="202" fill="hold">
                            <p:stCondLst>
                              <p:cond delay="0"/>
                            </p:stCondLst>
                            <p:childTnLst>
                              <p:par>
                                <p:cTn id="203" presetID="10" presetClass="entr" presetSubtype="0" fill="hold" nodeType="clickEffect">
                                  <p:stCondLst>
                                    <p:cond delay="0"/>
                                  </p:stCondLst>
                                  <p:childTnLst>
                                    <p:set>
                                      <p:cBhvr>
                                        <p:cTn id="204" dur="1" fill="hold">
                                          <p:stCondLst>
                                            <p:cond delay="0"/>
                                          </p:stCondLst>
                                        </p:cTn>
                                        <p:tgtEl>
                                          <p:spTgt spid="66"/>
                                        </p:tgtEl>
                                        <p:attrNameLst>
                                          <p:attrName>style.visibility</p:attrName>
                                        </p:attrNameLst>
                                      </p:cBhvr>
                                      <p:to>
                                        <p:strVal val="visible"/>
                                      </p:to>
                                    </p:set>
                                    <p:animEffect transition="in" filter="fade">
                                      <p:cBhvr>
                                        <p:cTn id="205" dur="500"/>
                                        <p:tgtEl>
                                          <p:spTgt spid="66"/>
                                        </p:tgtEl>
                                      </p:cBhvr>
                                    </p:animEffect>
                                  </p:childTnLst>
                                </p:cTn>
                              </p:par>
                              <p:par>
                                <p:cTn id="206" presetID="10" presetClass="entr" presetSubtype="0" fill="hold" grpId="2" nodeType="withEffect">
                                  <p:stCondLst>
                                    <p:cond delay="0"/>
                                  </p:stCondLst>
                                  <p:childTnLst>
                                    <p:set>
                                      <p:cBhvr>
                                        <p:cTn id="207" dur="1" fill="hold">
                                          <p:stCondLst>
                                            <p:cond delay="0"/>
                                          </p:stCondLst>
                                        </p:cTn>
                                        <p:tgtEl>
                                          <p:spTgt spid="68"/>
                                        </p:tgtEl>
                                        <p:attrNameLst>
                                          <p:attrName>style.visibility</p:attrName>
                                        </p:attrNameLst>
                                      </p:cBhvr>
                                      <p:to>
                                        <p:strVal val="visible"/>
                                      </p:to>
                                    </p:set>
                                    <p:animEffect transition="in" filter="fade">
                                      <p:cBhvr>
                                        <p:cTn id="208" dur="500"/>
                                        <p:tgtEl>
                                          <p:spTgt spid="68"/>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89"/>
                                        </p:tgtEl>
                                        <p:attrNameLst>
                                          <p:attrName>style.visibility</p:attrName>
                                        </p:attrNameLst>
                                      </p:cBhvr>
                                      <p:to>
                                        <p:strVal val="visible"/>
                                      </p:to>
                                    </p:set>
                                    <p:animEffect transition="in" filter="fade">
                                      <p:cBhvr>
                                        <p:cTn id="211" dur="500"/>
                                        <p:tgtEl>
                                          <p:spTgt spid="89"/>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74"/>
                                        </p:tgtEl>
                                        <p:attrNameLst>
                                          <p:attrName>style.visibility</p:attrName>
                                        </p:attrNameLst>
                                      </p:cBhvr>
                                      <p:to>
                                        <p:strVal val="visible"/>
                                      </p:to>
                                    </p:set>
                                    <p:animEffect transition="in" filter="fade">
                                      <p:cBhvr>
                                        <p:cTn id="214" dur="500"/>
                                        <p:tgtEl>
                                          <p:spTgt spid="74"/>
                                        </p:tgtEl>
                                      </p:cBhvr>
                                    </p:animEffect>
                                  </p:childTnLst>
                                </p:cTn>
                              </p:par>
                            </p:childTnLst>
                          </p:cTn>
                        </p:par>
                      </p:childTnLst>
                    </p:cTn>
                  </p:par>
                  <p:par>
                    <p:cTn id="215" fill="hold">
                      <p:stCondLst>
                        <p:cond delay="indefinite"/>
                      </p:stCondLst>
                      <p:childTnLst>
                        <p:par>
                          <p:cTn id="216" fill="hold">
                            <p:stCondLst>
                              <p:cond delay="0"/>
                            </p:stCondLst>
                            <p:childTnLst>
                              <p:par>
                                <p:cTn id="217" presetID="10" presetClass="exit" presetSubtype="0" fill="hold" nodeType="clickEffect">
                                  <p:stCondLst>
                                    <p:cond delay="0"/>
                                  </p:stCondLst>
                                  <p:childTnLst>
                                    <p:animEffect transition="out" filter="fade">
                                      <p:cBhvr>
                                        <p:cTn id="218" dur="500"/>
                                        <p:tgtEl>
                                          <p:spTgt spid="82"/>
                                        </p:tgtEl>
                                      </p:cBhvr>
                                    </p:animEffect>
                                    <p:set>
                                      <p:cBhvr>
                                        <p:cTn id="219" dur="1" fill="hold">
                                          <p:stCondLst>
                                            <p:cond delay="499"/>
                                          </p:stCondLst>
                                        </p:cTn>
                                        <p:tgtEl>
                                          <p:spTgt spid="82"/>
                                        </p:tgtEl>
                                        <p:attrNameLst>
                                          <p:attrName>style.visibility</p:attrName>
                                        </p:attrNameLst>
                                      </p:cBhvr>
                                      <p:to>
                                        <p:strVal val="hidden"/>
                                      </p:to>
                                    </p:set>
                                  </p:childTnLst>
                                </p:cTn>
                              </p:par>
                              <p:par>
                                <p:cTn id="220" presetID="10" presetClass="exit" presetSubtype="0" fill="hold" grpId="1" nodeType="withEffect">
                                  <p:stCondLst>
                                    <p:cond delay="0"/>
                                  </p:stCondLst>
                                  <p:childTnLst>
                                    <p:animEffect transition="out" filter="fade">
                                      <p:cBhvr>
                                        <p:cTn id="221" dur="500"/>
                                        <p:tgtEl>
                                          <p:spTgt spid="80"/>
                                        </p:tgtEl>
                                      </p:cBhvr>
                                    </p:animEffect>
                                    <p:set>
                                      <p:cBhvr>
                                        <p:cTn id="222" dur="1" fill="hold">
                                          <p:stCondLst>
                                            <p:cond delay="499"/>
                                          </p:stCondLst>
                                        </p:cTn>
                                        <p:tgtEl>
                                          <p:spTgt spid="80"/>
                                        </p:tgtEl>
                                        <p:attrNameLst>
                                          <p:attrName>style.visibility</p:attrName>
                                        </p:attrNameLst>
                                      </p:cBhvr>
                                      <p:to>
                                        <p:strVal val="hidden"/>
                                      </p:to>
                                    </p:set>
                                  </p:childTnLst>
                                </p:cTn>
                              </p:par>
                              <p:par>
                                <p:cTn id="223" presetID="10" presetClass="exit" presetSubtype="0" fill="hold" nodeType="withEffect">
                                  <p:stCondLst>
                                    <p:cond delay="0"/>
                                  </p:stCondLst>
                                  <p:childTnLst>
                                    <p:animEffect transition="out" filter="fade">
                                      <p:cBhvr>
                                        <p:cTn id="224" dur="500"/>
                                        <p:tgtEl>
                                          <p:spTgt spid="81"/>
                                        </p:tgtEl>
                                      </p:cBhvr>
                                    </p:animEffect>
                                    <p:set>
                                      <p:cBhvr>
                                        <p:cTn id="225" dur="1" fill="hold">
                                          <p:stCondLst>
                                            <p:cond delay="499"/>
                                          </p:stCondLst>
                                        </p:cTn>
                                        <p:tgtEl>
                                          <p:spTgt spid="81"/>
                                        </p:tgtEl>
                                        <p:attrNameLst>
                                          <p:attrName>style.visibility</p:attrName>
                                        </p:attrNameLst>
                                      </p:cBhvr>
                                      <p:to>
                                        <p:strVal val="hidden"/>
                                      </p:to>
                                    </p:set>
                                  </p:childTnLst>
                                </p:cTn>
                              </p:par>
                              <p:par>
                                <p:cTn id="226" presetID="10" presetClass="exit" presetSubtype="0" fill="hold" grpId="1" nodeType="withEffect">
                                  <p:stCondLst>
                                    <p:cond delay="0"/>
                                  </p:stCondLst>
                                  <p:childTnLst>
                                    <p:animEffect transition="out" filter="fade">
                                      <p:cBhvr>
                                        <p:cTn id="227" dur="500"/>
                                        <p:tgtEl>
                                          <p:spTgt spid="83"/>
                                        </p:tgtEl>
                                      </p:cBhvr>
                                    </p:animEffect>
                                    <p:set>
                                      <p:cBhvr>
                                        <p:cTn id="228" dur="1" fill="hold">
                                          <p:stCondLst>
                                            <p:cond delay="499"/>
                                          </p:stCondLst>
                                        </p:cTn>
                                        <p:tgtEl>
                                          <p:spTgt spid="83"/>
                                        </p:tgtEl>
                                        <p:attrNameLst>
                                          <p:attrName>style.visibility</p:attrName>
                                        </p:attrNameLst>
                                      </p:cBhvr>
                                      <p:to>
                                        <p:strVal val="hidden"/>
                                      </p:to>
                                    </p:set>
                                  </p:childTnLst>
                                </p:cTn>
                              </p:par>
                              <p:par>
                                <p:cTn id="229" presetID="10" presetClass="exit" presetSubtype="0" fill="hold" grpId="1" nodeType="withEffect">
                                  <p:stCondLst>
                                    <p:cond delay="0"/>
                                  </p:stCondLst>
                                  <p:childTnLst>
                                    <p:animEffect transition="out" filter="fade">
                                      <p:cBhvr>
                                        <p:cTn id="230" dur="500"/>
                                        <p:tgtEl>
                                          <p:spTgt spid="86"/>
                                        </p:tgtEl>
                                      </p:cBhvr>
                                    </p:animEffect>
                                    <p:set>
                                      <p:cBhvr>
                                        <p:cTn id="231" dur="1" fill="hold">
                                          <p:stCondLst>
                                            <p:cond delay="499"/>
                                          </p:stCondLst>
                                        </p:cTn>
                                        <p:tgtEl>
                                          <p:spTgt spid="86"/>
                                        </p:tgtEl>
                                        <p:attrNameLst>
                                          <p:attrName>style.visibility</p:attrName>
                                        </p:attrNameLst>
                                      </p:cBhvr>
                                      <p:to>
                                        <p:strVal val="hidden"/>
                                      </p:to>
                                    </p:set>
                                  </p:childTnLst>
                                </p:cTn>
                              </p:par>
                              <p:par>
                                <p:cTn id="232" presetID="10" presetClass="exit" presetSubtype="0" fill="hold" grpId="1" nodeType="withEffect">
                                  <p:stCondLst>
                                    <p:cond delay="0"/>
                                  </p:stCondLst>
                                  <p:childTnLst>
                                    <p:animEffect transition="out" filter="fade">
                                      <p:cBhvr>
                                        <p:cTn id="233" dur="500"/>
                                        <p:tgtEl>
                                          <p:spTgt spid="87"/>
                                        </p:tgtEl>
                                      </p:cBhvr>
                                    </p:animEffect>
                                    <p:set>
                                      <p:cBhvr>
                                        <p:cTn id="234" dur="1" fill="hold">
                                          <p:stCondLst>
                                            <p:cond delay="499"/>
                                          </p:stCondLst>
                                        </p:cTn>
                                        <p:tgtEl>
                                          <p:spTgt spid="87"/>
                                        </p:tgtEl>
                                        <p:attrNameLst>
                                          <p:attrName>style.visibility</p:attrName>
                                        </p:attrNameLst>
                                      </p:cBhvr>
                                      <p:to>
                                        <p:strVal val="hidden"/>
                                      </p:to>
                                    </p:set>
                                  </p:childTnLst>
                                </p:cTn>
                              </p:par>
                              <p:par>
                                <p:cTn id="235" presetID="10" presetClass="exit" presetSubtype="0" fill="hold" grpId="1" nodeType="withEffect">
                                  <p:stCondLst>
                                    <p:cond delay="0"/>
                                  </p:stCondLst>
                                  <p:childTnLst>
                                    <p:animEffect transition="out" filter="fade">
                                      <p:cBhvr>
                                        <p:cTn id="236" dur="500"/>
                                        <p:tgtEl>
                                          <p:spTgt spid="88"/>
                                        </p:tgtEl>
                                      </p:cBhvr>
                                    </p:animEffect>
                                    <p:set>
                                      <p:cBhvr>
                                        <p:cTn id="237" dur="1" fill="hold">
                                          <p:stCondLst>
                                            <p:cond delay="499"/>
                                          </p:stCondLst>
                                        </p:cTn>
                                        <p:tgtEl>
                                          <p:spTgt spid="88"/>
                                        </p:tgtEl>
                                        <p:attrNameLst>
                                          <p:attrName>style.visibility</p:attrName>
                                        </p:attrNameLst>
                                      </p:cBhvr>
                                      <p:to>
                                        <p:strVal val="hidden"/>
                                      </p:to>
                                    </p:set>
                                  </p:childTnLst>
                                </p:cTn>
                              </p:par>
                              <p:par>
                                <p:cTn id="238" presetID="10" presetClass="exit" presetSubtype="0" fill="hold" nodeType="withEffect">
                                  <p:stCondLst>
                                    <p:cond delay="0"/>
                                  </p:stCondLst>
                                  <p:childTnLst>
                                    <p:animEffect transition="out" filter="fade">
                                      <p:cBhvr>
                                        <p:cTn id="239" dur="500"/>
                                        <p:tgtEl>
                                          <p:spTgt spid="66"/>
                                        </p:tgtEl>
                                      </p:cBhvr>
                                    </p:animEffect>
                                    <p:set>
                                      <p:cBhvr>
                                        <p:cTn id="240" dur="1" fill="hold">
                                          <p:stCondLst>
                                            <p:cond delay="499"/>
                                          </p:stCondLst>
                                        </p:cTn>
                                        <p:tgtEl>
                                          <p:spTgt spid="66"/>
                                        </p:tgtEl>
                                        <p:attrNameLst>
                                          <p:attrName>style.visibility</p:attrName>
                                        </p:attrNameLst>
                                      </p:cBhvr>
                                      <p:to>
                                        <p:strVal val="hidden"/>
                                      </p:to>
                                    </p:set>
                                  </p:childTnLst>
                                </p:cTn>
                              </p:par>
                              <p:par>
                                <p:cTn id="241" presetID="10" presetClass="exit" presetSubtype="0" fill="hold" grpId="3" nodeType="withEffect">
                                  <p:stCondLst>
                                    <p:cond delay="0"/>
                                  </p:stCondLst>
                                  <p:childTnLst>
                                    <p:animEffect transition="out" filter="fade">
                                      <p:cBhvr>
                                        <p:cTn id="242" dur="500"/>
                                        <p:tgtEl>
                                          <p:spTgt spid="68"/>
                                        </p:tgtEl>
                                      </p:cBhvr>
                                    </p:animEffect>
                                    <p:set>
                                      <p:cBhvr>
                                        <p:cTn id="243" dur="1" fill="hold">
                                          <p:stCondLst>
                                            <p:cond delay="499"/>
                                          </p:stCondLst>
                                        </p:cTn>
                                        <p:tgtEl>
                                          <p:spTgt spid="68"/>
                                        </p:tgtEl>
                                        <p:attrNameLst>
                                          <p:attrName>style.visibility</p:attrName>
                                        </p:attrNameLst>
                                      </p:cBhvr>
                                      <p:to>
                                        <p:strVal val="hidden"/>
                                      </p:to>
                                    </p:set>
                                  </p:childTnLst>
                                </p:cTn>
                              </p:par>
                            </p:childTnLst>
                          </p:cTn>
                        </p:par>
                      </p:childTnLst>
                    </p:cTn>
                  </p:par>
                  <p:par>
                    <p:cTn id="244" fill="hold">
                      <p:stCondLst>
                        <p:cond delay="indefinite"/>
                      </p:stCondLst>
                      <p:childTnLst>
                        <p:par>
                          <p:cTn id="245" fill="hold">
                            <p:stCondLst>
                              <p:cond delay="0"/>
                            </p:stCondLst>
                            <p:childTnLst>
                              <p:par>
                                <p:cTn id="246" presetID="42" presetClass="path" presetSubtype="0" accel="50000" decel="50000" fill="hold" nodeType="clickEffect">
                                  <p:stCondLst>
                                    <p:cond delay="0"/>
                                  </p:stCondLst>
                                  <p:childTnLst>
                                    <p:animMotion origin="layout" path="M 4.44444E-6 0.10208 L -0.11337 0.13032 " pathEditMode="relative" rAng="0" ptsTypes="AA">
                                      <p:cBhvr>
                                        <p:cTn id="247" dur="500" fill="hold"/>
                                        <p:tgtEl>
                                          <p:spTgt spid="31"/>
                                        </p:tgtEl>
                                        <p:attrNameLst>
                                          <p:attrName>ppt_x</p:attrName>
                                          <p:attrName>ppt_y</p:attrName>
                                        </p:attrNameLst>
                                      </p:cBhvr>
                                      <p:rCtr x="-5608" y="1412"/>
                                    </p:animMotion>
                                  </p:childTnLst>
                                </p:cTn>
                              </p:par>
                              <p:par>
                                <p:cTn id="248" presetID="10" presetClass="entr" presetSubtype="0" fill="hold" grpId="0" nodeType="withEffect">
                                  <p:stCondLst>
                                    <p:cond delay="0"/>
                                  </p:stCondLst>
                                  <p:childTnLst>
                                    <p:set>
                                      <p:cBhvr>
                                        <p:cTn id="249" dur="1" fill="hold">
                                          <p:stCondLst>
                                            <p:cond delay="0"/>
                                          </p:stCondLst>
                                        </p:cTn>
                                        <p:tgtEl>
                                          <p:spTgt spid="75"/>
                                        </p:tgtEl>
                                        <p:attrNameLst>
                                          <p:attrName>style.visibility</p:attrName>
                                        </p:attrNameLst>
                                      </p:cBhvr>
                                      <p:to>
                                        <p:strVal val="visible"/>
                                      </p:to>
                                    </p:set>
                                    <p:animEffect transition="in" filter="fade">
                                      <p:cBhvr>
                                        <p:cTn id="250" dur="500"/>
                                        <p:tgtEl>
                                          <p:spTgt spid="75"/>
                                        </p:tgtEl>
                                      </p:cBhvr>
                                    </p:animEffect>
                                  </p:childTnLst>
                                </p:cTn>
                              </p:par>
                            </p:childTnLst>
                          </p:cTn>
                        </p:par>
                      </p:childTnLst>
                    </p:cTn>
                  </p:par>
                  <p:par>
                    <p:cTn id="251" fill="hold">
                      <p:stCondLst>
                        <p:cond delay="indefinite"/>
                      </p:stCondLst>
                      <p:childTnLst>
                        <p:par>
                          <p:cTn id="252" fill="hold">
                            <p:stCondLst>
                              <p:cond delay="0"/>
                            </p:stCondLst>
                            <p:childTnLst>
                              <p:par>
                                <p:cTn id="253" presetID="42" presetClass="path" presetSubtype="0" accel="50000" decel="50000" fill="hold" nodeType="clickEffect">
                                  <p:stCondLst>
                                    <p:cond delay="0"/>
                                  </p:stCondLst>
                                  <p:childTnLst>
                                    <p:animMotion origin="layout" path="M -0.11337 0.13032 L -0.2592 0.16088 " pathEditMode="relative" rAng="0" ptsTypes="AA">
                                      <p:cBhvr>
                                        <p:cTn id="254" dur="500" fill="hold"/>
                                        <p:tgtEl>
                                          <p:spTgt spid="31"/>
                                        </p:tgtEl>
                                        <p:attrNameLst>
                                          <p:attrName>ppt_x</p:attrName>
                                          <p:attrName>ppt_y</p:attrName>
                                        </p:attrNameLst>
                                      </p:cBhvr>
                                      <p:rCtr x="-7326" y="1528"/>
                                    </p:animMotion>
                                  </p:childTnLst>
                                </p:cTn>
                              </p:par>
                            </p:childTnLst>
                          </p:cTn>
                        </p:par>
                      </p:childTnLst>
                    </p:cTn>
                  </p:par>
                  <p:par>
                    <p:cTn id="255" fill="hold">
                      <p:stCondLst>
                        <p:cond delay="indefinite"/>
                      </p:stCondLst>
                      <p:childTnLst>
                        <p:par>
                          <p:cTn id="256" fill="hold">
                            <p:stCondLst>
                              <p:cond delay="0"/>
                            </p:stCondLst>
                            <p:childTnLst>
                              <p:par>
                                <p:cTn id="257" presetID="22" presetClass="entr" presetSubtype="4" fill="hold" nodeType="clickEffect">
                                  <p:stCondLst>
                                    <p:cond delay="0"/>
                                  </p:stCondLst>
                                  <p:childTnLst>
                                    <p:set>
                                      <p:cBhvr>
                                        <p:cTn id="258" dur="1" fill="hold">
                                          <p:stCondLst>
                                            <p:cond delay="0"/>
                                          </p:stCondLst>
                                        </p:cTn>
                                        <p:tgtEl>
                                          <p:spTgt spid="101"/>
                                        </p:tgtEl>
                                        <p:attrNameLst>
                                          <p:attrName>style.visibility</p:attrName>
                                        </p:attrNameLst>
                                      </p:cBhvr>
                                      <p:to>
                                        <p:strVal val="visible"/>
                                      </p:to>
                                    </p:set>
                                    <p:animEffect transition="in" filter="wipe(down)">
                                      <p:cBhvr>
                                        <p:cTn id="259" dur="500"/>
                                        <p:tgtEl>
                                          <p:spTgt spid="101"/>
                                        </p:tgtEl>
                                      </p:cBhvr>
                                    </p:animEffect>
                                  </p:childTnLst>
                                </p:cTn>
                              </p:par>
                              <p:par>
                                <p:cTn id="260" presetID="22" presetClass="entr" presetSubtype="4" fill="hold" grpId="0" nodeType="withEffect">
                                  <p:stCondLst>
                                    <p:cond delay="0"/>
                                  </p:stCondLst>
                                  <p:childTnLst>
                                    <p:set>
                                      <p:cBhvr>
                                        <p:cTn id="261" dur="1" fill="hold">
                                          <p:stCondLst>
                                            <p:cond delay="0"/>
                                          </p:stCondLst>
                                        </p:cTn>
                                        <p:tgtEl>
                                          <p:spTgt spid="104"/>
                                        </p:tgtEl>
                                        <p:attrNameLst>
                                          <p:attrName>style.visibility</p:attrName>
                                        </p:attrNameLst>
                                      </p:cBhvr>
                                      <p:to>
                                        <p:strVal val="visible"/>
                                      </p:to>
                                    </p:set>
                                    <p:animEffect transition="in" filter="wipe(down)">
                                      <p:cBhvr>
                                        <p:cTn id="262" dur="500"/>
                                        <p:tgtEl>
                                          <p:spTgt spid="104"/>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13"/>
                                        </p:tgtEl>
                                        <p:attrNameLst>
                                          <p:attrName>style.visibility</p:attrName>
                                        </p:attrNameLst>
                                      </p:cBhvr>
                                      <p:to>
                                        <p:strVal val="visible"/>
                                      </p:to>
                                    </p:set>
                                    <p:animEffect transition="in" filter="fade">
                                      <p:cBhvr>
                                        <p:cTn id="265" dur="500"/>
                                        <p:tgtEl>
                                          <p:spTgt spid="113"/>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14"/>
                                        </p:tgtEl>
                                        <p:attrNameLst>
                                          <p:attrName>style.visibility</p:attrName>
                                        </p:attrNameLst>
                                      </p:cBhvr>
                                      <p:to>
                                        <p:strVal val="visible"/>
                                      </p:to>
                                    </p:set>
                                    <p:animEffect transition="in" filter="fade">
                                      <p:cBhvr>
                                        <p:cTn id="268" dur="500"/>
                                        <p:tgtEl>
                                          <p:spTgt spid="114"/>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15"/>
                                        </p:tgtEl>
                                        <p:attrNameLst>
                                          <p:attrName>style.visibility</p:attrName>
                                        </p:attrNameLst>
                                      </p:cBhvr>
                                      <p:to>
                                        <p:strVal val="visible"/>
                                      </p:to>
                                    </p:set>
                                    <p:animEffect transition="in" filter="fade">
                                      <p:cBhvr>
                                        <p:cTn id="271"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5" grpId="0" animBg="1"/>
      <p:bldP spid="35" grpId="1" animBg="1"/>
      <p:bldP spid="38" grpId="0" animBg="1"/>
      <p:bldP spid="38" grpId="1" animBg="1"/>
      <p:bldP spid="40" grpId="0" animBg="1"/>
      <p:bldP spid="40" grpId="1" animBg="1"/>
      <p:bldP spid="45" grpId="0" animBg="1"/>
      <p:bldP spid="45" grpId="1" animBg="1"/>
      <p:bldP spid="50" grpId="0"/>
      <p:bldP spid="50" grpId="1"/>
      <p:bldP spid="51" grpId="0"/>
      <p:bldP spid="51" grpId="1"/>
      <p:bldP spid="52" grpId="0"/>
      <p:bldP spid="52" grpId="1"/>
      <p:bldP spid="68" grpId="0"/>
      <p:bldP spid="68" grpId="1"/>
      <p:bldP spid="68" grpId="2"/>
      <p:bldP spid="68" grpId="3"/>
      <p:bldP spid="69" grpId="0"/>
      <p:bldP spid="70" grpId="0" animBg="1"/>
      <p:bldP spid="71" grpId="0"/>
      <p:bldP spid="74" grpId="0"/>
      <p:bldP spid="75" grpId="0"/>
      <p:bldP spid="80" grpId="0" animBg="1"/>
      <p:bldP spid="80" grpId="1" animBg="1"/>
      <p:bldP spid="83" grpId="0" animBg="1"/>
      <p:bldP spid="83" grpId="1" animBg="1"/>
      <p:bldP spid="84" grpId="0" animBg="1"/>
      <p:bldP spid="84" grpId="1" animBg="1"/>
      <p:bldP spid="85" grpId="0" animBg="1"/>
      <p:bldP spid="85" grpId="1" animBg="1"/>
      <p:bldP spid="86" grpId="0"/>
      <p:bldP spid="86" grpId="1"/>
      <p:bldP spid="87" grpId="0"/>
      <p:bldP spid="87" grpId="1"/>
      <p:bldP spid="88" grpId="0"/>
      <p:bldP spid="88" grpId="1"/>
      <p:bldP spid="89" grpId="0"/>
      <p:bldP spid="104" grpId="0"/>
      <p:bldP spid="113" grpId="0" animBg="1"/>
      <p:bldP spid="114" grpId="0"/>
      <p:bldP spid="1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Stack and Queues Classic Problems</a:t>
            </a:r>
            <a:endParaRPr lang="en-SG" dirty="0">
              <a:solidFill>
                <a:schemeClr val="bg1"/>
              </a:solidFill>
            </a:endParaRPr>
          </a:p>
        </p:txBody>
      </p:sp>
      <p:sp>
        <p:nvSpPr>
          <p:cNvPr id="3" name="Content Placeholder 2"/>
          <p:cNvSpPr>
            <a:spLocks noGrp="1"/>
          </p:cNvSpPr>
          <p:nvPr>
            <p:ph idx="1"/>
          </p:nvPr>
        </p:nvSpPr>
        <p:spPr/>
        <p:txBody>
          <a:bodyPr>
            <a:normAutofit fontScale="92500"/>
          </a:bodyPr>
          <a:lstStyle/>
          <a:p>
            <a:pPr algn="just">
              <a:lnSpc>
                <a:spcPct val="150000"/>
              </a:lnSpc>
              <a:defRPr/>
            </a:pPr>
            <a:r>
              <a:rPr lang="en-US" dirty="0">
                <a:solidFill>
                  <a:prstClr val="black"/>
                </a:solidFill>
                <a:latin typeface="Verdana"/>
              </a:rPr>
              <a:t>Stack</a:t>
            </a:r>
          </a:p>
          <a:p>
            <a:pPr lvl="0" algn="just">
              <a:lnSpc>
                <a:spcPct val="150000"/>
              </a:lnSpc>
              <a:defRPr/>
            </a:pPr>
            <a:r>
              <a:rPr lang="en-US" dirty="0">
                <a:latin typeface="Verdana"/>
              </a:rPr>
              <a:t>Balanced Parentheses Problem (</a:t>
            </a:r>
            <a:r>
              <a:rPr lang="en-US" b="1" dirty="0">
                <a:solidFill>
                  <a:srgbClr val="FF0000"/>
                </a:solidFill>
                <a:latin typeface="Verdana"/>
              </a:rPr>
              <a:t>In lab</a:t>
            </a:r>
            <a:r>
              <a:rPr lang="en-US" dirty="0">
                <a:latin typeface="Verdana"/>
              </a:rPr>
              <a:t>)</a:t>
            </a:r>
          </a:p>
          <a:p>
            <a:pPr lvl="0" algn="just">
              <a:lnSpc>
                <a:spcPct val="150000"/>
              </a:lnSpc>
              <a:defRPr/>
            </a:pPr>
            <a:r>
              <a:rPr lang="en-US" dirty="0">
                <a:solidFill>
                  <a:srgbClr val="FF0000"/>
                </a:solidFill>
                <a:latin typeface="Verdana"/>
              </a:rPr>
              <a:t>Algebraic expression conversion </a:t>
            </a:r>
            <a:r>
              <a:rPr lang="en-US" dirty="0">
                <a:solidFill>
                  <a:prstClr val="black"/>
                </a:solidFill>
                <a:latin typeface="Verdana"/>
              </a:rPr>
              <a:t>(infix, prefix and postfix) </a:t>
            </a:r>
          </a:p>
          <a:p>
            <a:pPr lvl="0" algn="just">
              <a:lnSpc>
                <a:spcPct val="150000"/>
              </a:lnSpc>
              <a:defRPr/>
            </a:pPr>
            <a:r>
              <a:rPr lang="en-US" dirty="0">
                <a:solidFill>
                  <a:prstClr val="black"/>
                </a:solidFill>
                <a:latin typeface="Verdana"/>
              </a:rPr>
              <a:t>Recursive functions to Iterative functions (</a:t>
            </a:r>
            <a:r>
              <a:rPr lang="en-US" b="1" dirty="0">
                <a:solidFill>
                  <a:srgbClr val="FF0000"/>
                </a:solidFill>
                <a:latin typeface="Verdana"/>
              </a:rPr>
              <a:t>Binary Tree</a:t>
            </a:r>
            <a:r>
              <a:rPr lang="en-US" dirty="0">
                <a:solidFill>
                  <a:prstClr val="black"/>
                </a:solidFill>
                <a:latin typeface="Verdana"/>
              </a:rPr>
              <a:t>)  </a:t>
            </a:r>
          </a:p>
          <a:p>
            <a:pPr lvl="0" algn="just">
              <a:lnSpc>
                <a:spcPct val="150000"/>
              </a:lnSpc>
              <a:defRPr/>
            </a:pPr>
            <a:endParaRPr lang="en-US" dirty="0">
              <a:solidFill>
                <a:prstClr val="black"/>
              </a:solidFill>
              <a:latin typeface="Verdana"/>
            </a:endParaRPr>
          </a:p>
          <a:p>
            <a:pPr algn="just">
              <a:lnSpc>
                <a:spcPct val="150000"/>
              </a:lnSpc>
              <a:defRPr/>
            </a:pPr>
            <a:r>
              <a:rPr lang="en-US" dirty="0">
                <a:solidFill>
                  <a:prstClr val="black"/>
                </a:solidFill>
                <a:latin typeface="Verdana"/>
              </a:rPr>
              <a:t>Queue</a:t>
            </a:r>
          </a:p>
          <a:p>
            <a:pPr algn="just">
              <a:lnSpc>
                <a:spcPct val="150000"/>
              </a:lnSpc>
              <a:defRPr/>
            </a:pPr>
            <a:r>
              <a:rPr lang="en-US" dirty="0">
                <a:latin typeface="Verdana"/>
              </a:rPr>
              <a:t>Palindromes (</a:t>
            </a:r>
            <a:r>
              <a:rPr lang="en-US" b="1" dirty="0">
                <a:solidFill>
                  <a:srgbClr val="FF0000"/>
                </a:solidFill>
                <a:latin typeface="Verdana"/>
              </a:rPr>
              <a:t>In lab</a:t>
            </a:r>
            <a:r>
              <a:rPr lang="en-US" dirty="0">
                <a:latin typeface="Verdana"/>
              </a:rPr>
              <a:t>)</a:t>
            </a:r>
          </a:p>
          <a:p>
            <a:pPr algn="just">
              <a:lnSpc>
                <a:spcPct val="150000"/>
              </a:lnSpc>
              <a:defRPr/>
            </a:pPr>
            <a:r>
              <a:rPr lang="en-US" dirty="0">
                <a:solidFill>
                  <a:prstClr val="black"/>
                </a:solidFill>
                <a:latin typeface="Verdana"/>
              </a:rPr>
              <a:t>Scheduling in multitasking, network, job, mailbox etc. </a:t>
            </a:r>
          </a:p>
          <a:p>
            <a:pPr algn="just">
              <a:lnSpc>
                <a:spcPct val="150000"/>
              </a:lnSpc>
              <a:defRPr/>
            </a:pPr>
            <a:endParaRPr lang="en-US" dirty="0">
              <a:solidFill>
                <a:prstClr val="black"/>
              </a:solidFill>
              <a:latin typeface="Verdana"/>
            </a:endParaRPr>
          </a:p>
        </p:txBody>
      </p:sp>
    </p:spTree>
    <p:extLst>
      <p:ext uri="{BB962C8B-B14F-4D97-AF65-F5344CB8AC3E}">
        <p14:creationId xmlns:p14="http://schemas.microsoft.com/office/powerpoint/2010/main" val="3125523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8B79D-2695-44D1-BE51-15AFFD6DA854}"/>
              </a:ext>
            </a:extLst>
          </p:cNvPr>
          <p:cNvSpPr>
            <a:spLocks noGrp="1"/>
          </p:cNvSpPr>
          <p:nvPr>
            <p:ph type="title"/>
          </p:nvPr>
        </p:nvSpPr>
        <p:spPr/>
        <p:txBody>
          <a:bodyPr/>
          <a:lstStyle/>
          <a:p>
            <a:r>
              <a:rPr lang="en-SG" dirty="0"/>
              <a:t>Calculate height example</a:t>
            </a:r>
          </a:p>
        </p:txBody>
      </p:sp>
      <p:sp>
        <p:nvSpPr>
          <p:cNvPr id="3" name="Content Placeholder 2">
            <a:extLst>
              <a:ext uri="{FF2B5EF4-FFF2-40B4-BE49-F238E27FC236}">
                <a16:creationId xmlns:a16="http://schemas.microsoft.com/office/drawing/2014/main" id="{7754170F-42A2-48D3-AA7F-B2186776D8C2}"/>
              </a:ext>
            </a:extLst>
          </p:cNvPr>
          <p:cNvSpPr txBox="1">
            <a:spLocks/>
          </p:cNvSpPr>
          <p:nvPr/>
        </p:nvSpPr>
        <p:spPr>
          <a:xfrm>
            <a:off x="76666" y="658493"/>
            <a:ext cx="4564497" cy="1638609"/>
          </a:xfrm>
          <a:prstGeom prst="rect">
            <a:avLst/>
          </a:prstGeom>
          <a:solidFill>
            <a:schemeClr val="bg1"/>
          </a:solidFill>
          <a:ln w="19050">
            <a:solidFill>
              <a:srgbClr val="C0000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457200">
              <a:lnSpc>
                <a:spcPct val="100000"/>
              </a:lnSpc>
              <a:buNone/>
            </a:pPr>
            <a:r>
              <a:rPr lang="en-SG" sz="1200" dirty="0">
                <a:solidFill>
                  <a:prstClr val="black"/>
                </a:solidFill>
                <a:latin typeface="Courier New" panose="02070309020205020404" pitchFamily="49" charset="0"/>
                <a:cs typeface="Courier New" panose="02070309020205020404" pitchFamily="49" charset="0"/>
              </a:rPr>
              <a:t>int </a:t>
            </a:r>
            <a:r>
              <a:rPr lang="en-SG" sz="1200" b="1" dirty="0" err="1">
                <a:solidFill>
                  <a:srgbClr val="C00000"/>
                </a:solidFill>
                <a:latin typeface="Courier New" panose="02070309020205020404" pitchFamily="49" charset="0"/>
                <a:cs typeface="Courier New" panose="02070309020205020404" pitchFamily="49" charset="0"/>
              </a:rPr>
              <a:t>TreeTraversal</a:t>
            </a:r>
            <a:r>
              <a:rPr lang="en-SG" sz="1200" dirty="0">
                <a:solidFill>
                  <a:prstClr val="black"/>
                </a:solidFill>
                <a:latin typeface="Courier New" panose="02070309020205020404" pitchFamily="49" charset="0"/>
                <a:cs typeface="Courier New" panose="02070309020205020404" pitchFamily="49" charset="0"/>
              </a:rPr>
              <a:t>(</a:t>
            </a:r>
            <a:r>
              <a:rPr lang="en-SG" sz="1200" dirty="0" err="1">
                <a:solidFill>
                  <a:prstClr val="black"/>
                </a:solidFill>
                <a:latin typeface="Courier New" panose="02070309020205020404" pitchFamily="49" charset="0"/>
                <a:cs typeface="Courier New" panose="02070309020205020404" pitchFamily="49" charset="0"/>
              </a:rPr>
              <a:t>BTNode</a:t>
            </a:r>
            <a:r>
              <a:rPr lang="en-SG" sz="1200" dirty="0">
                <a:solidFill>
                  <a:prstClr val="black"/>
                </a:solidFill>
                <a:latin typeface="Courier New" panose="02070309020205020404" pitchFamily="49" charset="0"/>
                <a:cs typeface="Courier New" panose="02070309020205020404" pitchFamily="49" charset="0"/>
              </a:rPr>
              <a:t> *cur){</a:t>
            </a:r>
          </a:p>
          <a:p>
            <a:pPr marL="0" lvl="1" indent="-45720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if(cur == NULL) </a:t>
            </a:r>
            <a:r>
              <a:rPr lang="en-SG" sz="1200" spc="-5" dirty="0">
                <a:latin typeface="Courier New"/>
                <a:cs typeface="Courier New"/>
              </a:rPr>
              <a:t>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-1;</a:t>
            </a:r>
            <a:endParaRPr lang="en-SG" sz="1200" dirty="0">
              <a:latin typeface="Courier New"/>
              <a:cs typeface="Courier New"/>
            </a:endParaRPr>
          </a:p>
          <a:p>
            <a:pPr marL="0" lvl="1" indent="-457200">
              <a:lnSpc>
                <a:spcPct val="100000"/>
              </a:lnSpc>
              <a:spcBef>
                <a:spcPts val="300"/>
              </a:spcBef>
              <a:buNone/>
            </a:pPr>
            <a:r>
              <a:rPr lang="en-SG" sz="1200" dirty="0">
                <a:latin typeface="Courier New"/>
                <a:cs typeface="Courier New"/>
              </a:rPr>
              <a:t>    int</a:t>
            </a:r>
            <a:r>
              <a:rPr lang="en-SG" sz="1200" dirty="0">
                <a:latin typeface="Times New Roman"/>
                <a:cs typeface="Times New Roman"/>
              </a:rPr>
              <a:t> </a:t>
            </a:r>
            <a:r>
              <a:rPr lang="en-SG" sz="1200" dirty="0">
                <a:latin typeface="Courier New"/>
                <a:cs typeface="Courier New"/>
              </a:rPr>
              <a:t>L</a:t>
            </a:r>
            <a:r>
              <a:rPr lang="en-SG" sz="1200" dirty="0">
                <a:latin typeface="Times New Roman"/>
                <a:cs typeface="Times New Roman"/>
              </a:rPr>
              <a:t> </a:t>
            </a:r>
            <a:r>
              <a:rPr lang="en-SG" sz="1200" dirty="0">
                <a:latin typeface="Courier New"/>
                <a:cs typeface="Courier New"/>
              </a:rPr>
              <a:t>=</a:t>
            </a:r>
            <a:r>
              <a:rPr lang="en-SG" sz="1200" dirty="0">
                <a:latin typeface="Times New Roman"/>
                <a:cs typeface="Times New Roman"/>
              </a:rPr>
              <a:t>  </a:t>
            </a:r>
            <a:r>
              <a:rPr lang="en-SG" sz="1200" b="1" spc="-5" dirty="0" err="1">
                <a:solidFill>
                  <a:srgbClr val="00B050"/>
                </a:solidFill>
                <a:latin typeface="Courier New"/>
                <a:cs typeface="Courier New"/>
              </a:rPr>
              <a:t>TreeTraversal</a:t>
            </a:r>
            <a:r>
              <a:rPr lang="en-SG" sz="1200" b="1" spc="-5" dirty="0">
                <a:solidFill>
                  <a:srgbClr val="00B050"/>
                </a:solidFill>
                <a:latin typeface="Courier New"/>
                <a:cs typeface="Courier New"/>
              </a:rPr>
              <a:t>(cur-&gt;left);</a:t>
            </a:r>
            <a:endParaRPr lang="en-SG" sz="1200" b="1" dirty="0">
              <a:solidFill>
                <a:srgbClr val="00B050"/>
              </a:solidFill>
              <a:latin typeface="Courier New"/>
              <a:cs typeface="Courier New"/>
            </a:endParaRPr>
          </a:p>
          <a:p>
            <a:pPr marL="0" lvl="1" indent="-457200">
              <a:lnSpc>
                <a:spcPct val="100000"/>
              </a:lnSpc>
              <a:spcBef>
                <a:spcPts val="300"/>
              </a:spcBef>
              <a:buNone/>
            </a:pPr>
            <a:r>
              <a:rPr lang="en-SG" sz="1200" dirty="0">
                <a:latin typeface="Courier New"/>
                <a:cs typeface="Courier New"/>
              </a:rPr>
              <a:t>    int</a:t>
            </a:r>
            <a:r>
              <a:rPr lang="en-SG" sz="1200" dirty="0">
                <a:latin typeface="Times New Roman"/>
                <a:cs typeface="Times New Roman"/>
              </a:rPr>
              <a:t> </a:t>
            </a:r>
            <a:r>
              <a:rPr lang="en-SG" sz="1200" dirty="0">
                <a:latin typeface="Courier New"/>
                <a:cs typeface="Courier New"/>
              </a:rPr>
              <a:t>R</a:t>
            </a:r>
            <a:r>
              <a:rPr lang="en-SG" sz="1200" dirty="0">
                <a:latin typeface="Times New Roman"/>
                <a:cs typeface="Times New Roman"/>
              </a:rPr>
              <a:t> </a:t>
            </a:r>
            <a:r>
              <a:rPr lang="en-SG" sz="1200" dirty="0">
                <a:latin typeface="Courier New"/>
                <a:cs typeface="Courier New"/>
              </a:rPr>
              <a:t>=</a:t>
            </a:r>
            <a:r>
              <a:rPr lang="en-SG" sz="1200" dirty="0">
                <a:latin typeface="Times New Roman"/>
                <a:cs typeface="Times New Roman"/>
              </a:rPr>
              <a:t>  </a:t>
            </a:r>
            <a:r>
              <a:rPr lang="en-SG" altLang="zh-CN" sz="1200" b="1" spc="-5" dirty="0" err="1">
                <a:solidFill>
                  <a:schemeClr val="accent2"/>
                </a:solidFill>
                <a:latin typeface="Courier New"/>
                <a:cs typeface="Courier New"/>
              </a:rPr>
              <a:t>TreeTraversal</a:t>
            </a:r>
            <a:r>
              <a:rPr lang="en-SG" sz="1200" b="1" spc="-5" dirty="0">
                <a:solidFill>
                  <a:schemeClr val="accent2"/>
                </a:solidFill>
                <a:latin typeface="Courier New"/>
                <a:cs typeface="Courier New"/>
              </a:rPr>
              <a:t>(cur-&gt;right);</a:t>
            </a:r>
            <a:endParaRPr lang="en-SG" sz="1200" b="1" dirty="0">
              <a:solidFill>
                <a:schemeClr val="accent2"/>
              </a:solidFill>
              <a:latin typeface="Courier New"/>
              <a:cs typeface="Courier New"/>
            </a:endParaRPr>
          </a:p>
          <a:p>
            <a:pPr marL="0" lvl="1" indent="-457200">
              <a:lnSpc>
                <a:spcPct val="100000"/>
              </a:lnSpc>
              <a:spcBef>
                <a:spcPts val="300"/>
              </a:spcBef>
              <a:buNone/>
            </a:pPr>
            <a:r>
              <a:rPr lang="en-SG" sz="1200" spc="-5" dirty="0">
                <a:latin typeface="Courier New"/>
                <a:cs typeface="Courier New"/>
              </a:rPr>
              <a:t>    int c = max (L, R) + 1;</a:t>
            </a:r>
          </a:p>
          <a:p>
            <a:pPr marL="0" lvl="1" indent="-457200">
              <a:lnSpc>
                <a:spcPct val="100000"/>
              </a:lnSpc>
              <a:spcBef>
                <a:spcPts val="300"/>
              </a:spcBef>
              <a:buNone/>
            </a:pPr>
            <a:r>
              <a:rPr lang="en-SG" sz="1200" spc="-5" dirty="0">
                <a:latin typeface="Courier New"/>
                <a:cs typeface="Courier New"/>
              </a:rPr>
              <a:t>    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c;</a:t>
            </a:r>
            <a:endParaRPr lang="en-SG" sz="1200" dirty="0">
              <a:latin typeface="Courier New"/>
              <a:cs typeface="Courier New"/>
            </a:endParaRPr>
          </a:p>
          <a:p>
            <a:pPr marL="0" lvl="1" indent="-457200">
              <a:lnSpc>
                <a:spcPct val="100000"/>
              </a:lnSpc>
              <a:buNone/>
            </a:pPr>
            <a:r>
              <a:rPr lang="en-SG" sz="1200" dirty="0">
                <a:latin typeface="Courier New"/>
                <a:cs typeface="Courier New"/>
              </a:rPr>
              <a:t>}</a:t>
            </a:r>
          </a:p>
        </p:txBody>
      </p:sp>
      <p:sp>
        <p:nvSpPr>
          <p:cNvPr id="5" name="Oval 4">
            <a:extLst>
              <a:ext uri="{FF2B5EF4-FFF2-40B4-BE49-F238E27FC236}">
                <a16:creationId xmlns:a16="http://schemas.microsoft.com/office/drawing/2014/main" id="{924F78E8-E3FC-4C96-84FC-729FF56939AF}"/>
              </a:ext>
            </a:extLst>
          </p:cNvPr>
          <p:cNvSpPr/>
          <p:nvPr/>
        </p:nvSpPr>
        <p:spPr>
          <a:xfrm>
            <a:off x="7030459" y="748061"/>
            <a:ext cx="497378" cy="481460"/>
          </a:xfrm>
          <a:prstGeom prst="ellipse">
            <a:avLst/>
          </a:prstGeom>
          <a:solidFill>
            <a:srgbClr val="C0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H</a:t>
            </a:r>
          </a:p>
        </p:txBody>
      </p:sp>
      <p:sp>
        <p:nvSpPr>
          <p:cNvPr id="6" name="Oval 5">
            <a:extLst>
              <a:ext uri="{FF2B5EF4-FFF2-40B4-BE49-F238E27FC236}">
                <a16:creationId xmlns:a16="http://schemas.microsoft.com/office/drawing/2014/main" id="{C277DFE3-C759-4347-9465-0EA3DACBA043}"/>
              </a:ext>
            </a:extLst>
          </p:cNvPr>
          <p:cNvSpPr/>
          <p:nvPr/>
        </p:nvSpPr>
        <p:spPr>
          <a:xfrm>
            <a:off x="6533081" y="1351676"/>
            <a:ext cx="497378" cy="481460"/>
          </a:xfrm>
          <a:prstGeom prst="ellipse">
            <a:avLst/>
          </a:prstGeom>
          <a:solidFill>
            <a:srgbClr val="00B05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E</a:t>
            </a:r>
          </a:p>
        </p:txBody>
      </p:sp>
      <p:sp>
        <p:nvSpPr>
          <p:cNvPr id="7" name="Oval 6">
            <a:extLst>
              <a:ext uri="{FF2B5EF4-FFF2-40B4-BE49-F238E27FC236}">
                <a16:creationId xmlns:a16="http://schemas.microsoft.com/office/drawing/2014/main" id="{06A12DB4-E8CC-4FF9-9412-1C2EDD054045}"/>
              </a:ext>
            </a:extLst>
          </p:cNvPr>
          <p:cNvSpPr/>
          <p:nvPr/>
        </p:nvSpPr>
        <p:spPr>
          <a:xfrm>
            <a:off x="7527837" y="1351676"/>
            <a:ext cx="497378" cy="481460"/>
          </a:xfrm>
          <a:prstGeom prst="ellipse">
            <a:avLst/>
          </a:prstGeom>
          <a:solidFill>
            <a:schemeClr val="bg1">
              <a:lumMod val="65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L</a:t>
            </a:r>
          </a:p>
        </p:txBody>
      </p:sp>
      <p:sp>
        <p:nvSpPr>
          <p:cNvPr id="8" name="Oval 7">
            <a:extLst>
              <a:ext uri="{FF2B5EF4-FFF2-40B4-BE49-F238E27FC236}">
                <a16:creationId xmlns:a16="http://schemas.microsoft.com/office/drawing/2014/main" id="{6012B87B-B485-45CF-AAFC-0FCEE9A6F29B}"/>
              </a:ext>
            </a:extLst>
          </p:cNvPr>
          <p:cNvSpPr/>
          <p:nvPr/>
        </p:nvSpPr>
        <p:spPr>
          <a:xfrm>
            <a:off x="6035704" y="1921322"/>
            <a:ext cx="497378" cy="481460"/>
          </a:xfrm>
          <a:prstGeom prst="ellipse">
            <a:avLst/>
          </a:prstGeom>
          <a:solidFill>
            <a:srgbClr val="0070C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B</a:t>
            </a:r>
          </a:p>
        </p:txBody>
      </p:sp>
      <p:sp>
        <p:nvSpPr>
          <p:cNvPr id="9" name="Oval 8">
            <a:extLst>
              <a:ext uri="{FF2B5EF4-FFF2-40B4-BE49-F238E27FC236}">
                <a16:creationId xmlns:a16="http://schemas.microsoft.com/office/drawing/2014/main" id="{6E840E97-8736-47FB-91AD-F98F5CDD26DC}"/>
              </a:ext>
            </a:extLst>
          </p:cNvPr>
          <p:cNvSpPr/>
          <p:nvPr/>
        </p:nvSpPr>
        <p:spPr>
          <a:xfrm>
            <a:off x="7030459" y="1921322"/>
            <a:ext cx="497378" cy="481460"/>
          </a:xfrm>
          <a:prstGeom prst="ellipse">
            <a:avLst/>
          </a:prstGeom>
          <a:solidFill>
            <a:srgbClr val="7030A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F</a:t>
            </a:r>
          </a:p>
        </p:txBody>
      </p:sp>
      <p:sp>
        <p:nvSpPr>
          <p:cNvPr id="10" name="Oval 9">
            <a:extLst>
              <a:ext uri="{FF2B5EF4-FFF2-40B4-BE49-F238E27FC236}">
                <a16:creationId xmlns:a16="http://schemas.microsoft.com/office/drawing/2014/main" id="{5795659E-3F8E-492A-8360-DC8DA59051D7}"/>
              </a:ext>
            </a:extLst>
          </p:cNvPr>
          <p:cNvSpPr/>
          <p:nvPr/>
        </p:nvSpPr>
        <p:spPr>
          <a:xfrm>
            <a:off x="8025214" y="1921322"/>
            <a:ext cx="497378" cy="481460"/>
          </a:xfrm>
          <a:prstGeom prst="ellipse">
            <a:avLst/>
          </a:prstGeom>
          <a:solidFill>
            <a:schemeClr val="bg1">
              <a:lumMod val="65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N</a:t>
            </a:r>
          </a:p>
        </p:txBody>
      </p:sp>
      <p:sp>
        <p:nvSpPr>
          <p:cNvPr id="11" name="Oval 10">
            <a:extLst>
              <a:ext uri="{FF2B5EF4-FFF2-40B4-BE49-F238E27FC236}">
                <a16:creationId xmlns:a16="http://schemas.microsoft.com/office/drawing/2014/main" id="{144E24BD-318C-4BDC-A46F-B6474DB4B530}"/>
              </a:ext>
            </a:extLst>
          </p:cNvPr>
          <p:cNvSpPr/>
          <p:nvPr/>
        </p:nvSpPr>
        <p:spPr>
          <a:xfrm>
            <a:off x="7527837" y="2490968"/>
            <a:ext cx="497378" cy="481460"/>
          </a:xfrm>
          <a:prstGeom prst="ellipse">
            <a:avLst/>
          </a:prstGeom>
          <a:solidFill>
            <a:schemeClr val="bg1">
              <a:lumMod val="65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M</a:t>
            </a:r>
          </a:p>
        </p:txBody>
      </p:sp>
      <p:cxnSp>
        <p:nvCxnSpPr>
          <p:cNvPr id="12" name="Straight Arrow Connector 11">
            <a:extLst>
              <a:ext uri="{FF2B5EF4-FFF2-40B4-BE49-F238E27FC236}">
                <a16:creationId xmlns:a16="http://schemas.microsoft.com/office/drawing/2014/main" id="{80E73609-6907-4D73-805D-FE9018369886}"/>
              </a:ext>
            </a:extLst>
          </p:cNvPr>
          <p:cNvCxnSpPr>
            <a:cxnSpLocks/>
            <a:stCxn id="5" idx="3"/>
            <a:endCxn id="6" idx="0"/>
          </p:cNvCxnSpPr>
          <p:nvPr/>
        </p:nvCxnSpPr>
        <p:spPr>
          <a:xfrm flipH="1">
            <a:off x="6781770" y="1159013"/>
            <a:ext cx="321528" cy="192663"/>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1E86330-D433-497F-BAA9-C8E2BE0ED289}"/>
              </a:ext>
            </a:extLst>
          </p:cNvPr>
          <p:cNvCxnSpPr>
            <a:cxnSpLocks/>
            <a:stCxn id="5" idx="5"/>
            <a:endCxn id="7" idx="0"/>
          </p:cNvCxnSpPr>
          <p:nvPr/>
        </p:nvCxnSpPr>
        <p:spPr>
          <a:xfrm>
            <a:off x="7454997" y="1159013"/>
            <a:ext cx="321528" cy="192663"/>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25655C3-3724-4CB9-AA6E-066EEF982765}"/>
              </a:ext>
            </a:extLst>
          </p:cNvPr>
          <p:cNvCxnSpPr>
            <a:cxnSpLocks/>
            <a:stCxn id="7" idx="5"/>
            <a:endCxn id="10" idx="0"/>
          </p:cNvCxnSpPr>
          <p:nvPr/>
        </p:nvCxnSpPr>
        <p:spPr>
          <a:xfrm>
            <a:off x="7952375" y="1762629"/>
            <a:ext cx="321528" cy="158693"/>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3A4ECA8-F604-4F55-97D0-17A24EE69215}"/>
              </a:ext>
            </a:extLst>
          </p:cNvPr>
          <p:cNvCxnSpPr>
            <a:cxnSpLocks/>
            <a:stCxn id="10" idx="3"/>
            <a:endCxn id="11" idx="0"/>
          </p:cNvCxnSpPr>
          <p:nvPr/>
        </p:nvCxnSpPr>
        <p:spPr>
          <a:xfrm flipH="1">
            <a:off x="7776525" y="2332274"/>
            <a:ext cx="321528" cy="158693"/>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5972F7D-F230-4F4C-8340-8C99543CAEBE}"/>
              </a:ext>
            </a:extLst>
          </p:cNvPr>
          <p:cNvCxnSpPr>
            <a:cxnSpLocks/>
            <a:stCxn id="6" idx="3"/>
            <a:endCxn id="8" idx="0"/>
          </p:cNvCxnSpPr>
          <p:nvPr/>
        </p:nvCxnSpPr>
        <p:spPr>
          <a:xfrm flipH="1">
            <a:off x="6284393" y="1762629"/>
            <a:ext cx="321528" cy="158693"/>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B72EFB9-323A-4431-974C-467E548C73FB}"/>
              </a:ext>
            </a:extLst>
          </p:cNvPr>
          <p:cNvCxnSpPr>
            <a:cxnSpLocks/>
            <a:stCxn id="6" idx="5"/>
            <a:endCxn id="9" idx="0"/>
          </p:cNvCxnSpPr>
          <p:nvPr/>
        </p:nvCxnSpPr>
        <p:spPr>
          <a:xfrm>
            <a:off x="6957620" y="1762628"/>
            <a:ext cx="321528" cy="158694"/>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CCF6C75-37ED-4D3F-8A6A-738CD81E9C0B}"/>
              </a:ext>
            </a:extLst>
          </p:cNvPr>
          <p:cNvCxnSpPr/>
          <p:nvPr/>
        </p:nvCxnSpPr>
        <p:spPr>
          <a:xfrm flipH="1">
            <a:off x="3711934" y="1229521"/>
            <a:ext cx="625033"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683BC800-4D00-4F9B-A122-384DCFA849BF}"/>
              </a:ext>
            </a:extLst>
          </p:cNvPr>
          <p:cNvSpPr txBox="1">
            <a:spLocks/>
          </p:cNvSpPr>
          <p:nvPr/>
        </p:nvSpPr>
        <p:spPr>
          <a:xfrm>
            <a:off x="198586" y="2416411"/>
            <a:ext cx="4564497" cy="1638609"/>
          </a:xfrm>
          <a:prstGeom prst="rect">
            <a:avLst/>
          </a:prstGeom>
          <a:solidFill>
            <a:schemeClr val="bg1"/>
          </a:solidFill>
          <a:ln w="19050">
            <a:solidFill>
              <a:schemeClr val="accent2"/>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457200">
              <a:lnSpc>
                <a:spcPct val="100000"/>
              </a:lnSpc>
              <a:buNone/>
            </a:pPr>
            <a:r>
              <a:rPr lang="en-SG" sz="1200" dirty="0">
                <a:solidFill>
                  <a:prstClr val="black"/>
                </a:solidFill>
                <a:latin typeface="Courier New" panose="02070309020205020404" pitchFamily="49" charset="0"/>
                <a:cs typeface="Courier New" panose="02070309020205020404" pitchFamily="49" charset="0"/>
              </a:rPr>
              <a:t>int </a:t>
            </a:r>
            <a:r>
              <a:rPr lang="en-SG" sz="1200" b="1" dirty="0" err="1">
                <a:solidFill>
                  <a:schemeClr val="accent2"/>
                </a:solidFill>
                <a:latin typeface="Courier New" panose="02070309020205020404" pitchFamily="49" charset="0"/>
                <a:cs typeface="Courier New" panose="02070309020205020404" pitchFamily="49" charset="0"/>
              </a:rPr>
              <a:t>TreeTraversal</a:t>
            </a:r>
            <a:r>
              <a:rPr lang="en-SG" sz="1200" dirty="0">
                <a:solidFill>
                  <a:prstClr val="black"/>
                </a:solidFill>
                <a:latin typeface="Courier New" panose="02070309020205020404" pitchFamily="49" charset="0"/>
                <a:cs typeface="Courier New" panose="02070309020205020404" pitchFamily="49" charset="0"/>
              </a:rPr>
              <a:t>(</a:t>
            </a:r>
            <a:r>
              <a:rPr lang="en-SG" sz="1200" dirty="0" err="1">
                <a:solidFill>
                  <a:prstClr val="black"/>
                </a:solidFill>
                <a:latin typeface="Courier New" panose="02070309020205020404" pitchFamily="49" charset="0"/>
                <a:cs typeface="Courier New" panose="02070309020205020404" pitchFamily="49" charset="0"/>
              </a:rPr>
              <a:t>BTNode</a:t>
            </a:r>
            <a:r>
              <a:rPr lang="en-SG" sz="1200" dirty="0">
                <a:solidFill>
                  <a:prstClr val="black"/>
                </a:solidFill>
                <a:latin typeface="Courier New" panose="02070309020205020404" pitchFamily="49" charset="0"/>
                <a:cs typeface="Courier New" panose="02070309020205020404" pitchFamily="49" charset="0"/>
              </a:rPr>
              <a:t> *cur){</a:t>
            </a:r>
          </a:p>
          <a:p>
            <a:pPr marL="0" lvl="1" indent="-45720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if(cur == NULL) </a:t>
            </a:r>
            <a:r>
              <a:rPr lang="en-SG" sz="1200" spc="-5" dirty="0">
                <a:latin typeface="Courier New"/>
                <a:cs typeface="Courier New"/>
              </a:rPr>
              <a:t>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-1;</a:t>
            </a:r>
            <a:endParaRPr lang="en-SG" sz="1200" dirty="0">
              <a:latin typeface="Courier New"/>
              <a:cs typeface="Courier New"/>
            </a:endParaRPr>
          </a:p>
          <a:p>
            <a:pPr marL="0" lvl="1" indent="-457200">
              <a:lnSpc>
                <a:spcPct val="100000"/>
              </a:lnSpc>
              <a:spcBef>
                <a:spcPts val="300"/>
              </a:spcBef>
              <a:buNone/>
            </a:pPr>
            <a:r>
              <a:rPr lang="en-SG" sz="1200" dirty="0">
                <a:latin typeface="Courier New"/>
                <a:cs typeface="Courier New"/>
              </a:rPr>
              <a:t>    int</a:t>
            </a:r>
            <a:r>
              <a:rPr lang="en-SG" sz="1200" dirty="0">
                <a:latin typeface="Times New Roman"/>
                <a:cs typeface="Times New Roman"/>
              </a:rPr>
              <a:t> </a:t>
            </a:r>
            <a:r>
              <a:rPr lang="en-SG" sz="1200" dirty="0">
                <a:latin typeface="Courier New"/>
                <a:cs typeface="Courier New"/>
              </a:rPr>
              <a:t>L</a:t>
            </a:r>
            <a:r>
              <a:rPr lang="en-SG" sz="1200" dirty="0">
                <a:latin typeface="Times New Roman"/>
                <a:cs typeface="Times New Roman"/>
              </a:rPr>
              <a:t> </a:t>
            </a:r>
            <a:r>
              <a:rPr lang="en-SG" sz="1200" dirty="0">
                <a:latin typeface="Courier New"/>
                <a:cs typeface="Courier New"/>
              </a:rPr>
              <a:t>=</a:t>
            </a:r>
            <a:r>
              <a:rPr lang="en-SG" sz="1200" dirty="0">
                <a:latin typeface="Times New Roman"/>
                <a:cs typeface="Times New Roman"/>
              </a:rPr>
              <a:t>  </a:t>
            </a:r>
            <a:r>
              <a:rPr lang="en-SG" sz="1200" b="1" spc="-5" dirty="0" err="1">
                <a:latin typeface="Courier New"/>
                <a:cs typeface="Courier New"/>
              </a:rPr>
              <a:t>TreeTraversal</a:t>
            </a:r>
            <a:r>
              <a:rPr lang="en-SG" sz="1200" b="1" spc="-5" dirty="0">
                <a:latin typeface="Courier New"/>
                <a:cs typeface="Courier New"/>
              </a:rPr>
              <a:t>(cur-&gt;left);</a:t>
            </a:r>
            <a:endParaRPr lang="en-SG" sz="1200" b="1" dirty="0">
              <a:latin typeface="Courier New"/>
              <a:cs typeface="Courier New"/>
            </a:endParaRPr>
          </a:p>
          <a:p>
            <a:pPr marL="0" lvl="1" indent="-457200">
              <a:lnSpc>
                <a:spcPct val="100000"/>
              </a:lnSpc>
              <a:spcBef>
                <a:spcPts val="300"/>
              </a:spcBef>
              <a:buNone/>
            </a:pPr>
            <a:r>
              <a:rPr lang="en-SG" sz="1200" dirty="0">
                <a:latin typeface="Courier New"/>
                <a:cs typeface="Courier New"/>
              </a:rPr>
              <a:t>    int</a:t>
            </a:r>
            <a:r>
              <a:rPr lang="en-SG" sz="1200" dirty="0">
                <a:latin typeface="Times New Roman"/>
                <a:cs typeface="Times New Roman"/>
              </a:rPr>
              <a:t> </a:t>
            </a:r>
            <a:r>
              <a:rPr lang="en-SG" sz="1200" dirty="0">
                <a:latin typeface="Courier New"/>
                <a:cs typeface="Courier New"/>
              </a:rPr>
              <a:t>R</a:t>
            </a:r>
            <a:r>
              <a:rPr lang="en-SG" sz="1200" dirty="0">
                <a:latin typeface="Times New Roman"/>
                <a:cs typeface="Times New Roman"/>
              </a:rPr>
              <a:t> </a:t>
            </a:r>
            <a:r>
              <a:rPr lang="en-SG" sz="1200" dirty="0">
                <a:latin typeface="Courier New"/>
                <a:cs typeface="Courier New"/>
              </a:rPr>
              <a:t>=</a:t>
            </a:r>
            <a:r>
              <a:rPr lang="en-SG" sz="1200" dirty="0">
                <a:latin typeface="Times New Roman"/>
                <a:cs typeface="Times New Roman"/>
              </a:rPr>
              <a:t>  </a:t>
            </a:r>
            <a:r>
              <a:rPr lang="en-SG" altLang="zh-CN" sz="1200" b="1" spc="-5" dirty="0" err="1">
                <a:solidFill>
                  <a:srgbClr val="7030A0"/>
                </a:solidFill>
                <a:latin typeface="Courier New"/>
                <a:cs typeface="Courier New"/>
              </a:rPr>
              <a:t>TreeTraversal</a:t>
            </a:r>
            <a:r>
              <a:rPr lang="en-SG" sz="1200" b="1" spc="-5" dirty="0">
                <a:solidFill>
                  <a:srgbClr val="7030A0"/>
                </a:solidFill>
                <a:latin typeface="Courier New"/>
                <a:cs typeface="Courier New"/>
              </a:rPr>
              <a:t>(cur-&gt;right);</a:t>
            </a:r>
            <a:endParaRPr lang="en-SG" sz="1200" b="1" dirty="0">
              <a:solidFill>
                <a:srgbClr val="7030A0"/>
              </a:solidFill>
              <a:latin typeface="Courier New"/>
              <a:cs typeface="Courier New"/>
            </a:endParaRPr>
          </a:p>
          <a:p>
            <a:pPr marL="0" lvl="1" indent="-457200">
              <a:lnSpc>
                <a:spcPct val="100000"/>
              </a:lnSpc>
              <a:spcBef>
                <a:spcPts val="300"/>
              </a:spcBef>
              <a:buNone/>
            </a:pPr>
            <a:r>
              <a:rPr lang="en-SG" sz="1200" spc="-5" dirty="0">
                <a:latin typeface="Courier New"/>
                <a:cs typeface="Courier New"/>
              </a:rPr>
              <a:t>    int c = max (L, R) + 1;</a:t>
            </a:r>
          </a:p>
          <a:p>
            <a:pPr marL="0" lvl="1" indent="-457200">
              <a:lnSpc>
                <a:spcPct val="100000"/>
              </a:lnSpc>
              <a:spcBef>
                <a:spcPts val="300"/>
              </a:spcBef>
              <a:buNone/>
            </a:pPr>
            <a:r>
              <a:rPr lang="en-SG" sz="1200" spc="-5" dirty="0">
                <a:latin typeface="Courier New"/>
                <a:cs typeface="Courier New"/>
              </a:rPr>
              <a:t>    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c;</a:t>
            </a:r>
            <a:endParaRPr lang="en-SG" sz="1200" dirty="0">
              <a:latin typeface="Courier New"/>
              <a:cs typeface="Courier New"/>
            </a:endParaRPr>
          </a:p>
          <a:p>
            <a:pPr marL="0" lvl="1" indent="-457200">
              <a:lnSpc>
                <a:spcPct val="100000"/>
              </a:lnSpc>
              <a:buNone/>
            </a:pPr>
            <a:r>
              <a:rPr lang="en-SG" sz="1200" dirty="0">
                <a:latin typeface="Courier New"/>
                <a:cs typeface="Courier New"/>
              </a:rPr>
              <a:t>}</a:t>
            </a:r>
          </a:p>
        </p:txBody>
      </p:sp>
      <p:cxnSp>
        <p:nvCxnSpPr>
          <p:cNvPr id="31" name="Straight Arrow Connector 30">
            <a:extLst>
              <a:ext uri="{FF2B5EF4-FFF2-40B4-BE49-F238E27FC236}">
                <a16:creationId xmlns:a16="http://schemas.microsoft.com/office/drawing/2014/main" id="{585B960B-4AB9-49ED-9A5C-EBA02D04E882}"/>
              </a:ext>
            </a:extLst>
          </p:cNvPr>
          <p:cNvCxnSpPr/>
          <p:nvPr/>
        </p:nvCxnSpPr>
        <p:spPr>
          <a:xfrm flipH="1">
            <a:off x="3864250" y="2535720"/>
            <a:ext cx="625033"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62C0CF4-20F4-4261-B988-4A40AE19CB8F}"/>
              </a:ext>
            </a:extLst>
          </p:cNvPr>
          <p:cNvCxnSpPr>
            <a:cxnSpLocks/>
          </p:cNvCxnSpPr>
          <p:nvPr/>
        </p:nvCxnSpPr>
        <p:spPr>
          <a:xfrm>
            <a:off x="1436204" y="1595120"/>
            <a:ext cx="1" cy="8606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7752EDCD-9788-4617-9447-DDDE58EF5C7B}"/>
              </a:ext>
            </a:extLst>
          </p:cNvPr>
          <p:cNvCxnSpPr>
            <a:cxnSpLocks/>
            <a:endCxn id="30" idx="3"/>
          </p:cNvCxnSpPr>
          <p:nvPr/>
        </p:nvCxnSpPr>
        <p:spPr>
          <a:xfrm flipH="1" flipV="1">
            <a:off x="4763083" y="3235716"/>
            <a:ext cx="100314" cy="1757918"/>
          </a:xfrm>
          <a:prstGeom prst="bentConnector3">
            <a:avLst>
              <a:gd name="adj1" fmla="val -227884"/>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407857D0-DCF4-4589-B184-7178C2BD007A}"/>
              </a:ext>
            </a:extLst>
          </p:cNvPr>
          <p:cNvSpPr txBox="1"/>
          <p:nvPr/>
        </p:nvSpPr>
        <p:spPr>
          <a:xfrm>
            <a:off x="5137197" y="3843956"/>
            <a:ext cx="186487"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1</a:t>
            </a:r>
          </a:p>
        </p:txBody>
      </p:sp>
      <p:sp>
        <p:nvSpPr>
          <p:cNvPr id="69" name="TextBox 68">
            <a:extLst>
              <a:ext uri="{FF2B5EF4-FFF2-40B4-BE49-F238E27FC236}">
                <a16:creationId xmlns:a16="http://schemas.microsoft.com/office/drawing/2014/main" id="{3F90BB53-BD36-4200-A86D-BFC4CDFCA62C}"/>
              </a:ext>
            </a:extLst>
          </p:cNvPr>
          <p:cNvSpPr txBox="1"/>
          <p:nvPr/>
        </p:nvSpPr>
        <p:spPr>
          <a:xfrm>
            <a:off x="6191149" y="2337078"/>
            <a:ext cx="186487" cy="307777"/>
          </a:xfrm>
          <a:prstGeom prst="rect">
            <a:avLst/>
          </a:prstGeom>
          <a:noFill/>
        </p:spPr>
        <p:txBody>
          <a:bodyPr wrap="square" rtlCol="0">
            <a:spAutoFit/>
          </a:bodyPr>
          <a:lstStyle/>
          <a:p>
            <a:pPr algn="ctr"/>
            <a:r>
              <a:rPr lang="en-SG" sz="1400" b="1" dirty="0">
                <a:solidFill>
                  <a:srgbClr val="FF0000"/>
                </a:solidFill>
                <a:latin typeface="Courier New" panose="02070309020205020404" pitchFamily="49" charset="0"/>
                <a:cs typeface="Courier New" panose="02070309020205020404" pitchFamily="49" charset="0"/>
              </a:rPr>
              <a:t>0</a:t>
            </a:r>
          </a:p>
        </p:txBody>
      </p:sp>
      <p:sp>
        <p:nvSpPr>
          <p:cNvPr id="70" name="Rectangle 69">
            <a:extLst>
              <a:ext uri="{FF2B5EF4-FFF2-40B4-BE49-F238E27FC236}">
                <a16:creationId xmlns:a16="http://schemas.microsoft.com/office/drawing/2014/main" id="{501F53BA-99BF-4BFB-8CD4-8D954C3FC6B0}"/>
              </a:ext>
            </a:extLst>
          </p:cNvPr>
          <p:cNvSpPr/>
          <p:nvPr/>
        </p:nvSpPr>
        <p:spPr>
          <a:xfrm>
            <a:off x="2776819" y="3795862"/>
            <a:ext cx="1955784" cy="22836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SG" sz="1200" b="1" dirty="0">
              <a:solidFill>
                <a:srgbClr val="FF0000"/>
              </a:solidFill>
            </a:endParaRPr>
          </a:p>
        </p:txBody>
      </p:sp>
      <p:sp>
        <p:nvSpPr>
          <p:cNvPr id="71" name="TextBox 70">
            <a:extLst>
              <a:ext uri="{FF2B5EF4-FFF2-40B4-BE49-F238E27FC236}">
                <a16:creationId xmlns:a16="http://schemas.microsoft.com/office/drawing/2014/main" id="{88CE6DE2-E11D-4029-9180-F83BC2E06F32}"/>
              </a:ext>
            </a:extLst>
          </p:cNvPr>
          <p:cNvSpPr txBox="1"/>
          <p:nvPr/>
        </p:nvSpPr>
        <p:spPr>
          <a:xfrm>
            <a:off x="2803529" y="3767583"/>
            <a:ext cx="614271"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L=-1</a:t>
            </a:r>
          </a:p>
        </p:txBody>
      </p:sp>
      <p:sp>
        <p:nvSpPr>
          <p:cNvPr id="74" name="TextBox 73">
            <a:extLst>
              <a:ext uri="{FF2B5EF4-FFF2-40B4-BE49-F238E27FC236}">
                <a16:creationId xmlns:a16="http://schemas.microsoft.com/office/drawing/2014/main" id="{64C37FB9-46B0-4696-90C0-97DD3021F778}"/>
              </a:ext>
            </a:extLst>
          </p:cNvPr>
          <p:cNvSpPr txBox="1"/>
          <p:nvPr/>
        </p:nvSpPr>
        <p:spPr>
          <a:xfrm>
            <a:off x="3410180" y="3767583"/>
            <a:ext cx="614271"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R=1</a:t>
            </a:r>
          </a:p>
        </p:txBody>
      </p:sp>
      <p:sp>
        <p:nvSpPr>
          <p:cNvPr id="75" name="TextBox 74">
            <a:extLst>
              <a:ext uri="{FF2B5EF4-FFF2-40B4-BE49-F238E27FC236}">
                <a16:creationId xmlns:a16="http://schemas.microsoft.com/office/drawing/2014/main" id="{2A02BC5C-CA1D-4929-BBE9-A780787D523A}"/>
              </a:ext>
            </a:extLst>
          </p:cNvPr>
          <p:cNvSpPr txBox="1"/>
          <p:nvPr/>
        </p:nvSpPr>
        <p:spPr>
          <a:xfrm>
            <a:off x="4057372" y="3767583"/>
            <a:ext cx="614271"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c=2</a:t>
            </a:r>
          </a:p>
        </p:txBody>
      </p:sp>
      <p:sp>
        <p:nvSpPr>
          <p:cNvPr id="80" name="Content Placeholder 2">
            <a:extLst>
              <a:ext uri="{FF2B5EF4-FFF2-40B4-BE49-F238E27FC236}">
                <a16:creationId xmlns:a16="http://schemas.microsoft.com/office/drawing/2014/main" id="{6D80AE90-DACC-4B5E-AF59-1B15D06E9F8A}"/>
              </a:ext>
            </a:extLst>
          </p:cNvPr>
          <p:cNvSpPr txBox="1">
            <a:spLocks/>
          </p:cNvSpPr>
          <p:nvPr/>
        </p:nvSpPr>
        <p:spPr>
          <a:xfrm>
            <a:off x="298900" y="4164209"/>
            <a:ext cx="4564497" cy="1638609"/>
          </a:xfrm>
          <a:prstGeom prst="rect">
            <a:avLst/>
          </a:prstGeom>
          <a:solidFill>
            <a:schemeClr val="bg1"/>
          </a:solidFill>
          <a:ln w="19050">
            <a:solidFill>
              <a:srgbClr val="7030A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457200">
              <a:lnSpc>
                <a:spcPct val="100000"/>
              </a:lnSpc>
              <a:buNone/>
            </a:pPr>
            <a:r>
              <a:rPr lang="en-SG" sz="1200" dirty="0">
                <a:solidFill>
                  <a:prstClr val="black"/>
                </a:solidFill>
                <a:latin typeface="Courier New" panose="02070309020205020404" pitchFamily="49" charset="0"/>
                <a:cs typeface="Courier New" panose="02070309020205020404" pitchFamily="49" charset="0"/>
              </a:rPr>
              <a:t>int </a:t>
            </a:r>
            <a:r>
              <a:rPr lang="en-SG" sz="1200" b="1" dirty="0" err="1">
                <a:solidFill>
                  <a:srgbClr val="7030A0"/>
                </a:solidFill>
                <a:latin typeface="Courier New" panose="02070309020205020404" pitchFamily="49" charset="0"/>
                <a:cs typeface="Courier New" panose="02070309020205020404" pitchFamily="49" charset="0"/>
              </a:rPr>
              <a:t>TreeTraversal</a:t>
            </a:r>
            <a:r>
              <a:rPr lang="en-SG" sz="1200" dirty="0">
                <a:solidFill>
                  <a:prstClr val="black"/>
                </a:solidFill>
                <a:latin typeface="Courier New" panose="02070309020205020404" pitchFamily="49" charset="0"/>
                <a:cs typeface="Courier New" panose="02070309020205020404" pitchFamily="49" charset="0"/>
              </a:rPr>
              <a:t>(</a:t>
            </a:r>
            <a:r>
              <a:rPr lang="en-SG" sz="1200" dirty="0" err="1">
                <a:solidFill>
                  <a:prstClr val="black"/>
                </a:solidFill>
                <a:latin typeface="Courier New" panose="02070309020205020404" pitchFamily="49" charset="0"/>
                <a:cs typeface="Courier New" panose="02070309020205020404" pitchFamily="49" charset="0"/>
              </a:rPr>
              <a:t>BTNode</a:t>
            </a:r>
            <a:r>
              <a:rPr lang="en-SG" sz="1200" dirty="0">
                <a:solidFill>
                  <a:prstClr val="black"/>
                </a:solidFill>
                <a:latin typeface="Courier New" panose="02070309020205020404" pitchFamily="49" charset="0"/>
                <a:cs typeface="Courier New" panose="02070309020205020404" pitchFamily="49" charset="0"/>
              </a:rPr>
              <a:t> *cur){</a:t>
            </a:r>
          </a:p>
          <a:p>
            <a:pPr marL="0" lvl="1" indent="-45720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if(cur == NULL) </a:t>
            </a:r>
            <a:r>
              <a:rPr lang="en-SG" sz="1200" spc="-5" dirty="0">
                <a:latin typeface="Courier New"/>
                <a:cs typeface="Courier New"/>
              </a:rPr>
              <a:t>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-1;</a:t>
            </a:r>
            <a:endParaRPr lang="en-SG" sz="1200" dirty="0">
              <a:latin typeface="Courier New"/>
              <a:cs typeface="Courier New"/>
            </a:endParaRPr>
          </a:p>
          <a:p>
            <a:pPr marL="0" lvl="1" indent="-457200">
              <a:lnSpc>
                <a:spcPct val="100000"/>
              </a:lnSpc>
              <a:spcBef>
                <a:spcPts val="300"/>
              </a:spcBef>
              <a:buNone/>
            </a:pPr>
            <a:r>
              <a:rPr lang="en-SG" sz="1200" dirty="0">
                <a:latin typeface="Courier New"/>
                <a:cs typeface="Courier New"/>
              </a:rPr>
              <a:t>    int</a:t>
            </a:r>
            <a:r>
              <a:rPr lang="en-SG" sz="1200" dirty="0">
                <a:latin typeface="Times New Roman"/>
                <a:cs typeface="Times New Roman"/>
              </a:rPr>
              <a:t> </a:t>
            </a:r>
            <a:r>
              <a:rPr lang="en-SG" sz="1200" dirty="0">
                <a:latin typeface="Courier New"/>
                <a:cs typeface="Courier New"/>
              </a:rPr>
              <a:t>L</a:t>
            </a:r>
            <a:r>
              <a:rPr lang="en-SG" sz="1200" dirty="0">
                <a:latin typeface="Times New Roman"/>
                <a:cs typeface="Times New Roman"/>
              </a:rPr>
              <a:t> </a:t>
            </a:r>
            <a:r>
              <a:rPr lang="en-SG" sz="1200" dirty="0">
                <a:latin typeface="Courier New"/>
                <a:cs typeface="Courier New"/>
              </a:rPr>
              <a:t>=</a:t>
            </a:r>
            <a:r>
              <a:rPr lang="en-SG" sz="1200" dirty="0">
                <a:latin typeface="Times New Roman"/>
                <a:cs typeface="Times New Roman"/>
              </a:rPr>
              <a:t>  </a:t>
            </a:r>
            <a:r>
              <a:rPr lang="en-SG" sz="1200" b="1" spc="-5" dirty="0" err="1">
                <a:solidFill>
                  <a:srgbClr val="0070C0"/>
                </a:solidFill>
                <a:latin typeface="Courier New"/>
                <a:cs typeface="Courier New"/>
              </a:rPr>
              <a:t>TreeTraversal</a:t>
            </a:r>
            <a:r>
              <a:rPr lang="en-SG" sz="1200" b="1" spc="-5" dirty="0">
                <a:solidFill>
                  <a:srgbClr val="0070C0"/>
                </a:solidFill>
                <a:latin typeface="Courier New"/>
                <a:cs typeface="Courier New"/>
              </a:rPr>
              <a:t>(cur-&gt;left);</a:t>
            </a:r>
            <a:endParaRPr lang="en-SG" sz="1200" b="1" dirty="0">
              <a:solidFill>
                <a:srgbClr val="0070C0"/>
              </a:solidFill>
              <a:latin typeface="Courier New"/>
              <a:cs typeface="Courier New"/>
            </a:endParaRPr>
          </a:p>
          <a:p>
            <a:pPr marL="0" lvl="1" indent="-457200">
              <a:lnSpc>
                <a:spcPct val="100000"/>
              </a:lnSpc>
              <a:spcBef>
                <a:spcPts val="300"/>
              </a:spcBef>
              <a:buNone/>
            </a:pPr>
            <a:r>
              <a:rPr lang="en-SG" sz="1200" dirty="0">
                <a:latin typeface="Courier New"/>
                <a:cs typeface="Courier New"/>
              </a:rPr>
              <a:t>    int</a:t>
            </a:r>
            <a:r>
              <a:rPr lang="en-SG" sz="1200" dirty="0">
                <a:latin typeface="Times New Roman"/>
                <a:cs typeface="Times New Roman"/>
              </a:rPr>
              <a:t> </a:t>
            </a:r>
            <a:r>
              <a:rPr lang="en-SG" sz="1200" dirty="0">
                <a:latin typeface="Courier New"/>
                <a:cs typeface="Courier New"/>
              </a:rPr>
              <a:t>R</a:t>
            </a:r>
            <a:r>
              <a:rPr lang="en-SG" sz="1200" dirty="0">
                <a:latin typeface="Times New Roman"/>
                <a:cs typeface="Times New Roman"/>
              </a:rPr>
              <a:t> </a:t>
            </a:r>
            <a:r>
              <a:rPr lang="en-SG" sz="1200" dirty="0">
                <a:latin typeface="Courier New"/>
                <a:cs typeface="Courier New"/>
              </a:rPr>
              <a:t>=</a:t>
            </a:r>
            <a:r>
              <a:rPr lang="en-SG" sz="1200" dirty="0">
                <a:latin typeface="Times New Roman"/>
                <a:cs typeface="Times New Roman"/>
              </a:rPr>
              <a:t>  </a:t>
            </a:r>
            <a:r>
              <a:rPr lang="en-SG" altLang="zh-CN" sz="1200" b="1" spc="-5" dirty="0" err="1">
                <a:latin typeface="Courier New"/>
                <a:cs typeface="Courier New"/>
              </a:rPr>
              <a:t>TreeTraversal</a:t>
            </a:r>
            <a:r>
              <a:rPr lang="en-SG" sz="1200" b="1" spc="-5" dirty="0">
                <a:latin typeface="Courier New"/>
                <a:cs typeface="Courier New"/>
              </a:rPr>
              <a:t>(cur-&gt;right);</a:t>
            </a:r>
            <a:endParaRPr lang="en-SG" sz="1200" b="1" dirty="0">
              <a:latin typeface="Courier New"/>
              <a:cs typeface="Courier New"/>
            </a:endParaRPr>
          </a:p>
          <a:p>
            <a:pPr marL="0" lvl="1" indent="-457200">
              <a:lnSpc>
                <a:spcPct val="100000"/>
              </a:lnSpc>
              <a:spcBef>
                <a:spcPts val="300"/>
              </a:spcBef>
              <a:buNone/>
            </a:pPr>
            <a:r>
              <a:rPr lang="en-SG" sz="1200" spc="-5" dirty="0">
                <a:latin typeface="Courier New"/>
                <a:cs typeface="Courier New"/>
              </a:rPr>
              <a:t>    int c = max (L, R) + 1;</a:t>
            </a:r>
          </a:p>
          <a:p>
            <a:pPr marL="0" lvl="1" indent="-457200">
              <a:lnSpc>
                <a:spcPct val="100000"/>
              </a:lnSpc>
              <a:spcBef>
                <a:spcPts val="300"/>
              </a:spcBef>
              <a:buNone/>
            </a:pPr>
            <a:r>
              <a:rPr lang="en-SG" sz="1200" spc="-5" dirty="0">
                <a:latin typeface="Courier New"/>
                <a:cs typeface="Courier New"/>
              </a:rPr>
              <a:t>    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c;</a:t>
            </a:r>
            <a:endParaRPr lang="en-SG" sz="1200" dirty="0">
              <a:latin typeface="Courier New"/>
              <a:cs typeface="Courier New"/>
            </a:endParaRPr>
          </a:p>
          <a:p>
            <a:pPr marL="0" lvl="1" indent="-457200">
              <a:lnSpc>
                <a:spcPct val="100000"/>
              </a:lnSpc>
              <a:buNone/>
            </a:pPr>
            <a:r>
              <a:rPr lang="en-SG" sz="1200" dirty="0">
                <a:latin typeface="Courier New"/>
                <a:cs typeface="Courier New"/>
              </a:rPr>
              <a:t>}</a:t>
            </a:r>
          </a:p>
        </p:txBody>
      </p:sp>
      <p:cxnSp>
        <p:nvCxnSpPr>
          <p:cNvPr id="81" name="Straight Arrow Connector 80">
            <a:extLst>
              <a:ext uri="{FF2B5EF4-FFF2-40B4-BE49-F238E27FC236}">
                <a16:creationId xmlns:a16="http://schemas.microsoft.com/office/drawing/2014/main" id="{0C06FC2D-8EA1-48F4-8E99-69522FE63FF5}"/>
              </a:ext>
            </a:extLst>
          </p:cNvPr>
          <p:cNvCxnSpPr>
            <a:cxnSpLocks/>
          </p:cNvCxnSpPr>
          <p:nvPr/>
        </p:nvCxnSpPr>
        <p:spPr>
          <a:xfrm flipH="1" flipV="1">
            <a:off x="3964565" y="4283518"/>
            <a:ext cx="524718" cy="1012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198C13A8-D23A-483B-B4F4-53B5662119B4}"/>
              </a:ext>
            </a:extLst>
          </p:cNvPr>
          <p:cNvCxnSpPr>
            <a:cxnSpLocks/>
          </p:cNvCxnSpPr>
          <p:nvPr/>
        </p:nvCxnSpPr>
        <p:spPr>
          <a:xfrm>
            <a:off x="1536518" y="3337560"/>
            <a:ext cx="1" cy="8660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C5144621-1F5C-43C8-B540-7BC679A49F34}"/>
              </a:ext>
            </a:extLst>
          </p:cNvPr>
          <p:cNvSpPr/>
          <p:nvPr/>
        </p:nvSpPr>
        <p:spPr>
          <a:xfrm>
            <a:off x="2860369" y="5518258"/>
            <a:ext cx="1955784" cy="22836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SG" sz="1200" b="1" dirty="0">
              <a:solidFill>
                <a:srgbClr val="FF0000"/>
              </a:solidFill>
            </a:endParaRPr>
          </a:p>
        </p:txBody>
      </p:sp>
      <p:sp>
        <p:nvSpPr>
          <p:cNvPr id="85" name="TextBox 84">
            <a:extLst>
              <a:ext uri="{FF2B5EF4-FFF2-40B4-BE49-F238E27FC236}">
                <a16:creationId xmlns:a16="http://schemas.microsoft.com/office/drawing/2014/main" id="{2F67EDCE-4693-43A1-8F6F-2CAEE9D226A1}"/>
              </a:ext>
            </a:extLst>
          </p:cNvPr>
          <p:cNvSpPr txBox="1"/>
          <p:nvPr/>
        </p:nvSpPr>
        <p:spPr>
          <a:xfrm>
            <a:off x="4933246" y="4590870"/>
            <a:ext cx="1950039" cy="461665"/>
          </a:xfrm>
          <a:prstGeom prst="rect">
            <a:avLst/>
          </a:prstGeom>
          <a:solidFill>
            <a:schemeClr val="bg1"/>
          </a:solidFill>
        </p:spPr>
        <p:txBody>
          <a:bodyPr wrap="square">
            <a:spAutoFit/>
          </a:bodyPr>
          <a:lstStyle/>
          <a:p>
            <a:r>
              <a:rPr lang="en-SG" altLang="zh-CN" sz="1200" b="1" spc="-5" dirty="0">
                <a:solidFill>
                  <a:srgbClr val="FF0000"/>
                </a:solidFill>
                <a:latin typeface="Courier New"/>
                <a:cs typeface="Courier New"/>
              </a:rPr>
              <a:t>cur-&gt;right is null</a:t>
            </a:r>
          </a:p>
          <a:p>
            <a:r>
              <a:rPr lang="en-SG" sz="1200" b="1" spc="-5" dirty="0">
                <a:solidFill>
                  <a:srgbClr val="FF0000"/>
                </a:solidFill>
                <a:latin typeface="Courier New"/>
                <a:cs typeface="Courier New"/>
              </a:rPr>
              <a:t>return -1</a:t>
            </a:r>
            <a:endParaRPr lang="en-SG" sz="1200" b="1" dirty="0">
              <a:solidFill>
                <a:srgbClr val="FF0000"/>
              </a:solidFill>
            </a:endParaRPr>
          </a:p>
        </p:txBody>
      </p:sp>
      <p:sp>
        <p:nvSpPr>
          <p:cNvPr id="86" name="TextBox 85">
            <a:extLst>
              <a:ext uri="{FF2B5EF4-FFF2-40B4-BE49-F238E27FC236}">
                <a16:creationId xmlns:a16="http://schemas.microsoft.com/office/drawing/2014/main" id="{5AC253BB-A21A-4CED-9438-325A6B7628C6}"/>
              </a:ext>
            </a:extLst>
          </p:cNvPr>
          <p:cNvSpPr txBox="1"/>
          <p:nvPr/>
        </p:nvSpPr>
        <p:spPr>
          <a:xfrm>
            <a:off x="2887079" y="5489979"/>
            <a:ext cx="614271"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L=0</a:t>
            </a:r>
          </a:p>
        </p:txBody>
      </p:sp>
      <p:sp>
        <p:nvSpPr>
          <p:cNvPr id="87" name="TextBox 86">
            <a:extLst>
              <a:ext uri="{FF2B5EF4-FFF2-40B4-BE49-F238E27FC236}">
                <a16:creationId xmlns:a16="http://schemas.microsoft.com/office/drawing/2014/main" id="{1E2440DF-51E7-4C4C-A128-D4D2C9330D8E}"/>
              </a:ext>
            </a:extLst>
          </p:cNvPr>
          <p:cNvSpPr txBox="1"/>
          <p:nvPr/>
        </p:nvSpPr>
        <p:spPr>
          <a:xfrm>
            <a:off x="3534955" y="5489979"/>
            <a:ext cx="614271"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R=-1</a:t>
            </a:r>
          </a:p>
        </p:txBody>
      </p:sp>
      <p:sp>
        <p:nvSpPr>
          <p:cNvPr id="88" name="TextBox 87">
            <a:extLst>
              <a:ext uri="{FF2B5EF4-FFF2-40B4-BE49-F238E27FC236}">
                <a16:creationId xmlns:a16="http://schemas.microsoft.com/office/drawing/2014/main" id="{701D0A54-0BB1-484C-AA5F-E5FC47C4571B}"/>
              </a:ext>
            </a:extLst>
          </p:cNvPr>
          <p:cNvSpPr txBox="1"/>
          <p:nvPr/>
        </p:nvSpPr>
        <p:spPr>
          <a:xfrm>
            <a:off x="4182147" y="5489979"/>
            <a:ext cx="614271"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c=1</a:t>
            </a:r>
          </a:p>
        </p:txBody>
      </p:sp>
      <p:sp>
        <p:nvSpPr>
          <p:cNvPr id="89" name="TextBox 88">
            <a:extLst>
              <a:ext uri="{FF2B5EF4-FFF2-40B4-BE49-F238E27FC236}">
                <a16:creationId xmlns:a16="http://schemas.microsoft.com/office/drawing/2014/main" id="{033F0C16-80D2-43F5-8963-6FE10A3FBD2F}"/>
              </a:ext>
            </a:extLst>
          </p:cNvPr>
          <p:cNvSpPr txBox="1"/>
          <p:nvPr/>
        </p:nvSpPr>
        <p:spPr>
          <a:xfrm>
            <a:off x="7185904" y="2337078"/>
            <a:ext cx="186487" cy="307777"/>
          </a:xfrm>
          <a:prstGeom prst="rect">
            <a:avLst/>
          </a:prstGeom>
          <a:noFill/>
        </p:spPr>
        <p:txBody>
          <a:bodyPr wrap="square" rtlCol="0">
            <a:spAutoFit/>
          </a:bodyPr>
          <a:lstStyle/>
          <a:p>
            <a:pPr algn="ctr"/>
            <a:r>
              <a:rPr lang="en-SG" sz="1400" b="1" dirty="0">
                <a:solidFill>
                  <a:srgbClr val="FF0000"/>
                </a:solidFill>
                <a:latin typeface="Courier New" panose="02070309020205020404" pitchFamily="49" charset="0"/>
                <a:cs typeface="Courier New" panose="02070309020205020404" pitchFamily="49" charset="0"/>
              </a:rPr>
              <a:t>0</a:t>
            </a:r>
          </a:p>
        </p:txBody>
      </p:sp>
      <p:cxnSp>
        <p:nvCxnSpPr>
          <p:cNvPr id="101" name="Connector: Elbow 100">
            <a:extLst>
              <a:ext uri="{FF2B5EF4-FFF2-40B4-BE49-F238E27FC236}">
                <a16:creationId xmlns:a16="http://schemas.microsoft.com/office/drawing/2014/main" id="{82FA86DF-4089-45B9-BA72-08ACBB5E5E85}"/>
              </a:ext>
            </a:extLst>
          </p:cNvPr>
          <p:cNvCxnSpPr>
            <a:cxnSpLocks/>
            <a:stCxn id="30" idx="3"/>
            <a:endCxn id="3" idx="3"/>
          </p:cNvCxnSpPr>
          <p:nvPr/>
        </p:nvCxnSpPr>
        <p:spPr>
          <a:xfrm flipH="1" flipV="1">
            <a:off x="4641163" y="1477798"/>
            <a:ext cx="121920" cy="1757918"/>
          </a:xfrm>
          <a:prstGeom prst="bentConnector3">
            <a:avLst>
              <a:gd name="adj1" fmla="val -1875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2B1E1718-B1A9-4834-A6E7-8589298918C0}"/>
              </a:ext>
            </a:extLst>
          </p:cNvPr>
          <p:cNvSpPr txBox="1"/>
          <p:nvPr/>
        </p:nvSpPr>
        <p:spPr>
          <a:xfrm>
            <a:off x="5045471" y="2213967"/>
            <a:ext cx="186487"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2</a:t>
            </a:r>
          </a:p>
        </p:txBody>
      </p:sp>
      <p:sp>
        <p:nvSpPr>
          <p:cNvPr id="113" name="Rectangle 112">
            <a:extLst>
              <a:ext uri="{FF2B5EF4-FFF2-40B4-BE49-F238E27FC236}">
                <a16:creationId xmlns:a16="http://schemas.microsoft.com/office/drawing/2014/main" id="{5BFE85CC-7C71-41CB-BB3B-DEB19DAF77B0}"/>
              </a:ext>
            </a:extLst>
          </p:cNvPr>
          <p:cNvSpPr/>
          <p:nvPr/>
        </p:nvSpPr>
        <p:spPr>
          <a:xfrm>
            <a:off x="2654747" y="2041986"/>
            <a:ext cx="1955784" cy="22836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SG" sz="1200" b="1" dirty="0">
              <a:solidFill>
                <a:srgbClr val="FF0000"/>
              </a:solidFill>
            </a:endParaRPr>
          </a:p>
        </p:txBody>
      </p:sp>
      <p:sp>
        <p:nvSpPr>
          <p:cNvPr id="114" name="TextBox 113">
            <a:extLst>
              <a:ext uri="{FF2B5EF4-FFF2-40B4-BE49-F238E27FC236}">
                <a16:creationId xmlns:a16="http://schemas.microsoft.com/office/drawing/2014/main" id="{F4D0FB3D-7CC4-409D-862C-36A9E2CC439D}"/>
              </a:ext>
            </a:extLst>
          </p:cNvPr>
          <p:cNvSpPr txBox="1"/>
          <p:nvPr/>
        </p:nvSpPr>
        <p:spPr>
          <a:xfrm>
            <a:off x="2681457" y="2013707"/>
            <a:ext cx="614271"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L=1</a:t>
            </a:r>
          </a:p>
        </p:txBody>
      </p:sp>
      <p:sp>
        <p:nvSpPr>
          <p:cNvPr id="115" name="TextBox 114">
            <a:extLst>
              <a:ext uri="{FF2B5EF4-FFF2-40B4-BE49-F238E27FC236}">
                <a16:creationId xmlns:a16="http://schemas.microsoft.com/office/drawing/2014/main" id="{A98288E7-ADEB-4236-9593-3B52268599F9}"/>
              </a:ext>
            </a:extLst>
          </p:cNvPr>
          <p:cNvSpPr txBox="1"/>
          <p:nvPr/>
        </p:nvSpPr>
        <p:spPr>
          <a:xfrm>
            <a:off x="6696799" y="1790586"/>
            <a:ext cx="186487" cy="307777"/>
          </a:xfrm>
          <a:prstGeom prst="rect">
            <a:avLst/>
          </a:prstGeom>
          <a:noFill/>
        </p:spPr>
        <p:txBody>
          <a:bodyPr wrap="square" rtlCol="0">
            <a:spAutoFit/>
          </a:bodyPr>
          <a:lstStyle/>
          <a:p>
            <a:pPr algn="ctr"/>
            <a:r>
              <a:rPr lang="en-SG" sz="1400" b="1" dirty="0">
                <a:solidFill>
                  <a:srgbClr val="FF0000"/>
                </a:solidFill>
                <a:latin typeface="Courier New" panose="02070309020205020404" pitchFamily="49" charset="0"/>
                <a:cs typeface="Courier New" panose="02070309020205020404" pitchFamily="49" charset="0"/>
              </a:rPr>
              <a:t>1</a:t>
            </a:r>
          </a:p>
        </p:txBody>
      </p:sp>
      <p:sp>
        <p:nvSpPr>
          <p:cNvPr id="57" name="TextBox 56">
            <a:extLst>
              <a:ext uri="{FF2B5EF4-FFF2-40B4-BE49-F238E27FC236}">
                <a16:creationId xmlns:a16="http://schemas.microsoft.com/office/drawing/2014/main" id="{0BC96958-FF0E-4AFA-B9DA-6F26E66C1146}"/>
              </a:ext>
            </a:extLst>
          </p:cNvPr>
          <p:cNvSpPr txBox="1"/>
          <p:nvPr/>
        </p:nvSpPr>
        <p:spPr>
          <a:xfrm>
            <a:off x="4784136" y="3032364"/>
            <a:ext cx="2005906" cy="461665"/>
          </a:xfrm>
          <a:prstGeom prst="rect">
            <a:avLst/>
          </a:prstGeom>
          <a:solidFill>
            <a:schemeClr val="bg1"/>
          </a:solidFill>
        </p:spPr>
        <p:txBody>
          <a:bodyPr wrap="square">
            <a:spAutoFit/>
          </a:bodyPr>
          <a:lstStyle/>
          <a:p>
            <a:r>
              <a:rPr lang="en-SG" altLang="zh-CN" sz="1200" b="1" spc="-5" dirty="0">
                <a:solidFill>
                  <a:srgbClr val="FF0000"/>
                </a:solidFill>
                <a:latin typeface="Courier New"/>
                <a:cs typeface="Courier New"/>
              </a:rPr>
              <a:t>cur-&gt;left is null</a:t>
            </a:r>
          </a:p>
          <a:p>
            <a:r>
              <a:rPr lang="en-SG" sz="1200" b="1" spc="-5" dirty="0">
                <a:solidFill>
                  <a:srgbClr val="FF0000"/>
                </a:solidFill>
                <a:latin typeface="Courier New"/>
                <a:cs typeface="Courier New"/>
              </a:rPr>
              <a:t>return -1</a:t>
            </a:r>
            <a:endParaRPr lang="en-SG" sz="1200" b="1" dirty="0">
              <a:solidFill>
                <a:srgbClr val="FF0000"/>
              </a:solidFill>
            </a:endParaRPr>
          </a:p>
        </p:txBody>
      </p:sp>
      <p:sp>
        <p:nvSpPr>
          <p:cNvPr id="58" name="Content Placeholder 2">
            <a:extLst>
              <a:ext uri="{FF2B5EF4-FFF2-40B4-BE49-F238E27FC236}">
                <a16:creationId xmlns:a16="http://schemas.microsoft.com/office/drawing/2014/main" id="{257AF1F2-F81E-4E47-B779-1B00BE78EE33}"/>
              </a:ext>
            </a:extLst>
          </p:cNvPr>
          <p:cNvSpPr txBox="1">
            <a:spLocks/>
          </p:cNvSpPr>
          <p:nvPr/>
        </p:nvSpPr>
        <p:spPr>
          <a:xfrm>
            <a:off x="4953577" y="4895289"/>
            <a:ext cx="4120976" cy="1638609"/>
          </a:xfrm>
          <a:prstGeom prst="rect">
            <a:avLst/>
          </a:prstGeom>
          <a:solidFill>
            <a:schemeClr val="bg1"/>
          </a:solidFill>
          <a:ln w="19050">
            <a:solidFill>
              <a:srgbClr val="0070C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457200">
              <a:lnSpc>
                <a:spcPct val="100000"/>
              </a:lnSpc>
              <a:buNone/>
            </a:pPr>
            <a:r>
              <a:rPr lang="en-SG" sz="1200" dirty="0">
                <a:solidFill>
                  <a:prstClr val="black"/>
                </a:solidFill>
                <a:latin typeface="Courier New" panose="02070309020205020404" pitchFamily="49" charset="0"/>
                <a:cs typeface="Courier New" panose="02070309020205020404" pitchFamily="49" charset="0"/>
              </a:rPr>
              <a:t>int </a:t>
            </a:r>
            <a:r>
              <a:rPr lang="en-SG" sz="1200" b="1" dirty="0" err="1">
                <a:solidFill>
                  <a:srgbClr val="0070C0"/>
                </a:solidFill>
                <a:latin typeface="Courier New" panose="02070309020205020404" pitchFamily="49" charset="0"/>
                <a:cs typeface="Courier New" panose="02070309020205020404" pitchFamily="49" charset="0"/>
              </a:rPr>
              <a:t>TreeTraversal</a:t>
            </a:r>
            <a:r>
              <a:rPr lang="en-SG" sz="1200" dirty="0">
                <a:solidFill>
                  <a:prstClr val="black"/>
                </a:solidFill>
                <a:latin typeface="Courier New" panose="02070309020205020404" pitchFamily="49" charset="0"/>
                <a:cs typeface="Courier New" panose="02070309020205020404" pitchFamily="49" charset="0"/>
              </a:rPr>
              <a:t>(</a:t>
            </a:r>
            <a:r>
              <a:rPr lang="en-SG" sz="1200" dirty="0" err="1">
                <a:solidFill>
                  <a:prstClr val="black"/>
                </a:solidFill>
                <a:latin typeface="Courier New" panose="02070309020205020404" pitchFamily="49" charset="0"/>
                <a:cs typeface="Courier New" panose="02070309020205020404" pitchFamily="49" charset="0"/>
              </a:rPr>
              <a:t>BTNode</a:t>
            </a:r>
            <a:r>
              <a:rPr lang="en-SG" sz="1200" dirty="0">
                <a:solidFill>
                  <a:prstClr val="black"/>
                </a:solidFill>
                <a:latin typeface="Courier New" panose="02070309020205020404" pitchFamily="49" charset="0"/>
                <a:cs typeface="Courier New" panose="02070309020205020404" pitchFamily="49" charset="0"/>
              </a:rPr>
              <a:t> *cur){</a:t>
            </a:r>
          </a:p>
          <a:p>
            <a:pPr marL="0" lvl="1" indent="-45720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if(cur == NULL) </a:t>
            </a:r>
            <a:r>
              <a:rPr lang="en-SG" sz="1200" spc="-5" dirty="0">
                <a:latin typeface="Courier New"/>
                <a:cs typeface="Courier New"/>
              </a:rPr>
              <a:t>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-1;</a:t>
            </a:r>
            <a:endParaRPr lang="en-SG" sz="1200" dirty="0">
              <a:latin typeface="Courier New"/>
              <a:cs typeface="Courier New"/>
            </a:endParaRPr>
          </a:p>
          <a:p>
            <a:pPr marL="0" lvl="1" indent="-457200">
              <a:lnSpc>
                <a:spcPct val="100000"/>
              </a:lnSpc>
              <a:spcBef>
                <a:spcPts val="300"/>
              </a:spcBef>
              <a:buNone/>
            </a:pPr>
            <a:r>
              <a:rPr lang="en-SG" sz="1200" dirty="0">
                <a:latin typeface="Courier New"/>
                <a:cs typeface="Courier New"/>
              </a:rPr>
              <a:t>    int</a:t>
            </a:r>
            <a:r>
              <a:rPr lang="en-SG" sz="1200" dirty="0">
                <a:latin typeface="Times New Roman"/>
                <a:cs typeface="Times New Roman"/>
              </a:rPr>
              <a:t> </a:t>
            </a:r>
            <a:r>
              <a:rPr lang="en-SG" sz="1200" dirty="0">
                <a:latin typeface="Courier New"/>
                <a:cs typeface="Courier New"/>
              </a:rPr>
              <a:t>L</a:t>
            </a:r>
            <a:r>
              <a:rPr lang="en-SG" sz="1200" dirty="0">
                <a:latin typeface="Times New Roman"/>
                <a:cs typeface="Times New Roman"/>
              </a:rPr>
              <a:t> </a:t>
            </a:r>
            <a:r>
              <a:rPr lang="en-SG" sz="1200" dirty="0">
                <a:latin typeface="Courier New"/>
                <a:cs typeface="Courier New"/>
              </a:rPr>
              <a:t>=</a:t>
            </a:r>
            <a:r>
              <a:rPr lang="en-SG" sz="1200" dirty="0">
                <a:latin typeface="Times New Roman"/>
                <a:cs typeface="Times New Roman"/>
              </a:rPr>
              <a:t>  </a:t>
            </a:r>
            <a:r>
              <a:rPr lang="en-SG" sz="1200" b="1" spc="-5" dirty="0" err="1">
                <a:latin typeface="Courier New"/>
                <a:cs typeface="Courier New"/>
              </a:rPr>
              <a:t>TreeTraversal</a:t>
            </a:r>
            <a:r>
              <a:rPr lang="en-SG" sz="1200" b="1" spc="-5" dirty="0">
                <a:latin typeface="Courier New"/>
                <a:cs typeface="Courier New"/>
              </a:rPr>
              <a:t>(cur-&gt;left);</a:t>
            </a:r>
            <a:endParaRPr lang="en-SG" sz="1200" b="1" dirty="0">
              <a:latin typeface="Courier New"/>
              <a:cs typeface="Courier New"/>
            </a:endParaRPr>
          </a:p>
          <a:p>
            <a:pPr marL="0" lvl="1" indent="-457200">
              <a:lnSpc>
                <a:spcPct val="100000"/>
              </a:lnSpc>
              <a:spcBef>
                <a:spcPts val="300"/>
              </a:spcBef>
              <a:buNone/>
            </a:pPr>
            <a:r>
              <a:rPr lang="en-SG" sz="1200" dirty="0">
                <a:latin typeface="Courier New"/>
                <a:cs typeface="Courier New"/>
              </a:rPr>
              <a:t>    int</a:t>
            </a:r>
            <a:r>
              <a:rPr lang="en-SG" sz="1200" dirty="0">
                <a:latin typeface="Times New Roman"/>
                <a:cs typeface="Times New Roman"/>
              </a:rPr>
              <a:t> </a:t>
            </a:r>
            <a:r>
              <a:rPr lang="en-SG" sz="1200" dirty="0">
                <a:latin typeface="Courier New"/>
                <a:cs typeface="Courier New"/>
              </a:rPr>
              <a:t>R</a:t>
            </a:r>
            <a:r>
              <a:rPr lang="en-SG" sz="1200" dirty="0">
                <a:latin typeface="Times New Roman"/>
                <a:cs typeface="Times New Roman"/>
              </a:rPr>
              <a:t> </a:t>
            </a:r>
            <a:r>
              <a:rPr lang="en-SG" sz="1200" dirty="0">
                <a:latin typeface="Courier New"/>
                <a:cs typeface="Courier New"/>
              </a:rPr>
              <a:t>=</a:t>
            </a:r>
            <a:r>
              <a:rPr lang="en-SG" sz="1200" dirty="0">
                <a:latin typeface="Times New Roman"/>
                <a:cs typeface="Times New Roman"/>
              </a:rPr>
              <a:t>  </a:t>
            </a:r>
            <a:r>
              <a:rPr lang="en-SG" altLang="zh-CN" sz="1200" b="1" spc="-5" dirty="0" err="1">
                <a:latin typeface="Courier New"/>
                <a:cs typeface="Courier New"/>
              </a:rPr>
              <a:t>TreeTraversal</a:t>
            </a:r>
            <a:r>
              <a:rPr lang="en-SG" sz="1200" b="1" spc="-5" dirty="0">
                <a:latin typeface="Courier New"/>
                <a:cs typeface="Courier New"/>
              </a:rPr>
              <a:t>(cur-&gt;right);</a:t>
            </a:r>
            <a:endParaRPr lang="en-SG" sz="1200" b="1" dirty="0">
              <a:latin typeface="Courier New"/>
              <a:cs typeface="Courier New"/>
            </a:endParaRPr>
          </a:p>
          <a:p>
            <a:pPr marL="0" lvl="1" indent="-457200">
              <a:lnSpc>
                <a:spcPct val="100000"/>
              </a:lnSpc>
              <a:spcBef>
                <a:spcPts val="300"/>
              </a:spcBef>
              <a:buNone/>
            </a:pPr>
            <a:r>
              <a:rPr lang="en-SG" sz="1200" spc="-5" dirty="0">
                <a:latin typeface="Courier New"/>
                <a:cs typeface="Courier New"/>
              </a:rPr>
              <a:t>    int c = max (L, R) + 1;</a:t>
            </a:r>
          </a:p>
          <a:p>
            <a:pPr marL="0" lvl="1" indent="-457200">
              <a:lnSpc>
                <a:spcPct val="100000"/>
              </a:lnSpc>
              <a:spcBef>
                <a:spcPts val="300"/>
              </a:spcBef>
              <a:buNone/>
            </a:pPr>
            <a:r>
              <a:rPr lang="en-SG" sz="1200" spc="-5" dirty="0">
                <a:latin typeface="Courier New"/>
                <a:cs typeface="Courier New"/>
              </a:rPr>
              <a:t>    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c;</a:t>
            </a:r>
            <a:endParaRPr lang="en-SG" sz="1200" dirty="0">
              <a:latin typeface="Courier New"/>
              <a:cs typeface="Courier New"/>
            </a:endParaRPr>
          </a:p>
          <a:p>
            <a:pPr marL="0" lvl="1" indent="-457200">
              <a:lnSpc>
                <a:spcPct val="100000"/>
              </a:lnSpc>
              <a:buNone/>
            </a:pPr>
            <a:r>
              <a:rPr lang="en-SG" sz="1200" dirty="0">
                <a:latin typeface="Courier New"/>
                <a:cs typeface="Courier New"/>
              </a:rPr>
              <a:t>}</a:t>
            </a:r>
          </a:p>
        </p:txBody>
      </p:sp>
      <p:sp>
        <p:nvSpPr>
          <p:cNvPr id="59" name="Rectangle 58">
            <a:extLst>
              <a:ext uri="{FF2B5EF4-FFF2-40B4-BE49-F238E27FC236}">
                <a16:creationId xmlns:a16="http://schemas.microsoft.com/office/drawing/2014/main" id="{E4DB42CC-CE23-482A-8A1F-CB6920A797DC}"/>
              </a:ext>
            </a:extLst>
          </p:cNvPr>
          <p:cNvSpPr/>
          <p:nvPr/>
        </p:nvSpPr>
        <p:spPr>
          <a:xfrm>
            <a:off x="7080994" y="6249338"/>
            <a:ext cx="1955784" cy="22836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SG" sz="1200" b="1" dirty="0">
              <a:solidFill>
                <a:srgbClr val="FF0000"/>
              </a:solidFill>
            </a:endParaRPr>
          </a:p>
        </p:txBody>
      </p:sp>
      <p:sp>
        <p:nvSpPr>
          <p:cNvPr id="61" name="TextBox 60">
            <a:extLst>
              <a:ext uri="{FF2B5EF4-FFF2-40B4-BE49-F238E27FC236}">
                <a16:creationId xmlns:a16="http://schemas.microsoft.com/office/drawing/2014/main" id="{D83BF8D7-3183-40C6-B137-57B17D5B1731}"/>
              </a:ext>
            </a:extLst>
          </p:cNvPr>
          <p:cNvSpPr txBox="1"/>
          <p:nvPr/>
        </p:nvSpPr>
        <p:spPr>
          <a:xfrm>
            <a:off x="7107704" y="6221059"/>
            <a:ext cx="614271"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L=-1</a:t>
            </a:r>
          </a:p>
        </p:txBody>
      </p:sp>
      <p:sp>
        <p:nvSpPr>
          <p:cNvPr id="62" name="TextBox 61">
            <a:extLst>
              <a:ext uri="{FF2B5EF4-FFF2-40B4-BE49-F238E27FC236}">
                <a16:creationId xmlns:a16="http://schemas.microsoft.com/office/drawing/2014/main" id="{C977812F-BE84-4371-B0CE-F4211522FA8B}"/>
              </a:ext>
            </a:extLst>
          </p:cNvPr>
          <p:cNvSpPr txBox="1"/>
          <p:nvPr/>
        </p:nvSpPr>
        <p:spPr>
          <a:xfrm>
            <a:off x="7755580" y="6221059"/>
            <a:ext cx="614271"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R=-1</a:t>
            </a:r>
          </a:p>
        </p:txBody>
      </p:sp>
      <p:sp>
        <p:nvSpPr>
          <p:cNvPr id="63" name="TextBox 62">
            <a:extLst>
              <a:ext uri="{FF2B5EF4-FFF2-40B4-BE49-F238E27FC236}">
                <a16:creationId xmlns:a16="http://schemas.microsoft.com/office/drawing/2014/main" id="{99AEFA3A-2B7A-4105-9B0A-2173BA5E1950}"/>
              </a:ext>
            </a:extLst>
          </p:cNvPr>
          <p:cNvSpPr txBox="1"/>
          <p:nvPr/>
        </p:nvSpPr>
        <p:spPr>
          <a:xfrm>
            <a:off x="8402772" y="6221059"/>
            <a:ext cx="614271"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c=0</a:t>
            </a:r>
          </a:p>
        </p:txBody>
      </p:sp>
      <p:cxnSp>
        <p:nvCxnSpPr>
          <p:cNvPr id="64" name="Straight Arrow Connector 63">
            <a:extLst>
              <a:ext uri="{FF2B5EF4-FFF2-40B4-BE49-F238E27FC236}">
                <a16:creationId xmlns:a16="http://schemas.microsoft.com/office/drawing/2014/main" id="{C1272597-F9D8-41BD-8757-163FBD16D05E}"/>
              </a:ext>
            </a:extLst>
          </p:cNvPr>
          <p:cNvCxnSpPr>
            <a:cxnSpLocks/>
          </p:cNvCxnSpPr>
          <p:nvPr/>
        </p:nvCxnSpPr>
        <p:spPr>
          <a:xfrm>
            <a:off x="3800270" y="4709087"/>
            <a:ext cx="1194506" cy="2436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2E250AB-BC54-4365-B0F9-3CFC31B348F9}"/>
              </a:ext>
            </a:extLst>
          </p:cNvPr>
          <p:cNvCxnSpPr>
            <a:cxnSpLocks/>
          </p:cNvCxnSpPr>
          <p:nvPr/>
        </p:nvCxnSpPr>
        <p:spPr>
          <a:xfrm flipH="1" flipV="1">
            <a:off x="8540245" y="5030167"/>
            <a:ext cx="524718" cy="1012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D3EF3845-AD84-4BB6-8D9E-3165E570229A}"/>
              </a:ext>
            </a:extLst>
          </p:cNvPr>
          <p:cNvSpPr txBox="1"/>
          <p:nvPr/>
        </p:nvSpPr>
        <p:spPr>
          <a:xfrm>
            <a:off x="7114924" y="4395991"/>
            <a:ext cx="1950039" cy="461665"/>
          </a:xfrm>
          <a:prstGeom prst="rect">
            <a:avLst/>
          </a:prstGeom>
          <a:solidFill>
            <a:schemeClr val="bg1"/>
          </a:solidFill>
        </p:spPr>
        <p:txBody>
          <a:bodyPr wrap="square">
            <a:spAutoFit/>
          </a:bodyPr>
          <a:lstStyle/>
          <a:p>
            <a:r>
              <a:rPr lang="en-SG" altLang="zh-CN" sz="1200" b="1" spc="-5" dirty="0">
                <a:solidFill>
                  <a:srgbClr val="FF0000"/>
                </a:solidFill>
                <a:latin typeface="Courier New"/>
                <a:cs typeface="Courier New"/>
              </a:rPr>
              <a:t>cur-&gt;left is null</a:t>
            </a:r>
          </a:p>
          <a:p>
            <a:r>
              <a:rPr lang="en-SG" sz="1200" b="1" spc="-5" dirty="0">
                <a:solidFill>
                  <a:srgbClr val="FF0000"/>
                </a:solidFill>
                <a:latin typeface="Courier New"/>
                <a:cs typeface="Courier New"/>
              </a:rPr>
              <a:t>return -1</a:t>
            </a:r>
            <a:endParaRPr lang="en-SG" sz="1200" b="1" dirty="0">
              <a:solidFill>
                <a:srgbClr val="FF0000"/>
              </a:solidFill>
            </a:endParaRPr>
          </a:p>
        </p:txBody>
      </p:sp>
      <p:sp>
        <p:nvSpPr>
          <p:cNvPr id="76" name="TextBox 75">
            <a:extLst>
              <a:ext uri="{FF2B5EF4-FFF2-40B4-BE49-F238E27FC236}">
                <a16:creationId xmlns:a16="http://schemas.microsoft.com/office/drawing/2014/main" id="{9BCA5A35-104E-4668-8CB3-C77BF495FD79}"/>
              </a:ext>
            </a:extLst>
          </p:cNvPr>
          <p:cNvSpPr txBox="1"/>
          <p:nvPr/>
        </p:nvSpPr>
        <p:spPr>
          <a:xfrm>
            <a:off x="7124514" y="4367034"/>
            <a:ext cx="1950039" cy="461665"/>
          </a:xfrm>
          <a:prstGeom prst="rect">
            <a:avLst/>
          </a:prstGeom>
          <a:solidFill>
            <a:schemeClr val="bg1"/>
          </a:solidFill>
        </p:spPr>
        <p:txBody>
          <a:bodyPr wrap="square">
            <a:spAutoFit/>
          </a:bodyPr>
          <a:lstStyle/>
          <a:p>
            <a:r>
              <a:rPr lang="en-SG" altLang="zh-CN" sz="1200" b="1" spc="-5" dirty="0">
                <a:solidFill>
                  <a:srgbClr val="FF0000"/>
                </a:solidFill>
                <a:latin typeface="Courier New"/>
                <a:cs typeface="Courier New"/>
              </a:rPr>
              <a:t>cur-&gt;right is null</a:t>
            </a:r>
          </a:p>
          <a:p>
            <a:r>
              <a:rPr lang="en-SG" sz="1200" b="1" spc="-5" dirty="0">
                <a:solidFill>
                  <a:srgbClr val="FF0000"/>
                </a:solidFill>
                <a:latin typeface="Courier New"/>
                <a:cs typeface="Courier New"/>
              </a:rPr>
              <a:t>return -1</a:t>
            </a:r>
            <a:endParaRPr lang="en-SG" sz="1200" b="1" dirty="0">
              <a:solidFill>
                <a:srgbClr val="FF0000"/>
              </a:solidFill>
            </a:endParaRPr>
          </a:p>
        </p:txBody>
      </p:sp>
      <p:cxnSp>
        <p:nvCxnSpPr>
          <p:cNvPr id="77" name="Connector: Elbow 76">
            <a:extLst>
              <a:ext uri="{FF2B5EF4-FFF2-40B4-BE49-F238E27FC236}">
                <a16:creationId xmlns:a16="http://schemas.microsoft.com/office/drawing/2014/main" id="{E8392570-B70D-4BD9-9207-7BA3DD8F70AC}"/>
              </a:ext>
            </a:extLst>
          </p:cNvPr>
          <p:cNvCxnSpPr>
            <a:cxnSpLocks/>
            <a:endCxn id="80" idx="2"/>
          </p:cNvCxnSpPr>
          <p:nvPr/>
        </p:nvCxnSpPr>
        <p:spPr>
          <a:xfrm rot="10800000">
            <a:off x="2581149" y="5802818"/>
            <a:ext cx="2332362" cy="446522"/>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F691C385-F173-486F-B463-DC179402BE15}"/>
              </a:ext>
            </a:extLst>
          </p:cNvPr>
          <p:cNvSpPr txBox="1"/>
          <p:nvPr/>
        </p:nvSpPr>
        <p:spPr>
          <a:xfrm>
            <a:off x="3501350" y="5972339"/>
            <a:ext cx="186487"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0</a:t>
            </a:r>
          </a:p>
        </p:txBody>
      </p:sp>
      <p:sp>
        <p:nvSpPr>
          <p:cNvPr id="79" name="TextBox 78">
            <a:extLst>
              <a:ext uri="{FF2B5EF4-FFF2-40B4-BE49-F238E27FC236}">
                <a16:creationId xmlns:a16="http://schemas.microsoft.com/office/drawing/2014/main" id="{FB9829E2-E166-44B9-96FF-E39E314F1B1B}"/>
              </a:ext>
            </a:extLst>
          </p:cNvPr>
          <p:cNvSpPr txBox="1"/>
          <p:nvPr/>
        </p:nvSpPr>
        <p:spPr>
          <a:xfrm>
            <a:off x="7683281" y="2901919"/>
            <a:ext cx="186487" cy="307777"/>
          </a:xfrm>
          <a:prstGeom prst="rect">
            <a:avLst/>
          </a:prstGeom>
          <a:noFill/>
        </p:spPr>
        <p:txBody>
          <a:bodyPr wrap="square" rtlCol="0">
            <a:spAutoFit/>
          </a:bodyPr>
          <a:lstStyle/>
          <a:p>
            <a:pPr algn="ctr"/>
            <a:r>
              <a:rPr lang="en-SG" sz="1400" b="1" dirty="0">
                <a:solidFill>
                  <a:srgbClr val="FF0000"/>
                </a:solidFill>
                <a:latin typeface="Courier New" panose="02070309020205020404" pitchFamily="49" charset="0"/>
                <a:cs typeface="Courier New" panose="02070309020205020404" pitchFamily="49" charset="0"/>
              </a:rPr>
              <a:t>0</a:t>
            </a:r>
          </a:p>
        </p:txBody>
      </p:sp>
      <p:sp>
        <p:nvSpPr>
          <p:cNvPr id="90" name="TextBox 89">
            <a:extLst>
              <a:ext uri="{FF2B5EF4-FFF2-40B4-BE49-F238E27FC236}">
                <a16:creationId xmlns:a16="http://schemas.microsoft.com/office/drawing/2014/main" id="{19D8BB40-95D3-47CE-B772-793E1E115A0D}"/>
              </a:ext>
            </a:extLst>
          </p:cNvPr>
          <p:cNvSpPr txBox="1"/>
          <p:nvPr/>
        </p:nvSpPr>
        <p:spPr>
          <a:xfrm>
            <a:off x="8177948" y="2343158"/>
            <a:ext cx="186487" cy="307777"/>
          </a:xfrm>
          <a:prstGeom prst="rect">
            <a:avLst/>
          </a:prstGeom>
          <a:noFill/>
        </p:spPr>
        <p:txBody>
          <a:bodyPr wrap="square" rtlCol="0">
            <a:spAutoFit/>
          </a:bodyPr>
          <a:lstStyle/>
          <a:p>
            <a:pPr algn="ctr"/>
            <a:r>
              <a:rPr lang="en-SG" sz="1400" b="1" dirty="0">
                <a:solidFill>
                  <a:srgbClr val="FF0000"/>
                </a:solidFill>
                <a:latin typeface="Courier New" panose="02070309020205020404" pitchFamily="49" charset="0"/>
                <a:cs typeface="Courier New" panose="02070309020205020404" pitchFamily="49" charset="0"/>
              </a:rPr>
              <a:t>1</a:t>
            </a:r>
          </a:p>
        </p:txBody>
      </p:sp>
      <p:sp>
        <p:nvSpPr>
          <p:cNvPr id="91" name="TextBox 90">
            <a:extLst>
              <a:ext uri="{FF2B5EF4-FFF2-40B4-BE49-F238E27FC236}">
                <a16:creationId xmlns:a16="http://schemas.microsoft.com/office/drawing/2014/main" id="{5C7EB130-6621-4C07-AF30-8BDB7D176770}"/>
              </a:ext>
            </a:extLst>
          </p:cNvPr>
          <p:cNvSpPr txBox="1"/>
          <p:nvPr/>
        </p:nvSpPr>
        <p:spPr>
          <a:xfrm>
            <a:off x="7673738" y="1787229"/>
            <a:ext cx="186487" cy="307777"/>
          </a:xfrm>
          <a:prstGeom prst="rect">
            <a:avLst/>
          </a:prstGeom>
          <a:noFill/>
        </p:spPr>
        <p:txBody>
          <a:bodyPr wrap="square" rtlCol="0">
            <a:spAutoFit/>
          </a:bodyPr>
          <a:lstStyle/>
          <a:p>
            <a:pPr algn="ctr"/>
            <a:r>
              <a:rPr lang="en-SG" sz="1400" b="1" dirty="0">
                <a:solidFill>
                  <a:srgbClr val="FF0000"/>
                </a:solidFill>
                <a:latin typeface="Courier New" panose="02070309020205020404" pitchFamily="49" charset="0"/>
                <a:cs typeface="Courier New" panose="02070309020205020404" pitchFamily="49" charset="0"/>
              </a:rPr>
              <a:t>2</a:t>
            </a:r>
          </a:p>
        </p:txBody>
      </p:sp>
      <p:sp>
        <p:nvSpPr>
          <p:cNvPr id="94" name="TextBox 93">
            <a:extLst>
              <a:ext uri="{FF2B5EF4-FFF2-40B4-BE49-F238E27FC236}">
                <a16:creationId xmlns:a16="http://schemas.microsoft.com/office/drawing/2014/main" id="{4BC41E26-C12F-476C-B6E5-7944357F8B51}"/>
              </a:ext>
            </a:extLst>
          </p:cNvPr>
          <p:cNvSpPr txBox="1"/>
          <p:nvPr/>
        </p:nvSpPr>
        <p:spPr>
          <a:xfrm>
            <a:off x="3272762" y="2023301"/>
            <a:ext cx="614271"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R=2</a:t>
            </a:r>
          </a:p>
        </p:txBody>
      </p:sp>
      <p:sp>
        <p:nvSpPr>
          <p:cNvPr id="95" name="TextBox 94">
            <a:extLst>
              <a:ext uri="{FF2B5EF4-FFF2-40B4-BE49-F238E27FC236}">
                <a16:creationId xmlns:a16="http://schemas.microsoft.com/office/drawing/2014/main" id="{B3B163D9-1C06-4348-AAC3-ECBEFFA2F3E5}"/>
              </a:ext>
            </a:extLst>
          </p:cNvPr>
          <p:cNvSpPr txBox="1"/>
          <p:nvPr/>
        </p:nvSpPr>
        <p:spPr>
          <a:xfrm>
            <a:off x="3919954" y="2023301"/>
            <a:ext cx="614271"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c=3</a:t>
            </a:r>
          </a:p>
        </p:txBody>
      </p:sp>
      <p:sp>
        <p:nvSpPr>
          <p:cNvPr id="96" name="TextBox 95">
            <a:extLst>
              <a:ext uri="{FF2B5EF4-FFF2-40B4-BE49-F238E27FC236}">
                <a16:creationId xmlns:a16="http://schemas.microsoft.com/office/drawing/2014/main" id="{95DD42ED-4D3D-493A-B4B8-296FC1875DD3}"/>
              </a:ext>
            </a:extLst>
          </p:cNvPr>
          <p:cNvSpPr txBox="1"/>
          <p:nvPr/>
        </p:nvSpPr>
        <p:spPr>
          <a:xfrm>
            <a:off x="7188012" y="1192983"/>
            <a:ext cx="186487" cy="307777"/>
          </a:xfrm>
          <a:prstGeom prst="rect">
            <a:avLst/>
          </a:prstGeom>
          <a:noFill/>
        </p:spPr>
        <p:txBody>
          <a:bodyPr wrap="square" rtlCol="0">
            <a:spAutoFit/>
          </a:bodyPr>
          <a:lstStyle/>
          <a:p>
            <a:pPr algn="ctr"/>
            <a:r>
              <a:rPr lang="en-SG" sz="1400" b="1" dirty="0">
                <a:solidFill>
                  <a:srgbClr val="FF0000"/>
                </a:solidFill>
                <a:latin typeface="Courier New" panose="02070309020205020404" pitchFamily="49" charset="0"/>
                <a:cs typeface="Courier New" panose="02070309020205020404" pitchFamily="49" charset="0"/>
              </a:rPr>
              <a:t>3</a:t>
            </a:r>
          </a:p>
        </p:txBody>
      </p:sp>
    </p:spTree>
    <p:extLst>
      <p:ext uri="{BB962C8B-B14F-4D97-AF65-F5344CB8AC3E}">
        <p14:creationId xmlns:p14="http://schemas.microsoft.com/office/powerpoint/2010/main" val="25922343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16667E-6 1.85185E-6 L -4.16667E-6 0.03611 " pathEditMode="relative" rAng="0" ptsTypes="AA">
                                      <p:cBhvr>
                                        <p:cTn id="6" dur="500" fill="hold"/>
                                        <p:tgtEl>
                                          <p:spTgt spid="27"/>
                                        </p:tgtEl>
                                        <p:attrNameLst>
                                          <p:attrName>ppt_x</p:attrName>
                                          <p:attrName>ppt_y</p:attrName>
                                        </p:attrNameLst>
                                      </p:cBhvr>
                                      <p:rCtr x="0" y="1806"/>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500"/>
                                        <p:tgtEl>
                                          <p:spTgt spid="3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par>
                                <p:cTn id="20" presetID="1" presetClass="emph" presetSubtype="2" fill="hold" nodeType="withEffect">
                                  <p:stCondLst>
                                    <p:cond delay="0"/>
                                  </p:stCondLst>
                                  <p:childTnLst>
                                    <p:animClr clrSpc="rgb" dir="cw">
                                      <p:cBhvr>
                                        <p:cTn id="21" dur="500" fill="hold"/>
                                        <p:tgtEl>
                                          <p:spTgt spid="7"/>
                                        </p:tgtEl>
                                        <p:attrNameLst>
                                          <p:attrName>fillcolor</p:attrName>
                                        </p:attrNameLst>
                                      </p:cBhvr>
                                      <p:to>
                                        <a:schemeClr val="accent2"/>
                                      </p:to>
                                    </p:animClr>
                                    <p:set>
                                      <p:cBhvr>
                                        <p:cTn id="22" dur="500" fill="hold"/>
                                        <p:tgtEl>
                                          <p:spTgt spid="7"/>
                                        </p:tgtEl>
                                        <p:attrNameLst>
                                          <p:attrName>fill.type</p:attrName>
                                        </p:attrNameLst>
                                      </p:cBhvr>
                                      <p:to>
                                        <p:strVal val="solid"/>
                                      </p:to>
                                    </p:set>
                                    <p:set>
                                      <p:cBhvr>
                                        <p:cTn id="23" dur="500" fill="hold"/>
                                        <p:tgtEl>
                                          <p:spTgt spid="7"/>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nodeType="clickEffect">
                                  <p:stCondLst>
                                    <p:cond delay="0"/>
                                  </p:stCondLst>
                                  <p:childTnLst>
                                    <p:animMotion origin="layout" path="M -8.33333E-7 4.07407E-6 L -0.00052 0.06736 " pathEditMode="relative" rAng="0" ptsTypes="AA">
                                      <p:cBhvr>
                                        <p:cTn id="27" dur="500" fill="hold"/>
                                        <p:tgtEl>
                                          <p:spTgt spid="31"/>
                                        </p:tgtEl>
                                        <p:attrNameLst>
                                          <p:attrName>ppt_x</p:attrName>
                                          <p:attrName>ppt_y</p:attrName>
                                        </p:attrNameLst>
                                      </p:cBhvr>
                                      <p:rCtr x="-35" y="3356"/>
                                    </p:animMotion>
                                  </p:childTnLst>
                                </p:cTn>
                              </p:par>
                              <p:par>
                                <p:cTn id="28" presetID="10" presetClass="entr" presetSubtype="0" fill="hold" grpId="0" nodeType="with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fade">
                                      <p:cBhvr>
                                        <p:cTn id="30" dur="500"/>
                                        <p:tgtEl>
                                          <p:spTgt spid="5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1"/>
                                        </p:tgtEl>
                                        <p:attrNameLst>
                                          <p:attrName>style.visibility</p:attrName>
                                        </p:attrNameLst>
                                      </p:cBhvr>
                                      <p:to>
                                        <p:strVal val="visible"/>
                                      </p:to>
                                    </p:set>
                                    <p:animEffect transition="in" filter="fade">
                                      <p:cBhvr>
                                        <p:cTn id="33" dur="500"/>
                                        <p:tgtEl>
                                          <p:spTgt spid="7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0"/>
                                        </p:tgtEl>
                                        <p:attrNameLst>
                                          <p:attrName>style.visibility</p:attrName>
                                        </p:attrNameLst>
                                      </p:cBhvr>
                                      <p:to>
                                        <p:strVal val="visible"/>
                                      </p:to>
                                    </p:set>
                                    <p:animEffect transition="in" filter="fade">
                                      <p:cBhvr>
                                        <p:cTn id="36" dur="500"/>
                                        <p:tgtEl>
                                          <p:spTgt spid="70"/>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0.00052 0.06736 L -8.33333E-7 0.10208 " pathEditMode="relative" rAng="0" ptsTypes="AA">
                                      <p:cBhvr>
                                        <p:cTn id="40" dur="500" fill="hold"/>
                                        <p:tgtEl>
                                          <p:spTgt spid="31"/>
                                        </p:tgtEl>
                                        <p:attrNameLst>
                                          <p:attrName>ppt_x</p:attrName>
                                          <p:attrName>ppt_y</p:attrName>
                                        </p:attrNameLst>
                                      </p:cBhvr>
                                      <p:rCtr x="0" y="1759"/>
                                    </p:animMotion>
                                  </p:childTnLst>
                                </p:cTn>
                              </p:par>
                              <p:par>
                                <p:cTn id="41" presetID="10" presetClass="exit" presetSubtype="0" fill="hold" grpId="1" nodeType="withEffect">
                                  <p:stCondLst>
                                    <p:cond delay="0"/>
                                  </p:stCondLst>
                                  <p:childTnLst>
                                    <p:animEffect transition="out" filter="fade">
                                      <p:cBhvr>
                                        <p:cTn id="42" dur="500"/>
                                        <p:tgtEl>
                                          <p:spTgt spid="57"/>
                                        </p:tgtEl>
                                      </p:cBhvr>
                                    </p:animEffect>
                                    <p:set>
                                      <p:cBhvr>
                                        <p:cTn id="43" dur="1" fill="hold">
                                          <p:stCondLst>
                                            <p:cond delay="499"/>
                                          </p:stCondLst>
                                        </p:cTn>
                                        <p:tgtEl>
                                          <p:spTgt spid="57"/>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82"/>
                                        </p:tgtEl>
                                        <p:attrNameLst>
                                          <p:attrName>style.visibility</p:attrName>
                                        </p:attrNameLst>
                                      </p:cBhvr>
                                      <p:to>
                                        <p:strVal val="visible"/>
                                      </p:to>
                                    </p:set>
                                    <p:animEffect transition="in" filter="fade">
                                      <p:cBhvr>
                                        <p:cTn id="48" dur="500"/>
                                        <p:tgtEl>
                                          <p:spTgt spid="8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0"/>
                                        </p:tgtEl>
                                        <p:attrNameLst>
                                          <p:attrName>style.visibility</p:attrName>
                                        </p:attrNameLst>
                                      </p:cBhvr>
                                      <p:to>
                                        <p:strVal val="visible"/>
                                      </p:to>
                                    </p:set>
                                    <p:animEffect transition="in" filter="fade">
                                      <p:cBhvr>
                                        <p:cTn id="51" dur="500"/>
                                        <p:tgtEl>
                                          <p:spTgt spid="8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81"/>
                                        </p:tgtEl>
                                        <p:attrNameLst>
                                          <p:attrName>style.visibility</p:attrName>
                                        </p:attrNameLst>
                                      </p:cBhvr>
                                      <p:to>
                                        <p:strVal val="visible"/>
                                      </p:to>
                                    </p:set>
                                    <p:animEffect transition="in" filter="fade">
                                      <p:cBhvr>
                                        <p:cTn id="56" dur="500"/>
                                        <p:tgtEl>
                                          <p:spTgt spid="81"/>
                                        </p:tgtEl>
                                      </p:cBhvr>
                                    </p:animEffect>
                                  </p:childTnLst>
                                </p:cTn>
                              </p:par>
                              <p:par>
                                <p:cTn id="57" presetID="1" presetClass="emph" presetSubtype="2" fill="hold" nodeType="withEffect">
                                  <p:stCondLst>
                                    <p:cond delay="0"/>
                                  </p:stCondLst>
                                  <p:childTnLst>
                                    <p:animClr clrSpc="rgb" dir="cw">
                                      <p:cBhvr>
                                        <p:cTn id="58" dur="500" fill="hold"/>
                                        <p:tgtEl>
                                          <p:spTgt spid="10"/>
                                        </p:tgtEl>
                                        <p:attrNameLst>
                                          <p:attrName>fillcolor</p:attrName>
                                        </p:attrNameLst>
                                      </p:cBhvr>
                                      <p:to>
                                        <a:srgbClr val="7030A0"/>
                                      </p:to>
                                    </p:animClr>
                                    <p:set>
                                      <p:cBhvr>
                                        <p:cTn id="59" dur="500" fill="hold"/>
                                        <p:tgtEl>
                                          <p:spTgt spid="10"/>
                                        </p:tgtEl>
                                        <p:attrNameLst>
                                          <p:attrName>fill.type</p:attrName>
                                        </p:attrNameLst>
                                      </p:cBhvr>
                                      <p:to>
                                        <p:strVal val="solid"/>
                                      </p:to>
                                    </p:set>
                                    <p:set>
                                      <p:cBhvr>
                                        <p:cTn id="60" dur="500" fill="hold"/>
                                        <p:tgtEl>
                                          <p:spTgt spid="10"/>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nodeType="clickEffect">
                                  <p:stCondLst>
                                    <p:cond delay="0"/>
                                  </p:stCondLst>
                                  <p:childTnLst>
                                    <p:animMotion origin="layout" path="M -2.77778E-6 -1.48148E-6 L -0.00052 0.06736 " pathEditMode="relative" rAng="0" ptsTypes="AA">
                                      <p:cBhvr>
                                        <p:cTn id="64" dur="500" fill="hold"/>
                                        <p:tgtEl>
                                          <p:spTgt spid="81"/>
                                        </p:tgtEl>
                                        <p:attrNameLst>
                                          <p:attrName>ppt_x</p:attrName>
                                          <p:attrName>ppt_y</p:attrName>
                                        </p:attrNameLst>
                                      </p:cBhvr>
                                      <p:rCtr x="-35" y="3356"/>
                                    </p:animMotion>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fade">
                                      <p:cBhvr>
                                        <p:cTn id="69" dur="500"/>
                                        <p:tgtEl>
                                          <p:spTgt spid="58"/>
                                        </p:tgtEl>
                                      </p:cBhvr>
                                    </p:animEffect>
                                  </p:childTnLst>
                                </p:cTn>
                              </p:par>
                              <p:par>
                                <p:cTn id="70" presetID="10" presetClass="entr" presetSubtype="0" fill="hold" nodeType="withEffect">
                                  <p:stCondLst>
                                    <p:cond delay="0"/>
                                  </p:stCondLst>
                                  <p:childTnLst>
                                    <p:set>
                                      <p:cBhvr>
                                        <p:cTn id="71" dur="1" fill="hold">
                                          <p:stCondLst>
                                            <p:cond delay="0"/>
                                          </p:stCondLst>
                                        </p:cTn>
                                        <p:tgtEl>
                                          <p:spTgt spid="64"/>
                                        </p:tgtEl>
                                        <p:attrNameLst>
                                          <p:attrName>style.visibility</p:attrName>
                                        </p:attrNameLst>
                                      </p:cBhvr>
                                      <p:to>
                                        <p:strVal val="visible"/>
                                      </p:to>
                                    </p:set>
                                    <p:animEffect transition="in" filter="fade">
                                      <p:cBhvr>
                                        <p:cTn id="72" dur="500"/>
                                        <p:tgtEl>
                                          <p:spTgt spid="6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fade">
                                      <p:cBhvr>
                                        <p:cTn id="77" dur="500"/>
                                        <p:tgtEl>
                                          <p:spTgt spid="67"/>
                                        </p:tgtEl>
                                      </p:cBhvr>
                                    </p:animEffect>
                                  </p:childTnLst>
                                </p:cTn>
                              </p:par>
                              <p:par>
                                <p:cTn id="78" presetID="1" presetClass="emph" presetSubtype="2" fill="hold" nodeType="withEffect">
                                  <p:stCondLst>
                                    <p:cond delay="0"/>
                                  </p:stCondLst>
                                  <p:childTnLst>
                                    <p:animClr clrSpc="rgb" dir="cw">
                                      <p:cBhvr>
                                        <p:cTn id="79" dur="500" fill="hold"/>
                                        <p:tgtEl>
                                          <p:spTgt spid="11"/>
                                        </p:tgtEl>
                                        <p:attrNameLst>
                                          <p:attrName>fillcolor</p:attrName>
                                        </p:attrNameLst>
                                      </p:cBhvr>
                                      <p:to>
                                        <a:srgbClr val="0070C0"/>
                                      </p:to>
                                    </p:animClr>
                                    <p:set>
                                      <p:cBhvr>
                                        <p:cTn id="80" dur="500" fill="hold"/>
                                        <p:tgtEl>
                                          <p:spTgt spid="11"/>
                                        </p:tgtEl>
                                        <p:attrNameLst>
                                          <p:attrName>fill.type</p:attrName>
                                        </p:attrNameLst>
                                      </p:cBhvr>
                                      <p:to>
                                        <p:strVal val="solid"/>
                                      </p:to>
                                    </p:set>
                                    <p:set>
                                      <p:cBhvr>
                                        <p:cTn id="81" dur="500" fill="hold"/>
                                        <p:tgtEl>
                                          <p:spTgt spid="11"/>
                                        </p:tgtEl>
                                        <p:attrNameLst>
                                          <p:attrName>fill.on</p:attrName>
                                        </p:attrNameLst>
                                      </p:cBhvr>
                                      <p:to>
                                        <p:strVal val="true"/>
                                      </p:to>
                                    </p:set>
                                  </p:childTnLst>
                                </p:cTn>
                              </p:par>
                            </p:childTnLst>
                          </p:cTn>
                        </p:par>
                      </p:childTnLst>
                    </p:cTn>
                  </p:par>
                  <p:par>
                    <p:cTn id="82" fill="hold">
                      <p:stCondLst>
                        <p:cond delay="indefinite"/>
                      </p:stCondLst>
                      <p:childTnLst>
                        <p:par>
                          <p:cTn id="83" fill="hold">
                            <p:stCondLst>
                              <p:cond delay="0"/>
                            </p:stCondLst>
                            <p:childTnLst>
                              <p:par>
                                <p:cTn id="84" presetID="42" presetClass="path" presetSubtype="0" accel="50000" decel="50000" fill="hold" nodeType="clickEffect">
                                  <p:stCondLst>
                                    <p:cond delay="0"/>
                                  </p:stCondLst>
                                  <p:childTnLst>
                                    <p:animMotion origin="layout" path="M -3.61111E-6 7.40741E-7 L -0.00052 0.06736 " pathEditMode="relative" rAng="0" ptsTypes="AA">
                                      <p:cBhvr>
                                        <p:cTn id="85" dur="500" fill="hold"/>
                                        <p:tgtEl>
                                          <p:spTgt spid="67"/>
                                        </p:tgtEl>
                                        <p:attrNameLst>
                                          <p:attrName>ppt_x</p:attrName>
                                          <p:attrName>ppt_y</p:attrName>
                                        </p:attrNameLst>
                                      </p:cBhvr>
                                      <p:rCtr x="-35" y="3356"/>
                                    </p:animMotion>
                                  </p:childTnLst>
                                </p:cTn>
                              </p:par>
                              <p:par>
                                <p:cTn id="86" presetID="10" presetClass="entr" presetSubtype="0" fill="hold" grpId="0" nodeType="withEffect">
                                  <p:stCondLst>
                                    <p:cond delay="0"/>
                                  </p:stCondLst>
                                  <p:childTnLst>
                                    <p:set>
                                      <p:cBhvr>
                                        <p:cTn id="87" dur="1" fill="hold">
                                          <p:stCondLst>
                                            <p:cond delay="0"/>
                                          </p:stCondLst>
                                        </p:cTn>
                                        <p:tgtEl>
                                          <p:spTgt spid="72"/>
                                        </p:tgtEl>
                                        <p:attrNameLst>
                                          <p:attrName>style.visibility</p:attrName>
                                        </p:attrNameLst>
                                      </p:cBhvr>
                                      <p:to>
                                        <p:strVal val="visible"/>
                                      </p:to>
                                    </p:set>
                                    <p:animEffect transition="in" filter="fade">
                                      <p:cBhvr>
                                        <p:cTn id="88" dur="500"/>
                                        <p:tgtEl>
                                          <p:spTgt spid="7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59"/>
                                        </p:tgtEl>
                                        <p:attrNameLst>
                                          <p:attrName>style.visibility</p:attrName>
                                        </p:attrNameLst>
                                      </p:cBhvr>
                                      <p:to>
                                        <p:strVal val="visible"/>
                                      </p:to>
                                    </p:set>
                                    <p:animEffect transition="in" filter="fade">
                                      <p:cBhvr>
                                        <p:cTn id="91" dur="500"/>
                                        <p:tgtEl>
                                          <p:spTgt spid="5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1"/>
                                        </p:tgtEl>
                                        <p:attrNameLst>
                                          <p:attrName>style.visibility</p:attrName>
                                        </p:attrNameLst>
                                      </p:cBhvr>
                                      <p:to>
                                        <p:strVal val="visible"/>
                                      </p:to>
                                    </p:set>
                                    <p:animEffect transition="in" filter="fade">
                                      <p:cBhvr>
                                        <p:cTn id="94" dur="500"/>
                                        <p:tgtEl>
                                          <p:spTgt spid="61"/>
                                        </p:tgtEl>
                                      </p:cBhvr>
                                    </p:animEffect>
                                  </p:childTnLst>
                                </p:cTn>
                              </p:par>
                            </p:childTnLst>
                          </p:cTn>
                        </p:par>
                      </p:childTnLst>
                    </p:cTn>
                  </p:par>
                  <p:par>
                    <p:cTn id="95" fill="hold">
                      <p:stCondLst>
                        <p:cond delay="indefinite"/>
                      </p:stCondLst>
                      <p:childTnLst>
                        <p:par>
                          <p:cTn id="96" fill="hold">
                            <p:stCondLst>
                              <p:cond delay="0"/>
                            </p:stCondLst>
                            <p:childTnLst>
                              <p:par>
                                <p:cTn id="97" presetID="42" presetClass="path" presetSubtype="0" accel="50000" decel="50000" fill="hold" nodeType="clickEffect">
                                  <p:stCondLst>
                                    <p:cond delay="0"/>
                                  </p:stCondLst>
                                  <p:childTnLst>
                                    <p:animMotion origin="layout" path="M -0.00052 0.06736 L -0.00034 0.09954 " pathEditMode="relative" rAng="0" ptsTypes="AA">
                                      <p:cBhvr>
                                        <p:cTn id="98" dur="500" fill="hold"/>
                                        <p:tgtEl>
                                          <p:spTgt spid="67"/>
                                        </p:tgtEl>
                                        <p:attrNameLst>
                                          <p:attrName>ppt_x</p:attrName>
                                          <p:attrName>ppt_y</p:attrName>
                                        </p:attrNameLst>
                                      </p:cBhvr>
                                      <p:rCtr x="0" y="1597"/>
                                    </p:animMotion>
                                  </p:childTnLst>
                                </p:cTn>
                              </p:par>
                              <p:par>
                                <p:cTn id="99" presetID="10" presetClass="entr" presetSubtype="0" fill="hold" grpId="0" nodeType="withEffect">
                                  <p:stCondLst>
                                    <p:cond delay="0"/>
                                  </p:stCondLst>
                                  <p:childTnLst>
                                    <p:set>
                                      <p:cBhvr>
                                        <p:cTn id="100" dur="1" fill="hold">
                                          <p:stCondLst>
                                            <p:cond delay="0"/>
                                          </p:stCondLst>
                                        </p:cTn>
                                        <p:tgtEl>
                                          <p:spTgt spid="76"/>
                                        </p:tgtEl>
                                        <p:attrNameLst>
                                          <p:attrName>style.visibility</p:attrName>
                                        </p:attrNameLst>
                                      </p:cBhvr>
                                      <p:to>
                                        <p:strVal val="visible"/>
                                      </p:to>
                                    </p:set>
                                    <p:animEffect transition="in" filter="fade">
                                      <p:cBhvr>
                                        <p:cTn id="101" dur="500"/>
                                        <p:tgtEl>
                                          <p:spTgt spid="76"/>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62"/>
                                        </p:tgtEl>
                                        <p:attrNameLst>
                                          <p:attrName>style.visibility</p:attrName>
                                        </p:attrNameLst>
                                      </p:cBhvr>
                                      <p:to>
                                        <p:strVal val="visible"/>
                                      </p:to>
                                    </p:set>
                                    <p:animEffect transition="in" filter="fade">
                                      <p:cBhvr>
                                        <p:cTn id="104" dur="500"/>
                                        <p:tgtEl>
                                          <p:spTgt spid="62"/>
                                        </p:tgtEl>
                                      </p:cBhvr>
                                    </p:animEffect>
                                  </p:childTnLst>
                                </p:cTn>
                              </p:par>
                            </p:childTnLst>
                          </p:cTn>
                        </p:par>
                      </p:childTnLst>
                    </p:cTn>
                  </p:par>
                  <p:par>
                    <p:cTn id="105" fill="hold">
                      <p:stCondLst>
                        <p:cond delay="indefinite"/>
                      </p:stCondLst>
                      <p:childTnLst>
                        <p:par>
                          <p:cTn id="106" fill="hold">
                            <p:stCondLst>
                              <p:cond delay="0"/>
                            </p:stCondLst>
                            <p:childTnLst>
                              <p:par>
                                <p:cTn id="107" presetID="42" presetClass="path" presetSubtype="0" accel="50000" decel="50000" fill="hold" nodeType="clickEffect">
                                  <p:stCondLst>
                                    <p:cond delay="0"/>
                                  </p:stCondLst>
                                  <p:childTnLst>
                                    <p:animMotion origin="layout" path="M -0.00034 0.09954 L -0.11597 0.13032 " pathEditMode="relative" rAng="0" ptsTypes="AA">
                                      <p:cBhvr>
                                        <p:cTn id="108" dur="500" fill="hold"/>
                                        <p:tgtEl>
                                          <p:spTgt spid="67"/>
                                        </p:tgtEl>
                                        <p:attrNameLst>
                                          <p:attrName>ppt_x</p:attrName>
                                          <p:attrName>ppt_y</p:attrName>
                                        </p:attrNameLst>
                                      </p:cBhvr>
                                      <p:rCtr x="-5781" y="1528"/>
                                    </p:animMotion>
                                  </p:childTnLst>
                                </p:cTn>
                              </p:par>
                              <p:par>
                                <p:cTn id="109" presetID="10" presetClass="entr" presetSubtype="0" fill="hold" grpId="0" nodeType="withEffect">
                                  <p:stCondLst>
                                    <p:cond delay="0"/>
                                  </p:stCondLst>
                                  <p:childTnLst>
                                    <p:set>
                                      <p:cBhvr>
                                        <p:cTn id="110" dur="1" fill="hold">
                                          <p:stCondLst>
                                            <p:cond delay="0"/>
                                          </p:stCondLst>
                                        </p:cTn>
                                        <p:tgtEl>
                                          <p:spTgt spid="63"/>
                                        </p:tgtEl>
                                        <p:attrNameLst>
                                          <p:attrName>style.visibility</p:attrName>
                                        </p:attrNameLst>
                                      </p:cBhvr>
                                      <p:to>
                                        <p:strVal val="visible"/>
                                      </p:to>
                                    </p:set>
                                    <p:animEffect transition="in" filter="fade">
                                      <p:cBhvr>
                                        <p:cTn id="111" dur="500"/>
                                        <p:tgtEl>
                                          <p:spTgt spid="63"/>
                                        </p:tgtEl>
                                      </p:cBhvr>
                                    </p:animEffect>
                                  </p:childTnLst>
                                </p:cTn>
                              </p:par>
                            </p:childTnLst>
                          </p:cTn>
                        </p:par>
                      </p:childTnLst>
                    </p:cTn>
                  </p:par>
                  <p:par>
                    <p:cTn id="112" fill="hold">
                      <p:stCondLst>
                        <p:cond delay="indefinite"/>
                      </p:stCondLst>
                      <p:childTnLst>
                        <p:par>
                          <p:cTn id="113" fill="hold">
                            <p:stCondLst>
                              <p:cond delay="0"/>
                            </p:stCondLst>
                            <p:childTnLst>
                              <p:par>
                                <p:cTn id="114" presetID="42" presetClass="path" presetSubtype="0" accel="50000" decel="50000" fill="hold" nodeType="clickEffect">
                                  <p:stCondLst>
                                    <p:cond delay="0"/>
                                  </p:stCondLst>
                                  <p:childTnLst>
                                    <p:animMotion origin="layout" path="M -0.11597 0.13032 L -0.2592 0.16319 " pathEditMode="relative" rAng="0" ptsTypes="AA">
                                      <p:cBhvr>
                                        <p:cTn id="115" dur="500" fill="hold"/>
                                        <p:tgtEl>
                                          <p:spTgt spid="67"/>
                                        </p:tgtEl>
                                        <p:attrNameLst>
                                          <p:attrName>ppt_x</p:attrName>
                                          <p:attrName>ppt_y</p:attrName>
                                        </p:attrNameLst>
                                      </p:cBhvr>
                                      <p:rCtr x="-7170" y="1644"/>
                                    </p:animMotion>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nodeType="clickEffect">
                                  <p:stCondLst>
                                    <p:cond delay="0"/>
                                  </p:stCondLst>
                                  <p:childTnLst>
                                    <p:set>
                                      <p:cBhvr>
                                        <p:cTn id="119" dur="1" fill="hold">
                                          <p:stCondLst>
                                            <p:cond delay="0"/>
                                          </p:stCondLst>
                                        </p:cTn>
                                        <p:tgtEl>
                                          <p:spTgt spid="77"/>
                                        </p:tgtEl>
                                        <p:attrNameLst>
                                          <p:attrName>style.visibility</p:attrName>
                                        </p:attrNameLst>
                                      </p:cBhvr>
                                      <p:to>
                                        <p:strVal val="visible"/>
                                      </p:to>
                                    </p:set>
                                    <p:animEffect transition="in" filter="wipe(down)">
                                      <p:cBhvr>
                                        <p:cTn id="120" dur="500"/>
                                        <p:tgtEl>
                                          <p:spTgt spid="77"/>
                                        </p:tgtEl>
                                      </p:cBhvr>
                                    </p:animEffect>
                                  </p:childTnLst>
                                </p:cTn>
                              </p:par>
                              <p:par>
                                <p:cTn id="121" presetID="22" presetClass="entr" presetSubtype="4" fill="hold" grpId="0" nodeType="withEffect">
                                  <p:stCondLst>
                                    <p:cond delay="0"/>
                                  </p:stCondLst>
                                  <p:childTnLst>
                                    <p:set>
                                      <p:cBhvr>
                                        <p:cTn id="122" dur="1" fill="hold">
                                          <p:stCondLst>
                                            <p:cond delay="0"/>
                                          </p:stCondLst>
                                        </p:cTn>
                                        <p:tgtEl>
                                          <p:spTgt spid="78"/>
                                        </p:tgtEl>
                                        <p:attrNameLst>
                                          <p:attrName>style.visibility</p:attrName>
                                        </p:attrNameLst>
                                      </p:cBhvr>
                                      <p:to>
                                        <p:strVal val="visible"/>
                                      </p:to>
                                    </p:set>
                                    <p:animEffect transition="in" filter="wipe(down)">
                                      <p:cBhvr>
                                        <p:cTn id="123" dur="500"/>
                                        <p:tgtEl>
                                          <p:spTgt spid="78"/>
                                        </p:tgtEl>
                                      </p:cBhvr>
                                    </p:animEffect>
                                  </p:childTnLst>
                                </p:cTn>
                              </p:par>
                              <p:par>
                                <p:cTn id="124" presetID="10" presetClass="entr" presetSubtype="0" fill="hold" grpId="1" nodeType="withEffect">
                                  <p:stCondLst>
                                    <p:cond delay="0"/>
                                  </p:stCondLst>
                                  <p:childTnLst>
                                    <p:set>
                                      <p:cBhvr>
                                        <p:cTn id="125" dur="1" fill="hold">
                                          <p:stCondLst>
                                            <p:cond delay="0"/>
                                          </p:stCondLst>
                                        </p:cTn>
                                        <p:tgtEl>
                                          <p:spTgt spid="83"/>
                                        </p:tgtEl>
                                        <p:attrNameLst>
                                          <p:attrName>style.visibility</p:attrName>
                                        </p:attrNameLst>
                                      </p:cBhvr>
                                      <p:to>
                                        <p:strVal val="visible"/>
                                      </p:to>
                                    </p:set>
                                    <p:animEffect transition="in" filter="fade">
                                      <p:cBhvr>
                                        <p:cTn id="126" dur="500"/>
                                        <p:tgtEl>
                                          <p:spTgt spid="83"/>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79"/>
                                        </p:tgtEl>
                                        <p:attrNameLst>
                                          <p:attrName>style.visibility</p:attrName>
                                        </p:attrNameLst>
                                      </p:cBhvr>
                                      <p:to>
                                        <p:strVal val="visible"/>
                                      </p:to>
                                    </p:set>
                                    <p:animEffect transition="in" filter="fade">
                                      <p:cBhvr>
                                        <p:cTn id="129" dur="500"/>
                                        <p:tgtEl>
                                          <p:spTgt spid="79"/>
                                        </p:tgtEl>
                                      </p:cBhvr>
                                    </p:animEffect>
                                  </p:childTnLst>
                                </p:cTn>
                              </p:par>
                              <p:par>
                                <p:cTn id="130" presetID="10" presetClass="entr" presetSubtype="0" fill="hold" grpId="1" nodeType="withEffect">
                                  <p:stCondLst>
                                    <p:cond delay="0"/>
                                  </p:stCondLst>
                                  <p:childTnLst>
                                    <p:set>
                                      <p:cBhvr>
                                        <p:cTn id="131" dur="1" fill="hold">
                                          <p:stCondLst>
                                            <p:cond delay="0"/>
                                          </p:stCondLst>
                                        </p:cTn>
                                        <p:tgtEl>
                                          <p:spTgt spid="86"/>
                                        </p:tgtEl>
                                        <p:attrNameLst>
                                          <p:attrName>style.visibility</p:attrName>
                                        </p:attrNameLst>
                                      </p:cBhvr>
                                      <p:to>
                                        <p:strVal val="visible"/>
                                      </p:to>
                                    </p:set>
                                    <p:animEffect transition="in" filter="fade">
                                      <p:cBhvr>
                                        <p:cTn id="132" dur="500"/>
                                        <p:tgtEl>
                                          <p:spTgt spid="86"/>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xit" presetSubtype="0" fill="hold" grpId="1" nodeType="clickEffect">
                                  <p:stCondLst>
                                    <p:cond delay="0"/>
                                  </p:stCondLst>
                                  <p:childTnLst>
                                    <p:animEffect transition="out" filter="fade">
                                      <p:cBhvr>
                                        <p:cTn id="136" dur="500"/>
                                        <p:tgtEl>
                                          <p:spTgt spid="58"/>
                                        </p:tgtEl>
                                      </p:cBhvr>
                                    </p:animEffect>
                                    <p:set>
                                      <p:cBhvr>
                                        <p:cTn id="137" dur="1" fill="hold">
                                          <p:stCondLst>
                                            <p:cond delay="499"/>
                                          </p:stCondLst>
                                        </p:cTn>
                                        <p:tgtEl>
                                          <p:spTgt spid="58"/>
                                        </p:tgtEl>
                                        <p:attrNameLst>
                                          <p:attrName>style.visibility</p:attrName>
                                        </p:attrNameLst>
                                      </p:cBhvr>
                                      <p:to>
                                        <p:strVal val="hidden"/>
                                      </p:to>
                                    </p:set>
                                  </p:childTnLst>
                                </p:cTn>
                              </p:par>
                              <p:par>
                                <p:cTn id="138" presetID="10" presetClass="exit" presetSubtype="0" fill="hold" nodeType="withEffect">
                                  <p:stCondLst>
                                    <p:cond delay="0"/>
                                  </p:stCondLst>
                                  <p:childTnLst>
                                    <p:animEffect transition="out" filter="fade">
                                      <p:cBhvr>
                                        <p:cTn id="139" dur="500"/>
                                        <p:tgtEl>
                                          <p:spTgt spid="67"/>
                                        </p:tgtEl>
                                      </p:cBhvr>
                                    </p:animEffect>
                                    <p:set>
                                      <p:cBhvr>
                                        <p:cTn id="140" dur="1" fill="hold">
                                          <p:stCondLst>
                                            <p:cond delay="499"/>
                                          </p:stCondLst>
                                        </p:cTn>
                                        <p:tgtEl>
                                          <p:spTgt spid="67"/>
                                        </p:tgtEl>
                                        <p:attrNameLst>
                                          <p:attrName>style.visibility</p:attrName>
                                        </p:attrNameLst>
                                      </p:cBhvr>
                                      <p:to>
                                        <p:strVal val="hidden"/>
                                      </p:to>
                                    </p:set>
                                  </p:childTnLst>
                                </p:cTn>
                              </p:par>
                              <p:par>
                                <p:cTn id="141" presetID="10" presetClass="exit" presetSubtype="0" fill="hold" grpId="1" nodeType="withEffect">
                                  <p:stCondLst>
                                    <p:cond delay="0"/>
                                  </p:stCondLst>
                                  <p:childTnLst>
                                    <p:animEffect transition="out" filter="fade">
                                      <p:cBhvr>
                                        <p:cTn id="142" dur="500"/>
                                        <p:tgtEl>
                                          <p:spTgt spid="72"/>
                                        </p:tgtEl>
                                      </p:cBhvr>
                                    </p:animEffect>
                                    <p:set>
                                      <p:cBhvr>
                                        <p:cTn id="143" dur="1" fill="hold">
                                          <p:stCondLst>
                                            <p:cond delay="499"/>
                                          </p:stCondLst>
                                        </p:cTn>
                                        <p:tgtEl>
                                          <p:spTgt spid="72"/>
                                        </p:tgtEl>
                                        <p:attrNameLst>
                                          <p:attrName>style.visibility</p:attrName>
                                        </p:attrNameLst>
                                      </p:cBhvr>
                                      <p:to>
                                        <p:strVal val="hidden"/>
                                      </p:to>
                                    </p:set>
                                  </p:childTnLst>
                                </p:cTn>
                              </p:par>
                              <p:par>
                                <p:cTn id="144" presetID="10" presetClass="exit" presetSubtype="0" fill="hold" grpId="1" nodeType="withEffect">
                                  <p:stCondLst>
                                    <p:cond delay="0"/>
                                  </p:stCondLst>
                                  <p:childTnLst>
                                    <p:animEffect transition="out" filter="fade">
                                      <p:cBhvr>
                                        <p:cTn id="145" dur="500"/>
                                        <p:tgtEl>
                                          <p:spTgt spid="59"/>
                                        </p:tgtEl>
                                      </p:cBhvr>
                                    </p:animEffect>
                                    <p:set>
                                      <p:cBhvr>
                                        <p:cTn id="146" dur="1" fill="hold">
                                          <p:stCondLst>
                                            <p:cond delay="499"/>
                                          </p:stCondLst>
                                        </p:cTn>
                                        <p:tgtEl>
                                          <p:spTgt spid="59"/>
                                        </p:tgtEl>
                                        <p:attrNameLst>
                                          <p:attrName>style.visibility</p:attrName>
                                        </p:attrNameLst>
                                      </p:cBhvr>
                                      <p:to>
                                        <p:strVal val="hidden"/>
                                      </p:to>
                                    </p:set>
                                  </p:childTnLst>
                                </p:cTn>
                              </p:par>
                              <p:par>
                                <p:cTn id="147" presetID="10" presetClass="exit" presetSubtype="0" fill="hold" grpId="1" nodeType="withEffect">
                                  <p:stCondLst>
                                    <p:cond delay="0"/>
                                  </p:stCondLst>
                                  <p:childTnLst>
                                    <p:animEffect transition="out" filter="fade">
                                      <p:cBhvr>
                                        <p:cTn id="148" dur="500"/>
                                        <p:tgtEl>
                                          <p:spTgt spid="61"/>
                                        </p:tgtEl>
                                      </p:cBhvr>
                                    </p:animEffect>
                                    <p:set>
                                      <p:cBhvr>
                                        <p:cTn id="149" dur="1" fill="hold">
                                          <p:stCondLst>
                                            <p:cond delay="499"/>
                                          </p:stCondLst>
                                        </p:cTn>
                                        <p:tgtEl>
                                          <p:spTgt spid="61"/>
                                        </p:tgtEl>
                                        <p:attrNameLst>
                                          <p:attrName>style.visibility</p:attrName>
                                        </p:attrNameLst>
                                      </p:cBhvr>
                                      <p:to>
                                        <p:strVal val="hidden"/>
                                      </p:to>
                                    </p:set>
                                  </p:childTnLst>
                                </p:cTn>
                              </p:par>
                              <p:par>
                                <p:cTn id="150" presetID="10" presetClass="exit" presetSubtype="0" fill="hold" grpId="1" nodeType="withEffect">
                                  <p:stCondLst>
                                    <p:cond delay="0"/>
                                  </p:stCondLst>
                                  <p:childTnLst>
                                    <p:animEffect transition="out" filter="fade">
                                      <p:cBhvr>
                                        <p:cTn id="151" dur="500"/>
                                        <p:tgtEl>
                                          <p:spTgt spid="76"/>
                                        </p:tgtEl>
                                      </p:cBhvr>
                                    </p:animEffect>
                                    <p:set>
                                      <p:cBhvr>
                                        <p:cTn id="152" dur="1" fill="hold">
                                          <p:stCondLst>
                                            <p:cond delay="499"/>
                                          </p:stCondLst>
                                        </p:cTn>
                                        <p:tgtEl>
                                          <p:spTgt spid="76"/>
                                        </p:tgtEl>
                                        <p:attrNameLst>
                                          <p:attrName>style.visibility</p:attrName>
                                        </p:attrNameLst>
                                      </p:cBhvr>
                                      <p:to>
                                        <p:strVal val="hidden"/>
                                      </p:to>
                                    </p:set>
                                  </p:childTnLst>
                                </p:cTn>
                              </p:par>
                              <p:par>
                                <p:cTn id="153" presetID="10" presetClass="exit" presetSubtype="0" fill="hold" grpId="1" nodeType="withEffect">
                                  <p:stCondLst>
                                    <p:cond delay="0"/>
                                  </p:stCondLst>
                                  <p:childTnLst>
                                    <p:animEffect transition="out" filter="fade">
                                      <p:cBhvr>
                                        <p:cTn id="154" dur="500"/>
                                        <p:tgtEl>
                                          <p:spTgt spid="62"/>
                                        </p:tgtEl>
                                      </p:cBhvr>
                                    </p:animEffect>
                                    <p:set>
                                      <p:cBhvr>
                                        <p:cTn id="155" dur="1" fill="hold">
                                          <p:stCondLst>
                                            <p:cond delay="499"/>
                                          </p:stCondLst>
                                        </p:cTn>
                                        <p:tgtEl>
                                          <p:spTgt spid="62"/>
                                        </p:tgtEl>
                                        <p:attrNameLst>
                                          <p:attrName>style.visibility</p:attrName>
                                        </p:attrNameLst>
                                      </p:cBhvr>
                                      <p:to>
                                        <p:strVal val="hidden"/>
                                      </p:to>
                                    </p:set>
                                  </p:childTnLst>
                                </p:cTn>
                              </p:par>
                              <p:par>
                                <p:cTn id="156" presetID="10" presetClass="exit" presetSubtype="0" fill="hold" grpId="1" nodeType="withEffect">
                                  <p:stCondLst>
                                    <p:cond delay="0"/>
                                  </p:stCondLst>
                                  <p:childTnLst>
                                    <p:animEffect transition="out" filter="fade">
                                      <p:cBhvr>
                                        <p:cTn id="157" dur="500"/>
                                        <p:tgtEl>
                                          <p:spTgt spid="63"/>
                                        </p:tgtEl>
                                      </p:cBhvr>
                                    </p:animEffect>
                                    <p:set>
                                      <p:cBhvr>
                                        <p:cTn id="158" dur="1" fill="hold">
                                          <p:stCondLst>
                                            <p:cond delay="499"/>
                                          </p:stCondLst>
                                        </p:cTn>
                                        <p:tgtEl>
                                          <p:spTgt spid="63"/>
                                        </p:tgtEl>
                                        <p:attrNameLst>
                                          <p:attrName>style.visibility</p:attrName>
                                        </p:attrNameLst>
                                      </p:cBhvr>
                                      <p:to>
                                        <p:strVal val="hidden"/>
                                      </p:to>
                                    </p:set>
                                  </p:childTnLst>
                                </p:cTn>
                              </p:par>
                              <p:par>
                                <p:cTn id="159" presetID="10" presetClass="exit" presetSubtype="0" fill="hold" nodeType="withEffect">
                                  <p:stCondLst>
                                    <p:cond delay="0"/>
                                  </p:stCondLst>
                                  <p:childTnLst>
                                    <p:animEffect transition="out" filter="fade">
                                      <p:cBhvr>
                                        <p:cTn id="160" dur="500"/>
                                        <p:tgtEl>
                                          <p:spTgt spid="64"/>
                                        </p:tgtEl>
                                      </p:cBhvr>
                                    </p:animEffect>
                                    <p:set>
                                      <p:cBhvr>
                                        <p:cTn id="161" dur="1" fill="hold">
                                          <p:stCondLst>
                                            <p:cond delay="499"/>
                                          </p:stCondLst>
                                        </p:cTn>
                                        <p:tgtEl>
                                          <p:spTgt spid="64"/>
                                        </p:tgtEl>
                                        <p:attrNameLst>
                                          <p:attrName>style.visibility</p:attrName>
                                        </p:attrNameLst>
                                      </p:cBhvr>
                                      <p:to>
                                        <p:strVal val="hidden"/>
                                      </p:to>
                                    </p:set>
                                  </p:childTnLst>
                                </p:cTn>
                              </p:par>
                              <p:par>
                                <p:cTn id="162" presetID="10" presetClass="exit" presetSubtype="0" fill="hold" nodeType="withEffect">
                                  <p:stCondLst>
                                    <p:cond delay="0"/>
                                  </p:stCondLst>
                                  <p:childTnLst>
                                    <p:animEffect transition="out" filter="fade">
                                      <p:cBhvr>
                                        <p:cTn id="163" dur="500"/>
                                        <p:tgtEl>
                                          <p:spTgt spid="77"/>
                                        </p:tgtEl>
                                      </p:cBhvr>
                                    </p:animEffect>
                                    <p:set>
                                      <p:cBhvr>
                                        <p:cTn id="164" dur="1" fill="hold">
                                          <p:stCondLst>
                                            <p:cond delay="499"/>
                                          </p:stCondLst>
                                        </p:cTn>
                                        <p:tgtEl>
                                          <p:spTgt spid="77"/>
                                        </p:tgtEl>
                                        <p:attrNameLst>
                                          <p:attrName>style.visibility</p:attrName>
                                        </p:attrNameLst>
                                      </p:cBhvr>
                                      <p:to>
                                        <p:strVal val="hidden"/>
                                      </p:to>
                                    </p:set>
                                  </p:childTnLst>
                                </p:cTn>
                              </p:par>
                              <p:par>
                                <p:cTn id="165" presetID="10" presetClass="exit" presetSubtype="0" fill="hold" grpId="1" nodeType="withEffect">
                                  <p:stCondLst>
                                    <p:cond delay="0"/>
                                  </p:stCondLst>
                                  <p:childTnLst>
                                    <p:animEffect transition="out" filter="fade">
                                      <p:cBhvr>
                                        <p:cTn id="166" dur="500"/>
                                        <p:tgtEl>
                                          <p:spTgt spid="78"/>
                                        </p:tgtEl>
                                      </p:cBhvr>
                                    </p:animEffect>
                                    <p:set>
                                      <p:cBhvr>
                                        <p:cTn id="167" dur="1" fill="hold">
                                          <p:stCondLst>
                                            <p:cond delay="499"/>
                                          </p:stCondLst>
                                        </p:cTn>
                                        <p:tgtEl>
                                          <p:spTgt spid="78"/>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42" presetClass="path" presetSubtype="0" accel="50000" decel="50000" fill="hold" nodeType="clickEffect">
                                  <p:stCondLst>
                                    <p:cond delay="0"/>
                                  </p:stCondLst>
                                  <p:childTnLst>
                                    <p:animMotion origin="layout" path="M -0.00052 0.06736 L -0.00034 0.09954 " pathEditMode="relative" rAng="0" ptsTypes="AA">
                                      <p:cBhvr>
                                        <p:cTn id="171" dur="500" fill="hold"/>
                                        <p:tgtEl>
                                          <p:spTgt spid="81"/>
                                        </p:tgtEl>
                                        <p:attrNameLst>
                                          <p:attrName>ppt_x</p:attrName>
                                          <p:attrName>ppt_y</p:attrName>
                                        </p:attrNameLst>
                                      </p:cBhvr>
                                      <p:rCtr x="0" y="1597"/>
                                    </p:animMotion>
                                  </p:childTnLst>
                                </p:cTn>
                              </p:par>
                              <p:par>
                                <p:cTn id="172" presetID="10" presetClass="entr" presetSubtype="0" fill="hold" grpId="0" nodeType="withEffect">
                                  <p:stCondLst>
                                    <p:cond delay="0"/>
                                  </p:stCondLst>
                                  <p:childTnLst>
                                    <p:set>
                                      <p:cBhvr>
                                        <p:cTn id="173" dur="1" fill="hold">
                                          <p:stCondLst>
                                            <p:cond delay="0"/>
                                          </p:stCondLst>
                                        </p:cTn>
                                        <p:tgtEl>
                                          <p:spTgt spid="85"/>
                                        </p:tgtEl>
                                        <p:attrNameLst>
                                          <p:attrName>style.visibility</p:attrName>
                                        </p:attrNameLst>
                                      </p:cBhvr>
                                      <p:to>
                                        <p:strVal val="visible"/>
                                      </p:to>
                                    </p:set>
                                    <p:animEffect transition="in" filter="fade">
                                      <p:cBhvr>
                                        <p:cTn id="174" dur="500"/>
                                        <p:tgtEl>
                                          <p:spTgt spid="85"/>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87"/>
                                        </p:tgtEl>
                                        <p:attrNameLst>
                                          <p:attrName>style.visibility</p:attrName>
                                        </p:attrNameLst>
                                      </p:cBhvr>
                                      <p:to>
                                        <p:strVal val="visible"/>
                                      </p:to>
                                    </p:set>
                                    <p:animEffect transition="in" filter="fade">
                                      <p:cBhvr>
                                        <p:cTn id="177" dur="500"/>
                                        <p:tgtEl>
                                          <p:spTgt spid="87"/>
                                        </p:tgtEl>
                                      </p:cBhvr>
                                    </p:animEffect>
                                  </p:childTnLst>
                                </p:cTn>
                              </p:par>
                            </p:childTnLst>
                          </p:cTn>
                        </p:par>
                      </p:childTnLst>
                    </p:cTn>
                  </p:par>
                  <p:par>
                    <p:cTn id="178" fill="hold">
                      <p:stCondLst>
                        <p:cond delay="indefinite"/>
                      </p:stCondLst>
                      <p:childTnLst>
                        <p:par>
                          <p:cTn id="179" fill="hold">
                            <p:stCondLst>
                              <p:cond delay="0"/>
                            </p:stCondLst>
                            <p:childTnLst>
                              <p:par>
                                <p:cTn id="180" presetID="42" presetClass="path" presetSubtype="0" accel="50000" decel="50000" fill="hold" nodeType="clickEffect">
                                  <p:stCondLst>
                                    <p:cond delay="0"/>
                                  </p:stCondLst>
                                  <p:childTnLst>
                                    <p:animMotion origin="layout" path="M -0.00034 0.09954 L -0.11597 0.13033 " pathEditMode="relative" rAng="0" ptsTypes="AA">
                                      <p:cBhvr>
                                        <p:cTn id="181" dur="500" fill="hold"/>
                                        <p:tgtEl>
                                          <p:spTgt spid="81"/>
                                        </p:tgtEl>
                                        <p:attrNameLst>
                                          <p:attrName>ppt_x</p:attrName>
                                          <p:attrName>ppt_y</p:attrName>
                                        </p:attrNameLst>
                                      </p:cBhvr>
                                      <p:rCtr x="-5781" y="1528"/>
                                    </p:animMotion>
                                  </p:childTnLst>
                                </p:cTn>
                              </p:par>
                              <p:par>
                                <p:cTn id="182" presetID="10" presetClass="entr" presetSubtype="0" fill="hold" grpId="0" nodeType="withEffect">
                                  <p:stCondLst>
                                    <p:cond delay="0"/>
                                  </p:stCondLst>
                                  <p:childTnLst>
                                    <p:set>
                                      <p:cBhvr>
                                        <p:cTn id="183" dur="1" fill="hold">
                                          <p:stCondLst>
                                            <p:cond delay="0"/>
                                          </p:stCondLst>
                                        </p:cTn>
                                        <p:tgtEl>
                                          <p:spTgt spid="88"/>
                                        </p:tgtEl>
                                        <p:attrNameLst>
                                          <p:attrName>style.visibility</p:attrName>
                                        </p:attrNameLst>
                                      </p:cBhvr>
                                      <p:to>
                                        <p:strVal val="visible"/>
                                      </p:to>
                                    </p:set>
                                    <p:animEffect transition="in" filter="fade">
                                      <p:cBhvr>
                                        <p:cTn id="184" dur="500"/>
                                        <p:tgtEl>
                                          <p:spTgt spid="88"/>
                                        </p:tgtEl>
                                      </p:cBhvr>
                                    </p:animEffect>
                                  </p:childTnLst>
                                </p:cTn>
                              </p:par>
                              <p:par>
                                <p:cTn id="185" presetID="10" presetClass="exit" presetSubtype="0" fill="hold" grpId="1" nodeType="withEffect">
                                  <p:stCondLst>
                                    <p:cond delay="0"/>
                                  </p:stCondLst>
                                  <p:childTnLst>
                                    <p:animEffect transition="out" filter="fade">
                                      <p:cBhvr>
                                        <p:cTn id="186" dur="500"/>
                                        <p:tgtEl>
                                          <p:spTgt spid="85"/>
                                        </p:tgtEl>
                                      </p:cBhvr>
                                    </p:animEffect>
                                    <p:set>
                                      <p:cBhvr>
                                        <p:cTn id="187" dur="1" fill="hold">
                                          <p:stCondLst>
                                            <p:cond delay="499"/>
                                          </p:stCondLst>
                                        </p:cTn>
                                        <p:tgtEl>
                                          <p:spTgt spid="85"/>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42" presetClass="path" presetSubtype="0" accel="50000" decel="50000" fill="hold" nodeType="clickEffect">
                                  <p:stCondLst>
                                    <p:cond delay="0"/>
                                  </p:stCondLst>
                                  <p:childTnLst>
                                    <p:animMotion origin="layout" path="M -0.11597 0.13033 L -0.2592 0.1632 " pathEditMode="relative" rAng="0" ptsTypes="AA">
                                      <p:cBhvr>
                                        <p:cTn id="191" dur="500" fill="hold"/>
                                        <p:tgtEl>
                                          <p:spTgt spid="81"/>
                                        </p:tgtEl>
                                        <p:attrNameLst>
                                          <p:attrName>ppt_x</p:attrName>
                                          <p:attrName>ppt_y</p:attrName>
                                        </p:attrNameLst>
                                      </p:cBhvr>
                                      <p:rCtr x="-7170" y="1644"/>
                                    </p:animMotion>
                                  </p:childTnLst>
                                </p:cTn>
                              </p:par>
                            </p:childTnLst>
                          </p:cTn>
                        </p:par>
                      </p:childTnLst>
                    </p:cTn>
                  </p:par>
                  <p:par>
                    <p:cTn id="192" fill="hold">
                      <p:stCondLst>
                        <p:cond delay="indefinite"/>
                      </p:stCondLst>
                      <p:childTnLst>
                        <p:par>
                          <p:cTn id="193" fill="hold">
                            <p:stCondLst>
                              <p:cond delay="0"/>
                            </p:stCondLst>
                            <p:childTnLst>
                              <p:par>
                                <p:cTn id="194" presetID="10" presetClass="entr" presetSubtype="0" fill="hold" nodeType="clickEffect">
                                  <p:stCondLst>
                                    <p:cond delay="0"/>
                                  </p:stCondLst>
                                  <p:childTnLst>
                                    <p:set>
                                      <p:cBhvr>
                                        <p:cTn id="195" dur="1" fill="hold">
                                          <p:stCondLst>
                                            <p:cond delay="0"/>
                                          </p:stCondLst>
                                        </p:cTn>
                                        <p:tgtEl>
                                          <p:spTgt spid="66"/>
                                        </p:tgtEl>
                                        <p:attrNameLst>
                                          <p:attrName>style.visibility</p:attrName>
                                        </p:attrNameLst>
                                      </p:cBhvr>
                                      <p:to>
                                        <p:strVal val="visible"/>
                                      </p:to>
                                    </p:set>
                                    <p:animEffect transition="in" filter="fade">
                                      <p:cBhvr>
                                        <p:cTn id="196" dur="500"/>
                                        <p:tgtEl>
                                          <p:spTgt spid="66"/>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68"/>
                                        </p:tgtEl>
                                        <p:attrNameLst>
                                          <p:attrName>style.visibility</p:attrName>
                                        </p:attrNameLst>
                                      </p:cBhvr>
                                      <p:to>
                                        <p:strVal val="visible"/>
                                      </p:to>
                                    </p:set>
                                    <p:animEffect transition="in" filter="fade">
                                      <p:cBhvr>
                                        <p:cTn id="199" dur="500"/>
                                        <p:tgtEl>
                                          <p:spTgt spid="68"/>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90"/>
                                        </p:tgtEl>
                                        <p:attrNameLst>
                                          <p:attrName>style.visibility</p:attrName>
                                        </p:attrNameLst>
                                      </p:cBhvr>
                                      <p:to>
                                        <p:strVal val="visible"/>
                                      </p:to>
                                    </p:set>
                                    <p:animEffect transition="in" filter="fade">
                                      <p:cBhvr>
                                        <p:cTn id="202" dur="500"/>
                                        <p:tgtEl>
                                          <p:spTgt spid="90"/>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74"/>
                                        </p:tgtEl>
                                        <p:attrNameLst>
                                          <p:attrName>style.visibility</p:attrName>
                                        </p:attrNameLst>
                                      </p:cBhvr>
                                      <p:to>
                                        <p:strVal val="visible"/>
                                      </p:to>
                                    </p:set>
                                    <p:animEffect transition="in" filter="fade">
                                      <p:cBhvr>
                                        <p:cTn id="205" dur="500"/>
                                        <p:tgtEl>
                                          <p:spTgt spid="74"/>
                                        </p:tgtEl>
                                      </p:cBhvr>
                                    </p:animEffect>
                                  </p:childTnLst>
                                </p:cTn>
                              </p:par>
                            </p:childTnLst>
                          </p:cTn>
                        </p:par>
                      </p:childTnLst>
                    </p:cTn>
                  </p:par>
                  <p:par>
                    <p:cTn id="206" fill="hold">
                      <p:stCondLst>
                        <p:cond delay="indefinite"/>
                      </p:stCondLst>
                      <p:childTnLst>
                        <p:par>
                          <p:cTn id="207" fill="hold">
                            <p:stCondLst>
                              <p:cond delay="0"/>
                            </p:stCondLst>
                            <p:childTnLst>
                              <p:par>
                                <p:cTn id="208" presetID="10" presetClass="exit" presetSubtype="0" fill="hold" nodeType="clickEffect">
                                  <p:stCondLst>
                                    <p:cond delay="0"/>
                                  </p:stCondLst>
                                  <p:childTnLst>
                                    <p:animEffect transition="out" filter="fade">
                                      <p:cBhvr>
                                        <p:cTn id="209" dur="500"/>
                                        <p:tgtEl>
                                          <p:spTgt spid="82"/>
                                        </p:tgtEl>
                                      </p:cBhvr>
                                    </p:animEffect>
                                    <p:set>
                                      <p:cBhvr>
                                        <p:cTn id="210" dur="1" fill="hold">
                                          <p:stCondLst>
                                            <p:cond delay="499"/>
                                          </p:stCondLst>
                                        </p:cTn>
                                        <p:tgtEl>
                                          <p:spTgt spid="82"/>
                                        </p:tgtEl>
                                        <p:attrNameLst>
                                          <p:attrName>style.visibility</p:attrName>
                                        </p:attrNameLst>
                                      </p:cBhvr>
                                      <p:to>
                                        <p:strVal val="hidden"/>
                                      </p:to>
                                    </p:set>
                                  </p:childTnLst>
                                </p:cTn>
                              </p:par>
                              <p:par>
                                <p:cTn id="211" presetID="10" presetClass="exit" presetSubtype="0" fill="hold" grpId="1" nodeType="withEffect">
                                  <p:stCondLst>
                                    <p:cond delay="0"/>
                                  </p:stCondLst>
                                  <p:childTnLst>
                                    <p:animEffect transition="out" filter="fade">
                                      <p:cBhvr>
                                        <p:cTn id="212" dur="500"/>
                                        <p:tgtEl>
                                          <p:spTgt spid="80"/>
                                        </p:tgtEl>
                                      </p:cBhvr>
                                    </p:animEffect>
                                    <p:set>
                                      <p:cBhvr>
                                        <p:cTn id="213" dur="1" fill="hold">
                                          <p:stCondLst>
                                            <p:cond delay="499"/>
                                          </p:stCondLst>
                                        </p:cTn>
                                        <p:tgtEl>
                                          <p:spTgt spid="80"/>
                                        </p:tgtEl>
                                        <p:attrNameLst>
                                          <p:attrName>style.visibility</p:attrName>
                                        </p:attrNameLst>
                                      </p:cBhvr>
                                      <p:to>
                                        <p:strVal val="hidden"/>
                                      </p:to>
                                    </p:set>
                                  </p:childTnLst>
                                </p:cTn>
                              </p:par>
                              <p:par>
                                <p:cTn id="214" presetID="10" presetClass="exit" presetSubtype="0" fill="hold" nodeType="withEffect">
                                  <p:stCondLst>
                                    <p:cond delay="0"/>
                                  </p:stCondLst>
                                  <p:childTnLst>
                                    <p:animEffect transition="out" filter="fade">
                                      <p:cBhvr>
                                        <p:cTn id="215" dur="500"/>
                                        <p:tgtEl>
                                          <p:spTgt spid="81"/>
                                        </p:tgtEl>
                                      </p:cBhvr>
                                    </p:animEffect>
                                    <p:set>
                                      <p:cBhvr>
                                        <p:cTn id="216" dur="1" fill="hold">
                                          <p:stCondLst>
                                            <p:cond delay="499"/>
                                          </p:stCondLst>
                                        </p:cTn>
                                        <p:tgtEl>
                                          <p:spTgt spid="81"/>
                                        </p:tgtEl>
                                        <p:attrNameLst>
                                          <p:attrName>style.visibility</p:attrName>
                                        </p:attrNameLst>
                                      </p:cBhvr>
                                      <p:to>
                                        <p:strVal val="hidden"/>
                                      </p:to>
                                    </p:set>
                                  </p:childTnLst>
                                </p:cTn>
                              </p:par>
                              <p:par>
                                <p:cTn id="217" presetID="10" presetClass="exit" presetSubtype="0" fill="hold" grpId="0" nodeType="withEffect">
                                  <p:stCondLst>
                                    <p:cond delay="0"/>
                                  </p:stCondLst>
                                  <p:childTnLst>
                                    <p:animEffect transition="out" filter="fade">
                                      <p:cBhvr>
                                        <p:cTn id="218" dur="500"/>
                                        <p:tgtEl>
                                          <p:spTgt spid="83"/>
                                        </p:tgtEl>
                                      </p:cBhvr>
                                    </p:animEffect>
                                    <p:set>
                                      <p:cBhvr>
                                        <p:cTn id="219" dur="1" fill="hold">
                                          <p:stCondLst>
                                            <p:cond delay="499"/>
                                          </p:stCondLst>
                                        </p:cTn>
                                        <p:tgtEl>
                                          <p:spTgt spid="83"/>
                                        </p:tgtEl>
                                        <p:attrNameLst>
                                          <p:attrName>style.visibility</p:attrName>
                                        </p:attrNameLst>
                                      </p:cBhvr>
                                      <p:to>
                                        <p:strVal val="hidden"/>
                                      </p:to>
                                    </p:set>
                                  </p:childTnLst>
                                </p:cTn>
                              </p:par>
                              <p:par>
                                <p:cTn id="220" presetID="10" presetClass="exit" presetSubtype="0" fill="hold" grpId="0" nodeType="withEffect">
                                  <p:stCondLst>
                                    <p:cond delay="0"/>
                                  </p:stCondLst>
                                  <p:childTnLst>
                                    <p:animEffect transition="out" filter="fade">
                                      <p:cBhvr>
                                        <p:cTn id="221" dur="500"/>
                                        <p:tgtEl>
                                          <p:spTgt spid="86"/>
                                        </p:tgtEl>
                                      </p:cBhvr>
                                    </p:animEffect>
                                    <p:set>
                                      <p:cBhvr>
                                        <p:cTn id="222" dur="1" fill="hold">
                                          <p:stCondLst>
                                            <p:cond delay="499"/>
                                          </p:stCondLst>
                                        </p:cTn>
                                        <p:tgtEl>
                                          <p:spTgt spid="86"/>
                                        </p:tgtEl>
                                        <p:attrNameLst>
                                          <p:attrName>style.visibility</p:attrName>
                                        </p:attrNameLst>
                                      </p:cBhvr>
                                      <p:to>
                                        <p:strVal val="hidden"/>
                                      </p:to>
                                    </p:set>
                                  </p:childTnLst>
                                </p:cTn>
                              </p:par>
                              <p:par>
                                <p:cTn id="223" presetID="10" presetClass="exit" presetSubtype="0" fill="hold" grpId="1" nodeType="withEffect">
                                  <p:stCondLst>
                                    <p:cond delay="0"/>
                                  </p:stCondLst>
                                  <p:childTnLst>
                                    <p:animEffect transition="out" filter="fade">
                                      <p:cBhvr>
                                        <p:cTn id="224" dur="500"/>
                                        <p:tgtEl>
                                          <p:spTgt spid="87"/>
                                        </p:tgtEl>
                                      </p:cBhvr>
                                    </p:animEffect>
                                    <p:set>
                                      <p:cBhvr>
                                        <p:cTn id="225" dur="1" fill="hold">
                                          <p:stCondLst>
                                            <p:cond delay="499"/>
                                          </p:stCondLst>
                                        </p:cTn>
                                        <p:tgtEl>
                                          <p:spTgt spid="87"/>
                                        </p:tgtEl>
                                        <p:attrNameLst>
                                          <p:attrName>style.visibility</p:attrName>
                                        </p:attrNameLst>
                                      </p:cBhvr>
                                      <p:to>
                                        <p:strVal val="hidden"/>
                                      </p:to>
                                    </p:set>
                                  </p:childTnLst>
                                </p:cTn>
                              </p:par>
                              <p:par>
                                <p:cTn id="226" presetID="10" presetClass="exit" presetSubtype="0" fill="hold" grpId="1" nodeType="withEffect">
                                  <p:stCondLst>
                                    <p:cond delay="0"/>
                                  </p:stCondLst>
                                  <p:childTnLst>
                                    <p:animEffect transition="out" filter="fade">
                                      <p:cBhvr>
                                        <p:cTn id="227" dur="500"/>
                                        <p:tgtEl>
                                          <p:spTgt spid="88"/>
                                        </p:tgtEl>
                                      </p:cBhvr>
                                    </p:animEffect>
                                    <p:set>
                                      <p:cBhvr>
                                        <p:cTn id="228" dur="1" fill="hold">
                                          <p:stCondLst>
                                            <p:cond delay="499"/>
                                          </p:stCondLst>
                                        </p:cTn>
                                        <p:tgtEl>
                                          <p:spTgt spid="88"/>
                                        </p:tgtEl>
                                        <p:attrNameLst>
                                          <p:attrName>style.visibility</p:attrName>
                                        </p:attrNameLst>
                                      </p:cBhvr>
                                      <p:to>
                                        <p:strVal val="hidden"/>
                                      </p:to>
                                    </p:set>
                                  </p:childTnLst>
                                </p:cTn>
                              </p:par>
                              <p:par>
                                <p:cTn id="229" presetID="10" presetClass="exit" presetSubtype="0" fill="hold" nodeType="withEffect">
                                  <p:stCondLst>
                                    <p:cond delay="0"/>
                                  </p:stCondLst>
                                  <p:childTnLst>
                                    <p:animEffect transition="out" filter="fade">
                                      <p:cBhvr>
                                        <p:cTn id="230" dur="500"/>
                                        <p:tgtEl>
                                          <p:spTgt spid="66"/>
                                        </p:tgtEl>
                                      </p:cBhvr>
                                    </p:animEffect>
                                    <p:set>
                                      <p:cBhvr>
                                        <p:cTn id="231" dur="1" fill="hold">
                                          <p:stCondLst>
                                            <p:cond delay="499"/>
                                          </p:stCondLst>
                                        </p:cTn>
                                        <p:tgtEl>
                                          <p:spTgt spid="66"/>
                                        </p:tgtEl>
                                        <p:attrNameLst>
                                          <p:attrName>style.visibility</p:attrName>
                                        </p:attrNameLst>
                                      </p:cBhvr>
                                      <p:to>
                                        <p:strVal val="hidden"/>
                                      </p:to>
                                    </p:set>
                                  </p:childTnLst>
                                </p:cTn>
                              </p:par>
                              <p:par>
                                <p:cTn id="232" presetID="10" presetClass="exit" presetSubtype="0" fill="hold" grpId="1" nodeType="withEffect">
                                  <p:stCondLst>
                                    <p:cond delay="0"/>
                                  </p:stCondLst>
                                  <p:childTnLst>
                                    <p:animEffect transition="out" filter="fade">
                                      <p:cBhvr>
                                        <p:cTn id="233" dur="500"/>
                                        <p:tgtEl>
                                          <p:spTgt spid="68"/>
                                        </p:tgtEl>
                                      </p:cBhvr>
                                    </p:animEffect>
                                    <p:set>
                                      <p:cBhvr>
                                        <p:cTn id="234" dur="1" fill="hold">
                                          <p:stCondLst>
                                            <p:cond delay="499"/>
                                          </p:stCondLst>
                                        </p:cTn>
                                        <p:tgtEl>
                                          <p:spTgt spid="68"/>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42" presetClass="path" presetSubtype="0" accel="50000" decel="50000" fill="hold" nodeType="clickEffect">
                                  <p:stCondLst>
                                    <p:cond delay="0"/>
                                  </p:stCondLst>
                                  <p:childTnLst>
                                    <p:animMotion origin="layout" path="M 4.44444E-6 0.10208 L -0.11337 0.13032 " pathEditMode="relative" rAng="0" ptsTypes="AA">
                                      <p:cBhvr>
                                        <p:cTn id="238" dur="500" fill="hold"/>
                                        <p:tgtEl>
                                          <p:spTgt spid="31"/>
                                        </p:tgtEl>
                                        <p:attrNameLst>
                                          <p:attrName>ppt_x</p:attrName>
                                          <p:attrName>ppt_y</p:attrName>
                                        </p:attrNameLst>
                                      </p:cBhvr>
                                      <p:rCtr x="-5608" y="1412"/>
                                    </p:animMotion>
                                  </p:childTnLst>
                                </p:cTn>
                              </p:par>
                              <p:par>
                                <p:cTn id="239" presetID="10" presetClass="entr" presetSubtype="0" fill="hold" grpId="0" nodeType="withEffect">
                                  <p:stCondLst>
                                    <p:cond delay="0"/>
                                  </p:stCondLst>
                                  <p:childTnLst>
                                    <p:set>
                                      <p:cBhvr>
                                        <p:cTn id="240" dur="1" fill="hold">
                                          <p:stCondLst>
                                            <p:cond delay="0"/>
                                          </p:stCondLst>
                                        </p:cTn>
                                        <p:tgtEl>
                                          <p:spTgt spid="75"/>
                                        </p:tgtEl>
                                        <p:attrNameLst>
                                          <p:attrName>style.visibility</p:attrName>
                                        </p:attrNameLst>
                                      </p:cBhvr>
                                      <p:to>
                                        <p:strVal val="visible"/>
                                      </p:to>
                                    </p:set>
                                    <p:animEffect transition="in" filter="fade">
                                      <p:cBhvr>
                                        <p:cTn id="241" dur="500"/>
                                        <p:tgtEl>
                                          <p:spTgt spid="75"/>
                                        </p:tgtEl>
                                      </p:cBhvr>
                                    </p:animEffect>
                                  </p:childTnLst>
                                </p:cTn>
                              </p:par>
                            </p:childTnLst>
                          </p:cTn>
                        </p:par>
                      </p:childTnLst>
                    </p:cTn>
                  </p:par>
                  <p:par>
                    <p:cTn id="242" fill="hold">
                      <p:stCondLst>
                        <p:cond delay="indefinite"/>
                      </p:stCondLst>
                      <p:childTnLst>
                        <p:par>
                          <p:cTn id="243" fill="hold">
                            <p:stCondLst>
                              <p:cond delay="0"/>
                            </p:stCondLst>
                            <p:childTnLst>
                              <p:par>
                                <p:cTn id="244" presetID="42" presetClass="path" presetSubtype="0" accel="50000" decel="50000" fill="hold" nodeType="clickEffect">
                                  <p:stCondLst>
                                    <p:cond delay="0"/>
                                  </p:stCondLst>
                                  <p:childTnLst>
                                    <p:animMotion origin="layout" path="M -0.11337 0.13032 L -0.2592 0.16088 " pathEditMode="relative" rAng="0" ptsTypes="AA">
                                      <p:cBhvr>
                                        <p:cTn id="245" dur="500" fill="hold"/>
                                        <p:tgtEl>
                                          <p:spTgt spid="31"/>
                                        </p:tgtEl>
                                        <p:attrNameLst>
                                          <p:attrName>ppt_x</p:attrName>
                                          <p:attrName>ppt_y</p:attrName>
                                        </p:attrNameLst>
                                      </p:cBhvr>
                                      <p:rCtr x="-7326" y="1528"/>
                                    </p:animMotion>
                                  </p:childTnLst>
                                </p:cTn>
                              </p:par>
                            </p:childTnLst>
                          </p:cTn>
                        </p:par>
                      </p:childTnLst>
                    </p:cTn>
                  </p:par>
                  <p:par>
                    <p:cTn id="246" fill="hold">
                      <p:stCondLst>
                        <p:cond delay="indefinite"/>
                      </p:stCondLst>
                      <p:childTnLst>
                        <p:par>
                          <p:cTn id="247" fill="hold">
                            <p:stCondLst>
                              <p:cond delay="0"/>
                            </p:stCondLst>
                            <p:childTnLst>
                              <p:par>
                                <p:cTn id="248" presetID="22" presetClass="entr" presetSubtype="4" fill="hold" nodeType="clickEffect">
                                  <p:stCondLst>
                                    <p:cond delay="0"/>
                                  </p:stCondLst>
                                  <p:childTnLst>
                                    <p:set>
                                      <p:cBhvr>
                                        <p:cTn id="249" dur="1" fill="hold">
                                          <p:stCondLst>
                                            <p:cond delay="0"/>
                                          </p:stCondLst>
                                        </p:cTn>
                                        <p:tgtEl>
                                          <p:spTgt spid="101"/>
                                        </p:tgtEl>
                                        <p:attrNameLst>
                                          <p:attrName>style.visibility</p:attrName>
                                        </p:attrNameLst>
                                      </p:cBhvr>
                                      <p:to>
                                        <p:strVal val="visible"/>
                                      </p:to>
                                    </p:set>
                                    <p:animEffect transition="in" filter="wipe(down)">
                                      <p:cBhvr>
                                        <p:cTn id="250" dur="500"/>
                                        <p:tgtEl>
                                          <p:spTgt spid="101"/>
                                        </p:tgtEl>
                                      </p:cBhvr>
                                    </p:animEffect>
                                  </p:childTnLst>
                                </p:cTn>
                              </p:par>
                              <p:par>
                                <p:cTn id="251" presetID="22" presetClass="entr" presetSubtype="4" fill="hold" grpId="0" nodeType="withEffect">
                                  <p:stCondLst>
                                    <p:cond delay="0"/>
                                  </p:stCondLst>
                                  <p:childTnLst>
                                    <p:set>
                                      <p:cBhvr>
                                        <p:cTn id="252" dur="1" fill="hold">
                                          <p:stCondLst>
                                            <p:cond delay="0"/>
                                          </p:stCondLst>
                                        </p:cTn>
                                        <p:tgtEl>
                                          <p:spTgt spid="104"/>
                                        </p:tgtEl>
                                        <p:attrNameLst>
                                          <p:attrName>style.visibility</p:attrName>
                                        </p:attrNameLst>
                                      </p:cBhvr>
                                      <p:to>
                                        <p:strVal val="visible"/>
                                      </p:to>
                                    </p:set>
                                    <p:animEffect transition="in" filter="wipe(down)">
                                      <p:cBhvr>
                                        <p:cTn id="253" dur="500"/>
                                        <p:tgtEl>
                                          <p:spTgt spid="104"/>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91"/>
                                        </p:tgtEl>
                                        <p:attrNameLst>
                                          <p:attrName>style.visibility</p:attrName>
                                        </p:attrNameLst>
                                      </p:cBhvr>
                                      <p:to>
                                        <p:strVal val="visible"/>
                                      </p:to>
                                    </p:set>
                                    <p:animEffect transition="in" filter="fade">
                                      <p:cBhvr>
                                        <p:cTn id="256" dur="500"/>
                                        <p:tgtEl>
                                          <p:spTgt spid="91"/>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94"/>
                                        </p:tgtEl>
                                        <p:attrNameLst>
                                          <p:attrName>style.visibility</p:attrName>
                                        </p:attrNameLst>
                                      </p:cBhvr>
                                      <p:to>
                                        <p:strVal val="visible"/>
                                      </p:to>
                                    </p:set>
                                    <p:animEffect transition="in" filter="fade">
                                      <p:cBhvr>
                                        <p:cTn id="259" dur="500"/>
                                        <p:tgtEl>
                                          <p:spTgt spid="94"/>
                                        </p:tgtEl>
                                      </p:cBhvr>
                                    </p:animEffect>
                                  </p:childTnLst>
                                </p:cTn>
                              </p:par>
                            </p:childTnLst>
                          </p:cTn>
                        </p:par>
                      </p:childTnLst>
                    </p:cTn>
                  </p:par>
                  <p:par>
                    <p:cTn id="260" fill="hold">
                      <p:stCondLst>
                        <p:cond delay="indefinite"/>
                      </p:stCondLst>
                      <p:childTnLst>
                        <p:par>
                          <p:cTn id="261" fill="hold">
                            <p:stCondLst>
                              <p:cond delay="0"/>
                            </p:stCondLst>
                            <p:childTnLst>
                              <p:par>
                                <p:cTn id="262" presetID="42" presetClass="path" presetSubtype="0" accel="50000" decel="50000" fill="hold" nodeType="clickEffect">
                                  <p:stCondLst>
                                    <p:cond delay="0"/>
                                  </p:stCondLst>
                                  <p:childTnLst>
                                    <p:animMotion origin="layout" path="M -4.16667E-6 0.03611 L -0.10677 0.06643 " pathEditMode="relative" rAng="0" ptsTypes="AA">
                                      <p:cBhvr>
                                        <p:cTn id="263" dur="500" fill="hold"/>
                                        <p:tgtEl>
                                          <p:spTgt spid="27"/>
                                        </p:tgtEl>
                                        <p:attrNameLst>
                                          <p:attrName>ppt_x</p:attrName>
                                          <p:attrName>ppt_y</p:attrName>
                                        </p:attrNameLst>
                                      </p:cBhvr>
                                      <p:rCtr x="-5347" y="1458"/>
                                    </p:animMotion>
                                  </p:childTnLst>
                                </p:cTn>
                              </p:par>
                              <p:par>
                                <p:cTn id="264" presetID="10" presetClass="entr" presetSubtype="0" fill="hold" grpId="0" nodeType="withEffect">
                                  <p:stCondLst>
                                    <p:cond delay="0"/>
                                  </p:stCondLst>
                                  <p:childTnLst>
                                    <p:set>
                                      <p:cBhvr>
                                        <p:cTn id="265" dur="1" fill="hold">
                                          <p:stCondLst>
                                            <p:cond delay="0"/>
                                          </p:stCondLst>
                                        </p:cTn>
                                        <p:tgtEl>
                                          <p:spTgt spid="95"/>
                                        </p:tgtEl>
                                        <p:attrNameLst>
                                          <p:attrName>style.visibility</p:attrName>
                                        </p:attrNameLst>
                                      </p:cBhvr>
                                      <p:to>
                                        <p:strVal val="visible"/>
                                      </p:to>
                                    </p:set>
                                    <p:animEffect transition="in" filter="fade">
                                      <p:cBhvr>
                                        <p:cTn id="266" dur="500"/>
                                        <p:tgtEl>
                                          <p:spTgt spid="95"/>
                                        </p:tgtEl>
                                      </p:cBhvr>
                                    </p:animEffect>
                                  </p:childTnLst>
                                </p:cTn>
                              </p:par>
                              <p:par>
                                <p:cTn id="267" presetID="10" presetClass="exit" presetSubtype="0" fill="hold" nodeType="withEffect">
                                  <p:stCondLst>
                                    <p:cond delay="0"/>
                                  </p:stCondLst>
                                  <p:childTnLst>
                                    <p:animEffect transition="out" filter="fade">
                                      <p:cBhvr>
                                        <p:cTn id="268" dur="500"/>
                                        <p:tgtEl>
                                          <p:spTgt spid="32"/>
                                        </p:tgtEl>
                                      </p:cBhvr>
                                    </p:animEffect>
                                    <p:set>
                                      <p:cBhvr>
                                        <p:cTn id="269" dur="1" fill="hold">
                                          <p:stCondLst>
                                            <p:cond delay="499"/>
                                          </p:stCondLst>
                                        </p:cTn>
                                        <p:tgtEl>
                                          <p:spTgt spid="32"/>
                                        </p:tgtEl>
                                        <p:attrNameLst>
                                          <p:attrName>style.visibility</p:attrName>
                                        </p:attrNameLst>
                                      </p:cBhvr>
                                      <p:to>
                                        <p:strVal val="hidden"/>
                                      </p:to>
                                    </p:set>
                                  </p:childTnLst>
                                </p:cTn>
                              </p:par>
                              <p:par>
                                <p:cTn id="270" presetID="10" presetClass="exit" presetSubtype="0" fill="hold" grpId="1" nodeType="withEffect">
                                  <p:stCondLst>
                                    <p:cond delay="0"/>
                                  </p:stCondLst>
                                  <p:childTnLst>
                                    <p:animEffect transition="out" filter="fade">
                                      <p:cBhvr>
                                        <p:cTn id="271" dur="500"/>
                                        <p:tgtEl>
                                          <p:spTgt spid="30"/>
                                        </p:tgtEl>
                                      </p:cBhvr>
                                    </p:animEffect>
                                    <p:set>
                                      <p:cBhvr>
                                        <p:cTn id="272" dur="1" fill="hold">
                                          <p:stCondLst>
                                            <p:cond delay="499"/>
                                          </p:stCondLst>
                                        </p:cTn>
                                        <p:tgtEl>
                                          <p:spTgt spid="30"/>
                                        </p:tgtEl>
                                        <p:attrNameLst>
                                          <p:attrName>style.visibility</p:attrName>
                                        </p:attrNameLst>
                                      </p:cBhvr>
                                      <p:to>
                                        <p:strVal val="hidden"/>
                                      </p:to>
                                    </p:set>
                                  </p:childTnLst>
                                </p:cTn>
                              </p:par>
                              <p:par>
                                <p:cTn id="273" presetID="10" presetClass="exit" presetSubtype="0" fill="hold" nodeType="withEffect">
                                  <p:stCondLst>
                                    <p:cond delay="0"/>
                                  </p:stCondLst>
                                  <p:childTnLst>
                                    <p:animEffect transition="out" filter="fade">
                                      <p:cBhvr>
                                        <p:cTn id="274" dur="500"/>
                                        <p:tgtEl>
                                          <p:spTgt spid="31"/>
                                        </p:tgtEl>
                                      </p:cBhvr>
                                    </p:animEffect>
                                    <p:set>
                                      <p:cBhvr>
                                        <p:cTn id="275" dur="1" fill="hold">
                                          <p:stCondLst>
                                            <p:cond delay="499"/>
                                          </p:stCondLst>
                                        </p:cTn>
                                        <p:tgtEl>
                                          <p:spTgt spid="31"/>
                                        </p:tgtEl>
                                        <p:attrNameLst>
                                          <p:attrName>style.visibility</p:attrName>
                                        </p:attrNameLst>
                                      </p:cBhvr>
                                      <p:to>
                                        <p:strVal val="hidden"/>
                                      </p:to>
                                    </p:set>
                                  </p:childTnLst>
                                </p:cTn>
                              </p:par>
                              <p:par>
                                <p:cTn id="276" presetID="10" presetClass="exit" presetSubtype="0" fill="hold" grpId="1" nodeType="withEffect">
                                  <p:stCondLst>
                                    <p:cond delay="0"/>
                                  </p:stCondLst>
                                  <p:childTnLst>
                                    <p:animEffect transition="out" filter="fade">
                                      <p:cBhvr>
                                        <p:cTn id="277" dur="500"/>
                                        <p:tgtEl>
                                          <p:spTgt spid="71"/>
                                        </p:tgtEl>
                                      </p:cBhvr>
                                    </p:animEffect>
                                    <p:set>
                                      <p:cBhvr>
                                        <p:cTn id="278" dur="1" fill="hold">
                                          <p:stCondLst>
                                            <p:cond delay="499"/>
                                          </p:stCondLst>
                                        </p:cTn>
                                        <p:tgtEl>
                                          <p:spTgt spid="71"/>
                                        </p:tgtEl>
                                        <p:attrNameLst>
                                          <p:attrName>style.visibility</p:attrName>
                                        </p:attrNameLst>
                                      </p:cBhvr>
                                      <p:to>
                                        <p:strVal val="hidden"/>
                                      </p:to>
                                    </p:set>
                                  </p:childTnLst>
                                </p:cTn>
                              </p:par>
                              <p:par>
                                <p:cTn id="279" presetID="10" presetClass="exit" presetSubtype="0" fill="hold" grpId="1" nodeType="withEffect">
                                  <p:stCondLst>
                                    <p:cond delay="0"/>
                                  </p:stCondLst>
                                  <p:childTnLst>
                                    <p:animEffect transition="out" filter="fade">
                                      <p:cBhvr>
                                        <p:cTn id="280" dur="500"/>
                                        <p:tgtEl>
                                          <p:spTgt spid="70"/>
                                        </p:tgtEl>
                                      </p:cBhvr>
                                    </p:animEffect>
                                    <p:set>
                                      <p:cBhvr>
                                        <p:cTn id="281" dur="1" fill="hold">
                                          <p:stCondLst>
                                            <p:cond delay="499"/>
                                          </p:stCondLst>
                                        </p:cTn>
                                        <p:tgtEl>
                                          <p:spTgt spid="70"/>
                                        </p:tgtEl>
                                        <p:attrNameLst>
                                          <p:attrName>style.visibility</p:attrName>
                                        </p:attrNameLst>
                                      </p:cBhvr>
                                      <p:to>
                                        <p:strVal val="hidden"/>
                                      </p:to>
                                    </p:set>
                                  </p:childTnLst>
                                </p:cTn>
                              </p:par>
                              <p:par>
                                <p:cTn id="282" presetID="10" presetClass="exit" presetSubtype="0" fill="hold" nodeType="withEffect">
                                  <p:stCondLst>
                                    <p:cond delay="0"/>
                                  </p:stCondLst>
                                  <p:childTnLst>
                                    <p:animEffect transition="out" filter="fade">
                                      <p:cBhvr>
                                        <p:cTn id="283" dur="500"/>
                                        <p:tgtEl>
                                          <p:spTgt spid="82"/>
                                        </p:tgtEl>
                                      </p:cBhvr>
                                    </p:animEffect>
                                    <p:set>
                                      <p:cBhvr>
                                        <p:cTn id="284" dur="1" fill="hold">
                                          <p:stCondLst>
                                            <p:cond delay="499"/>
                                          </p:stCondLst>
                                        </p:cTn>
                                        <p:tgtEl>
                                          <p:spTgt spid="82"/>
                                        </p:tgtEl>
                                        <p:attrNameLst>
                                          <p:attrName>style.visibility</p:attrName>
                                        </p:attrNameLst>
                                      </p:cBhvr>
                                      <p:to>
                                        <p:strVal val="hidden"/>
                                      </p:to>
                                    </p:set>
                                  </p:childTnLst>
                                </p:cTn>
                              </p:par>
                              <p:par>
                                <p:cTn id="285" presetID="10" presetClass="exit" presetSubtype="0" fill="hold" grpId="1" nodeType="withEffect">
                                  <p:stCondLst>
                                    <p:cond delay="0"/>
                                  </p:stCondLst>
                                  <p:childTnLst>
                                    <p:animEffect transition="out" filter="fade">
                                      <p:cBhvr>
                                        <p:cTn id="286" dur="500"/>
                                        <p:tgtEl>
                                          <p:spTgt spid="74"/>
                                        </p:tgtEl>
                                      </p:cBhvr>
                                    </p:animEffect>
                                    <p:set>
                                      <p:cBhvr>
                                        <p:cTn id="287" dur="1" fill="hold">
                                          <p:stCondLst>
                                            <p:cond delay="499"/>
                                          </p:stCondLst>
                                        </p:cTn>
                                        <p:tgtEl>
                                          <p:spTgt spid="74"/>
                                        </p:tgtEl>
                                        <p:attrNameLst>
                                          <p:attrName>style.visibility</p:attrName>
                                        </p:attrNameLst>
                                      </p:cBhvr>
                                      <p:to>
                                        <p:strVal val="hidden"/>
                                      </p:to>
                                    </p:set>
                                  </p:childTnLst>
                                </p:cTn>
                              </p:par>
                              <p:par>
                                <p:cTn id="288" presetID="10" presetClass="exit" presetSubtype="0" fill="hold" grpId="1" nodeType="withEffect">
                                  <p:stCondLst>
                                    <p:cond delay="0"/>
                                  </p:stCondLst>
                                  <p:childTnLst>
                                    <p:animEffect transition="out" filter="fade">
                                      <p:cBhvr>
                                        <p:cTn id="289" dur="500"/>
                                        <p:tgtEl>
                                          <p:spTgt spid="75"/>
                                        </p:tgtEl>
                                      </p:cBhvr>
                                    </p:animEffect>
                                    <p:set>
                                      <p:cBhvr>
                                        <p:cTn id="290" dur="1" fill="hold">
                                          <p:stCondLst>
                                            <p:cond delay="499"/>
                                          </p:stCondLst>
                                        </p:cTn>
                                        <p:tgtEl>
                                          <p:spTgt spid="75"/>
                                        </p:tgtEl>
                                        <p:attrNameLst>
                                          <p:attrName>style.visibility</p:attrName>
                                        </p:attrNameLst>
                                      </p:cBhvr>
                                      <p:to>
                                        <p:strVal val="hidden"/>
                                      </p:to>
                                    </p:set>
                                  </p:childTnLst>
                                </p:cTn>
                              </p:par>
                              <p:par>
                                <p:cTn id="291" presetID="10" presetClass="exit" presetSubtype="0" fill="hold" nodeType="withEffect">
                                  <p:stCondLst>
                                    <p:cond delay="0"/>
                                  </p:stCondLst>
                                  <p:childTnLst>
                                    <p:animEffect transition="out" filter="fade">
                                      <p:cBhvr>
                                        <p:cTn id="292" dur="500"/>
                                        <p:tgtEl>
                                          <p:spTgt spid="101"/>
                                        </p:tgtEl>
                                      </p:cBhvr>
                                    </p:animEffect>
                                    <p:set>
                                      <p:cBhvr>
                                        <p:cTn id="293" dur="1" fill="hold">
                                          <p:stCondLst>
                                            <p:cond delay="499"/>
                                          </p:stCondLst>
                                        </p:cTn>
                                        <p:tgtEl>
                                          <p:spTgt spid="101"/>
                                        </p:tgtEl>
                                        <p:attrNameLst>
                                          <p:attrName>style.visibility</p:attrName>
                                        </p:attrNameLst>
                                      </p:cBhvr>
                                      <p:to>
                                        <p:strVal val="hidden"/>
                                      </p:to>
                                    </p:set>
                                  </p:childTnLst>
                                </p:cTn>
                              </p:par>
                              <p:par>
                                <p:cTn id="294" presetID="10" presetClass="exit" presetSubtype="0" fill="hold" grpId="1" nodeType="withEffect">
                                  <p:stCondLst>
                                    <p:cond delay="0"/>
                                  </p:stCondLst>
                                  <p:childTnLst>
                                    <p:animEffect transition="out" filter="fade">
                                      <p:cBhvr>
                                        <p:cTn id="295" dur="500"/>
                                        <p:tgtEl>
                                          <p:spTgt spid="104"/>
                                        </p:tgtEl>
                                      </p:cBhvr>
                                    </p:animEffect>
                                    <p:set>
                                      <p:cBhvr>
                                        <p:cTn id="296" dur="1" fill="hold">
                                          <p:stCondLst>
                                            <p:cond delay="499"/>
                                          </p:stCondLst>
                                        </p:cTn>
                                        <p:tgtEl>
                                          <p:spTgt spid="104"/>
                                        </p:tgtEl>
                                        <p:attrNameLst>
                                          <p:attrName>style.visibility</p:attrName>
                                        </p:attrNameLst>
                                      </p:cBhvr>
                                      <p:to>
                                        <p:strVal val="hidden"/>
                                      </p:to>
                                    </p:set>
                                  </p:childTnLst>
                                </p:cTn>
                              </p:par>
                            </p:childTnLst>
                          </p:cTn>
                        </p:par>
                      </p:childTnLst>
                    </p:cTn>
                  </p:par>
                  <p:par>
                    <p:cTn id="297" fill="hold">
                      <p:stCondLst>
                        <p:cond delay="indefinite"/>
                      </p:stCondLst>
                      <p:childTnLst>
                        <p:par>
                          <p:cTn id="298" fill="hold">
                            <p:stCondLst>
                              <p:cond delay="0"/>
                            </p:stCondLst>
                            <p:childTnLst>
                              <p:par>
                                <p:cTn id="299" presetID="42" presetClass="path" presetSubtype="0" accel="50000" decel="50000" fill="hold" nodeType="clickEffect">
                                  <p:stCondLst>
                                    <p:cond delay="0"/>
                                  </p:stCondLst>
                                  <p:childTnLst>
                                    <p:animMotion origin="layout" path="M -0.10677 0.06643 L -0.23993 0.09977 " pathEditMode="relative" rAng="0" ptsTypes="AA">
                                      <p:cBhvr>
                                        <p:cTn id="300" dur="500" fill="hold"/>
                                        <p:tgtEl>
                                          <p:spTgt spid="27"/>
                                        </p:tgtEl>
                                        <p:attrNameLst>
                                          <p:attrName>ppt_x</p:attrName>
                                          <p:attrName>ppt_y</p:attrName>
                                        </p:attrNameLst>
                                      </p:cBhvr>
                                      <p:rCtr x="-6858" y="1667"/>
                                    </p:animMotion>
                                  </p:childTnLst>
                                </p:cTn>
                              </p:par>
                              <p:par>
                                <p:cTn id="301" presetID="10" presetClass="entr" presetSubtype="0" fill="hold" grpId="0" nodeType="withEffect">
                                  <p:stCondLst>
                                    <p:cond delay="0"/>
                                  </p:stCondLst>
                                  <p:childTnLst>
                                    <p:set>
                                      <p:cBhvr>
                                        <p:cTn id="302" dur="1" fill="hold">
                                          <p:stCondLst>
                                            <p:cond delay="0"/>
                                          </p:stCondLst>
                                        </p:cTn>
                                        <p:tgtEl>
                                          <p:spTgt spid="96"/>
                                        </p:tgtEl>
                                        <p:attrNameLst>
                                          <p:attrName>style.visibility</p:attrName>
                                        </p:attrNameLst>
                                      </p:cBhvr>
                                      <p:to>
                                        <p:strVal val="visible"/>
                                      </p:to>
                                    </p:set>
                                    <p:animEffect transition="in" filter="fade">
                                      <p:cBhvr>
                                        <p:cTn id="303"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68" grpId="0"/>
      <p:bldP spid="68" grpId="1"/>
      <p:bldP spid="70" grpId="0" animBg="1"/>
      <p:bldP spid="70" grpId="1" animBg="1"/>
      <p:bldP spid="71" grpId="0"/>
      <p:bldP spid="71" grpId="1"/>
      <p:bldP spid="74" grpId="0"/>
      <p:bldP spid="74" grpId="1"/>
      <p:bldP spid="75" grpId="0"/>
      <p:bldP spid="75" grpId="1"/>
      <p:bldP spid="80" grpId="0" animBg="1"/>
      <p:bldP spid="80" grpId="1" animBg="1"/>
      <p:bldP spid="83" grpId="0" animBg="1"/>
      <p:bldP spid="83" grpId="1" animBg="1"/>
      <p:bldP spid="85" grpId="0" animBg="1"/>
      <p:bldP spid="85" grpId="1" animBg="1"/>
      <p:bldP spid="86" grpId="0"/>
      <p:bldP spid="86" grpId="1"/>
      <p:bldP spid="87" grpId="0"/>
      <p:bldP spid="87" grpId="1"/>
      <p:bldP spid="88" grpId="0"/>
      <p:bldP spid="88" grpId="1"/>
      <p:bldP spid="104" grpId="0"/>
      <p:bldP spid="104" grpId="1"/>
      <p:bldP spid="57" grpId="0" animBg="1"/>
      <p:bldP spid="57" grpId="1" animBg="1"/>
      <p:bldP spid="58" grpId="0" animBg="1"/>
      <p:bldP spid="58" grpId="1" animBg="1"/>
      <p:bldP spid="59" grpId="0" animBg="1"/>
      <p:bldP spid="59" grpId="1" animBg="1"/>
      <p:bldP spid="61" grpId="0"/>
      <p:bldP spid="61" grpId="1"/>
      <p:bldP spid="62" grpId="0"/>
      <p:bldP spid="62" grpId="1"/>
      <p:bldP spid="63" grpId="0"/>
      <p:bldP spid="63" grpId="1"/>
      <p:bldP spid="72" grpId="0" animBg="1"/>
      <p:bldP spid="72" grpId="1" animBg="1"/>
      <p:bldP spid="76" grpId="0" animBg="1"/>
      <p:bldP spid="76" grpId="1" animBg="1"/>
      <p:bldP spid="78" grpId="0"/>
      <p:bldP spid="78" grpId="1"/>
      <p:bldP spid="79" grpId="0"/>
      <p:bldP spid="90" grpId="0"/>
      <p:bldP spid="91" grpId="0"/>
      <p:bldP spid="94" grpId="0"/>
      <p:bldP spid="95" grpId="0"/>
      <p:bldP spid="96" grpId="0"/>
    </p:bld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600" dirty="0">
                <a:solidFill>
                  <a:srgbClr val="FE7F00"/>
                </a:solidFill>
              </a:rPr>
              <a:t>Depth</a:t>
            </a:r>
            <a:r>
              <a:rPr lang="en-SG" sz="1600" dirty="0"/>
              <a:t> of a node = number of links from that node to the root node. How does each node calculate its depth?</a:t>
            </a:r>
          </a:p>
          <a:p>
            <a:pPr marL="0" indent="0" algn="just">
              <a:lnSpc>
                <a:spcPct val="150000"/>
              </a:lnSpc>
              <a:buNone/>
            </a:pPr>
            <a:endParaRPr lang="en-SG" sz="1400" dirty="0">
              <a:solidFill>
                <a:prstClr val="black"/>
              </a:solidFill>
              <a:latin typeface="Courier New" panose="02070309020205020404" pitchFamily="49" charset="0"/>
              <a:cs typeface="Courier New" panose="02070309020205020404" pitchFamily="49" charset="0"/>
            </a:endParaRPr>
          </a:p>
          <a:p>
            <a:pPr marL="0" indent="0">
              <a:lnSpc>
                <a:spcPct val="100000"/>
              </a:lnSpc>
              <a:buNone/>
            </a:pPr>
            <a:r>
              <a:rPr lang="en-SG" sz="1400" dirty="0">
                <a:solidFill>
                  <a:prstClr val="black"/>
                </a:solidFill>
                <a:latin typeface="Courier New" panose="02070309020205020404" pitchFamily="49" charset="0"/>
                <a:cs typeface="Courier New" panose="02070309020205020404" pitchFamily="49" charset="0"/>
              </a:rPr>
              <a:t>void </a:t>
            </a:r>
            <a:r>
              <a:rPr lang="en-SG" sz="1400" dirty="0" err="1">
                <a:solidFill>
                  <a:prstClr val="black"/>
                </a:solidFill>
                <a:latin typeface="Courier New" panose="02070309020205020404" pitchFamily="49" charset="0"/>
                <a:cs typeface="Courier New" panose="02070309020205020404" pitchFamily="49" charset="0"/>
              </a:rPr>
              <a:t>TreeTraversal</a:t>
            </a:r>
            <a:r>
              <a:rPr lang="en-SG" sz="1400" dirty="0">
                <a:solidFill>
                  <a:prstClr val="black"/>
                </a:solidFill>
                <a:latin typeface="Courier New" panose="02070309020205020404" pitchFamily="49" charset="0"/>
                <a:cs typeface="Courier New" panose="02070309020205020404" pitchFamily="49" charset="0"/>
              </a:rPr>
              <a:t>(</a:t>
            </a:r>
            <a:r>
              <a:rPr lang="en-SG" sz="1400" dirty="0" err="1">
                <a:solidFill>
                  <a:prstClr val="black"/>
                </a:solidFill>
                <a:latin typeface="Courier New" panose="02070309020205020404" pitchFamily="49" charset="0"/>
                <a:cs typeface="Courier New" panose="02070309020205020404" pitchFamily="49" charset="0"/>
              </a:rPr>
              <a:t>BTNode</a:t>
            </a:r>
            <a:r>
              <a:rPr lang="en-SG" sz="1400" dirty="0">
                <a:solidFill>
                  <a:prstClr val="black"/>
                </a:solidFill>
                <a:latin typeface="Courier New" panose="02070309020205020404" pitchFamily="49" charset="0"/>
                <a:cs typeface="Courier New" panose="02070309020205020404" pitchFamily="49" charset="0"/>
              </a:rPr>
              <a:t> *cur, int d){</a:t>
            </a:r>
          </a:p>
          <a:p>
            <a:pPr marL="0" indent="0">
              <a:lnSpc>
                <a:spcPct val="100000"/>
              </a:lnSpc>
              <a:buNone/>
            </a:pPr>
            <a:r>
              <a:rPr lang="en-SG" sz="1400" dirty="0">
                <a:solidFill>
                  <a:prstClr val="black"/>
                </a:solidFill>
                <a:latin typeface="Courier New" panose="02070309020205020404" pitchFamily="49" charset="0"/>
                <a:cs typeface="Courier New" panose="02070309020205020404" pitchFamily="49" charset="0"/>
              </a:rPr>
              <a:t>    if(cur == NULL)</a:t>
            </a:r>
            <a:br>
              <a:rPr lang="en-SG" sz="1400" dirty="0">
                <a:solidFill>
                  <a:prstClr val="black"/>
                </a:solidFill>
                <a:latin typeface="Courier New" panose="02070309020205020404" pitchFamily="49" charset="0"/>
                <a:cs typeface="Courier New" panose="02070309020205020404" pitchFamily="49" charset="0"/>
              </a:rPr>
            </a:br>
            <a:r>
              <a:rPr lang="en-SG" sz="1400" dirty="0">
                <a:solidFill>
                  <a:prstClr val="black"/>
                </a:solidFill>
                <a:latin typeface="Courier New" panose="02070309020205020404" pitchFamily="49" charset="0"/>
                <a:cs typeface="Courier New" panose="02070309020205020404" pitchFamily="49" charset="0"/>
              </a:rPr>
              <a:t>       </a:t>
            </a:r>
            <a:r>
              <a:rPr lang="en-SG" sz="1400" spc="-5" dirty="0">
                <a:latin typeface="Courier New"/>
                <a:cs typeface="Courier New"/>
              </a:rPr>
              <a:t>retur</a:t>
            </a:r>
            <a:r>
              <a:rPr lang="en-SG" sz="1400" dirty="0">
                <a:latin typeface="Courier New"/>
                <a:cs typeface="Courier New"/>
              </a:rPr>
              <a:t>n</a:t>
            </a:r>
            <a:r>
              <a:rPr lang="en-SG" sz="1400" spc="-5" dirty="0">
                <a:latin typeface="Courier New"/>
                <a:cs typeface="Courier New"/>
              </a:rPr>
              <a:t>;</a:t>
            </a:r>
          </a:p>
          <a:p>
            <a:pPr marL="0" indent="0">
              <a:lnSpc>
                <a:spcPct val="100000"/>
              </a:lnSpc>
              <a:buNone/>
            </a:pPr>
            <a:r>
              <a:rPr lang="en-SG" sz="1400" spc="-5" dirty="0">
                <a:latin typeface="Courier New"/>
                <a:cs typeface="Courier New"/>
              </a:rPr>
              <a:t>    //print cur-&gt;item and d;</a:t>
            </a:r>
            <a:endParaRPr lang="en-SG" sz="1400" dirty="0">
              <a:latin typeface="Courier New"/>
              <a:cs typeface="Courier New"/>
            </a:endParaRPr>
          </a:p>
          <a:p>
            <a:pPr marL="0" indent="0">
              <a:lnSpc>
                <a:spcPct val="100000"/>
              </a:lnSpc>
              <a:buNone/>
            </a:pPr>
            <a:r>
              <a:rPr lang="en-SG" sz="1400" dirty="0">
                <a:latin typeface="Courier New"/>
                <a:cs typeface="Courier New"/>
              </a:rPr>
              <a:t>    </a:t>
            </a:r>
            <a:r>
              <a:rPr lang="en-SG" sz="1400" spc="-5" dirty="0" err="1">
                <a:latin typeface="Courier New"/>
                <a:cs typeface="Courier New"/>
              </a:rPr>
              <a:t>TreeTraversal</a:t>
            </a:r>
            <a:r>
              <a:rPr lang="en-SG" sz="1400" spc="-5" dirty="0">
                <a:latin typeface="Courier New"/>
                <a:cs typeface="Courier New"/>
              </a:rPr>
              <a:t>(cur-&gt;left, d+1);</a:t>
            </a:r>
            <a:endParaRPr lang="en-SG" sz="1400" dirty="0">
              <a:latin typeface="Courier New"/>
              <a:cs typeface="Courier New"/>
            </a:endParaRPr>
          </a:p>
          <a:p>
            <a:pPr marL="0" indent="0">
              <a:lnSpc>
                <a:spcPct val="100000"/>
              </a:lnSpc>
              <a:spcBef>
                <a:spcPts val="300"/>
              </a:spcBef>
              <a:buNone/>
            </a:pPr>
            <a:r>
              <a:rPr lang="en-SG" sz="1400" dirty="0">
                <a:latin typeface="Courier New"/>
                <a:cs typeface="Courier New"/>
              </a:rPr>
              <a:t>    </a:t>
            </a:r>
            <a:r>
              <a:rPr lang="en-SG" altLang="zh-CN" sz="1400" spc="-5" dirty="0" err="1">
                <a:latin typeface="Courier New"/>
                <a:cs typeface="Courier New"/>
              </a:rPr>
              <a:t>TreeTraversal</a:t>
            </a:r>
            <a:r>
              <a:rPr lang="en-SG" sz="1400" spc="-5" dirty="0">
                <a:latin typeface="Courier New"/>
                <a:cs typeface="Courier New"/>
              </a:rPr>
              <a:t>(cur-&gt;right, d+1);</a:t>
            </a:r>
            <a:endParaRPr lang="en-SG" sz="1400" dirty="0">
              <a:latin typeface="Courier New"/>
              <a:cs typeface="Courier New"/>
            </a:endParaRPr>
          </a:p>
          <a:p>
            <a:pPr marL="0" indent="0">
              <a:lnSpc>
                <a:spcPct val="100000"/>
              </a:lnSpc>
              <a:buNone/>
            </a:pPr>
            <a:r>
              <a:rPr lang="en-SG" sz="1400" spc="-5" dirty="0">
                <a:latin typeface="Courier New"/>
                <a:cs typeface="Courier New"/>
              </a:rPr>
              <a:t>    retur</a:t>
            </a:r>
            <a:r>
              <a:rPr lang="en-SG" sz="1400" dirty="0">
                <a:latin typeface="Courier New"/>
                <a:cs typeface="Courier New"/>
              </a:rPr>
              <a:t>n</a:t>
            </a:r>
            <a:r>
              <a:rPr lang="en-SG" sz="1400" dirty="0">
                <a:latin typeface="Times New Roman"/>
                <a:cs typeface="Times New Roman"/>
              </a:rPr>
              <a:t> </a:t>
            </a:r>
            <a:r>
              <a:rPr lang="en-SG" sz="1400" spc="-5" dirty="0">
                <a:latin typeface="Courier New"/>
                <a:cs typeface="Courier New"/>
              </a:rPr>
              <a:t>;</a:t>
            </a:r>
            <a:endParaRPr lang="en-SG" sz="1400" dirty="0">
              <a:latin typeface="Courier New"/>
              <a:cs typeface="Courier New"/>
            </a:endParaRPr>
          </a:p>
          <a:p>
            <a:pPr marL="0" indent="0">
              <a:lnSpc>
                <a:spcPct val="100000"/>
              </a:lnSpc>
              <a:buNone/>
            </a:pPr>
            <a:r>
              <a:rPr lang="en-SG" sz="1400" dirty="0">
                <a:latin typeface="Courier New"/>
                <a:cs typeface="Courier New"/>
              </a:rPr>
              <a:t>}</a:t>
            </a:r>
          </a:p>
          <a:p>
            <a:pPr marL="0" indent="0" algn="just">
              <a:lnSpc>
                <a:spcPct val="150000"/>
              </a:lnSpc>
              <a:buNone/>
            </a:pPr>
            <a:endParaRPr lang="en-SG" sz="1600" dirty="0"/>
          </a:p>
        </p:txBody>
      </p:sp>
      <p:sp>
        <p:nvSpPr>
          <p:cNvPr id="2" name="Title 1"/>
          <p:cNvSpPr>
            <a:spLocks noGrp="1"/>
          </p:cNvSpPr>
          <p:nvPr>
            <p:ph type="title"/>
          </p:nvPr>
        </p:nvSpPr>
        <p:spPr/>
        <p:txBody>
          <a:bodyPr/>
          <a:lstStyle/>
          <a:p>
            <a:r>
              <a:rPr lang="en-SG" dirty="0"/>
              <a:t>Calculate depth of tree</a:t>
            </a:r>
          </a:p>
        </p:txBody>
      </p:sp>
      <p:sp>
        <p:nvSpPr>
          <p:cNvPr id="43" name="object 8"/>
          <p:cNvSpPr/>
          <p:nvPr/>
        </p:nvSpPr>
        <p:spPr>
          <a:xfrm>
            <a:off x="6577310" y="3396032"/>
            <a:ext cx="450432" cy="388983"/>
          </a:xfrm>
          <a:prstGeom prst="ellipse">
            <a:avLst/>
          </a:prstGeom>
          <a:ln w="25399">
            <a:solidFill>
              <a:srgbClr val="839950"/>
            </a:solidFill>
          </a:ln>
        </p:spPr>
        <p:txBody>
          <a:bodyPr wrap="square" lIns="0" tIns="0" rIns="0" bIns="0" rtlCol="0"/>
          <a:lstStyle/>
          <a:p>
            <a:endParaRPr sz="1400">
              <a:latin typeface="Verdana (Body)"/>
            </a:endParaRPr>
          </a:p>
        </p:txBody>
      </p:sp>
      <p:sp>
        <p:nvSpPr>
          <p:cNvPr id="44" name="object 9"/>
          <p:cNvSpPr txBox="1"/>
          <p:nvPr/>
        </p:nvSpPr>
        <p:spPr>
          <a:xfrm>
            <a:off x="6700842" y="3440871"/>
            <a:ext cx="171009" cy="267127"/>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H</a:t>
            </a:r>
            <a:endParaRPr sz="1400">
              <a:latin typeface="Verdana (Body)"/>
              <a:cs typeface="Calibri"/>
            </a:endParaRPr>
          </a:p>
        </p:txBody>
      </p:sp>
      <p:sp>
        <p:nvSpPr>
          <p:cNvPr id="45" name="object 11"/>
          <p:cNvSpPr/>
          <p:nvPr/>
        </p:nvSpPr>
        <p:spPr>
          <a:xfrm>
            <a:off x="5796471" y="3887664"/>
            <a:ext cx="450432" cy="388983"/>
          </a:xfrm>
          <a:prstGeom prst="ellipse">
            <a:avLst/>
          </a:prstGeom>
          <a:ln w="25399">
            <a:solidFill>
              <a:srgbClr val="839950"/>
            </a:solidFill>
          </a:ln>
        </p:spPr>
        <p:txBody>
          <a:bodyPr wrap="square" lIns="0" tIns="0" rIns="0" bIns="0" rtlCol="0"/>
          <a:lstStyle/>
          <a:p>
            <a:endParaRPr sz="1400">
              <a:latin typeface="Verdana (Body)"/>
            </a:endParaRPr>
          </a:p>
        </p:txBody>
      </p:sp>
      <p:sp>
        <p:nvSpPr>
          <p:cNvPr id="46" name="object 12"/>
          <p:cNvSpPr txBox="1"/>
          <p:nvPr/>
        </p:nvSpPr>
        <p:spPr>
          <a:xfrm>
            <a:off x="5931019" y="3938464"/>
            <a:ext cx="139389" cy="267127"/>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E</a:t>
            </a:r>
          </a:p>
        </p:txBody>
      </p:sp>
      <p:sp>
        <p:nvSpPr>
          <p:cNvPr id="47" name="object 14"/>
          <p:cNvSpPr/>
          <p:nvPr/>
        </p:nvSpPr>
        <p:spPr>
          <a:xfrm>
            <a:off x="5406025" y="4456751"/>
            <a:ext cx="450432" cy="388983"/>
          </a:xfrm>
          <a:prstGeom prst="ellipse">
            <a:avLst/>
          </a:prstGeom>
          <a:ln w="25399">
            <a:solidFill>
              <a:srgbClr val="839950"/>
            </a:solidFill>
          </a:ln>
        </p:spPr>
        <p:txBody>
          <a:bodyPr wrap="square" lIns="0" tIns="0" rIns="0" bIns="0" rtlCol="0"/>
          <a:lstStyle/>
          <a:p>
            <a:endParaRPr sz="1400">
              <a:latin typeface="Verdana (Body)"/>
            </a:endParaRPr>
          </a:p>
        </p:txBody>
      </p:sp>
      <p:sp>
        <p:nvSpPr>
          <p:cNvPr id="48" name="object 15"/>
          <p:cNvSpPr txBox="1"/>
          <p:nvPr/>
        </p:nvSpPr>
        <p:spPr>
          <a:xfrm>
            <a:off x="5545147" y="4507551"/>
            <a:ext cx="152295" cy="267127"/>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B</a:t>
            </a:r>
            <a:endParaRPr sz="1400">
              <a:latin typeface="Verdana (Body)"/>
              <a:cs typeface="Calibri"/>
            </a:endParaRPr>
          </a:p>
        </p:txBody>
      </p:sp>
      <p:sp>
        <p:nvSpPr>
          <p:cNvPr id="49" name="object 17"/>
          <p:cNvSpPr/>
          <p:nvPr/>
        </p:nvSpPr>
        <p:spPr>
          <a:xfrm>
            <a:off x="6186891" y="4456751"/>
            <a:ext cx="450432" cy="388983"/>
          </a:xfrm>
          <a:prstGeom prst="ellipse">
            <a:avLst/>
          </a:prstGeom>
          <a:ln w="25399">
            <a:solidFill>
              <a:srgbClr val="839950"/>
            </a:solidFill>
          </a:ln>
        </p:spPr>
        <p:txBody>
          <a:bodyPr wrap="square" lIns="0" tIns="0" rIns="0" bIns="0" rtlCol="0"/>
          <a:lstStyle/>
          <a:p>
            <a:endParaRPr sz="1400">
              <a:latin typeface="Verdana (Body)"/>
            </a:endParaRPr>
          </a:p>
        </p:txBody>
      </p:sp>
      <p:sp>
        <p:nvSpPr>
          <p:cNvPr id="50" name="object 18"/>
          <p:cNvSpPr txBox="1"/>
          <p:nvPr/>
        </p:nvSpPr>
        <p:spPr>
          <a:xfrm>
            <a:off x="6334512" y="4507551"/>
            <a:ext cx="132935" cy="267127"/>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F</a:t>
            </a:r>
            <a:endParaRPr sz="1400">
              <a:latin typeface="Verdana (Body)"/>
              <a:cs typeface="Calibri"/>
            </a:endParaRPr>
          </a:p>
        </p:txBody>
      </p:sp>
      <p:sp>
        <p:nvSpPr>
          <p:cNvPr id="51" name="object 20"/>
          <p:cNvSpPr/>
          <p:nvPr/>
        </p:nvSpPr>
        <p:spPr>
          <a:xfrm>
            <a:off x="7358175" y="3887664"/>
            <a:ext cx="450432" cy="388983"/>
          </a:xfrm>
          <a:prstGeom prst="ellipse">
            <a:avLst/>
          </a:prstGeom>
          <a:ln w="25399">
            <a:solidFill>
              <a:srgbClr val="839950"/>
            </a:solidFill>
          </a:ln>
        </p:spPr>
        <p:txBody>
          <a:bodyPr wrap="square" lIns="0" tIns="0" rIns="0" bIns="0" rtlCol="0"/>
          <a:lstStyle/>
          <a:p>
            <a:endParaRPr sz="1400">
              <a:latin typeface="Verdana (Body)"/>
            </a:endParaRPr>
          </a:p>
        </p:txBody>
      </p:sp>
      <p:sp>
        <p:nvSpPr>
          <p:cNvPr id="52" name="object 21"/>
          <p:cNvSpPr txBox="1"/>
          <p:nvPr/>
        </p:nvSpPr>
        <p:spPr>
          <a:xfrm>
            <a:off x="7509731" y="3938464"/>
            <a:ext cx="123901" cy="267127"/>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L</a:t>
            </a:r>
            <a:endParaRPr sz="1400">
              <a:latin typeface="Verdana (Body)"/>
              <a:cs typeface="Calibri"/>
            </a:endParaRPr>
          </a:p>
        </p:txBody>
      </p:sp>
      <p:sp>
        <p:nvSpPr>
          <p:cNvPr id="53" name="object 23"/>
          <p:cNvSpPr/>
          <p:nvPr/>
        </p:nvSpPr>
        <p:spPr>
          <a:xfrm>
            <a:off x="6967756" y="4456751"/>
            <a:ext cx="450432" cy="388983"/>
          </a:xfrm>
          <a:prstGeom prst="ellipse">
            <a:avLst/>
          </a:prstGeom>
          <a:ln w="25399">
            <a:solidFill>
              <a:srgbClr val="839950"/>
            </a:solidFill>
          </a:ln>
        </p:spPr>
        <p:txBody>
          <a:bodyPr wrap="square" lIns="0" tIns="0" rIns="0" bIns="0" rtlCol="0"/>
          <a:lstStyle/>
          <a:p>
            <a:endParaRPr sz="1400">
              <a:latin typeface="Verdana (Body)"/>
            </a:endParaRPr>
          </a:p>
        </p:txBody>
      </p:sp>
      <p:sp>
        <p:nvSpPr>
          <p:cNvPr id="54" name="object 24"/>
          <p:cNvSpPr txBox="1"/>
          <p:nvPr/>
        </p:nvSpPr>
        <p:spPr>
          <a:xfrm>
            <a:off x="7129544" y="4507551"/>
            <a:ext cx="100025" cy="267127"/>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J</a:t>
            </a:r>
            <a:endParaRPr sz="1400">
              <a:latin typeface="Verdana (Body)"/>
              <a:cs typeface="Calibri"/>
            </a:endParaRPr>
          </a:p>
        </p:txBody>
      </p:sp>
      <p:sp>
        <p:nvSpPr>
          <p:cNvPr id="55" name="object 26"/>
          <p:cNvSpPr/>
          <p:nvPr/>
        </p:nvSpPr>
        <p:spPr>
          <a:xfrm>
            <a:off x="7748595" y="4456751"/>
            <a:ext cx="450432" cy="388983"/>
          </a:xfrm>
          <a:prstGeom prst="ellipse">
            <a:avLst/>
          </a:prstGeom>
          <a:ln w="25399">
            <a:solidFill>
              <a:srgbClr val="839950"/>
            </a:solidFill>
          </a:ln>
        </p:spPr>
        <p:txBody>
          <a:bodyPr wrap="square" lIns="0" tIns="0" rIns="0" bIns="0" rtlCol="0"/>
          <a:lstStyle/>
          <a:p>
            <a:endParaRPr sz="1400">
              <a:latin typeface="Verdana (Body)"/>
            </a:endParaRPr>
          </a:p>
        </p:txBody>
      </p:sp>
      <p:sp>
        <p:nvSpPr>
          <p:cNvPr id="56" name="object 27"/>
          <p:cNvSpPr txBox="1"/>
          <p:nvPr/>
        </p:nvSpPr>
        <p:spPr>
          <a:xfrm>
            <a:off x="7856368" y="4507551"/>
            <a:ext cx="224569" cy="267127"/>
          </a:xfrm>
          <a:prstGeom prst="ellipse">
            <a:avLst/>
          </a:prstGeom>
        </p:spPr>
        <p:txBody>
          <a:bodyPr vert="horz" wrap="square" lIns="0" tIns="0" rIns="0" bIns="0" rtlCol="0">
            <a:spAutoFit/>
          </a:bodyPr>
          <a:lstStyle/>
          <a:p>
            <a:pPr marL="12700">
              <a:lnSpc>
                <a:spcPct val="100000"/>
              </a:lnSpc>
            </a:pPr>
            <a:r>
              <a:rPr sz="1400" spc="-20" dirty="0">
                <a:latin typeface="Verdana (Body)"/>
                <a:cs typeface="Calibri"/>
              </a:rPr>
              <a:t>M</a:t>
            </a:r>
            <a:endParaRPr sz="1400">
              <a:latin typeface="Verdana (Body)"/>
              <a:cs typeface="Calibri"/>
            </a:endParaRPr>
          </a:p>
        </p:txBody>
      </p:sp>
      <p:sp>
        <p:nvSpPr>
          <p:cNvPr id="57" name="object 47"/>
          <p:cNvSpPr/>
          <p:nvPr/>
        </p:nvSpPr>
        <p:spPr>
          <a:xfrm>
            <a:off x="6308557" y="5061597"/>
            <a:ext cx="450432" cy="388983"/>
          </a:xfrm>
          <a:prstGeom prst="ellipse">
            <a:avLst/>
          </a:prstGeom>
          <a:ln w="25399">
            <a:solidFill>
              <a:srgbClr val="839950"/>
            </a:solidFill>
          </a:ln>
        </p:spPr>
        <p:txBody>
          <a:bodyPr wrap="square" lIns="0" tIns="0" rIns="0" bIns="0" rtlCol="0"/>
          <a:lstStyle/>
          <a:p>
            <a:endParaRPr sz="1400">
              <a:latin typeface="Verdana (Body)"/>
            </a:endParaRPr>
          </a:p>
        </p:txBody>
      </p:sp>
      <p:sp>
        <p:nvSpPr>
          <p:cNvPr id="58" name="object 48"/>
          <p:cNvSpPr txBox="1"/>
          <p:nvPr/>
        </p:nvSpPr>
        <p:spPr>
          <a:xfrm>
            <a:off x="6433830" y="5112397"/>
            <a:ext cx="172945" cy="267127"/>
          </a:xfrm>
          <a:prstGeom prst="ellipse">
            <a:avLst/>
          </a:prstGeom>
        </p:spPr>
        <p:txBody>
          <a:bodyPr vert="horz" wrap="square" lIns="0" tIns="0" rIns="0" bIns="0" rtlCol="0">
            <a:spAutoFit/>
          </a:bodyPr>
          <a:lstStyle/>
          <a:p>
            <a:pPr marL="12700">
              <a:lnSpc>
                <a:spcPct val="100000"/>
              </a:lnSpc>
            </a:pPr>
            <a:r>
              <a:rPr sz="1400" spc="-15" dirty="0">
                <a:latin typeface="Verdana (Body)"/>
                <a:cs typeface="Calibri"/>
              </a:rPr>
              <a:t>G</a:t>
            </a:r>
            <a:endParaRPr sz="1400" dirty="0">
              <a:latin typeface="Verdana (Body)"/>
              <a:cs typeface="Calibri"/>
            </a:endParaRPr>
          </a:p>
        </p:txBody>
      </p:sp>
      <p:sp>
        <p:nvSpPr>
          <p:cNvPr id="59" name="object 50"/>
          <p:cNvSpPr/>
          <p:nvPr/>
        </p:nvSpPr>
        <p:spPr>
          <a:xfrm>
            <a:off x="7363069" y="5066071"/>
            <a:ext cx="450432" cy="388983"/>
          </a:xfrm>
          <a:prstGeom prst="ellipse">
            <a:avLst/>
          </a:prstGeom>
          <a:ln w="25399">
            <a:solidFill>
              <a:srgbClr val="839950"/>
            </a:solidFill>
          </a:ln>
        </p:spPr>
        <p:txBody>
          <a:bodyPr wrap="square" lIns="0" tIns="0" rIns="0" bIns="0" rtlCol="0"/>
          <a:lstStyle/>
          <a:p>
            <a:endParaRPr sz="1400">
              <a:latin typeface="Verdana (Body)"/>
            </a:endParaRPr>
          </a:p>
        </p:txBody>
      </p:sp>
      <p:sp>
        <p:nvSpPr>
          <p:cNvPr id="60" name="object 51"/>
          <p:cNvSpPr txBox="1"/>
          <p:nvPr/>
        </p:nvSpPr>
        <p:spPr>
          <a:xfrm>
            <a:off x="7504649" y="5116871"/>
            <a:ext cx="147132" cy="267127"/>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K</a:t>
            </a:r>
            <a:endParaRPr sz="1400" dirty="0">
              <a:latin typeface="Verdana (Body)"/>
              <a:cs typeface="Calibri"/>
            </a:endParaRPr>
          </a:p>
        </p:txBody>
      </p:sp>
      <p:sp>
        <p:nvSpPr>
          <p:cNvPr id="61" name="object 59"/>
          <p:cNvSpPr/>
          <p:nvPr/>
        </p:nvSpPr>
        <p:spPr>
          <a:xfrm>
            <a:off x="6826178" y="5066071"/>
            <a:ext cx="450432" cy="388983"/>
          </a:xfrm>
          <a:prstGeom prst="ellipse">
            <a:avLst/>
          </a:prstGeom>
          <a:ln w="25399">
            <a:solidFill>
              <a:srgbClr val="839950"/>
            </a:solidFill>
          </a:ln>
        </p:spPr>
        <p:txBody>
          <a:bodyPr wrap="square" lIns="0" tIns="0" rIns="0" bIns="0" rtlCol="0"/>
          <a:lstStyle/>
          <a:p>
            <a:endParaRPr sz="1400">
              <a:latin typeface="Verdana (Body)"/>
            </a:endParaRPr>
          </a:p>
        </p:txBody>
      </p:sp>
      <p:sp>
        <p:nvSpPr>
          <p:cNvPr id="62" name="object 60"/>
          <p:cNvSpPr txBox="1"/>
          <p:nvPr/>
        </p:nvSpPr>
        <p:spPr>
          <a:xfrm>
            <a:off x="7009961" y="5116871"/>
            <a:ext cx="84537" cy="267127"/>
          </a:xfrm>
          <a:prstGeom prst="ellipse">
            <a:avLst/>
          </a:prstGeom>
        </p:spPr>
        <p:txBody>
          <a:bodyPr vert="horz" wrap="square" lIns="0" tIns="0" rIns="0" bIns="0" rtlCol="0">
            <a:spAutoFit/>
          </a:bodyPr>
          <a:lstStyle/>
          <a:p>
            <a:pPr marL="12700">
              <a:lnSpc>
                <a:spcPct val="100000"/>
              </a:lnSpc>
            </a:pPr>
            <a:r>
              <a:rPr sz="1400" spc="-5" dirty="0">
                <a:latin typeface="Verdana (Body)"/>
                <a:cs typeface="Calibri"/>
              </a:rPr>
              <a:t>I</a:t>
            </a:r>
            <a:endParaRPr sz="1400">
              <a:latin typeface="Verdana (Body)"/>
              <a:cs typeface="Calibri"/>
            </a:endParaRPr>
          </a:p>
        </p:txBody>
      </p:sp>
      <p:sp>
        <p:nvSpPr>
          <p:cNvPr id="63" name="object 65"/>
          <p:cNvSpPr/>
          <p:nvPr/>
        </p:nvSpPr>
        <p:spPr>
          <a:xfrm>
            <a:off x="5670237" y="5066071"/>
            <a:ext cx="450432" cy="388983"/>
          </a:xfrm>
          <a:prstGeom prst="ellipse">
            <a:avLst/>
          </a:prstGeom>
          <a:ln w="25399">
            <a:solidFill>
              <a:srgbClr val="839950"/>
            </a:solidFill>
          </a:ln>
        </p:spPr>
        <p:txBody>
          <a:bodyPr wrap="square" lIns="0" tIns="0" rIns="0" bIns="0" rtlCol="0"/>
          <a:lstStyle/>
          <a:p>
            <a:endParaRPr sz="1400">
              <a:latin typeface="Verdana (Body)"/>
            </a:endParaRPr>
          </a:p>
        </p:txBody>
      </p:sp>
      <p:sp>
        <p:nvSpPr>
          <p:cNvPr id="64" name="object 66"/>
          <p:cNvSpPr txBox="1"/>
          <p:nvPr/>
        </p:nvSpPr>
        <p:spPr>
          <a:xfrm>
            <a:off x="5810430" y="5116871"/>
            <a:ext cx="149714" cy="267127"/>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C</a:t>
            </a:r>
            <a:endParaRPr sz="1400">
              <a:latin typeface="Verdana (Body)"/>
              <a:cs typeface="Calibri"/>
            </a:endParaRPr>
          </a:p>
        </p:txBody>
      </p:sp>
      <p:sp>
        <p:nvSpPr>
          <p:cNvPr id="65" name="object 71"/>
          <p:cNvSpPr/>
          <p:nvPr/>
        </p:nvSpPr>
        <p:spPr>
          <a:xfrm>
            <a:off x="5133347" y="5066071"/>
            <a:ext cx="450432" cy="388983"/>
          </a:xfrm>
          <a:prstGeom prst="ellipse">
            <a:avLst/>
          </a:prstGeom>
          <a:ln w="25399">
            <a:solidFill>
              <a:srgbClr val="839950"/>
            </a:solidFill>
          </a:ln>
        </p:spPr>
        <p:txBody>
          <a:bodyPr wrap="square" lIns="0" tIns="0" rIns="0" bIns="0" rtlCol="0"/>
          <a:lstStyle/>
          <a:p>
            <a:endParaRPr sz="1400">
              <a:latin typeface="Verdana (Body)"/>
            </a:endParaRPr>
          </a:p>
        </p:txBody>
      </p:sp>
      <p:sp>
        <p:nvSpPr>
          <p:cNvPr id="66" name="object 72"/>
          <p:cNvSpPr txBox="1"/>
          <p:nvPr/>
        </p:nvSpPr>
        <p:spPr>
          <a:xfrm>
            <a:off x="5268957" y="5116871"/>
            <a:ext cx="160685" cy="267127"/>
          </a:xfrm>
          <a:prstGeom prst="ellipse">
            <a:avLst/>
          </a:prstGeom>
        </p:spPr>
        <p:txBody>
          <a:bodyPr vert="horz" wrap="square" lIns="0" tIns="0" rIns="0" bIns="0" rtlCol="0">
            <a:spAutoFit/>
          </a:bodyPr>
          <a:lstStyle/>
          <a:p>
            <a:pPr marL="12700">
              <a:lnSpc>
                <a:spcPct val="100000"/>
              </a:lnSpc>
            </a:pPr>
            <a:r>
              <a:rPr sz="1400" spc="-15" dirty="0">
                <a:latin typeface="Verdana (Body)"/>
                <a:cs typeface="Calibri"/>
              </a:rPr>
              <a:t>A</a:t>
            </a:r>
            <a:endParaRPr sz="1400">
              <a:latin typeface="Verdana (Body)"/>
              <a:cs typeface="Calibri"/>
            </a:endParaRPr>
          </a:p>
        </p:txBody>
      </p:sp>
      <p:sp>
        <p:nvSpPr>
          <p:cNvPr id="67" name="object 77"/>
          <p:cNvSpPr/>
          <p:nvPr/>
        </p:nvSpPr>
        <p:spPr>
          <a:xfrm>
            <a:off x="5865461" y="5675352"/>
            <a:ext cx="450432" cy="388983"/>
          </a:xfrm>
          <a:prstGeom prst="ellipse">
            <a:avLst/>
          </a:prstGeom>
          <a:ln w="25399">
            <a:solidFill>
              <a:srgbClr val="839950"/>
            </a:solidFill>
          </a:ln>
        </p:spPr>
        <p:txBody>
          <a:bodyPr wrap="square" lIns="0" tIns="0" rIns="0" bIns="0" rtlCol="0"/>
          <a:lstStyle/>
          <a:p>
            <a:endParaRPr sz="1400">
              <a:latin typeface="Verdana (Body)"/>
            </a:endParaRPr>
          </a:p>
        </p:txBody>
      </p:sp>
      <p:sp>
        <p:nvSpPr>
          <p:cNvPr id="68" name="object 78"/>
          <p:cNvSpPr txBox="1"/>
          <p:nvPr/>
        </p:nvSpPr>
        <p:spPr>
          <a:xfrm>
            <a:off x="5989763" y="5720189"/>
            <a:ext cx="169074" cy="267127"/>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D</a:t>
            </a:r>
            <a:endParaRPr sz="1400">
              <a:latin typeface="Verdana (Body)"/>
              <a:cs typeface="Calibri"/>
            </a:endParaRPr>
          </a:p>
        </p:txBody>
      </p:sp>
      <p:cxnSp>
        <p:nvCxnSpPr>
          <p:cNvPr id="69" name="直接箭头连接符 32"/>
          <p:cNvCxnSpPr>
            <a:stCxn id="43" idx="5"/>
            <a:endCxn id="51" idx="1"/>
          </p:cNvCxnSpPr>
          <p:nvPr/>
        </p:nvCxnSpPr>
        <p:spPr>
          <a:xfrm>
            <a:off x="6961778" y="3728049"/>
            <a:ext cx="462362" cy="2165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33"/>
          <p:cNvCxnSpPr>
            <a:stCxn id="43" idx="3"/>
            <a:endCxn id="45" idx="7"/>
          </p:cNvCxnSpPr>
          <p:nvPr/>
        </p:nvCxnSpPr>
        <p:spPr>
          <a:xfrm flipH="1">
            <a:off x="6180939" y="3728049"/>
            <a:ext cx="462336" cy="2165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34"/>
          <p:cNvCxnSpPr>
            <a:stCxn id="45" idx="4"/>
            <a:endCxn id="47" idx="7"/>
          </p:cNvCxnSpPr>
          <p:nvPr/>
        </p:nvCxnSpPr>
        <p:spPr>
          <a:xfrm flipH="1">
            <a:off x="5790492" y="4276647"/>
            <a:ext cx="231196" cy="237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35"/>
          <p:cNvCxnSpPr>
            <a:stCxn id="51" idx="3"/>
            <a:endCxn id="53" idx="0"/>
          </p:cNvCxnSpPr>
          <p:nvPr/>
        </p:nvCxnSpPr>
        <p:spPr>
          <a:xfrm flipH="1">
            <a:off x="7192973" y="4219681"/>
            <a:ext cx="231167" cy="237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36"/>
          <p:cNvCxnSpPr>
            <a:stCxn id="45" idx="4"/>
            <a:endCxn id="49" idx="1"/>
          </p:cNvCxnSpPr>
          <p:nvPr/>
        </p:nvCxnSpPr>
        <p:spPr>
          <a:xfrm>
            <a:off x="6021688" y="4276647"/>
            <a:ext cx="231167" cy="237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37"/>
          <p:cNvCxnSpPr>
            <a:stCxn id="51" idx="5"/>
            <a:endCxn id="55" idx="0"/>
          </p:cNvCxnSpPr>
          <p:nvPr/>
        </p:nvCxnSpPr>
        <p:spPr>
          <a:xfrm>
            <a:off x="7742643" y="4219681"/>
            <a:ext cx="231168" cy="237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38"/>
          <p:cNvCxnSpPr>
            <a:stCxn id="47" idx="4"/>
            <a:endCxn id="63" idx="0"/>
          </p:cNvCxnSpPr>
          <p:nvPr/>
        </p:nvCxnSpPr>
        <p:spPr>
          <a:xfrm>
            <a:off x="5631241" y="4845734"/>
            <a:ext cx="264212" cy="2203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39"/>
          <p:cNvCxnSpPr>
            <a:stCxn id="47" idx="4"/>
            <a:endCxn id="65" idx="0"/>
          </p:cNvCxnSpPr>
          <p:nvPr/>
        </p:nvCxnSpPr>
        <p:spPr>
          <a:xfrm flipH="1">
            <a:off x="5358563" y="4845734"/>
            <a:ext cx="272678" cy="2203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40"/>
          <p:cNvCxnSpPr>
            <a:stCxn id="53" idx="4"/>
            <a:endCxn id="61" idx="0"/>
          </p:cNvCxnSpPr>
          <p:nvPr/>
        </p:nvCxnSpPr>
        <p:spPr>
          <a:xfrm flipH="1">
            <a:off x="7051394" y="4845734"/>
            <a:ext cx="141578" cy="2203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41"/>
          <p:cNvCxnSpPr>
            <a:stCxn id="49" idx="4"/>
            <a:endCxn id="57" idx="0"/>
          </p:cNvCxnSpPr>
          <p:nvPr/>
        </p:nvCxnSpPr>
        <p:spPr>
          <a:xfrm>
            <a:off x="6412107" y="4845734"/>
            <a:ext cx="121666" cy="2158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42"/>
          <p:cNvCxnSpPr>
            <a:stCxn id="53" idx="4"/>
            <a:endCxn id="59" idx="0"/>
          </p:cNvCxnSpPr>
          <p:nvPr/>
        </p:nvCxnSpPr>
        <p:spPr>
          <a:xfrm>
            <a:off x="7192973" y="4845734"/>
            <a:ext cx="395313" cy="2203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43"/>
          <p:cNvCxnSpPr>
            <a:stCxn id="63" idx="4"/>
            <a:endCxn id="67" idx="0"/>
          </p:cNvCxnSpPr>
          <p:nvPr/>
        </p:nvCxnSpPr>
        <p:spPr>
          <a:xfrm>
            <a:off x="5895454" y="5455054"/>
            <a:ext cx="195223" cy="2202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1" name="文本框 44"/>
          <p:cNvSpPr txBox="1"/>
          <p:nvPr/>
        </p:nvSpPr>
        <p:spPr>
          <a:xfrm>
            <a:off x="4952024" y="4970990"/>
            <a:ext cx="316440" cy="271379"/>
          </a:xfrm>
          <a:prstGeom prst="rect">
            <a:avLst/>
          </a:prstGeom>
          <a:noFill/>
        </p:spPr>
        <p:txBody>
          <a:bodyPr wrap="square" rtlCol="0">
            <a:spAutoFit/>
          </a:bodyPr>
          <a:lstStyle/>
          <a:p>
            <a:r>
              <a:rPr lang="en-US" altLang="zh-CN" sz="1400" b="1" dirty="0">
                <a:solidFill>
                  <a:srgbClr val="C00000"/>
                </a:solidFill>
                <a:latin typeface="Verdana (Body)"/>
              </a:rPr>
              <a:t>3</a:t>
            </a:r>
            <a:endParaRPr lang="zh-CN" altLang="en-US" sz="1400" b="1" dirty="0">
              <a:solidFill>
                <a:srgbClr val="C00000"/>
              </a:solidFill>
              <a:latin typeface="Verdana (Body)"/>
            </a:endParaRPr>
          </a:p>
        </p:txBody>
      </p:sp>
      <p:sp>
        <p:nvSpPr>
          <p:cNvPr id="82" name="文本框 45"/>
          <p:cNvSpPr txBox="1"/>
          <p:nvPr/>
        </p:nvSpPr>
        <p:spPr>
          <a:xfrm>
            <a:off x="5641592" y="5738680"/>
            <a:ext cx="316440" cy="271379"/>
          </a:xfrm>
          <a:prstGeom prst="rect">
            <a:avLst/>
          </a:prstGeom>
          <a:noFill/>
        </p:spPr>
        <p:txBody>
          <a:bodyPr wrap="square" rtlCol="0">
            <a:spAutoFit/>
          </a:bodyPr>
          <a:lstStyle/>
          <a:p>
            <a:r>
              <a:rPr lang="en-US" altLang="zh-CN" sz="1400" b="1" dirty="0">
                <a:solidFill>
                  <a:srgbClr val="C00000"/>
                </a:solidFill>
                <a:latin typeface="Verdana (Body)"/>
              </a:rPr>
              <a:t>4</a:t>
            </a:r>
            <a:endParaRPr lang="zh-CN" altLang="en-US" sz="1400" b="1" dirty="0">
              <a:solidFill>
                <a:srgbClr val="C00000"/>
              </a:solidFill>
              <a:latin typeface="Verdana (Body)"/>
            </a:endParaRPr>
          </a:p>
        </p:txBody>
      </p:sp>
      <p:sp>
        <p:nvSpPr>
          <p:cNvPr id="83" name="文本框 46"/>
          <p:cNvSpPr txBox="1"/>
          <p:nvPr/>
        </p:nvSpPr>
        <p:spPr>
          <a:xfrm>
            <a:off x="5518530" y="4936420"/>
            <a:ext cx="316440" cy="271379"/>
          </a:xfrm>
          <a:prstGeom prst="rect">
            <a:avLst/>
          </a:prstGeom>
          <a:noFill/>
        </p:spPr>
        <p:txBody>
          <a:bodyPr wrap="square" rtlCol="0">
            <a:spAutoFit/>
          </a:bodyPr>
          <a:lstStyle/>
          <a:p>
            <a:r>
              <a:rPr lang="en-US" altLang="zh-CN" sz="1400" b="1" dirty="0">
                <a:solidFill>
                  <a:srgbClr val="C00000"/>
                </a:solidFill>
                <a:latin typeface="Verdana (Body)"/>
              </a:rPr>
              <a:t>3</a:t>
            </a:r>
            <a:endParaRPr lang="zh-CN" altLang="en-US" sz="1400" b="1" dirty="0">
              <a:solidFill>
                <a:srgbClr val="C00000"/>
              </a:solidFill>
              <a:latin typeface="Verdana (Body)"/>
            </a:endParaRPr>
          </a:p>
        </p:txBody>
      </p:sp>
      <p:sp>
        <p:nvSpPr>
          <p:cNvPr id="84" name="文本框 47"/>
          <p:cNvSpPr txBox="1"/>
          <p:nvPr/>
        </p:nvSpPr>
        <p:spPr>
          <a:xfrm>
            <a:off x="5169535" y="4437111"/>
            <a:ext cx="316440" cy="271379"/>
          </a:xfrm>
          <a:prstGeom prst="rect">
            <a:avLst/>
          </a:prstGeom>
          <a:noFill/>
        </p:spPr>
        <p:txBody>
          <a:bodyPr wrap="square" rtlCol="0">
            <a:spAutoFit/>
          </a:bodyPr>
          <a:lstStyle/>
          <a:p>
            <a:r>
              <a:rPr lang="en-US" altLang="zh-CN" sz="1400" b="1" dirty="0">
                <a:solidFill>
                  <a:srgbClr val="C00000"/>
                </a:solidFill>
                <a:latin typeface="Verdana (Body)"/>
              </a:rPr>
              <a:t>2</a:t>
            </a:r>
            <a:endParaRPr lang="zh-CN" altLang="en-US" sz="1400" b="1" dirty="0">
              <a:solidFill>
                <a:srgbClr val="C00000"/>
              </a:solidFill>
              <a:latin typeface="Verdana (Body)"/>
            </a:endParaRPr>
          </a:p>
        </p:txBody>
      </p:sp>
      <p:sp>
        <p:nvSpPr>
          <p:cNvPr id="85" name="文本框 48"/>
          <p:cNvSpPr txBox="1"/>
          <p:nvPr/>
        </p:nvSpPr>
        <p:spPr>
          <a:xfrm>
            <a:off x="6130824" y="4960715"/>
            <a:ext cx="316440" cy="271379"/>
          </a:xfrm>
          <a:prstGeom prst="rect">
            <a:avLst/>
          </a:prstGeom>
          <a:noFill/>
        </p:spPr>
        <p:txBody>
          <a:bodyPr wrap="square" rtlCol="0">
            <a:spAutoFit/>
          </a:bodyPr>
          <a:lstStyle/>
          <a:p>
            <a:r>
              <a:rPr lang="en-US" altLang="zh-CN" sz="1400" b="1" dirty="0">
                <a:solidFill>
                  <a:srgbClr val="C00000"/>
                </a:solidFill>
                <a:latin typeface="Verdana (Body)"/>
              </a:rPr>
              <a:t>3</a:t>
            </a:r>
            <a:endParaRPr lang="zh-CN" altLang="en-US" sz="1400" b="1" dirty="0">
              <a:solidFill>
                <a:srgbClr val="C00000"/>
              </a:solidFill>
              <a:latin typeface="Verdana (Body)"/>
            </a:endParaRPr>
          </a:p>
        </p:txBody>
      </p:sp>
      <p:sp>
        <p:nvSpPr>
          <p:cNvPr id="86" name="文本框 49"/>
          <p:cNvSpPr txBox="1"/>
          <p:nvPr/>
        </p:nvSpPr>
        <p:spPr>
          <a:xfrm>
            <a:off x="5976499" y="4464214"/>
            <a:ext cx="316440" cy="271379"/>
          </a:xfrm>
          <a:prstGeom prst="rect">
            <a:avLst/>
          </a:prstGeom>
          <a:noFill/>
        </p:spPr>
        <p:txBody>
          <a:bodyPr wrap="square" rtlCol="0">
            <a:spAutoFit/>
          </a:bodyPr>
          <a:lstStyle/>
          <a:p>
            <a:r>
              <a:rPr lang="en-US" altLang="zh-CN" sz="1400" b="1" dirty="0">
                <a:solidFill>
                  <a:srgbClr val="C00000"/>
                </a:solidFill>
                <a:latin typeface="Verdana (Body)"/>
              </a:rPr>
              <a:t>2</a:t>
            </a:r>
            <a:endParaRPr lang="zh-CN" altLang="en-US" sz="1400" b="1" dirty="0">
              <a:solidFill>
                <a:srgbClr val="C00000"/>
              </a:solidFill>
              <a:latin typeface="Verdana (Body)"/>
            </a:endParaRPr>
          </a:p>
        </p:txBody>
      </p:sp>
      <p:sp>
        <p:nvSpPr>
          <p:cNvPr id="87" name="文本框 50"/>
          <p:cNvSpPr txBox="1"/>
          <p:nvPr/>
        </p:nvSpPr>
        <p:spPr>
          <a:xfrm>
            <a:off x="5578673" y="3847113"/>
            <a:ext cx="316440" cy="271379"/>
          </a:xfrm>
          <a:prstGeom prst="rect">
            <a:avLst/>
          </a:prstGeom>
          <a:noFill/>
        </p:spPr>
        <p:txBody>
          <a:bodyPr wrap="square" rtlCol="0">
            <a:spAutoFit/>
          </a:bodyPr>
          <a:lstStyle/>
          <a:p>
            <a:r>
              <a:rPr lang="en-US" altLang="zh-CN" sz="1400" b="1" dirty="0">
                <a:solidFill>
                  <a:srgbClr val="C00000"/>
                </a:solidFill>
                <a:latin typeface="Verdana (Body)"/>
              </a:rPr>
              <a:t>1</a:t>
            </a:r>
            <a:endParaRPr lang="zh-CN" altLang="en-US" sz="1400" b="1" dirty="0">
              <a:solidFill>
                <a:srgbClr val="C00000"/>
              </a:solidFill>
              <a:latin typeface="Verdana (Body)"/>
            </a:endParaRPr>
          </a:p>
        </p:txBody>
      </p:sp>
      <p:sp>
        <p:nvSpPr>
          <p:cNvPr id="88" name="文本框 51"/>
          <p:cNvSpPr txBox="1"/>
          <p:nvPr/>
        </p:nvSpPr>
        <p:spPr>
          <a:xfrm>
            <a:off x="6740382" y="4854941"/>
            <a:ext cx="316440" cy="271379"/>
          </a:xfrm>
          <a:prstGeom prst="rect">
            <a:avLst/>
          </a:prstGeom>
          <a:noFill/>
        </p:spPr>
        <p:txBody>
          <a:bodyPr wrap="square" rtlCol="0">
            <a:spAutoFit/>
          </a:bodyPr>
          <a:lstStyle/>
          <a:p>
            <a:r>
              <a:rPr lang="en-US" altLang="zh-CN" sz="1400" b="1" dirty="0">
                <a:solidFill>
                  <a:srgbClr val="C00000"/>
                </a:solidFill>
                <a:latin typeface="Verdana (Body)"/>
              </a:rPr>
              <a:t>3</a:t>
            </a:r>
            <a:endParaRPr lang="zh-CN" altLang="en-US" sz="1400" b="1" dirty="0">
              <a:solidFill>
                <a:srgbClr val="C00000"/>
              </a:solidFill>
              <a:latin typeface="Verdana (Body)"/>
            </a:endParaRPr>
          </a:p>
        </p:txBody>
      </p:sp>
      <p:sp>
        <p:nvSpPr>
          <p:cNvPr id="89" name="文本框 52"/>
          <p:cNvSpPr txBox="1"/>
          <p:nvPr/>
        </p:nvSpPr>
        <p:spPr>
          <a:xfrm>
            <a:off x="7228411" y="4920013"/>
            <a:ext cx="316440" cy="271379"/>
          </a:xfrm>
          <a:prstGeom prst="rect">
            <a:avLst/>
          </a:prstGeom>
          <a:noFill/>
        </p:spPr>
        <p:txBody>
          <a:bodyPr wrap="square" rtlCol="0">
            <a:spAutoFit/>
          </a:bodyPr>
          <a:lstStyle/>
          <a:p>
            <a:r>
              <a:rPr lang="en-US" altLang="zh-CN" sz="1400" b="1" dirty="0">
                <a:solidFill>
                  <a:srgbClr val="C00000"/>
                </a:solidFill>
                <a:latin typeface="Verdana (Body)"/>
              </a:rPr>
              <a:t>3</a:t>
            </a:r>
            <a:endParaRPr lang="zh-CN" altLang="en-US" sz="1400" b="1" dirty="0">
              <a:solidFill>
                <a:srgbClr val="C00000"/>
              </a:solidFill>
              <a:latin typeface="Verdana (Body)"/>
            </a:endParaRPr>
          </a:p>
        </p:txBody>
      </p:sp>
      <p:sp>
        <p:nvSpPr>
          <p:cNvPr id="90" name="文本框 53"/>
          <p:cNvSpPr txBox="1"/>
          <p:nvPr/>
        </p:nvSpPr>
        <p:spPr>
          <a:xfrm>
            <a:off x="6770496" y="4384621"/>
            <a:ext cx="316440" cy="271379"/>
          </a:xfrm>
          <a:prstGeom prst="rect">
            <a:avLst/>
          </a:prstGeom>
          <a:noFill/>
        </p:spPr>
        <p:txBody>
          <a:bodyPr wrap="square" rtlCol="0">
            <a:spAutoFit/>
          </a:bodyPr>
          <a:lstStyle/>
          <a:p>
            <a:r>
              <a:rPr lang="en-US" altLang="zh-CN" sz="1400" b="1" dirty="0">
                <a:solidFill>
                  <a:srgbClr val="C00000"/>
                </a:solidFill>
                <a:latin typeface="Verdana (Body)"/>
              </a:rPr>
              <a:t>2</a:t>
            </a:r>
            <a:endParaRPr lang="zh-CN" altLang="en-US" sz="1400" b="1" dirty="0">
              <a:solidFill>
                <a:srgbClr val="C00000"/>
              </a:solidFill>
              <a:latin typeface="Verdana (Body)"/>
            </a:endParaRPr>
          </a:p>
        </p:txBody>
      </p:sp>
      <p:sp>
        <p:nvSpPr>
          <p:cNvPr id="91" name="文本框 54"/>
          <p:cNvSpPr txBox="1"/>
          <p:nvPr/>
        </p:nvSpPr>
        <p:spPr>
          <a:xfrm>
            <a:off x="7546645" y="4384621"/>
            <a:ext cx="316440" cy="271379"/>
          </a:xfrm>
          <a:prstGeom prst="rect">
            <a:avLst/>
          </a:prstGeom>
          <a:noFill/>
        </p:spPr>
        <p:txBody>
          <a:bodyPr wrap="square" rtlCol="0">
            <a:spAutoFit/>
          </a:bodyPr>
          <a:lstStyle/>
          <a:p>
            <a:r>
              <a:rPr lang="en-US" altLang="zh-CN" sz="1400" b="1" dirty="0">
                <a:solidFill>
                  <a:srgbClr val="C00000"/>
                </a:solidFill>
                <a:latin typeface="Verdana (Body)"/>
              </a:rPr>
              <a:t>2</a:t>
            </a:r>
            <a:endParaRPr lang="zh-CN" altLang="en-US" sz="1400" b="1" dirty="0">
              <a:solidFill>
                <a:srgbClr val="C00000"/>
              </a:solidFill>
              <a:latin typeface="Verdana (Body)"/>
            </a:endParaRPr>
          </a:p>
        </p:txBody>
      </p:sp>
      <p:sp>
        <p:nvSpPr>
          <p:cNvPr id="92" name="文本框 55"/>
          <p:cNvSpPr txBox="1"/>
          <p:nvPr/>
        </p:nvSpPr>
        <p:spPr>
          <a:xfrm>
            <a:off x="7143513" y="3899781"/>
            <a:ext cx="316440" cy="271379"/>
          </a:xfrm>
          <a:prstGeom prst="rect">
            <a:avLst/>
          </a:prstGeom>
          <a:noFill/>
        </p:spPr>
        <p:txBody>
          <a:bodyPr wrap="square" rtlCol="0">
            <a:spAutoFit/>
          </a:bodyPr>
          <a:lstStyle/>
          <a:p>
            <a:r>
              <a:rPr lang="en-US" altLang="zh-CN" sz="1400" b="1" dirty="0">
                <a:solidFill>
                  <a:srgbClr val="C00000"/>
                </a:solidFill>
                <a:latin typeface="Verdana (Body)"/>
              </a:rPr>
              <a:t>1</a:t>
            </a:r>
            <a:endParaRPr lang="zh-CN" altLang="en-US" sz="1400" b="1" dirty="0">
              <a:solidFill>
                <a:srgbClr val="C00000"/>
              </a:solidFill>
              <a:latin typeface="Verdana (Body)"/>
            </a:endParaRPr>
          </a:p>
        </p:txBody>
      </p:sp>
      <p:sp>
        <p:nvSpPr>
          <p:cNvPr id="93" name="文本框 56"/>
          <p:cNvSpPr txBox="1"/>
          <p:nvPr/>
        </p:nvSpPr>
        <p:spPr>
          <a:xfrm>
            <a:off x="6384936" y="3376793"/>
            <a:ext cx="316440" cy="271379"/>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Tree>
    <p:extLst>
      <p:ext uri="{BB962C8B-B14F-4D97-AF65-F5344CB8AC3E}">
        <p14:creationId xmlns:p14="http://schemas.microsoft.com/office/powerpoint/2010/main" val="4282830107"/>
      </p:ext>
    </p:extLst>
  </p:cSld>
  <p:clrMapOvr>
    <a:masterClrMapping/>
  </p:clrMapOvr>
  <p:transition>
    <p:wipe dir="u"/>
  </p:transition>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8B79D-2695-44D1-BE51-15AFFD6DA854}"/>
              </a:ext>
            </a:extLst>
          </p:cNvPr>
          <p:cNvSpPr>
            <a:spLocks noGrp="1"/>
          </p:cNvSpPr>
          <p:nvPr>
            <p:ph type="title"/>
          </p:nvPr>
        </p:nvSpPr>
        <p:spPr/>
        <p:txBody>
          <a:bodyPr/>
          <a:lstStyle/>
          <a:p>
            <a:r>
              <a:rPr lang="en-SG" dirty="0"/>
              <a:t>Calculate depth example</a:t>
            </a:r>
          </a:p>
        </p:txBody>
      </p:sp>
      <p:sp>
        <p:nvSpPr>
          <p:cNvPr id="3" name="Content Placeholder 2">
            <a:extLst>
              <a:ext uri="{FF2B5EF4-FFF2-40B4-BE49-F238E27FC236}">
                <a16:creationId xmlns:a16="http://schemas.microsoft.com/office/drawing/2014/main" id="{7754170F-42A2-48D3-AA7F-B2186776D8C2}"/>
              </a:ext>
            </a:extLst>
          </p:cNvPr>
          <p:cNvSpPr txBox="1">
            <a:spLocks/>
          </p:cNvSpPr>
          <p:nvPr/>
        </p:nvSpPr>
        <p:spPr>
          <a:xfrm>
            <a:off x="76666" y="658493"/>
            <a:ext cx="4564497" cy="1384439"/>
          </a:xfrm>
          <a:prstGeom prst="rect">
            <a:avLst/>
          </a:prstGeom>
          <a:solidFill>
            <a:schemeClr val="bg1"/>
          </a:solidFill>
          <a:ln w="19050">
            <a:solidFill>
              <a:srgbClr val="C0000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void </a:t>
            </a:r>
            <a:r>
              <a:rPr lang="en-SG" sz="1200" b="1" dirty="0" err="1">
                <a:solidFill>
                  <a:srgbClr val="C00000"/>
                </a:solidFill>
                <a:latin typeface="Courier New" panose="02070309020205020404" pitchFamily="49" charset="0"/>
                <a:cs typeface="Courier New" panose="02070309020205020404" pitchFamily="49" charset="0"/>
              </a:rPr>
              <a:t>TreeTraversal</a:t>
            </a:r>
            <a:r>
              <a:rPr lang="en-SG" sz="1200" dirty="0">
                <a:solidFill>
                  <a:prstClr val="black"/>
                </a:solidFill>
                <a:latin typeface="Courier New" panose="02070309020205020404" pitchFamily="49" charset="0"/>
                <a:cs typeface="Courier New" panose="02070309020205020404" pitchFamily="49" charset="0"/>
              </a:rPr>
              <a:t>(</a:t>
            </a:r>
            <a:r>
              <a:rPr lang="en-SG" sz="1200" dirty="0" err="1">
                <a:solidFill>
                  <a:prstClr val="black"/>
                </a:solidFill>
                <a:latin typeface="Courier New" panose="02070309020205020404" pitchFamily="49" charset="0"/>
                <a:cs typeface="Courier New" panose="02070309020205020404" pitchFamily="49" charset="0"/>
              </a:rPr>
              <a:t>BTNode</a:t>
            </a:r>
            <a:r>
              <a:rPr lang="en-SG" sz="1200" dirty="0">
                <a:solidFill>
                  <a:prstClr val="black"/>
                </a:solidFill>
                <a:latin typeface="Courier New" panose="02070309020205020404" pitchFamily="49" charset="0"/>
                <a:cs typeface="Courier New" panose="02070309020205020404" pitchFamily="49" charset="0"/>
              </a:rPr>
              <a:t> *cur, int d){</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if(cur == NULL) </a:t>
            </a:r>
            <a:r>
              <a:rPr lang="en-SG" sz="1200" spc="-5" dirty="0">
                <a:latin typeface="Courier New"/>
                <a:cs typeface="Courier New"/>
              </a:rPr>
              <a:t>retur</a:t>
            </a:r>
            <a:r>
              <a:rPr lang="en-SG" sz="1200" dirty="0">
                <a:latin typeface="Courier New"/>
                <a:cs typeface="Courier New"/>
              </a:rPr>
              <a:t>n</a:t>
            </a:r>
            <a:r>
              <a:rPr lang="en-SG" sz="1200" spc="-5" dirty="0">
                <a:latin typeface="Courier New"/>
                <a:cs typeface="Courier New"/>
              </a:rPr>
              <a:t>;</a:t>
            </a:r>
          </a:p>
          <a:p>
            <a:pPr marL="0" indent="0">
              <a:lnSpc>
                <a:spcPct val="100000"/>
              </a:lnSpc>
              <a:spcBef>
                <a:spcPts val="300"/>
              </a:spcBef>
              <a:buNone/>
            </a:pPr>
            <a:r>
              <a:rPr lang="en-SG" sz="1200" spc="-5" dirty="0">
                <a:solidFill>
                  <a:srgbClr val="00B050"/>
                </a:solidFill>
                <a:latin typeface="Courier New"/>
                <a:cs typeface="Courier New"/>
              </a:rPr>
              <a:t>    </a:t>
            </a:r>
            <a:r>
              <a:rPr lang="en-SG" sz="1200" b="1" spc="-5" dirty="0" err="1">
                <a:solidFill>
                  <a:srgbClr val="00B050"/>
                </a:solidFill>
                <a:latin typeface="Courier New"/>
                <a:cs typeface="Courier New"/>
              </a:rPr>
              <a:t>TreeTraversal</a:t>
            </a:r>
            <a:r>
              <a:rPr lang="en-SG" sz="1200" b="1" spc="-5" dirty="0">
                <a:solidFill>
                  <a:srgbClr val="00B050"/>
                </a:solidFill>
                <a:latin typeface="Courier New"/>
                <a:cs typeface="Courier New"/>
              </a:rPr>
              <a:t>(cur-&gt;left, d+1);</a:t>
            </a:r>
            <a:endParaRPr lang="en-SG" sz="1200" b="1" dirty="0">
              <a:solidFill>
                <a:srgbClr val="00B050"/>
              </a:solidFill>
              <a:latin typeface="Courier New"/>
              <a:cs typeface="Courier New"/>
            </a:endParaRPr>
          </a:p>
          <a:p>
            <a:pPr marL="0" indent="0">
              <a:lnSpc>
                <a:spcPct val="100000"/>
              </a:lnSpc>
              <a:spcBef>
                <a:spcPts val="300"/>
              </a:spcBef>
              <a:buNone/>
            </a:pPr>
            <a:r>
              <a:rPr lang="en-SG" sz="1200" b="1" dirty="0">
                <a:solidFill>
                  <a:schemeClr val="accent2"/>
                </a:solidFill>
                <a:latin typeface="Courier New"/>
                <a:cs typeface="Courier New"/>
              </a:rPr>
              <a:t>    </a:t>
            </a:r>
            <a:r>
              <a:rPr lang="en-SG" altLang="zh-CN" sz="1200" b="1" spc="-5" dirty="0" err="1">
                <a:solidFill>
                  <a:schemeClr val="accent2"/>
                </a:solidFill>
                <a:latin typeface="Courier New"/>
                <a:cs typeface="Courier New"/>
              </a:rPr>
              <a:t>TreeTraversal</a:t>
            </a:r>
            <a:r>
              <a:rPr lang="en-SG" sz="1200" b="1" spc="-5" dirty="0">
                <a:solidFill>
                  <a:schemeClr val="accent2"/>
                </a:solidFill>
                <a:latin typeface="Courier New"/>
                <a:cs typeface="Courier New"/>
              </a:rPr>
              <a:t>(cur-&gt;right, d+1);</a:t>
            </a:r>
            <a:endParaRPr lang="en-SG" sz="1200" b="1" dirty="0">
              <a:solidFill>
                <a:schemeClr val="accent2"/>
              </a:solidFill>
              <a:latin typeface="Courier New"/>
              <a:cs typeface="Courier New"/>
            </a:endParaRPr>
          </a:p>
          <a:p>
            <a:pPr marL="0" indent="0">
              <a:lnSpc>
                <a:spcPct val="100000"/>
              </a:lnSpc>
              <a:spcBef>
                <a:spcPts val="300"/>
              </a:spcBef>
              <a:buNone/>
            </a:pPr>
            <a:r>
              <a:rPr lang="en-SG" sz="1200" spc="-5" dirty="0">
                <a:latin typeface="Courier New"/>
                <a:cs typeface="Courier New"/>
              </a:rPr>
              <a:t>    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a:t>
            </a:r>
            <a:endParaRPr lang="en-SG" sz="1200" dirty="0">
              <a:latin typeface="Courier New"/>
              <a:cs typeface="Courier New"/>
            </a:endParaRPr>
          </a:p>
          <a:p>
            <a:pPr marL="0" indent="0">
              <a:lnSpc>
                <a:spcPct val="100000"/>
              </a:lnSpc>
              <a:spcBef>
                <a:spcPts val="300"/>
              </a:spcBef>
              <a:buNone/>
            </a:pPr>
            <a:r>
              <a:rPr lang="en-SG" sz="1200" dirty="0">
                <a:latin typeface="Courier New"/>
                <a:cs typeface="Courier New"/>
              </a:rPr>
              <a:t>}</a:t>
            </a:r>
          </a:p>
        </p:txBody>
      </p:sp>
      <p:sp>
        <p:nvSpPr>
          <p:cNvPr id="5" name="Oval 4">
            <a:extLst>
              <a:ext uri="{FF2B5EF4-FFF2-40B4-BE49-F238E27FC236}">
                <a16:creationId xmlns:a16="http://schemas.microsoft.com/office/drawing/2014/main" id="{924F78E8-E3FC-4C96-84FC-729FF56939AF}"/>
              </a:ext>
            </a:extLst>
          </p:cNvPr>
          <p:cNvSpPr/>
          <p:nvPr/>
        </p:nvSpPr>
        <p:spPr>
          <a:xfrm>
            <a:off x="7030459" y="748061"/>
            <a:ext cx="497378" cy="481460"/>
          </a:xfrm>
          <a:prstGeom prst="ellipse">
            <a:avLst/>
          </a:prstGeom>
          <a:solidFill>
            <a:schemeClr val="bg1">
              <a:lumMod val="65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H</a:t>
            </a:r>
          </a:p>
        </p:txBody>
      </p:sp>
      <p:sp>
        <p:nvSpPr>
          <p:cNvPr id="6" name="Oval 5">
            <a:extLst>
              <a:ext uri="{FF2B5EF4-FFF2-40B4-BE49-F238E27FC236}">
                <a16:creationId xmlns:a16="http://schemas.microsoft.com/office/drawing/2014/main" id="{C277DFE3-C759-4347-9465-0EA3DACBA043}"/>
              </a:ext>
            </a:extLst>
          </p:cNvPr>
          <p:cNvSpPr/>
          <p:nvPr/>
        </p:nvSpPr>
        <p:spPr>
          <a:xfrm>
            <a:off x="6533081" y="1351676"/>
            <a:ext cx="497378" cy="481460"/>
          </a:xfrm>
          <a:prstGeom prst="ellipse">
            <a:avLst/>
          </a:prstGeom>
          <a:solidFill>
            <a:schemeClr val="bg1">
              <a:lumMod val="65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E</a:t>
            </a:r>
          </a:p>
        </p:txBody>
      </p:sp>
      <p:sp>
        <p:nvSpPr>
          <p:cNvPr id="7" name="Oval 6">
            <a:extLst>
              <a:ext uri="{FF2B5EF4-FFF2-40B4-BE49-F238E27FC236}">
                <a16:creationId xmlns:a16="http://schemas.microsoft.com/office/drawing/2014/main" id="{06A12DB4-E8CC-4FF9-9412-1C2EDD054045}"/>
              </a:ext>
            </a:extLst>
          </p:cNvPr>
          <p:cNvSpPr/>
          <p:nvPr/>
        </p:nvSpPr>
        <p:spPr>
          <a:xfrm>
            <a:off x="7527837" y="1351676"/>
            <a:ext cx="497378" cy="481460"/>
          </a:xfrm>
          <a:prstGeom prst="ellipse">
            <a:avLst/>
          </a:prstGeom>
          <a:solidFill>
            <a:schemeClr val="bg1">
              <a:lumMod val="65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L</a:t>
            </a:r>
          </a:p>
        </p:txBody>
      </p:sp>
      <p:sp>
        <p:nvSpPr>
          <p:cNvPr id="8" name="Oval 7">
            <a:extLst>
              <a:ext uri="{FF2B5EF4-FFF2-40B4-BE49-F238E27FC236}">
                <a16:creationId xmlns:a16="http://schemas.microsoft.com/office/drawing/2014/main" id="{6012B87B-B485-45CF-AAFC-0FCEE9A6F29B}"/>
              </a:ext>
            </a:extLst>
          </p:cNvPr>
          <p:cNvSpPr/>
          <p:nvPr/>
        </p:nvSpPr>
        <p:spPr>
          <a:xfrm>
            <a:off x="6035704" y="1921322"/>
            <a:ext cx="497378" cy="481460"/>
          </a:xfrm>
          <a:prstGeom prst="ellipse">
            <a:avLst/>
          </a:prstGeom>
          <a:solidFill>
            <a:schemeClr val="bg1">
              <a:lumMod val="65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B</a:t>
            </a:r>
          </a:p>
        </p:txBody>
      </p:sp>
      <p:sp>
        <p:nvSpPr>
          <p:cNvPr id="9" name="Oval 8">
            <a:extLst>
              <a:ext uri="{FF2B5EF4-FFF2-40B4-BE49-F238E27FC236}">
                <a16:creationId xmlns:a16="http://schemas.microsoft.com/office/drawing/2014/main" id="{6E840E97-8736-47FB-91AD-F98F5CDD26DC}"/>
              </a:ext>
            </a:extLst>
          </p:cNvPr>
          <p:cNvSpPr/>
          <p:nvPr/>
        </p:nvSpPr>
        <p:spPr>
          <a:xfrm>
            <a:off x="7030459" y="1921322"/>
            <a:ext cx="497378" cy="481460"/>
          </a:xfrm>
          <a:prstGeom prst="ellipse">
            <a:avLst/>
          </a:prstGeom>
          <a:solidFill>
            <a:schemeClr val="bg1">
              <a:lumMod val="65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F</a:t>
            </a:r>
          </a:p>
        </p:txBody>
      </p:sp>
      <p:sp>
        <p:nvSpPr>
          <p:cNvPr id="10" name="Oval 9">
            <a:extLst>
              <a:ext uri="{FF2B5EF4-FFF2-40B4-BE49-F238E27FC236}">
                <a16:creationId xmlns:a16="http://schemas.microsoft.com/office/drawing/2014/main" id="{5795659E-3F8E-492A-8360-DC8DA59051D7}"/>
              </a:ext>
            </a:extLst>
          </p:cNvPr>
          <p:cNvSpPr/>
          <p:nvPr/>
        </p:nvSpPr>
        <p:spPr>
          <a:xfrm>
            <a:off x="8025214" y="1921322"/>
            <a:ext cx="497378" cy="481460"/>
          </a:xfrm>
          <a:prstGeom prst="ellipse">
            <a:avLst/>
          </a:prstGeom>
          <a:solidFill>
            <a:schemeClr val="bg1">
              <a:lumMod val="65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N</a:t>
            </a:r>
          </a:p>
        </p:txBody>
      </p:sp>
      <p:sp>
        <p:nvSpPr>
          <p:cNvPr id="11" name="Oval 10">
            <a:extLst>
              <a:ext uri="{FF2B5EF4-FFF2-40B4-BE49-F238E27FC236}">
                <a16:creationId xmlns:a16="http://schemas.microsoft.com/office/drawing/2014/main" id="{144E24BD-318C-4BDC-A46F-B6474DB4B530}"/>
              </a:ext>
            </a:extLst>
          </p:cNvPr>
          <p:cNvSpPr/>
          <p:nvPr/>
        </p:nvSpPr>
        <p:spPr>
          <a:xfrm>
            <a:off x="7527837" y="2490968"/>
            <a:ext cx="497378" cy="481460"/>
          </a:xfrm>
          <a:prstGeom prst="ellipse">
            <a:avLst/>
          </a:prstGeom>
          <a:solidFill>
            <a:schemeClr val="bg1">
              <a:lumMod val="65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M</a:t>
            </a:r>
          </a:p>
        </p:txBody>
      </p:sp>
      <p:cxnSp>
        <p:nvCxnSpPr>
          <p:cNvPr id="12" name="Straight Arrow Connector 11">
            <a:extLst>
              <a:ext uri="{FF2B5EF4-FFF2-40B4-BE49-F238E27FC236}">
                <a16:creationId xmlns:a16="http://schemas.microsoft.com/office/drawing/2014/main" id="{80E73609-6907-4D73-805D-FE9018369886}"/>
              </a:ext>
            </a:extLst>
          </p:cNvPr>
          <p:cNvCxnSpPr>
            <a:cxnSpLocks/>
            <a:stCxn id="5" idx="3"/>
            <a:endCxn id="6" idx="0"/>
          </p:cNvCxnSpPr>
          <p:nvPr/>
        </p:nvCxnSpPr>
        <p:spPr>
          <a:xfrm flipH="1">
            <a:off x="6781770" y="1159013"/>
            <a:ext cx="321528" cy="192663"/>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1E86330-D433-497F-BAA9-C8E2BE0ED289}"/>
              </a:ext>
            </a:extLst>
          </p:cNvPr>
          <p:cNvCxnSpPr>
            <a:cxnSpLocks/>
            <a:stCxn id="5" idx="5"/>
            <a:endCxn id="7" idx="0"/>
          </p:cNvCxnSpPr>
          <p:nvPr/>
        </p:nvCxnSpPr>
        <p:spPr>
          <a:xfrm>
            <a:off x="7454997" y="1159013"/>
            <a:ext cx="321528" cy="192663"/>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25655C3-3724-4CB9-AA6E-066EEF982765}"/>
              </a:ext>
            </a:extLst>
          </p:cNvPr>
          <p:cNvCxnSpPr>
            <a:cxnSpLocks/>
            <a:stCxn id="7" idx="5"/>
            <a:endCxn id="10" idx="0"/>
          </p:cNvCxnSpPr>
          <p:nvPr/>
        </p:nvCxnSpPr>
        <p:spPr>
          <a:xfrm>
            <a:off x="7952375" y="1762629"/>
            <a:ext cx="321528" cy="158693"/>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3A4ECA8-F604-4F55-97D0-17A24EE69215}"/>
              </a:ext>
            </a:extLst>
          </p:cNvPr>
          <p:cNvCxnSpPr>
            <a:cxnSpLocks/>
            <a:stCxn id="10" idx="3"/>
            <a:endCxn id="11" idx="0"/>
          </p:cNvCxnSpPr>
          <p:nvPr/>
        </p:nvCxnSpPr>
        <p:spPr>
          <a:xfrm flipH="1">
            <a:off x="7776525" y="2332274"/>
            <a:ext cx="321528" cy="158693"/>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5972F7D-F230-4F4C-8340-8C99543CAEBE}"/>
              </a:ext>
            </a:extLst>
          </p:cNvPr>
          <p:cNvCxnSpPr>
            <a:cxnSpLocks/>
            <a:stCxn id="6" idx="3"/>
            <a:endCxn id="8" idx="0"/>
          </p:cNvCxnSpPr>
          <p:nvPr/>
        </p:nvCxnSpPr>
        <p:spPr>
          <a:xfrm flipH="1">
            <a:off x="6284393" y="1762629"/>
            <a:ext cx="321528" cy="158693"/>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B72EFB9-323A-4431-974C-467E548C73FB}"/>
              </a:ext>
            </a:extLst>
          </p:cNvPr>
          <p:cNvCxnSpPr>
            <a:cxnSpLocks/>
            <a:stCxn id="6" idx="5"/>
            <a:endCxn id="9" idx="0"/>
          </p:cNvCxnSpPr>
          <p:nvPr/>
        </p:nvCxnSpPr>
        <p:spPr>
          <a:xfrm>
            <a:off x="6957620" y="1762628"/>
            <a:ext cx="321528" cy="158694"/>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CCF6C75-37ED-4D3F-8A6A-738CD81E9C0B}"/>
              </a:ext>
            </a:extLst>
          </p:cNvPr>
          <p:cNvCxnSpPr/>
          <p:nvPr/>
        </p:nvCxnSpPr>
        <p:spPr>
          <a:xfrm flipH="1">
            <a:off x="3886394" y="800951"/>
            <a:ext cx="625033"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onnector: Elbow 100">
            <a:extLst>
              <a:ext uri="{FF2B5EF4-FFF2-40B4-BE49-F238E27FC236}">
                <a16:creationId xmlns:a16="http://schemas.microsoft.com/office/drawing/2014/main" id="{82FA86DF-4089-45B9-BA72-08ACBB5E5E85}"/>
              </a:ext>
            </a:extLst>
          </p:cNvPr>
          <p:cNvCxnSpPr>
            <a:cxnSpLocks/>
            <a:stCxn id="55" idx="3"/>
            <a:endCxn id="3" idx="3"/>
          </p:cNvCxnSpPr>
          <p:nvPr/>
        </p:nvCxnSpPr>
        <p:spPr>
          <a:xfrm flipH="1" flipV="1">
            <a:off x="4641163" y="1350713"/>
            <a:ext cx="121920" cy="1463074"/>
          </a:xfrm>
          <a:prstGeom prst="bentConnector3">
            <a:avLst>
              <a:gd name="adj1" fmla="val -1875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85427E68-C319-4140-8800-9803CC46DC91}"/>
              </a:ext>
            </a:extLst>
          </p:cNvPr>
          <p:cNvSpPr/>
          <p:nvPr/>
        </p:nvSpPr>
        <p:spPr>
          <a:xfrm>
            <a:off x="3687592" y="1771969"/>
            <a:ext cx="912386" cy="22836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a:solidFill>
                  <a:srgbClr val="FF0000"/>
                </a:solidFill>
                <a:latin typeface="Courier New" panose="02070309020205020404" pitchFamily="49" charset="0"/>
                <a:cs typeface="Courier New" panose="02070309020205020404" pitchFamily="49" charset="0"/>
              </a:rPr>
              <a:t>d = 0</a:t>
            </a:r>
            <a:endParaRPr lang="en-SG" sz="1200" b="1" dirty="0">
              <a:solidFill>
                <a:srgbClr val="FF0000"/>
              </a:solidFill>
              <a:latin typeface="Courier New" panose="02070309020205020404" pitchFamily="49" charset="0"/>
              <a:cs typeface="Courier New" panose="02070309020205020404" pitchFamily="49" charset="0"/>
            </a:endParaRPr>
          </a:p>
        </p:txBody>
      </p:sp>
      <p:sp>
        <p:nvSpPr>
          <p:cNvPr id="55" name="Content Placeholder 2">
            <a:extLst>
              <a:ext uri="{FF2B5EF4-FFF2-40B4-BE49-F238E27FC236}">
                <a16:creationId xmlns:a16="http://schemas.microsoft.com/office/drawing/2014/main" id="{3561F62E-B11A-48BC-B2D7-7BB22AE02110}"/>
              </a:ext>
            </a:extLst>
          </p:cNvPr>
          <p:cNvSpPr txBox="1">
            <a:spLocks/>
          </p:cNvSpPr>
          <p:nvPr/>
        </p:nvSpPr>
        <p:spPr>
          <a:xfrm>
            <a:off x="198586" y="2121567"/>
            <a:ext cx="4564497" cy="1384439"/>
          </a:xfrm>
          <a:prstGeom prst="rect">
            <a:avLst/>
          </a:prstGeom>
          <a:solidFill>
            <a:schemeClr val="bg1"/>
          </a:solidFill>
          <a:ln w="19050">
            <a:solidFill>
              <a:srgbClr val="00B05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void </a:t>
            </a:r>
            <a:r>
              <a:rPr lang="en-SG" sz="1200" b="1" dirty="0" err="1">
                <a:solidFill>
                  <a:srgbClr val="00B050"/>
                </a:solidFill>
                <a:latin typeface="Courier New" panose="02070309020205020404" pitchFamily="49" charset="0"/>
                <a:cs typeface="Courier New" panose="02070309020205020404" pitchFamily="49" charset="0"/>
              </a:rPr>
              <a:t>TreeTraversal</a:t>
            </a:r>
            <a:r>
              <a:rPr lang="en-SG" sz="1200" dirty="0">
                <a:solidFill>
                  <a:prstClr val="black"/>
                </a:solidFill>
                <a:latin typeface="Courier New" panose="02070309020205020404" pitchFamily="49" charset="0"/>
                <a:cs typeface="Courier New" panose="02070309020205020404" pitchFamily="49" charset="0"/>
              </a:rPr>
              <a:t>(</a:t>
            </a:r>
            <a:r>
              <a:rPr lang="en-SG" sz="1200" dirty="0" err="1">
                <a:solidFill>
                  <a:prstClr val="black"/>
                </a:solidFill>
                <a:latin typeface="Courier New" panose="02070309020205020404" pitchFamily="49" charset="0"/>
                <a:cs typeface="Courier New" panose="02070309020205020404" pitchFamily="49" charset="0"/>
              </a:rPr>
              <a:t>BTNode</a:t>
            </a:r>
            <a:r>
              <a:rPr lang="en-SG" sz="1200" dirty="0">
                <a:solidFill>
                  <a:prstClr val="black"/>
                </a:solidFill>
                <a:latin typeface="Courier New" panose="02070309020205020404" pitchFamily="49" charset="0"/>
                <a:cs typeface="Courier New" panose="02070309020205020404" pitchFamily="49" charset="0"/>
              </a:rPr>
              <a:t> *cur, int d){</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if(cur == NULL) </a:t>
            </a:r>
            <a:r>
              <a:rPr lang="en-SG" sz="1200" spc="-5" dirty="0">
                <a:latin typeface="Courier New"/>
                <a:cs typeface="Courier New"/>
              </a:rPr>
              <a:t>retur</a:t>
            </a:r>
            <a:r>
              <a:rPr lang="en-SG" sz="1200" dirty="0">
                <a:latin typeface="Courier New"/>
                <a:cs typeface="Courier New"/>
              </a:rPr>
              <a:t>n</a:t>
            </a:r>
            <a:r>
              <a:rPr lang="en-SG" sz="1200" spc="-5" dirty="0">
                <a:latin typeface="Courier New"/>
                <a:cs typeface="Courier New"/>
              </a:rPr>
              <a:t>;</a:t>
            </a:r>
          </a:p>
          <a:p>
            <a:pPr marL="0" indent="0">
              <a:lnSpc>
                <a:spcPct val="100000"/>
              </a:lnSpc>
              <a:spcBef>
                <a:spcPts val="300"/>
              </a:spcBef>
              <a:buNone/>
            </a:pPr>
            <a:r>
              <a:rPr lang="en-SG" sz="1200" spc="-5" dirty="0">
                <a:solidFill>
                  <a:srgbClr val="0070C0"/>
                </a:solidFill>
                <a:latin typeface="Courier New"/>
                <a:cs typeface="Courier New"/>
              </a:rPr>
              <a:t>    </a:t>
            </a:r>
            <a:r>
              <a:rPr lang="en-SG" sz="1200" b="1" spc="-5" dirty="0" err="1">
                <a:solidFill>
                  <a:srgbClr val="0070C0"/>
                </a:solidFill>
                <a:latin typeface="Courier New"/>
                <a:cs typeface="Courier New"/>
              </a:rPr>
              <a:t>TreeTraversal</a:t>
            </a:r>
            <a:r>
              <a:rPr lang="en-SG" sz="1200" b="1" spc="-5" dirty="0">
                <a:solidFill>
                  <a:srgbClr val="0070C0"/>
                </a:solidFill>
                <a:latin typeface="Courier New"/>
                <a:cs typeface="Courier New"/>
              </a:rPr>
              <a:t>(cur-&gt;left, d+1);</a:t>
            </a:r>
            <a:endParaRPr lang="en-SG" sz="1200" b="1" dirty="0">
              <a:solidFill>
                <a:srgbClr val="0070C0"/>
              </a:solidFill>
              <a:latin typeface="Courier New"/>
              <a:cs typeface="Courier New"/>
            </a:endParaRPr>
          </a:p>
          <a:p>
            <a:pPr marL="0" indent="0">
              <a:lnSpc>
                <a:spcPct val="100000"/>
              </a:lnSpc>
              <a:spcBef>
                <a:spcPts val="300"/>
              </a:spcBef>
              <a:buNone/>
            </a:pPr>
            <a:r>
              <a:rPr lang="en-SG" sz="1200" b="1" dirty="0">
                <a:solidFill>
                  <a:srgbClr val="7030A0"/>
                </a:solidFill>
                <a:latin typeface="Courier New"/>
                <a:cs typeface="Courier New"/>
              </a:rPr>
              <a:t>    </a:t>
            </a:r>
            <a:r>
              <a:rPr lang="en-SG" altLang="zh-CN" sz="1200" b="1" spc="-5" dirty="0" err="1">
                <a:solidFill>
                  <a:srgbClr val="7030A0"/>
                </a:solidFill>
                <a:latin typeface="Courier New"/>
                <a:cs typeface="Courier New"/>
              </a:rPr>
              <a:t>TreeTraversal</a:t>
            </a:r>
            <a:r>
              <a:rPr lang="en-SG" sz="1200" b="1" spc="-5" dirty="0">
                <a:solidFill>
                  <a:srgbClr val="7030A0"/>
                </a:solidFill>
                <a:latin typeface="Courier New"/>
                <a:cs typeface="Courier New"/>
              </a:rPr>
              <a:t>(cur-&gt;right, d+1);</a:t>
            </a:r>
            <a:endParaRPr lang="en-SG" sz="1200" b="1" dirty="0">
              <a:solidFill>
                <a:srgbClr val="7030A0"/>
              </a:solidFill>
              <a:latin typeface="Courier New"/>
              <a:cs typeface="Courier New"/>
            </a:endParaRPr>
          </a:p>
          <a:p>
            <a:pPr marL="0" indent="0">
              <a:lnSpc>
                <a:spcPct val="100000"/>
              </a:lnSpc>
              <a:spcBef>
                <a:spcPts val="300"/>
              </a:spcBef>
              <a:buNone/>
            </a:pPr>
            <a:r>
              <a:rPr lang="en-SG" sz="1200" spc="-5" dirty="0">
                <a:latin typeface="Courier New"/>
                <a:cs typeface="Courier New"/>
              </a:rPr>
              <a:t>    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a:t>
            </a:r>
            <a:endParaRPr lang="en-SG" sz="1200" dirty="0">
              <a:latin typeface="Courier New"/>
              <a:cs typeface="Courier New"/>
            </a:endParaRPr>
          </a:p>
          <a:p>
            <a:pPr marL="0" indent="0">
              <a:lnSpc>
                <a:spcPct val="100000"/>
              </a:lnSpc>
              <a:spcBef>
                <a:spcPts val="300"/>
              </a:spcBef>
              <a:buNone/>
            </a:pPr>
            <a:r>
              <a:rPr lang="en-SG" sz="1200" dirty="0">
                <a:latin typeface="Courier New"/>
                <a:cs typeface="Courier New"/>
              </a:rPr>
              <a:t>}</a:t>
            </a:r>
          </a:p>
        </p:txBody>
      </p:sp>
      <p:cxnSp>
        <p:nvCxnSpPr>
          <p:cNvPr id="56" name="Straight Arrow Connector 55">
            <a:extLst>
              <a:ext uri="{FF2B5EF4-FFF2-40B4-BE49-F238E27FC236}">
                <a16:creationId xmlns:a16="http://schemas.microsoft.com/office/drawing/2014/main" id="{B6CCB58E-A894-452F-BEBE-FA61C8F30695}"/>
              </a:ext>
            </a:extLst>
          </p:cNvPr>
          <p:cNvCxnSpPr/>
          <p:nvPr/>
        </p:nvCxnSpPr>
        <p:spPr>
          <a:xfrm flipH="1">
            <a:off x="4008314" y="2264025"/>
            <a:ext cx="625033"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62C0CF4-20F4-4261-B988-4A40AE19CB8F}"/>
              </a:ext>
            </a:extLst>
          </p:cNvPr>
          <p:cNvCxnSpPr>
            <a:cxnSpLocks/>
          </p:cNvCxnSpPr>
          <p:nvPr/>
        </p:nvCxnSpPr>
        <p:spPr>
          <a:xfrm flipH="1">
            <a:off x="1436205" y="1316504"/>
            <a:ext cx="1" cy="81931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60754C73-2261-4B59-90DE-D417E287FDAA}"/>
              </a:ext>
            </a:extLst>
          </p:cNvPr>
          <p:cNvSpPr/>
          <p:nvPr/>
        </p:nvSpPr>
        <p:spPr>
          <a:xfrm>
            <a:off x="3791141" y="3207830"/>
            <a:ext cx="912386" cy="22836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solidFill>
                  <a:srgbClr val="FF0000"/>
                </a:solidFill>
                <a:latin typeface="Courier New" panose="02070309020205020404" pitchFamily="49" charset="0"/>
                <a:cs typeface="Courier New" panose="02070309020205020404" pitchFamily="49" charset="0"/>
              </a:rPr>
              <a:t>d = 1</a:t>
            </a:r>
          </a:p>
        </p:txBody>
      </p:sp>
      <p:sp>
        <p:nvSpPr>
          <p:cNvPr id="60" name="TextBox 59">
            <a:extLst>
              <a:ext uri="{FF2B5EF4-FFF2-40B4-BE49-F238E27FC236}">
                <a16:creationId xmlns:a16="http://schemas.microsoft.com/office/drawing/2014/main" id="{CF5BFFB1-2942-4BD4-AB14-B7B178BD2FDF}"/>
              </a:ext>
            </a:extLst>
          </p:cNvPr>
          <p:cNvSpPr txBox="1"/>
          <p:nvPr/>
        </p:nvSpPr>
        <p:spPr>
          <a:xfrm>
            <a:off x="7185904" y="1188297"/>
            <a:ext cx="186487" cy="307777"/>
          </a:xfrm>
          <a:prstGeom prst="rect">
            <a:avLst/>
          </a:prstGeom>
          <a:noFill/>
        </p:spPr>
        <p:txBody>
          <a:bodyPr wrap="square" rtlCol="0">
            <a:spAutoFit/>
          </a:bodyPr>
          <a:lstStyle/>
          <a:p>
            <a:pPr algn="ctr"/>
            <a:r>
              <a:rPr lang="en-SG" sz="1400" b="1" dirty="0">
                <a:solidFill>
                  <a:srgbClr val="FF0000"/>
                </a:solidFill>
                <a:latin typeface="Courier New" panose="02070309020205020404" pitchFamily="49" charset="0"/>
                <a:cs typeface="Courier New" panose="02070309020205020404" pitchFamily="49" charset="0"/>
              </a:rPr>
              <a:t>0</a:t>
            </a:r>
          </a:p>
        </p:txBody>
      </p:sp>
      <p:sp>
        <p:nvSpPr>
          <p:cNvPr id="63" name="TextBox 62">
            <a:extLst>
              <a:ext uri="{FF2B5EF4-FFF2-40B4-BE49-F238E27FC236}">
                <a16:creationId xmlns:a16="http://schemas.microsoft.com/office/drawing/2014/main" id="{24DAF717-EFF0-472A-997D-1F4C8241A0AA}"/>
              </a:ext>
            </a:extLst>
          </p:cNvPr>
          <p:cNvSpPr txBox="1"/>
          <p:nvPr/>
        </p:nvSpPr>
        <p:spPr>
          <a:xfrm>
            <a:off x="6698294" y="1791192"/>
            <a:ext cx="186487" cy="307777"/>
          </a:xfrm>
          <a:prstGeom prst="rect">
            <a:avLst/>
          </a:prstGeom>
          <a:noFill/>
        </p:spPr>
        <p:txBody>
          <a:bodyPr wrap="square" rtlCol="0">
            <a:spAutoFit/>
          </a:bodyPr>
          <a:lstStyle/>
          <a:p>
            <a:pPr algn="ctr"/>
            <a:r>
              <a:rPr lang="en-SG" sz="1400" b="1" dirty="0">
                <a:solidFill>
                  <a:srgbClr val="FF0000"/>
                </a:solidFill>
                <a:latin typeface="Courier New" panose="02070309020205020404" pitchFamily="49" charset="0"/>
                <a:cs typeface="Courier New" panose="02070309020205020404" pitchFamily="49" charset="0"/>
              </a:rPr>
              <a:t>1</a:t>
            </a:r>
          </a:p>
        </p:txBody>
      </p:sp>
      <p:sp>
        <p:nvSpPr>
          <p:cNvPr id="67" name="Content Placeholder 2">
            <a:extLst>
              <a:ext uri="{FF2B5EF4-FFF2-40B4-BE49-F238E27FC236}">
                <a16:creationId xmlns:a16="http://schemas.microsoft.com/office/drawing/2014/main" id="{D6361EBE-7074-49EA-9B34-CFFB5E80F5AA}"/>
              </a:ext>
            </a:extLst>
          </p:cNvPr>
          <p:cNvSpPr txBox="1">
            <a:spLocks/>
          </p:cNvSpPr>
          <p:nvPr/>
        </p:nvSpPr>
        <p:spPr>
          <a:xfrm>
            <a:off x="345906" y="3584640"/>
            <a:ext cx="4564497" cy="1384439"/>
          </a:xfrm>
          <a:prstGeom prst="rect">
            <a:avLst/>
          </a:prstGeom>
          <a:solidFill>
            <a:schemeClr val="bg1"/>
          </a:solidFill>
          <a:ln w="19050">
            <a:solidFill>
              <a:srgbClr val="0070C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void </a:t>
            </a:r>
            <a:r>
              <a:rPr lang="en-SG" sz="1200" b="1" dirty="0" err="1">
                <a:solidFill>
                  <a:srgbClr val="0070C0"/>
                </a:solidFill>
                <a:latin typeface="Courier New" panose="02070309020205020404" pitchFamily="49" charset="0"/>
                <a:cs typeface="Courier New" panose="02070309020205020404" pitchFamily="49" charset="0"/>
              </a:rPr>
              <a:t>TreeTraversal</a:t>
            </a:r>
            <a:r>
              <a:rPr lang="en-SG" sz="1200" dirty="0">
                <a:solidFill>
                  <a:prstClr val="black"/>
                </a:solidFill>
                <a:latin typeface="Courier New" panose="02070309020205020404" pitchFamily="49" charset="0"/>
                <a:cs typeface="Courier New" panose="02070309020205020404" pitchFamily="49" charset="0"/>
              </a:rPr>
              <a:t>(</a:t>
            </a:r>
            <a:r>
              <a:rPr lang="en-SG" sz="1200" dirty="0" err="1">
                <a:solidFill>
                  <a:prstClr val="black"/>
                </a:solidFill>
                <a:latin typeface="Courier New" panose="02070309020205020404" pitchFamily="49" charset="0"/>
                <a:cs typeface="Courier New" panose="02070309020205020404" pitchFamily="49" charset="0"/>
              </a:rPr>
              <a:t>BTNode</a:t>
            </a:r>
            <a:r>
              <a:rPr lang="en-SG" sz="1200" dirty="0">
                <a:solidFill>
                  <a:prstClr val="black"/>
                </a:solidFill>
                <a:latin typeface="Courier New" panose="02070309020205020404" pitchFamily="49" charset="0"/>
                <a:cs typeface="Courier New" panose="02070309020205020404" pitchFamily="49" charset="0"/>
              </a:rPr>
              <a:t> *cur, int d){</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if(cur == NULL) </a:t>
            </a:r>
            <a:r>
              <a:rPr lang="en-SG" sz="1200" spc="-5" dirty="0">
                <a:latin typeface="Courier New"/>
                <a:cs typeface="Courier New"/>
              </a:rPr>
              <a:t>retur</a:t>
            </a:r>
            <a:r>
              <a:rPr lang="en-SG" sz="1200" dirty="0">
                <a:latin typeface="Courier New"/>
                <a:cs typeface="Courier New"/>
              </a:rPr>
              <a:t>n</a:t>
            </a:r>
            <a:r>
              <a:rPr lang="en-SG" sz="1200" spc="-5" dirty="0">
                <a:latin typeface="Courier New"/>
                <a:cs typeface="Courier New"/>
              </a:rPr>
              <a:t>;</a:t>
            </a:r>
          </a:p>
          <a:p>
            <a:pPr marL="0" indent="0">
              <a:lnSpc>
                <a:spcPct val="100000"/>
              </a:lnSpc>
              <a:spcBef>
                <a:spcPts val="300"/>
              </a:spcBef>
              <a:buNone/>
            </a:pPr>
            <a:r>
              <a:rPr lang="en-SG" sz="1200" spc="-5" dirty="0">
                <a:solidFill>
                  <a:srgbClr val="0070C0"/>
                </a:solidFill>
                <a:latin typeface="Courier New"/>
                <a:cs typeface="Courier New"/>
              </a:rPr>
              <a:t>    </a:t>
            </a:r>
            <a:r>
              <a:rPr lang="en-SG" sz="1200" b="1" spc="-5" dirty="0" err="1">
                <a:latin typeface="Courier New"/>
                <a:cs typeface="Courier New"/>
              </a:rPr>
              <a:t>TreeTraversal</a:t>
            </a:r>
            <a:r>
              <a:rPr lang="en-SG" sz="1200" b="1" spc="-5" dirty="0">
                <a:latin typeface="Courier New"/>
                <a:cs typeface="Courier New"/>
              </a:rPr>
              <a:t>(cur-&gt;left, d+1);</a:t>
            </a:r>
            <a:endParaRPr lang="en-SG" sz="1200" b="1" dirty="0">
              <a:latin typeface="Courier New"/>
              <a:cs typeface="Courier New"/>
            </a:endParaRPr>
          </a:p>
          <a:p>
            <a:pPr marL="0" indent="0">
              <a:lnSpc>
                <a:spcPct val="100000"/>
              </a:lnSpc>
              <a:spcBef>
                <a:spcPts val="300"/>
              </a:spcBef>
              <a:buNone/>
            </a:pPr>
            <a:r>
              <a:rPr lang="en-SG" sz="1200" b="1" dirty="0">
                <a:latin typeface="Courier New"/>
                <a:cs typeface="Courier New"/>
              </a:rPr>
              <a:t>    </a:t>
            </a:r>
            <a:r>
              <a:rPr lang="en-SG" altLang="zh-CN" sz="1200" b="1" spc="-5" dirty="0" err="1">
                <a:latin typeface="Courier New"/>
                <a:cs typeface="Courier New"/>
              </a:rPr>
              <a:t>TreeTraversal</a:t>
            </a:r>
            <a:r>
              <a:rPr lang="en-SG" sz="1200" b="1" spc="-5" dirty="0">
                <a:latin typeface="Courier New"/>
                <a:cs typeface="Courier New"/>
              </a:rPr>
              <a:t>(cur-&gt;right, d+1);</a:t>
            </a:r>
            <a:endParaRPr lang="en-SG" sz="1200" b="1" dirty="0">
              <a:latin typeface="Courier New"/>
              <a:cs typeface="Courier New"/>
            </a:endParaRPr>
          </a:p>
          <a:p>
            <a:pPr marL="0" indent="0">
              <a:lnSpc>
                <a:spcPct val="100000"/>
              </a:lnSpc>
              <a:spcBef>
                <a:spcPts val="300"/>
              </a:spcBef>
              <a:buNone/>
            </a:pPr>
            <a:r>
              <a:rPr lang="en-SG" sz="1200" spc="-5" dirty="0">
                <a:latin typeface="Courier New"/>
                <a:cs typeface="Courier New"/>
              </a:rPr>
              <a:t>    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a:t>
            </a:r>
            <a:endParaRPr lang="en-SG" sz="1200" dirty="0">
              <a:latin typeface="Courier New"/>
              <a:cs typeface="Courier New"/>
            </a:endParaRPr>
          </a:p>
          <a:p>
            <a:pPr marL="0" indent="0">
              <a:lnSpc>
                <a:spcPct val="100000"/>
              </a:lnSpc>
              <a:spcBef>
                <a:spcPts val="300"/>
              </a:spcBef>
              <a:buNone/>
            </a:pPr>
            <a:r>
              <a:rPr lang="en-SG" sz="1200" dirty="0">
                <a:latin typeface="Courier New"/>
                <a:cs typeface="Courier New"/>
              </a:rPr>
              <a:t>}</a:t>
            </a:r>
          </a:p>
        </p:txBody>
      </p:sp>
      <p:cxnSp>
        <p:nvCxnSpPr>
          <p:cNvPr id="72" name="Straight Arrow Connector 71">
            <a:extLst>
              <a:ext uri="{FF2B5EF4-FFF2-40B4-BE49-F238E27FC236}">
                <a16:creationId xmlns:a16="http://schemas.microsoft.com/office/drawing/2014/main" id="{D6C2F4AD-F3A5-4BB1-941C-EE5153B795CC}"/>
              </a:ext>
            </a:extLst>
          </p:cNvPr>
          <p:cNvCxnSpPr>
            <a:cxnSpLocks/>
          </p:cNvCxnSpPr>
          <p:nvPr/>
        </p:nvCxnSpPr>
        <p:spPr>
          <a:xfrm flipH="1">
            <a:off x="1583525" y="2779577"/>
            <a:ext cx="1" cy="81931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3324C6DD-805D-4AF4-88CC-159A7E380AAA}"/>
              </a:ext>
            </a:extLst>
          </p:cNvPr>
          <p:cNvSpPr/>
          <p:nvPr/>
        </p:nvSpPr>
        <p:spPr>
          <a:xfrm>
            <a:off x="3958781" y="4681030"/>
            <a:ext cx="912386" cy="22836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solidFill>
                  <a:srgbClr val="FF0000"/>
                </a:solidFill>
                <a:latin typeface="Courier New" panose="02070309020205020404" pitchFamily="49" charset="0"/>
                <a:cs typeface="Courier New" panose="02070309020205020404" pitchFamily="49" charset="0"/>
              </a:rPr>
              <a:t>d = 2</a:t>
            </a:r>
          </a:p>
        </p:txBody>
      </p:sp>
      <p:cxnSp>
        <p:nvCxnSpPr>
          <p:cNvPr id="76" name="Straight Arrow Connector 75">
            <a:extLst>
              <a:ext uri="{FF2B5EF4-FFF2-40B4-BE49-F238E27FC236}">
                <a16:creationId xmlns:a16="http://schemas.microsoft.com/office/drawing/2014/main" id="{C89EB8DA-0122-4794-BC42-F71D07B9525A}"/>
              </a:ext>
            </a:extLst>
          </p:cNvPr>
          <p:cNvCxnSpPr/>
          <p:nvPr/>
        </p:nvCxnSpPr>
        <p:spPr>
          <a:xfrm flipH="1">
            <a:off x="4171261" y="3727065"/>
            <a:ext cx="625033"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436FD967-9BA3-4274-AB24-99E8DC0411D6}"/>
              </a:ext>
            </a:extLst>
          </p:cNvPr>
          <p:cNvSpPr txBox="1"/>
          <p:nvPr/>
        </p:nvSpPr>
        <p:spPr>
          <a:xfrm>
            <a:off x="6191149" y="2362478"/>
            <a:ext cx="186487" cy="307777"/>
          </a:xfrm>
          <a:prstGeom prst="rect">
            <a:avLst/>
          </a:prstGeom>
          <a:noFill/>
        </p:spPr>
        <p:txBody>
          <a:bodyPr wrap="square" rtlCol="0">
            <a:spAutoFit/>
          </a:bodyPr>
          <a:lstStyle/>
          <a:p>
            <a:pPr algn="ctr"/>
            <a:r>
              <a:rPr lang="en-SG" sz="1400" b="1" dirty="0">
                <a:solidFill>
                  <a:srgbClr val="FF0000"/>
                </a:solidFill>
                <a:latin typeface="Courier New" panose="02070309020205020404" pitchFamily="49" charset="0"/>
                <a:cs typeface="Courier New" panose="02070309020205020404" pitchFamily="49" charset="0"/>
              </a:rPr>
              <a:t>2</a:t>
            </a:r>
          </a:p>
        </p:txBody>
      </p:sp>
      <p:sp>
        <p:nvSpPr>
          <p:cNvPr id="78" name="TextBox 77">
            <a:extLst>
              <a:ext uri="{FF2B5EF4-FFF2-40B4-BE49-F238E27FC236}">
                <a16:creationId xmlns:a16="http://schemas.microsoft.com/office/drawing/2014/main" id="{511A9A8C-49D6-4280-AC43-44AC50A70ED0}"/>
              </a:ext>
            </a:extLst>
          </p:cNvPr>
          <p:cNvSpPr txBox="1"/>
          <p:nvPr/>
        </p:nvSpPr>
        <p:spPr>
          <a:xfrm>
            <a:off x="4931156" y="4046026"/>
            <a:ext cx="2005906" cy="461665"/>
          </a:xfrm>
          <a:prstGeom prst="rect">
            <a:avLst/>
          </a:prstGeom>
          <a:solidFill>
            <a:schemeClr val="bg1"/>
          </a:solidFill>
        </p:spPr>
        <p:txBody>
          <a:bodyPr wrap="square">
            <a:spAutoFit/>
          </a:bodyPr>
          <a:lstStyle/>
          <a:p>
            <a:r>
              <a:rPr lang="en-SG" altLang="zh-CN" sz="1200" b="1" spc="-5" dirty="0">
                <a:solidFill>
                  <a:srgbClr val="FF0000"/>
                </a:solidFill>
                <a:latin typeface="Courier New"/>
                <a:cs typeface="Courier New"/>
              </a:rPr>
              <a:t>cur-&gt;left is null</a:t>
            </a:r>
          </a:p>
          <a:p>
            <a:r>
              <a:rPr lang="en-SG" sz="1200" b="1" spc="-5" dirty="0">
                <a:solidFill>
                  <a:srgbClr val="FF0000"/>
                </a:solidFill>
                <a:latin typeface="Courier New"/>
                <a:cs typeface="Courier New"/>
              </a:rPr>
              <a:t>return</a:t>
            </a:r>
            <a:endParaRPr lang="en-SG" sz="1200" b="1" dirty="0">
              <a:solidFill>
                <a:srgbClr val="FF0000"/>
              </a:solidFill>
            </a:endParaRPr>
          </a:p>
        </p:txBody>
      </p:sp>
      <p:sp>
        <p:nvSpPr>
          <p:cNvPr id="79" name="TextBox 78">
            <a:extLst>
              <a:ext uri="{FF2B5EF4-FFF2-40B4-BE49-F238E27FC236}">
                <a16:creationId xmlns:a16="http://schemas.microsoft.com/office/drawing/2014/main" id="{D1016CE2-4AA7-4068-9F69-CF83C2820756}"/>
              </a:ext>
            </a:extLst>
          </p:cNvPr>
          <p:cNvSpPr txBox="1"/>
          <p:nvPr/>
        </p:nvSpPr>
        <p:spPr>
          <a:xfrm>
            <a:off x="4931156" y="4046025"/>
            <a:ext cx="2005906" cy="461665"/>
          </a:xfrm>
          <a:prstGeom prst="rect">
            <a:avLst/>
          </a:prstGeom>
          <a:solidFill>
            <a:schemeClr val="bg1"/>
          </a:solidFill>
        </p:spPr>
        <p:txBody>
          <a:bodyPr wrap="square">
            <a:spAutoFit/>
          </a:bodyPr>
          <a:lstStyle/>
          <a:p>
            <a:r>
              <a:rPr lang="en-SG" altLang="zh-CN" sz="1200" b="1" spc="-5" dirty="0">
                <a:solidFill>
                  <a:srgbClr val="FF0000"/>
                </a:solidFill>
                <a:latin typeface="Courier New"/>
                <a:cs typeface="Courier New"/>
              </a:rPr>
              <a:t>cur-&gt;right is null</a:t>
            </a:r>
          </a:p>
          <a:p>
            <a:r>
              <a:rPr lang="en-SG" sz="1200" b="1" spc="-5" dirty="0">
                <a:solidFill>
                  <a:srgbClr val="FF0000"/>
                </a:solidFill>
                <a:latin typeface="Courier New"/>
                <a:cs typeface="Courier New"/>
              </a:rPr>
              <a:t>return</a:t>
            </a:r>
            <a:endParaRPr lang="en-SG" sz="1200" b="1" dirty="0">
              <a:solidFill>
                <a:srgbClr val="FF0000"/>
              </a:solidFill>
            </a:endParaRPr>
          </a:p>
        </p:txBody>
      </p:sp>
      <p:cxnSp>
        <p:nvCxnSpPr>
          <p:cNvPr id="90" name="Connector: Elbow 89">
            <a:extLst>
              <a:ext uri="{FF2B5EF4-FFF2-40B4-BE49-F238E27FC236}">
                <a16:creationId xmlns:a16="http://schemas.microsoft.com/office/drawing/2014/main" id="{B815021A-6EBC-4A15-8380-D06DAFE86440}"/>
              </a:ext>
            </a:extLst>
          </p:cNvPr>
          <p:cNvCxnSpPr>
            <a:cxnSpLocks/>
            <a:stCxn id="67" idx="3"/>
            <a:endCxn id="55" idx="3"/>
          </p:cNvCxnSpPr>
          <p:nvPr/>
        </p:nvCxnSpPr>
        <p:spPr>
          <a:xfrm flipH="1" flipV="1">
            <a:off x="4763083" y="2813787"/>
            <a:ext cx="147320" cy="1463073"/>
          </a:xfrm>
          <a:prstGeom prst="bentConnector3">
            <a:avLst>
              <a:gd name="adj1" fmla="val -15517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4" name="Content Placeholder 2">
            <a:extLst>
              <a:ext uri="{FF2B5EF4-FFF2-40B4-BE49-F238E27FC236}">
                <a16:creationId xmlns:a16="http://schemas.microsoft.com/office/drawing/2014/main" id="{7067D4DE-6BC2-4B7F-B75E-27275B28B367}"/>
              </a:ext>
            </a:extLst>
          </p:cNvPr>
          <p:cNvSpPr txBox="1">
            <a:spLocks/>
          </p:cNvSpPr>
          <p:nvPr/>
        </p:nvSpPr>
        <p:spPr>
          <a:xfrm>
            <a:off x="345906" y="3584640"/>
            <a:ext cx="4564497" cy="1384439"/>
          </a:xfrm>
          <a:prstGeom prst="rect">
            <a:avLst/>
          </a:prstGeom>
          <a:solidFill>
            <a:schemeClr val="bg1"/>
          </a:solidFill>
          <a:ln w="19050">
            <a:solidFill>
              <a:srgbClr val="7030A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void </a:t>
            </a:r>
            <a:r>
              <a:rPr lang="en-SG" sz="1200" b="1" dirty="0" err="1">
                <a:solidFill>
                  <a:srgbClr val="7030A0"/>
                </a:solidFill>
                <a:latin typeface="Courier New" panose="02070309020205020404" pitchFamily="49" charset="0"/>
                <a:cs typeface="Courier New" panose="02070309020205020404" pitchFamily="49" charset="0"/>
              </a:rPr>
              <a:t>TreeTraversal</a:t>
            </a:r>
            <a:r>
              <a:rPr lang="en-SG" sz="1200" dirty="0">
                <a:solidFill>
                  <a:prstClr val="black"/>
                </a:solidFill>
                <a:latin typeface="Courier New" panose="02070309020205020404" pitchFamily="49" charset="0"/>
                <a:cs typeface="Courier New" panose="02070309020205020404" pitchFamily="49" charset="0"/>
              </a:rPr>
              <a:t>(</a:t>
            </a:r>
            <a:r>
              <a:rPr lang="en-SG" sz="1200" dirty="0" err="1">
                <a:solidFill>
                  <a:prstClr val="black"/>
                </a:solidFill>
                <a:latin typeface="Courier New" panose="02070309020205020404" pitchFamily="49" charset="0"/>
                <a:cs typeface="Courier New" panose="02070309020205020404" pitchFamily="49" charset="0"/>
              </a:rPr>
              <a:t>BTNode</a:t>
            </a:r>
            <a:r>
              <a:rPr lang="en-SG" sz="1200" dirty="0">
                <a:solidFill>
                  <a:prstClr val="black"/>
                </a:solidFill>
                <a:latin typeface="Courier New" panose="02070309020205020404" pitchFamily="49" charset="0"/>
                <a:cs typeface="Courier New" panose="02070309020205020404" pitchFamily="49" charset="0"/>
              </a:rPr>
              <a:t> *cur, int d){</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if(cur == NULL) </a:t>
            </a:r>
            <a:r>
              <a:rPr lang="en-SG" sz="1200" spc="-5" dirty="0">
                <a:latin typeface="Courier New"/>
                <a:cs typeface="Courier New"/>
              </a:rPr>
              <a:t>retur</a:t>
            </a:r>
            <a:r>
              <a:rPr lang="en-SG" sz="1200" dirty="0">
                <a:latin typeface="Courier New"/>
                <a:cs typeface="Courier New"/>
              </a:rPr>
              <a:t>n</a:t>
            </a:r>
            <a:r>
              <a:rPr lang="en-SG" sz="1200" spc="-5" dirty="0">
                <a:latin typeface="Courier New"/>
                <a:cs typeface="Courier New"/>
              </a:rPr>
              <a:t>;</a:t>
            </a:r>
          </a:p>
          <a:p>
            <a:pPr marL="0" indent="0">
              <a:lnSpc>
                <a:spcPct val="100000"/>
              </a:lnSpc>
              <a:spcBef>
                <a:spcPts val="300"/>
              </a:spcBef>
              <a:buNone/>
            </a:pPr>
            <a:r>
              <a:rPr lang="en-SG" sz="1200" spc="-5" dirty="0">
                <a:solidFill>
                  <a:srgbClr val="0070C0"/>
                </a:solidFill>
                <a:latin typeface="Courier New"/>
                <a:cs typeface="Courier New"/>
              </a:rPr>
              <a:t>    </a:t>
            </a:r>
            <a:r>
              <a:rPr lang="en-SG" sz="1200" b="1" spc="-5" dirty="0" err="1">
                <a:latin typeface="Courier New"/>
                <a:cs typeface="Courier New"/>
              </a:rPr>
              <a:t>TreeTraversal</a:t>
            </a:r>
            <a:r>
              <a:rPr lang="en-SG" sz="1200" b="1" spc="-5" dirty="0">
                <a:latin typeface="Courier New"/>
                <a:cs typeface="Courier New"/>
              </a:rPr>
              <a:t>(cur-&gt;left, d+1);</a:t>
            </a:r>
            <a:endParaRPr lang="en-SG" sz="1200" b="1" dirty="0">
              <a:latin typeface="Courier New"/>
              <a:cs typeface="Courier New"/>
            </a:endParaRPr>
          </a:p>
          <a:p>
            <a:pPr marL="0" indent="0">
              <a:lnSpc>
                <a:spcPct val="100000"/>
              </a:lnSpc>
              <a:spcBef>
                <a:spcPts val="300"/>
              </a:spcBef>
              <a:buNone/>
            </a:pPr>
            <a:r>
              <a:rPr lang="en-SG" sz="1200" b="1" dirty="0">
                <a:latin typeface="Courier New"/>
                <a:cs typeface="Courier New"/>
              </a:rPr>
              <a:t>    </a:t>
            </a:r>
            <a:r>
              <a:rPr lang="en-SG" altLang="zh-CN" sz="1200" b="1" spc="-5" dirty="0" err="1">
                <a:latin typeface="Courier New"/>
                <a:cs typeface="Courier New"/>
              </a:rPr>
              <a:t>TreeTraversal</a:t>
            </a:r>
            <a:r>
              <a:rPr lang="en-SG" sz="1200" b="1" spc="-5" dirty="0">
                <a:latin typeface="Courier New"/>
                <a:cs typeface="Courier New"/>
              </a:rPr>
              <a:t>(cur-&gt;right, d+1);</a:t>
            </a:r>
            <a:endParaRPr lang="en-SG" sz="1200" b="1" dirty="0">
              <a:latin typeface="Courier New"/>
              <a:cs typeface="Courier New"/>
            </a:endParaRPr>
          </a:p>
          <a:p>
            <a:pPr marL="0" indent="0">
              <a:lnSpc>
                <a:spcPct val="100000"/>
              </a:lnSpc>
              <a:spcBef>
                <a:spcPts val="300"/>
              </a:spcBef>
              <a:buNone/>
            </a:pPr>
            <a:r>
              <a:rPr lang="en-SG" sz="1200" spc="-5" dirty="0">
                <a:latin typeface="Courier New"/>
                <a:cs typeface="Courier New"/>
              </a:rPr>
              <a:t>    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a:t>
            </a:r>
            <a:endParaRPr lang="en-SG" sz="1200" dirty="0">
              <a:latin typeface="Courier New"/>
              <a:cs typeface="Courier New"/>
            </a:endParaRPr>
          </a:p>
          <a:p>
            <a:pPr marL="0" indent="0">
              <a:lnSpc>
                <a:spcPct val="100000"/>
              </a:lnSpc>
              <a:spcBef>
                <a:spcPts val="300"/>
              </a:spcBef>
              <a:buNone/>
            </a:pPr>
            <a:r>
              <a:rPr lang="en-SG" sz="1200" dirty="0">
                <a:latin typeface="Courier New"/>
                <a:cs typeface="Courier New"/>
              </a:rPr>
              <a:t>}</a:t>
            </a:r>
          </a:p>
        </p:txBody>
      </p:sp>
      <p:cxnSp>
        <p:nvCxnSpPr>
          <p:cNvPr id="95" name="Straight Arrow Connector 94">
            <a:extLst>
              <a:ext uri="{FF2B5EF4-FFF2-40B4-BE49-F238E27FC236}">
                <a16:creationId xmlns:a16="http://schemas.microsoft.com/office/drawing/2014/main" id="{5FC26999-D24E-4A63-9474-779F7037517D}"/>
              </a:ext>
            </a:extLst>
          </p:cNvPr>
          <p:cNvCxnSpPr>
            <a:cxnSpLocks/>
          </p:cNvCxnSpPr>
          <p:nvPr/>
        </p:nvCxnSpPr>
        <p:spPr>
          <a:xfrm>
            <a:off x="1579617" y="3017520"/>
            <a:ext cx="3909" cy="58137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CED6EA22-D2EE-4600-8305-E0BD5F755545}"/>
              </a:ext>
            </a:extLst>
          </p:cNvPr>
          <p:cNvSpPr/>
          <p:nvPr/>
        </p:nvSpPr>
        <p:spPr>
          <a:xfrm>
            <a:off x="3958781" y="4681030"/>
            <a:ext cx="912386" cy="22836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solidFill>
                  <a:srgbClr val="FF0000"/>
                </a:solidFill>
                <a:latin typeface="Courier New" panose="02070309020205020404" pitchFamily="49" charset="0"/>
                <a:cs typeface="Courier New" panose="02070309020205020404" pitchFamily="49" charset="0"/>
              </a:rPr>
              <a:t>d = 2</a:t>
            </a:r>
          </a:p>
        </p:txBody>
      </p:sp>
      <p:cxnSp>
        <p:nvCxnSpPr>
          <p:cNvPr id="97" name="Straight Arrow Connector 96">
            <a:extLst>
              <a:ext uri="{FF2B5EF4-FFF2-40B4-BE49-F238E27FC236}">
                <a16:creationId xmlns:a16="http://schemas.microsoft.com/office/drawing/2014/main" id="{78953E4D-372F-4D2F-A13B-A6B470F68F23}"/>
              </a:ext>
            </a:extLst>
          </p:cNvPr>
          <p:cNvCxnSpPr/>
          <p:nvPr/>
        </p:nvCxnSpPr>
        <p:spPr>
          <a:xfrm flipH="1">
            <a:off x="4171261" y="3727065"/>
            <a:ext cx="625033"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180DBD35-37EC-4D5F-871D-0E7F7A428C6C}"/>
              </a:ext>
            </a:extLst>
          </p:cNvPr>
          <p:cNvSpPr txBox="1"/>
          <p:nvPr/>
        </p:nvSpPr>
        <p:spPr>
          <a:xfrm>
            <a:off x="4931156" y="4046026"/>
            <a:ext cx="2005906" cy="461665"/>
          </a:xfrm>
          <a:prstGeom prst="rect">
            <a:avLst/>
          </a:prstGeom>
          <a:solidFill>
            <a:schemeClr val="bg1"/>
          </a:solidFill>
        </p:spPr>
        <p:txBody>
          <a:bodyPr wrap="square">
            <a:spAutoFit/>
          </a:bodyPr>
          <a:lstStyle/>
          <a:p>
            <a:r>
              <a:rPr lang="en-SG" altLang="zh-CN" sz="1200" b="1" spc="-5" dirty="0">
                <a:solidFill>
                  <a:srgbClr val="FF0000"/>
                </a:solidFill>
                <a:latin typeface="Courier New"/>
                <a:cs typeface="Courier New"/>
              </a:rPr>
              <a:t>cur-&gt;left is null</a:t>
            </a:r>
          </a:p>
          <a:p>
            <a:r>
              <a:rPr lang="en-SG" sz="1200" b="1" spc="-5" dirty="0">
                <a:solidFill>
                  <a:srgbClr val="FF0000"/>
                </a:solidFill>
                <a:latin typeface="Courier New"/>
                <a:cs typeface="Courier New"/>
              </a:rPr>
              <a:t>return</a:t>
            </a:r>
            <a:endParaRPr lang="en-SG" sz="1200" b="1" dirty="0">
              <a:solidFill>
                <a:srgbClr val="FF0000"/>
              </a:solidFill>
            </a:endParaRPr>
          </a:p>
        </p:txBody>
      </p:sp>
      <p:sp>
        <p:nvSpPr>
          <p:cNvPr id="99" name="TextBox 98">
            <a:extLst>
              <a:ext uri="{FF2B5EF4-FFF2-40B4-BE49-F238E27FC236}">
                <a16:creationId xmlns:a16="http://schemas.microsoft.com/office/drawing/2014/main" id="{808255D8-7092-4BA6-9744-ACFA6377BD3C}"/>
              </a:ext>
            </a:extLst>
          </p:cNvPr>
          <p:cNvSpPr txBox="1"/>
          <p:nvPr/>
        </p:nvSpPr>
        <p:spPr>
          <a:xfrm>
            <a:off x="4931156" y="4046025"/>
            <a:ext cx="2005906" cy="461665"/>
          </a:xfrm>
          <a:prstGeom prst="rect">
            <a:avLst/>
          </a:prstGeom>
          <a:solidFill>
            <a:schemeClr val="bg1"/>
          </a:solidFill>
        </p:spPr>
        <p:txBody>
          <a:bodyPr wrap="square">
            <a:spAutoFit/>
          </a:bodyPr>
          <a:lstStyle/>
          <a:p>
            <a:r>
              <a:rPr lang="en-SG" altLang="zh-CN" sz="1200" b="1" spc="-5" dirty="0">
                <a:solidFill>
                  <a:srgbClr val="FF0000"/>
                </a:solidFill>
                <a:latin typeface="Courier New"/>
                <a:cs typeface="Courier New"/>
              </a:rPr>
              <a:t>cur-&gt;right is null</a:t>
            </a:r>
          </a:p>
          <a:p>
            <a:r>
              <a:rPr lang="en-SG" sz="1200" b="1" spc="-5" dirty="0">
                <a:solidFill>
                  <a:srgbClr val="FF0000"/>
                </a:solidFill>
                <a:latin typeface="Courier New"/>
                <a:cs typeface="Courier New"/>
              </a:rPr>
              <a:t>return</a:t>
            </a:r>
            <a:endParaRPr lang="en-SG" sz="1200" b="1" dirty="0">
              <a:solidFill>
                <a:srgbClr val="FF0000"/>
              </a:solidFill>
            </a:endParaRPr>
          </a:p>
        </p:txBody>
      </p:sp>
      <p:cxnSp>
        <p:nvCxnSpPr>
          <p:cNvPr id="100" name="Connector: Elbow 99">
            <a:extLst>
              <a:ext uri="{FF2B5EF4-FFF2-40B4-BE49-F238E27FC236}">
                <a16:creationId xmlns:a16="http://schemas.microsoft.com/office/drawing/2014/main" id="{CBDB60D9-7BC6-48DA-A4FB-9E2E92DE8546}"/>
              </a:ext>
            </a:extLst>
          </p:cNvPr>
          <p:cNvCxnSpPr>
            <a:cxnSpLocks/>
            <a:stCxn id="94" idx="3"/>
          </p:cNvCxnSpPr>
          <p:nvPr/>
        </p:nvCxnSpPr>
        <p:spPr>
          <a:xfrm flipH="1" flipV="1">
            <a:off x="4763083" y="2813787"/>
            <a:ext cx="147320" cy="1463073"/>
          </a:xfrm>
          <a:prstGeom prst="bentConnector3">
            <a:avLst>
              <a:gd name="adj1" fmla="val -15517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1E97C7C7-16F5-44C1-BADA-DDCD1375A560}"/>
              </a:ext>
            </a:extLst>
          </p:cNvPr>
          <p:cNvSpPr txBox="1"/>
          <p:nvPr/>
        </p:nvSpPr>
        <p:spPr>
          <a:xfrm>
            <a:off x="7162740" y="2371159"/>
            <a:ext cx="186487" cy="307777"/>
          </a:xfrm>
          <a:prstGeom prst="rect">
            <a:avLst/>
          </a:prstGeom>
          <a:noFill/>
        </p:spPr>
        <p:txBody>
          <a:bodyPr wrap="square" rtlCol="0">
            <a:spAutoFit/>
          </a:bodyPr>
          <a:lstStyle/>
          <a:p>
            <a:pPr algn="ctr"/>
            <a:r>
              <a:rPr lang="en-SG" sz="1400" b="1" dirty="0">
                <a:solidFill>
                  <a:srgbClr val="FF0000"/>
                </a:solidFill>
                <a:latin typeface="Courier New" panose="02070309020205020404" pitchFamily="49" charset="0"/>
                <a:cs typeface="Courier New" panose="02070309020205020404" pitchFamily="49" charset="0"/>
              </a:rPr>
              <a:t>2</a:t>
            </a:r>
          </a:p>
        </p:txBody>
      </p:sp>
    </p:spTree>
    <p:extLst>
      <p:ext uri="{BB962C8B-B14F-4D97-AF65-F5344CB8AC3E}">
        <p14:creationId xmlns:p14="http://schemas.microsoft.com/office/powerpoint/2010/main" val="27956195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 presetClass="emph" presetSubtype="2" fill="hold" nodeType="withEffect">
                                  <p:stCondLst>
                                    <p:cond delay="0"/>
                                  </p:stCondLst>
                                  <p:childTnLst>
                                    <p:animClr clrSpc="rgb" dir="cw">
                                      <p:cBhvr>
                                        <p:cTn id="9" dur="500" fill="hold"/>
                                        <p:tgtEl>
                                          <p:spTgt spid="5"/>
                                        </p:tgtEl>
                                        <p:attrNameLst>
                                          <p:attrName>fillcolor</p:attrName>
                                        </p:attrNameLst>
                                      </p:cBhvr>
                                      <p:to>
                                        <a:srgbClr val="C00000"/>
                                      </p:to>
                                    </p:animClr>
                                    <p:set>
                                      <p:cBhvr>
                                        <p:cTn id="10" dur="500" fill="hold"/>
                                        <p:tgtEl>
                                          <p:spTgt spid="5"/>
                                        </p:tgtEl>
                                        <p:attrNameLst>
                                          <p:attrName>fill.type</p:attrName>
                                        </p:attrNameLst>
                                      </p:cBhvr>
                                      <p:to>
                                        <p:strVal val="solid"/>
                                      </p:to>
                                    </p:set>
                                    <p:set>
                                      <p:cBhvr>
                                        <p:cTn id="11" dur="500" fill="hold"/>
                                        <p:tgtEl>
                                          <p:spTgt spid="5"/>
                                        </p:tgtEl>
                                        <p:attrNameLst>
                                          <p:attrName>fill.on</p:attrName>
                                        </p:attrNameLst>
                                      </p:cBhvr>
                                      <p:to>
                                        <p:strVal val="true"/>
                                      </p:to>
                                    </p:set>
                                  </p:childTnLst>
                                </p:cTn>
                              </p:par>
                              <p:par>
                                <p:cTn id="12" presetID="10" presetClass="entr" presetSubtype="0" fill="hold" grpId="0" nodeType="withEffect">
                                  <p:stCondLst>
                                    <p:cond delay="0"/>
                                  </p:stCondLst>
                                  <p:childTnLst>
                                    <p:set>
                                      <p:cBhvr>
                                        <p:cTn id="13" dur="1" fill="hold">
                                          <p:stCondLst>
                                            <p:cond delay="0"/>
                                          </p:stCondLst>
                                        </p:cTn>
                                        <p:tgtEl>
                                          <p:spTgt spid="60"/>
                                        </p:tgtEl>
                                        <p:attrNameLst>
                                          <p:attrName>style.visibility</p:attrName>
                                        </p:attrNameLst>
                                      </p:cBhvr>
                                      <p:to>
                                        <p:strVal val="visible"/>
                                      </p:to>
                                    </p:set>
                                    <p:animEffect transition="in" filter="fade">
                                      <p:cBhvr>
                                        <p:cTn id="14" dur="500"/>
                                        <p:tgtEl>
                                          <p:spTgt spid="60"/>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1.38889E-6 1.85185E-6 L -0.04323 0.0625 " pathEditMode="relative" rAng="0" ptsTypes="AA">
                                      <p:cBhvr>
                                        <p:cTn id="18" dur="500" fill="hold"/>
                                        <p:tgtEl>
                                          <p:spTgt spid="27"/>
                                        </p:tgtEl>
                                        <p:attrNameLst>
                                          <p:attrName>ppt_x</p:attrName>
                                          <p:attrName>ppt_y</p:attrName>
                                        </p:attrNameLst>
                                      </p:cBhvr>
                                      <p:rCtr x="-2170" y="3125"/>
                                    </p:animMotion>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fade">
                                      <p:cBhvr>
                                        <p:cTn id="26" dur="500"/>
                                        <p:tgtEl>
                                          <p:spTgt spid="5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fade">
                                      <p:cBhvr>
                                        <p:cTn id="29" dur="500"/>
                                        <p:tgtEl>
                                          <p:spTgt spid="5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fade">
                                      <p:cBhvr>
                                        <p:cTn id="34" dur="500"/>
                                        <p:tgtEl>
                                          <p:spTgt spid="56"/>
                                        </p:tgtEl>
                                      </p:cBhvr>
                                    </p:animEffect>
                                  </p:childTnLst>
                                </p:cTn>
                              </p:par>
                              <p:par>
                                <p:cTn id="35" presetID="1" presetClass="emph" presetSubtype="2" fill="hold" nodeType="withEffect">
                                  <p:stCondLst>
                                    <p:cond delay="0"/>
                                  </p:stCondLst>
                                  <p:childTnLst>
                                    <p:animClr clrSpc="rgb" dir="cw">
                                      <p:cBhvr>
                                        <p:cTn id="36" dur="500" fill="hold"/>
                                        <p:tgtEl>
                                          <p:spTgt spid="6"/>
                                        </p:tgtEl>
                                        <p:attrNameLst>
                                          <p:attrName>fillcolor</p:attrName>
                                        </p:attrNameLst>
                                      </p:cBhvr>
                                      <p:to>
                                        <a:srgbClr val="00B050"/>
                                      </p:to>
                                    </p:animClr>
                                    <p:set>
                                      <p:cBhvr>
                                        <p:cTn id="37" dur="500" fill="hold"/>
                                        <p:tgtEl>
                                          <p:spTgt spid="6"/>
                                        </p:tgtEl>
                                        <p:attrNameLst>
                                          <p:attrName>fill.type</p:attrName>
                                        </p:attrNameLst>
                                      </p:cBhvr>
                                      <p:to>
                                        <p:strVal val="solid"/>
                                      </p:to>
                                    </p:set>
                                    <p:set>
                                      <p:cBhvr>
                                        <p:cTn id="38" dur="500" fill="hold"/>
                                        <p:tgtEl>
                                          <p:spTgt spid="6"/>
                                        </p:tgtEl>
                                        <p:attrNameLst>
                                          <p:attrName>fill.on</p:attrName>
                                        </p:attrNameLst>
                                      </p:cBhvr>
                                      <p:to>
                                        <p:strVal val="true"/>
                                      </p:to>
                                    </p:set>
                                  </p:childTnLst>
                                </p:cTn>
                              </p:par>
                              <p:par>
                                <p:cTn id="39" presetID="10"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animEffect transition="in" filter="fade">
                                      <p:cBhvr>
                                        <p:cTn id="41" dur="500"/>
                                        <p:tgtEl>
                                          <p:spTgt spid="63"/>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path" presetSubtype="0" accel="50000" decel="50000" fill="hold" nodeType="clickEffect">
                                  <p:stCondLst>
                                    <p:cond delay="0"/>
                                  </p:stCondLst>
                                  <p:childTnLst>
                                    <p:animMotion origin="layout" path="M 5.55556E-7 -2.59259E-6 L -0.04219 0.0669 " pathEditMode="relative" rAng="0" ptsTypes="AA">
                                      <p:cBhvr>
                                        <p:cTn id="45" dur="500" fill="hold"/>
                                        <p:tgtEl>
                                          <p:spTgt spid="56"/>
                                        </p:tgtEl>
                                        <p:attrNameLst>
                                          <p:attrName>ppt_x</p:attrName>
                                          <p:attrName>ppt_y</p:attrName>
                                        </p:attrNameLst>
                                      </p:cBhvr>
                                      <p:rCtr x="-2118" y="3333"/>
                                    </p:animMotion>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72"/>
                                        </p:tgtEl>
                                        <p:attrNameLst>
                                          <p:attrName>style.visibility</p:attrName>
                                        </p:attrNameLst>
                                      </p:cBhvr>
                                      <p:to>
                                        <p:strVal val="visible"/>
                                      </p:to>
                                    </p:set>
                                    <p:animEffect transition="in" filter="fade">
                                      <p:cBhvr>
                                        <p:cTn id="50" dur="500"/>
                                        <p:tgtEl>
                                          <p:spTgt spid="7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animEffect transition="in" filter="fade">
                                      <p:cBhvr>
                                        <p:cTn id="53" dur="500"/>
                                        <p:tgtEl>
                                          <p:spTgt spid="6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3"/>
                                        </p:tgtEl>
                                        <p:attrNameLst>
                                          <p:attrName>style.visibility</p:attrName>
                                        </p:attrNameLst>
                                      </p:cBhvr>
                                      <p:to>
                                        <p:strVal val="visible"/>
                                      </p:to>
                                    </p:set>
                                    <p:animEffect transition="in" filter="fade">
                                      <p:cBhvr>
                                        <p:cTn id="56" dur="500"/>
                                        <p:tgtEl>
                                          <p:spTgt spid="73"/>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76"/>
                                        </p:tgtEl>
                                        <p:attrNameLst>
                                          <p:attrName>style.visibility</p:attrName>
                                        </p:attrNameLst>
                                      </p:cBhvr>
                                      <p:to>
                                        <p:strVal val="visible"/>
                                      </p:to>
                                    </p:set>
                                    <p:animEffect transition="in" filter="fade">
                                      <p:cBhvr>
                                        <p:cTn id="61" dur="500"/>
                                        <p:tgtEl>
                                          <p:spTgt spid="7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7"/>
                                        </p:tgtEl>
                                        <p:attrNameLst>
                                          <p:attrName>style.visibility</p:attrName>
                                        </p:attrNameLst>
                                      </p:cBhvr>
                                      <p:to>
                                        <p:strVal val="visible"/>
                                      </p:to>
                                    </p:set>
                                    <p:animEffect transition="in" filter="fade">
                                      <p:cBhvr>
                                        <p:cTn id="64" dur="500"/>
                                        <p:tgtEl>
                                          <p:spTgt spid="77"/>
                                        </p:tgtEl>
                                      </p:cBhvr>
                                    </p:animEffect>
                                  </p:childTnLst>
                                </p:cTn>
                              </p:par>
                              <p:par>
                                <p:cTn id="65" presetID="1" presetClass="emph" presetSubtype="2" fill="hold" nodeType="withEffect">
                                  <p:stCondLst>
                                    <p:cond delay="0"/>
                                  </p:stCondLst>
                                  <p:childTnLst>
                                    <p:animClr clrSpc="rgb" dir="cw">
                                      <p:cBhvr>
                                        <p:cTn id="66" dur="500" fill="hold"/>
                                        <p:tgtEl>
                                          <p:spTgt spid="8"/>
                                        </p:tgtEl>
                                        <p:attrNameLst>
                                          <p:attrName>fillcolor</p:attrName>
                                        </p:attrNameLst>
                                      </p:cBhvr>
                                      <p:to>
                                        <a:srgbClr val="0070C0"/>
                                      </p:to>
                                    </p:animClr>
                                    <p:set>
                                      <p:cBhvr>
                                        <p:cTn id="67" dur="500" fill="hold"/>
                                        <p:tgtEl>
                                          <p:spTgt spid="8"/>
                                        </p:tgtEl>
                                        <p:attrNameLst>
                                          <p:attrName>fill.type</p:attrName>
                                        </p:attrNameLst>
                                      </p:cBhvr>
                                      <p:to>
                                        <p:strVal val="solid"/>
                                      </p:to>
                                    </p:set>
                                    <p:set>
                                      <p:cBhvr>
                                        <p:cTn id="68" dur="500" fill="hold"/>
                                        <p:tgtEl>
                                          <p:spTgt spid="8"/>
                                        </p:tgtEl>
                                        <p:attrNameLst>
                                          <p:attrName>fill.on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nodeType="clickEffect">
                                  <p:stCondLst>
                                    <p:cond delay="0"/>
                                  </p:stCondLst>
                                  <p:childTnLst>
                                    <p:animMotion origin="layout" path="M 2.22222E-6 1.48148E-6 L -0.04219 0.0669 " pathEditMode="relative" rAng="0" ptsTypes="AA">
                                      <p:cBhvr>
                                        <p:cTn id="72" dur="500" fill="hold"/>
                                        <p:tgtEl>
                                          <p:spTgt spid="76"/>
                                        </p:tgtEl>
                                        <p:attrNameLst>
                                          <p:attrName>ppt_x</p:attrName>
                                          <p:attrName>ppt_y</p:attrName>
                                        </p:attrNameLst>
                                      </p:cBhvr>
                                      <p:rCtr x="-2118" y="3333"/>
                                    </p:animMotion>
                                  </p:childTnLst>
                                </p:cTn>
                              </p:par>
                              <p:par>
                                <p:cTn id="73" presetID="10" presetClass="entr" presetSubtype="0" fill="hold" grpId="0" nodeType="withEffect">
                                  <p:stCondLst>
                                    <p:cond delay="0"/>
                                  </p:stCondLst>
                                  <p:childTnLst>
                                    <p:set>
                                      <p:cBhvr>
                                        <p:cTn id="74" dur="1" fill="hold">
                                          <p:stCondLst>
                                            <p:cond delay="0"/>
                                          </p:stCondLst>
                                        </p:cTn>
                                        <p:tgtEl>
                                          <p:spTgt spid="78"/>
                                        </p:tgtEl>
                                        <p:attrNameLst>
                                          <p:attrName>style.visibility</p:attrName>
                                        </p:attrNameLst>
                                      </p:cBhvr>
                                      <p:to>
                                        <p:strVal val="visible"/>
                                      </p:to>
                                    </p:set>
                                    <p:animEffect transition="in" filter="fade">
                                      <p:cBhvr>
                                        <p:cTn id="75" dur="500"/>
                                        <p:tgtEl>
                                          <p:spTgt spid="78"/>
                                        </p:tgtEl>
                                      </p:cBhvr>
                                    </p:animEffect>
                                  </p:childTnLst>
                                </p:cTn>
                              </p:par>
                            </p:childTnLst>
                          </p:cTn>
                        </p:par>
                      </p:childTnLst>
                    </p:cTn>
                  </p:par>
                  <p:par>
                    <p:cTn id="76" fill="hold">
                      <p:stCondLst>
                        <p:cond delay="indefinite"/>
                      </p:stCondLst>
                      <p:childTnLst>
                        <p:par>
                          <p:cTn id="77" fill="hold">
                            <p:stCondLst>
                              <p:cond delay="0"/>
                            </p:stCondLst>
                            <p:childTnLst>
                              <p:par>
                                <p:cTn id="78" presetID="42" presetClass="path" presetSubtype="0" accel="50000" decel="50000" fill="hold" nodeType="clickEffect">
                                  <p:stCondLst>
                                    <p:cond delay="0"/>
                                  </p:stCondLst>
                                  <p:childTnLst>
                                    <p:animMotion origin="layout" path="M -0.04219 0.0669 L -0.04254 0.09653 " pathEditMode="relative" rAng="0" ptsTypes="AA">
                                      <p:cBhvr>
                                        <p:cTn id="79" dur="500" fill="hold"/>
                                        <p:tgtEl>
                                          <p:spTgt spid="76"/>
                                        </p:tgtEl>
                                        <p:attrNameLst>
                                          <p:attrName>ppt_x</p:attrName>
                                          <p:attrName>ppt_y</p:attrName>
                                        </p:attrNameLst>
                                      </p:cBhvr>
                                      <p:rCtr x="0" y="1667"/>
                                    </p:animMotion>
                                  </p:childTnLst>
                                </p:cTn>
                              </p:par>
                              <p:par>
                                <p:cTn id="80" presetID="10" presetClass="entr" presetSubtype="0" fill="hold" grpId="0" nodeType="withEffect">
                                  <p:stCondLst>
                                    <p:cond delay="0"/>
                                  </p:stCondLst>
                                  <p:childTnLst>
                                    <p:set>
                                      <p:cBhvr>
                                        <p:cTn id="81" dur="1" fill="hold">
                                          <p:stCondLst>
                                            <p:cond delay="0"/>
                                          </p:stCondLst>
                                        </p:cTn>
                                        <p:tgtEl>
                                          <p:spTgt spid="79"/>
                                        </p:tgtEl>
                                        <p:attrNameLst>
                                          <p:attrName>style.visibility</p:attrName>
                                        </p:attrNameLst>
                                      </p:cBhvr>
                                      <p:to>
                                        <p:strVal val="visible"/>
                                      </p:to>
                                    </p:set>
                                    <p:animEffect transition="in" filter="fade">
                                      <p:cBhvr>
                                        <p:cTn id="82" dur="500"/>
                                        <p:tgtEl>
                                          <p:spTgt spid="79"/>
                                        </p:tgtEl>
                                      </p:cBhvr>
                                    </p:animEffect>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nodeType="clickEffect">
                                  <p:stCondLst>
                                    <p:cond delay="0"/>
                                  </p:stCondLst>
                                  <p:childTnLst>
                                    <p:animMotion origin="layout" path="M -0.04254 0.09653 L -0.27934 0.12616 " pathEditMode="relative" rAng="0" ptsTypes="AA">
                                      <p:cBhvr>
                                        <p:cTn id="86" dur="500" fill="hold"/>
                                        <p:tgtEl>
                                          <p:spTgt spid="76"/>
                                        </p:tgtEl>
                                        <p:attrNameLst>
                                          <p:attrName>ppt_x</p:attrName>
                                          <p:attrName>ppt_y</p:attrName>
                                        </p:attrNameLst>
                                      </p:cBhvr>
                                      <p:rCtr x="-11875" y="1551"/>
                                    </p:animMotion>
                                  </p:childTnLst>
                                </p:cTn>
                              </p:par>
                              <p:par>
                                <p:cTn id="87" presetID="10" presetClass="exit" presetSubtype="0" fill="hold" grpId="1" nodeType="withEffect">
                                  <p:stCondLst>
                                    <p:cond delay="0"/>
                                  </p:stCondLst>
                                  <p:childTnLst>
                                    <p:animEffect transition="out" filter="fade">
                                      <p:cBhvr>
                                        <p:cTn id="88" dur="500"/>
                                        <p:tgtEl>
                                          <p:spTgt spid="78"/>
                                        </p:tgtEl>
                                      </p:cBhvr>
                                    </p:animEffect>
                                    <p:set>
                                      <p:cBhvr>
                                        <p:cTn id="89" dur="1" fill="hold">
                                          <p:stCondLst>
                                            <p:cond delay="499"/>
                                          </p:stCondLst>
                                        </p:cTn>
                                        <p:tgtEl>
                                          <p:spTgt spid="78"/>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79"/>
                                        </p:tgtEl>
                                      </p:cBhvr>
                                    </p:animEffect>
                                    <p:set>
                                      <p:cBhvr>
                                        <p:cTn id="92" dur="1" fill="hold">
                                          <p:stCondLst>
                                            <p:cond delay="499"/>
                                          </p:stCondLst>
                                        </p:cTn>
                                        <p:tgtEl>
                                          <p:spTgt spid="79"/>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nodeType="clickEffect">
                                  <p:stCondLst>
                                    <p:cond delay="0"/>
                                  </p:stCondLst>
                                  <p:childTnLst>
                                    <p:set>
                                      <p:cBhvr>
                                        <p:cTn id="96" dur="1" fill="hold">
                                          <p:stCondLst>
                                            <p:cond delay="0"/>
                                          </p:stCondLst>
                                        </p:cTn>
                                        <p:tgtEl>
                                          <p:spTgt spid="90"/>
                                        </p:tgtEl>
                                        <p:attrNameLst>
                                          <p:attrName>style.visibility</p:attrName>
                                        </p:attrNameLst>
                                      </p:cBhvr>
                                      <p:to>
                                        <p:strVal val="visible"/>
                                      </p:to>
                                    </p:set>
                                    <p:animEffect transition="in" filter="wipe(down)">
                                      <p:cBhvr>
                                        <p:cTn id="97" dur="500"/>
                                        <p:tgtEl>
                                          <p:spTgt spid="90"/>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nodeType="clickEffect">
                                  <p:stCondLst>
                                    <p:cond delay="0"/>
                                  </p:stCondLst>
                                  <p:childTnLst>
                                    <p:animEffect transition="out" filter="fade">
                                      <p:cBhvr>
                                        <p:cTn id="101" dur="500"/>
                                        <p:tgtEl>
                                          <p:spTgt spid="72"/>
                                        </p:tgtEl>
                                      </p:cBhvr>
                                    </p:animEffect>
                                    <p:set>
                                      <p:cBhvr>
                                        <p:cTn id="102" dur="1" fill="hold">
                                          <p:stCondLst>
                                            <p:cond delay="499"/>
                                          </p:stCondLst>
                                        </p:cTn>
                                        <p:tgtEl>
                                          <p:spTgt spid="72"/>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67"/>
                                        </p:tgtEl>
                                      </p:cBhvr>
                                    </p:animEffect>
                                    <p:set>
                                      <p:cBhvr>
                                        <p:cTn id="105" dur="1" fill="hold">
                                          <p:stCondLst>
                                            <p:cond delay="499"/>
                                          </p:stCondLst>
                                        </p:cTn>
                                        <p:tgtEl>
                                          <p:spTgt spid="67"/>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73"/>
                                        </p:tgtEl>
                                      </p:cBhvr>
                                    </p:animEffect>
                                    <p:set>
                                      <p:cBhvr>
                                        <p:cTn id="108" dur="1" fill="hold">
                                          <p:stCondLst>
                                            <p:cond delay="499"/>
                                          </p:stCondLst>
                                        </p:cTn>
                                        <p:tgtEl>
                                          <p:spTgt spid="73"/>
                                        </p:tgtEl>
                                        <p:attrNameLst>
                                          <p:attrName>style.visibility</p:attrName>
                                        </p:attrNameLst>
                                      </p:cBhvr>
                                      <p:to>
                                        <p:strVal val="hidden"/>
                                      </p:to>
                                    </p:set>
                                  </p:childTnLst>
                                </p:cTn>
                              </p:par>
                              <p:par>
                                <p:cTn id="109" presetID="10" presetClass="exit" presetSubtype="0" fill="hold" nodeType="withEffect">
                                  <p:stCondLst>
                                    <p:cond delay="0"/>
                                  </p:stCondLst>
                                  <p:childTnLst>
                                    <p:animEffect transition="out" filter="fade">
                                      <p:cBhvr>
                                        <p:cTn id="110" dur="500"/>
                                        <p:tgtEl>
                                          <p:spTgt spid="76"/>
                                        </p:tgtEl>
                                      </p:cBhvr>
                                    </p:animEffect>
                                    <p:set>
                                      <p:cBhvr>
                                        <p:cTn id="111" dur="1" fill="hold">
                                          <p:stCondLst>
                                            <p:cond delay="499"/>
                                          </p:stCondLst>
                                        </p:cTn>
                                        <p:tgtEl>
                                          <p:spTgt spid="76"/>
                                        </p:tgtEl>
                                        <p:attrNameLst>
                                          <p:attrName>style.visibility</p:attrName>
                                        </p:attrNameLst>
                                      </p:cBhvr>
                                      <p:to>
                                        <p:strVal val="hidden"/>
                                      </p:to>
                                    </p:set>
                                  </p:childTnLst>
                                </p:cTn>
                              </p:par>
                              <p:par>
                                <p:cTn id="112" presetID="10" presetClass="exit" presetSubtype="0" fill="hold" nodeType="withEffect">
                                  <p:stCondLst>
                                    <p:cond delay="0"/>
                                  </p:stCondLst>
                                  <p:childTnLst>
                                    <p:animEffect transition="out" filter="fade">
                                      <p:cBhvr>
                                        <p:cTn id="113" dur="500"/>
                                        <p:tgtEl>
                                          <p:spTgt spid="90"/>
                                        </p:tgtEl>
                                      </p:cBhvr>
                                    </p:animEffect>
                                    <p:set>
                                      <p:cBhvr>
                                        <p:cTn id="114" dur="1" fill="hold">
                                          <p:stCondLst>
                                            <p:cond delay="499"/>
                                          </p:stCondLst>
                                        </p:cTn>
                                        <p:tgtEl>
                                          <p:spTgt spid="90"/>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42" presetClass="path" presetSubtype="0" accel="50000" decel="50000" fill="hold" nodeType="clickEffect">
                                  <p:stCondLst>
                                    <p:cond delay="0"/>
                                  </p:stCondLst>
                                  <p:childTnLst>
                                    <p:animMotion origin="layout" path="M -0.04218 0.06689 L -0.03958 0.09931 " pathEditMode="relative" rAng="0" ptsTypes="AA">
                                      <p:cBhvr>
                                        <p:cTn id="118" dur="500" fill="hold"/>
                                        <p:tgtEl>
                                          <p:spTgt spid="56"/>
                                        </p:tgtEl>
                                        <p:attrNameLst>
                                          <p:attrName>ppt_x</p:attrName>
                                          <p:attrName>ppt_y</p:attrName>
                                        </p:attrNameLst>
                                      </p:cBhvr>
                                      <p:rCtr x="0" y="1667"/>
                                    </p:animMotion>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95"/>
                                        </p:tgtEl>
                                        <p:attrNameLst>
                                          <p:attrName>style.visibility</p:attrName>
                                        </p:attrNameLst>
                                      </p:cBhvr>
                                      <p:to>
                                        <p:strVal val="visible"/>
                                      </p:to>
                                    </p:set>
                                    <p:animEffect transition="in" filter="fade">
                                      <p:cBhvr>
                                        <p:cTn id="123" dur="500"/>
                                        <p:tgtEl>
                                          <p:spTgt spid="95"/>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94"/>
                                        </p:tgtEl>
                                        <p:attrNameLst>
                                          <p:attrName>style.visibility</p:attrName>
                                        </p:attrNameLst>
                                      </p:cBhvr>
                                      <p:to>
                                        <p:strVal val="visible"/>
                                      </p:to>
                                    </p:set>
                                    <p:animEffect transition="in" filter="fade">
                                      <p:cBhvr>
                                        <p:cTn id="126" dur="500"/>
                                        <p:tgtEl>
                                          <p:spTgt spid="9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96"/>
                                        </p:tgtEl>
                                        <p:attrNameLst>
                                          <p:attrName>style.visibility</p:attrName>
                                        </p:attrNameLst>
                                      </p:cBhvr>
                                      <p:to>
                                        <p:strVal val="visible"/>
                                      </p:to>
                                    </p:set>
                                    <p:animEffect transition="in" filter="fade">
                                      <p:cBhvr>
                                        <p:cTn id="129" dur="500"/>
                                        <p:tgtEl>
                                          <p:spTgt spid="96"/>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nodeType="clickEffect">
                                  <p:stCondLst>
                                    <p:cond delay="0"/>
                                  </p:stCondLst>
                                  <p:childTnLst>
                                    <p:set>
                                      <p:cBhvr>
                                        <p:cTn id="133" dur="1" fill="hold">
                                          <p:stCondLst>
                                            <p:cond delay="0"/>
                                          </p:stCondLst>
                                        </p:cTn>
                                        <p:tgtEl>
                                          <p:spTgt spid="97"/>
                                        </p:tgtEl>
                                        <p:attrNameLst>
                                          <p:attrName>style.visibility</p:attrName>
                                        </p:attrNameLst>
                                      </p:cBhvr>
                                      <p:to>
                                        <p:strVal val="visible"/>
                                      </p:to>
                                    </p:set>
                                    <p:animEffect transition="in" filter="fade">
                                      <p:cBhvr>
                                        <p:cTn id="134" dur="500"/>
                                        <p:tgtEl>
                                          <p:spTgt spid="97"/>
                                        </p:tgtEl>
                                      </p:cBhvr>
                                    </p:animEffect>
                                  </p:childTnLst>
                                </p:cTn>
                              </p:par>
                              <p:par>
                                <p:cTn id="135" presetID="1" presetClass="emph" presetSubtype="2" fill="hold" nodeType="withEffect">
                                  <p:stCondLst>
                                    <p:cond delay="0"/>
                                  </p:stCondLst>
                                  <p:childTnLst>
                                    <p:animClr clrSpc="rgb" dir="cw">
                                      <p:cBhvr>
                                        <p:cTn id="136" dur="500" fill="hold"/>
                                        <p:tgtEl>
                                          <p:spTgt spid="9"/>
                                        </p:tgtEl>
                                        <p:attrNameLst>
                                          <p:attrName>fillcolor</p:attrName>
                                        </p:attrNameLst>
                                      </p:cBhvr>
                                      <p:to>
                                        <a:srgbClr val="7030A0"/>
                                      </p:to>
                                    </p:animClr>
                                    <p:set>
                                      <p:cBhvr>
                                        <p:cTn id="137" dur="500" fill="hold"/>
                                        <p:tgtEl>
                                          <p:spTgt spid="9"/>
                                        </p:tgtEl>
                                        <p:attrNameLst>
                                          <p:attrName>fill.type</p:attrName>
                                        </p:attrNameLst>
                                      </p:cBhvr>
                                      <p:to>
                                        <p:strVal val="solid"/>
                                      </p:to>
                                    </p:set>
                                    <p:set>
                                      <p:cBhvr>
                                        <p:cTn id="138" dur="500" fill="hold"/>
                                        <p:tgtEl>
                                          <p:spTgt spid="9"/>
                                        </p:tgtEl>
                                        <p:attrNameLst>
                                          <p:attrName>fill.on</p:attrName>
                                        </p:attrNameLst>
                                      </p:cBhvr>
                                      <p:to>
                                        <p:strVal val="true"/>
                                      </p:to>
                                    </p:set>
                                  </p:childTnLst>
                                </p:cTn>
                              </p:par>
                              <p:par>
                                <p:cTn id="139" presetID="10" presetClass="entr" presetSubtype="0" fill="hold" grpId="0" nodeType="withEffect">
                                  <p:stCondLst>
                                    <p:cond delay="0"/>
                                  </p:stCondLst>
                                  <p:childTnLst>
                                    <p:set>
                                      <p:cBhvr>
                                        <p:cTn id="140" dur="1" fill="hold">
                                          <p:stCondLst>
                                            <p:cond delay="0"/>
                                          </p:stCondLst>
                                        </p:cTn>
                                        <p:tgtEl>
                                          <p:spTgt spid="102"/>
                                        </p:tgtEl>
                                        <p:attrNameLst>
                                          <p:attrName>style.visibility</p:attrName>
                                        </p:attrNameLst>
                                      </p:cBhvr>
                                      <p:to>
                                        <p:strVal val="visible"/>
                                      </p:to>
                                    </p:set>
                                    <p:animEffect transition="in" filter="fade">
                                      <p:cBhvr>
                                        <p:cTn id="141" dur="500"/>
                                        <p:tgtEl>
                                          <p:spTgt spid="102"/>
                                        </p:tgtEl>
                                      </p:cBhvr>
                                    </p:animEffect>
                                  </p:childTnLst>
                                </p:cTn>
                              </p:par>
                            </p:childTnLst>
                          </p:cTn>
                        </p:par>
                      </p:childTnLst>
                    </p:cTn>
                  </p:par>
                  <p:par>
                    <p:cTn id="142" fill="hold">
                      <p:stCondLst>
                        <p:cond delay="indefinite"/>
                      </p:stCondLst>
                      <p:childTnLst>
                        <p:par>
                          <p:cTn id="143" fill="hold">
                            <p:stCondLst>
                              <p:cond delay="0"/>
                            </p:stCondLst>
                            <p:childTnLst>
                              <p:par>
                                <p:cTn id="144" presetID="42" presetClass="path" presetSubtype="0" accel="50000" decel="50000" fill="hold" nodeType="clickEffect">
                                  <p:stCondLst>
                                    <p:cond delay="0"/>
                                  </p:stCondLst>
                                  <p:childTnLst>
                                    <p:animMotion origin="layout" path="M 2.22222E-6 1.48148E-6 L -0.04219 0.0669 " pathEditMode="relative" rAng="0" ptsTypes="AA">
                                      <p:cBhvr>
                                        <p:cTn id="145" dur="500" fill="hold"/>
                                        <p:tgtEl>
                                          <p:spTgt spid="97"/>
                                        </p:tgtEl>
                                        <p:attrNameLst>
                                          <p:attrName>ppt_x</p:attrName>
                                          <p:attrName>ppt_y</p:attrName>
                                        </p:attrNameLst>
                                      </p:cBhvr>
                                      <p:rCtr x="-2118" y="3333"/>
                                    </p:animMotion>
                                  </p:childTnLst>
                                </p:cTn>
                              </p:par>
                              <p:par>
                                <p:cTn id="146" presetID="10" presetClass="entr" presetSubtype="0" fill="hold" grpId="0" nodeType="withEffect">
                                  <p:stCondLst>
                                    <p:cond delay="0"/>
                                  </p:stCondLst>
                                  <p:childTnLst>
                                    <p:set>
                                      <p:cBhvr>
                                        <p:cTn id="147" dur="1" fill="hold">
                                          <p:stCondLst>
                                            <p:cond delay="0"/>
                                          </p:stCondLst>
                                        </p:cTn>
                                        <p:tgtEl>
                                          <p:spTgt spid="98"/>
                                        </p:tgtEl>
                                        <p:attrNameLst>
                                          <p:attrName>style.visibility</p:attrName>
                                        </p:attrNameLst>
                                      </p:cBhvr>
                                      <p:to>
                                        <p:strVal val="visible"/>
                                      </p:to>
                                    </p:set>
                                    <p:animEffect transition="in" filter="fade">
                                      <p:cBhvr>
                                        <p:cTn id="148" dur="500"/>
                                        <p:tgtEl>
                                          <p:spTgt spid="98"/>
                                        </p:tgtEl>
                                      </p:cBhvr>
                                    </p:animEffect>
                                  </p:childTnLst>
                                </p:cTn>
                              </p:par>
                            </p:childTnLst>
                          </p:cTn>
                        </p:par>
                      </p:childTnLst>
                    </p:cTn>
                  </p:par>
                  <p:par>
                    <p:cTn id="149" fill="hold">
                      <p:stCondLst>
                        <p:cond delay="indefinite"/>
                      </p:stCondLst>
                      <p:childTnLst>
                        <p:par>
                          <p:cTn id="150" fill="hold">
                            <p:stCondLst>
                              <p:cond delay="0"/>
                            </p:stCondLst>
                            <p:childTnLst>
                              <p:par>
                                <p:cTn id="151" presetID="42" presetClass="path" presetSubtype="0" accel="50000" decel="50000" fill="hold" nodeType="clickEffect">
                                  <p:stCondLst>
                                    <p:cond delay="0"/>
                                  </p:stCondLst>
                                  <p:childTnLst>
                                    <p:animMotion origin="layout" path="M -0.04219 0.0669 L -0.04254 0.09653 " pathEditMode="relative" rAng="0" ptsTypes="AA">
                                      <p:cBhvr>
                                        <p:cTn id="152" dur="500" fill="hold"/>
                                        <p:tgtEl>
                                          <p:spTgt spid="97"/>
                                        </p:tgtEl>
                                        <p:attrNameLst>
                                          <p:attrName>ppt_x</p:attrName>
                                          <p:attrName>ppt_y</p:attrName>
                                        </p:attrNameLst>
                                      </p:cBhvr>
                                      <p:rCtr x="-17" y="1481"/>
                                    </p:animMotion>
                                  </p:childTnLst>
                                </p:cTn>
                              </p:par>
                              <p:par>
                                <p:cTn id="153" presetID="10" presetClass="entr" presetSubtype="0" fill="hold" grpId="0" nodeType="withEffect">
                                  <p:stCondLst>
                                    <p:cond delay="0"/>
                                  </p:stCondLst>
                                  <p:childTnLst>
                                    <p:set>
                                      <p:cBhvr>
                                        <p:cTn id="154" dur="1" fill="hold">
                                          <p:stCondLst>
                                            <p:cond delay="0"/>
                                          </p:stCondLst>
                                        </p:cTn>
                                        <p:tgtEl>
                                          <p:spTgt spid="99"/>
                                        </p:tgtEl>
                                        <p:attrNameLst>
                                          <p:attrName>style.visibility</p:attrName>
                                        </p:attrNameLst>
                                      </p:cBhvr>
                                      <p:to>
                                        <p:strVal val="visible"/>
                                      </p:to>
                                    </p:set>
                                    <p:animEffect transition="in" filter="fade">
                                      <p:cBhvr>
                                        <p:cTn id="155" dur="500"/>
                                        <p:tgtEl>
                                          <p:spTgt spid="99"/>
                                        </p:tgtEl>
                                      </p:cBhvr>
                                    </p:animEffect>
                                  </p:childTnLst>
                                </p:cTn>
                              </p:par>
                            </p:childTnLst>
                          </p:cTn>
                        </p:par>
                      </p:childTnLst>
                    </p:cTn>
                  </p:par>
                  <p:par>
                    <p:cTn id="156" fill="hold">
                      <p:stCondLst>
                        <p:cond delay="indefinite"/>
                      </p:stCondLst>
                      <p:childTnLst>
                        <p:par>
                          <p:cTn id="157" fill="hold">
                            <p:stCondLst>
                              <p:cond delay="0"/>
                            </p:stCondLst>
                            <p:childTnLst>
                              <p:par>
                                <p:cTn id="158" presetID="42" presetClass="path" presetSubtype="0" accel="50000" decel="50000" fill="hold" nodeType="clickEffect">
                                  <p:stCondLst>
                                    <p:cond delay="0"/>
                                  </p:stCondLst>
                                  <p:childTnLst>
                                    <p:animMotion origin="layout" path="M -0.04254 0.09653 L -0.27934 0.12616 " pathEditMode="relative" rAng="0" ptsTypes="AA">
                                      <p:cBhvr>
                                        <p:cTn id="159" dur="500" fill="hold"/>
                                        <p:tgtEl>
                                          <p:spTgt spid="97"/>
                                        </p:tgtEl>
                                        <p:attrNameLst>
                                          <p:attrName>ppt_x</p:attrName>
                                          <p:attrName>ppt_y</p:attrName>
                                        </p:attrNameLst>
                                      </p:cBhvr>
                                      <p:rCtr x="-11840" y="1481"/>
                                    </p:animMotion>
                                  </p:childTnLst>
                                </p:cTn>
                              </p:par>
                              <p:par>
                                <p:cTn id="160" presetID="10" presetClass="exit" presetSubtype="0" fill="hold" grpId="1" nodeType="withEffect">
                                  <p:stCondLst>
                                    <p:cond delay="0"/>
                                  </p:stCondLst>
                                  <p:childTnLst>
                                    <p:animEffect transition="out" filter="fade">
                                      <p:cBhvr>
                                        <p:cTn id="161" dur="500"/>
                                        <p:tgtEl>
                                          <p:spTgt spid="98"/>
                                        </p:tgtEl>
                                      </p:cBhvr>
                                    </p:animEffect>
                                    <p:set>
                                      <p:cBhvr>
                                        <p:cTn id="162" dur="1" fill="hold">
                                          <p:stCondLst>
                                            <p:cond delay="499"/>
                                          </p:stCondLst>
                                        </p:cTn>
                                        <p:tgtEl>
                                          <p:spTgt spid="98"/>
                                        </p:tgtEl>
                                        <p:attrNameLst>
                                          <p:attrName>style.visibility</p:attrName>
                                        </p:attrNameLst>
                                      </p:cBhvr>
                                      <p:to>
                                        <p:strVal val="hidden"/>
                                      </p:to>
                                    </p:set>
                                  </p:childTnLst>
                                </p:cTn>
                              </p:par>
                              <p:par>
                                <p:cTn id="163" presetID="10" presetClass="exit" presetSubtype="0" fill="hold" grpId="1" nodeType="withEffect">
                                  <p:stCondLst>
                                    <p:cond delay="0"/>
                                  </p:stCondLst>
                                  <p:childTnLst>
                                    <p:animEffect transition="out" filter="fade">
                                      <p:cBhvr>
                                        <p:cTn id="164" dur="500"/>
                                        <p:tgtEl>
                                          <p:spTgt spid="99"/>
                                        </p:tgtEl>
                                      </p:cBhvr>
                                    </p:animEffect>
                                    <p:set>
                                      <p:cBhvr>
                                        <p:cTn id="165" dur="1" fill="hold">
                                          <p:stCondLst>
                                            <p:cond delay="499"/>
                                          </p:stCondLst>
                                        </p:cTn>
                                        <p:tgtEl>
                                          <p:spTgt spid="99"/>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22" presetClass="entr" presetSubtype="4" fill="hold" nodeType="clickEffect">
                                  <p:stCondLst>
                                    <p:cond delay="0"/>
                                  </p:stCondLst>
                                  <p:childTnLst>
                                    <p:set>
                                      <p:cBhvr>
                                        <p:cTn id="169" dur="1" fill="hold">
                                          <p:stCondLst>
                                            <p:cond delay="0"/>
                                          </p:stCondLst>
                                        </p:cTn>
                                        <p:tgtEl>
                                          <p:spTgt spid="100"/>
                                        </p:tgtEl>
                                        <p:attrNameLst>
                                          <p:attrName>style.visibility</p:attrName>
                                        </p:attrNameLst>
                                      </p:cBhvr>
                                      <p:to>
                                        <p:strVal val="visible"/>
                                      </p:to>
                                    </p:set>
                                    <p:animEffect transition="in" filter="wipe(down)">
                                      <p:cBhvr>
                                        <p:cTn id="170" dur="500"/>
                                        <p:tgtEl>
                                          <p:spTgt spid="100"/>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xit" presetSubtype="0" fill="hold" nodeType="clickEffect">
                                  <p:stCondLst>
                                    <p:cond delay="0"/>
                                  </p:stCondLst>
                                  <p:childTnLst>
                                    <p:animEffect transition="out" filter="fade">
                                      <p:cBhvr>
                                        <p:cTn id="174" dur="500"/>
                                        <p:tgtEl>
                                          <p:spTgt spid="95"/>
                                        </p:tgtEl>
                                      </p:cBhvr>
                                    </p:animEffect>
                                    <p:set>
                                      <p:cBhvr>
                                        <p:cTn id="175" dur="1" fill="hold">
                                          <p:stCondLst>
                                            <p:cond delay="499"/>
                                          </p:stCondLst>
                                        </p:cTn>
                                        <p:tgtEl>
                                          <p:spTgt spid="95"/>
                                        </p:tgtEl>
                                        <p:attrNameLst>
                                          <p:attrName>style.visibility</p:attrName>
                                        </p:attrNameLst>
                                      </p:cBhvr>
                                      <p:to>
                                        <p:strVal val="hidden"/>
                                      </p:to>
                                    </p:set>
                                  </p:childTnLst>
                                </p:cTn>
                              </p:par>
                              <p:par>
                                <p:cTn id="176" presetID="10" presetClass="exit" presetSubtype="0" fill="hold" grpId="1" nodeType="withEffect">
                                  <p:stCondLst>
                                    <p:cond delay="0"/>
                                  </p:stCondLst>
                                  <p:childTnLst>
                                    <p:animEffect transition="out" filter="fade">
                                      <p:cBhvr>
                                        <p:cTn id="177" dur="500"/>
                                        <p:tgtEl>
                                          <p:spTgt spid="94"/>
                                        </p:tgtEl>
                                      </p:cBhvr>
                                    </p:animEffect>
                                    <p:set>
                                      <p:cBhvr>
                                        <p:cTn id="178" dur="1" fill="hold">
                                          <p:stCondLst>
                                            <p:cond delay="499"/>
                                          </p:stCondLst>
                                        </p:cTn>
                                        <p:tgtEl>
                                          <p:spTgt spid="94"/>
                                        </p:tgtEl>
                                        <p:attrNameLst>
                                          <p:attrName>style.visibility</p:attrName>
                                        </p:attrNameLst>
                                      </p:cBhvr>
                                      <p:to>
                                        <p:strVal val="hidden"/>
                                      </p:to>
                                    </p:set>
                                  </p:childTnLst>
                                </p:cTn>
                              </p:par>
                              <p:par>
                                <p:cTn id="179" presetID="10" presetClass="exit" presetSubtype="0" fill="hold" grpId="1" nodeType="withEffect">
                                  <p:stCondLst>
                                    <p:cond delay="0"/>
                                  </p:stCondLst>
                                  <p:childTnLst>
                                    <p:animEffect transition="out" filter="fade">
                                      <p:cBhvr>
                                        <p:cTn id="180" dur="500"/>
                                        <p:tgtEl>
                                          <p:spTgt spid="96"/>
                                        </p:tgtEl>
                                      </p:cBhvr>
                                    </p:animEffect>
                                    <p:set>
                                      <p:cBhvr>
                                        <p:cTn id="181" dur="1" fill="hold">
                                          <p:stCondLst>
                                            <p:cond delay="499"/>
                                          </p:stCondLst>
                                        </p:cTn>
                                        <p:tgtEl>
                                          <p:spTgt spid="96"/>
                                        </p:tgtEl>
                                        <p:attrNameLst>
                                          <p:attrName>style.visibility</p:attrName>
                                        </p:attrNameLst>
                                      </p:cBhvr>
                                      <p:to>
                                        <p:strVal val="hidden"/>
                                      </p:to>
                                    </p:set>
                                  </p:childTnLst>
                                </p:cTn>
                              </p:par>
                              <p:par>
                                <p:cTn id="182" presetID="10" presetClass="exit" presetSubtype="0" fill="hold" nodeType="withEffect">
                                  <p:stCondLst>
                                    <p:cond delay="0"/>
                                  </p:stCondLst>
                                  <p:childTnLst>
                                    <p:animEffect transition="out" filter="fade">
                                      <p:cBhvr>
                                        <p:cTn id="183" dur="500"/>
                                        <p:tgtEl>
                                          <p:spTgt spid="97"/>
                                        </p:tgtEl>
                                      </p:cBhvr>
                                    </p:animEffect>
                                    <p:set>
                                      <p:cBhvr>
                                        <p:cTn id="184" dur="1" fill="hold">
                                          <p:stCondLst>
                                            <p:cond delay="499"/>
                                          </p:stCondLst>
                                        </p:cTn>
                                        <p:tgtEl>
                                          <p:spTgt spid="97"/>
                                        </p:tgtEl>
                                        <p:attrNameLst>
                                          <p:attrName>style.visibility</p:attrName>
                                        </p:attrNameLst>
                                      </p:cBhvr>
                                      <p:to>
                                        <p:strVal val="hidden"/>
                                      </p:to>
                                    </p:set>
                                  </p:childTnLst>
                                </p:cTn>
                              </p:par>
                              <p:par>
                                <p:cTn id="185" presetID="10" presetClass="exit" presetSubtype="0" fill="hold" nodeType="withEffect">
                                  <p:stCondLst>
                                    <p:cond delay="0"/>
                                  </p:stCondLst>
                                  <p:childTnLst>
                                    <p:animEffect transition="out" filter="fade">
                                      <p:cBhvr>
                                        <p:cTn id="186" dur="500"/>
                                        <p:tgtEl>
                                          <p:spTgt spid="100"/>
                                        </p:tgtEl>
                                      </p:cBhvr>
                                    </p:animEffect>
                                    <p:set>
                                      <p:cBhvr>
                                        <p:cTn id="187" dur="1" fill="hold">
                                          <p:stCondLst>
                                            <p:cond delay="499"/>
                                          </p:stCondLst>
                                        </p:cTn>
                                        <p:tgtEl>
                                          <p:spTgt spid="100"/>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42" presetClass="path" presetSubtype="0" accel="50000" decel="50000" fill="hold" nodeType="clickEffect">
                                  <p:stCondLst>
                                    <p:cond delay="0"/>
                                  </p:stCondLst>
                                  <p:childTnLst>
                                    <p:animMotion origin="layout" path="M -0.03958 0.09931 L -0.28247 0.12894 " pathEditMode="relative" rAng="0" ptsTypes="AA">
                                      <p:cBhvr>
                                        <p:cTn id="191" dur="500" fill="hold"/>
                                        <p:tgtEl>
                                          <p:spTgt spid="56"/>
                                        </p:tgtEl>
                                        <p:attrNameLst>
                                          <p:attrName>ppt_x</p:attrName>
                                          <p:attrName>ppt_y</p:attrName>
                                        </p:attrNameLst>
                                      </p:cBhvr>
                                      <p:rCtr x="-12118" y="1481"/>
                                    </p:animMotion>
                                  </p:childTnLst>
                                </p:cTn>
                              </p:par>
                            </p:childTnLst>
                          </p:cTn>
                        </p:par>
                      </p:childTnLst>
                    </p:cTn>
                  </p:par>
                  <p:par>
                    <p:cTn id="192" fill="hold">
                      <p:stCondLst>
                        <p:cond delay="indefinite"/>
                      </p:stCondLst>
                      <p:childTnLst>
                        <p:par>
                          <p:cTn id="193" fill="hold">
                            <p:stCondLst>
                              <p:cond delay="0"/>
                            </p:stCondLst>
                            <p:childTnLst>
                              <p:par>
                                <p:cTn id="194" presetID="22" presetClass="entr" presetSubtype="4" fill="hold" nodeType="clickEffect">
                                  <p:stCondLst>
                                    <p:cond delay="0"/>
                                  </p:stCondLst>
                                  <p:childTnLst>
                                    <p:set>
                                      <p:cBhvr>
                                        <p:cTn id="195" dur="1" fill="hold">
                                          <p:stCondLst>
                                            <p:cond delay="0"/>
                                          </p:stCondLst>
                                        </p:cTn>
                                        <p:tgtEl>
                                          <p:spTgt spid="101"/>
                                        </p:tgtEl>
                                        <p:attrNameLst>
                                          <p:attrName>style.visibility</p:attrName>
                                        </p:attrNameLst>
                                      </p:cBhvr>
                                      <p:to>
                                        <p:strVal val="visible"/>
                                      </p:to>
                                    </p:set>
                                    <p:animEffect transition="in" filter="wipe(down)">
                                      <p:cBhvr>
                                        <p:cTn id="196" dur="500"/>
                                        <p:tgtEl>
                                          <p:spTgt spid="101"/>
                                        </p:tgtEl>
                                      </p:cBhvr>
                                    </p:animEffect>
                                  </p:childTnLst>
                                </p:cTn>
                              </p:par>
                            </p:childTnLst>
                          </p:cTn>
                        </p:par>
                      </p:childTnLst>
                    </p:cTn>
                  </p:par>
                  <p:par>
                    <p:cTn id="197" fill="hold">
                      <p:stCondLst>
                        <p:cond delay="indefinite"/>
                      </p:stCondLst>
                      <p:childTnLst>
                        <p:par>
                          <p:cTn id="198" fill="hold">
                            <p:stCondLst>
                              <p:cond delay="0"/>
                            </p:stCondLst>
                            <p:childTnLst>
                              <p:par>
                                <p:cTn id="199" presetID="10" presetClass="exit" presetSubtype="0" fill="hold" nodeType="clickEffect">
                                  <p:stCondLst>
                                    <p:cond delay="0"/>
                                  </p:stCondLst>
                                  <p:childTnLst>
                                    <p:animEffect transition="out" filter="fade">
                                      <p:cBhvr>
                                        <p:cTn id="200" dur="500"/>
                                        <p:tgtEl>
                                          <p:spTgt spid="32"/>
                                        </p:tgtEl>
                                      </p:cBhvr>
                                    </p:animEffect>
                                    <p:set>
                                      <p:cBhvr>
                                        <p:cTn id="201" dur="1" fill="hold">
                                          <p:stCondLst>
                                            <p:cond delay="499"/>
                                          </p:stCondLst>
                                        </p:cTn>
                                        <p:tgtEl>
                                          <p:spTgt spid="32"/>
                                        </p:tgtEl>
                                        <p:attrNameLst>
                                          <p:attrName>style.visibility</p:attrName>
                                        </p:attrNameLst>
                                      </p:cBhvr>
                                      <p:to>
                                        <p:strVal val="hidden"/>
                                      </p:to>
                                    </p:set>
                                  </p:childTnLst>
                                </p:cTn>
                              </p:par>
                              <p:par>
                                <p:cTn id="202" presetID="10" presetClass="exit" presetSubtype="0" fill="hold" grpId="1" nodeType="withEffect">
                                  <p:stCondLst>
                                    <p:cond delay="0"/>
                                  </p:stCondLst>
                                  <p:childTnLst>
                                    <p:animEffect transition="out" filter="fade">
                                      <p:cBhvr>
                                        <p:cTn id="203" dur="500"/>
                                        <p:tgtEl>
                                          <p:spTgt spid="55"/>
                                        </p:tgtEl>
                                      </p:cBhvr>
                                    </p:animEffect>
                                    <p:set>
                                      <p:cBhvr>
                                        <p:cTn id="204" dur="1" fill="hold">
                                          <p:stCondLst>
                                            <p:cond delay="499"/>
                                          </p:stCondLst>
                                        </p:cTn>
                                        <p:tgtEl>
                                          <p:spTgt spid="55"/>
                                        </p:tgtEl>
                                        <p:attrNameLst>
                                          <p:attrName>style.visibility</p:attrName>
                                        </p:attrNameLst>
                                      </p:cBhvr>
                                      <p:to>
                                        <p:strVal val="hidden"/>
                                      </p:to>
                                    </p:set>
                                  </p:childTnLst>
                                </p:cTn>
                              </p:par>
                              <p:par>
                                <p:cTn id="205" presetID="10" presetClass="exit" presetSubtype="0" fill="hold" grpId="1" nodeType="withEffect">
                                  <p:stCondLst>
                                    <p:cond delay="0"/>
                                  </p:stCondLst>
                                  <p:childTnLst>
                                    <p:animEffect transition="out" filter="fade">
                                      <p:cBhvr>
                                        <p:cTn id="206" dur="500"/>
                                        <p:tgtEl>
                                          <p:spTgt spid="59"/>
                                        </p:tgtEl>
                                      </p:cBhvr>
                                    </p:animEffect>
                                    <p:set>
                                      <p:cBhvr>
                                        <p:cTn id="207" dur="1" fill="hold">
                                          <p:stCondLst>
                                            <p:cond delay="499"/>
                                          </p:stCondLst>
                                        </p:cTn>
                                        <p:tgtEl>
                                          <p:spTgt spid="59"/>
                                        </p:tgtEl>
                                        <p:attrNameLst>
                                          <p:attrName>style.visibility</p:attrName>
                                        </p:attrNameLst>
                                      </p:cBhvr>
                                      <p:to>
                                        <p:strVal val="hidden"/>
                                      </p:to>
                                    </p:set>
                                  </p:childTnLst>
                                </p:cTn>
                              </p:par>
                              <p:par>
                                <p:cTn id="208" presetID="10" presetClass="exit" presetSubtype="0" fill="hold" nodeType="withEffect">
                                  <p:stCondLst>
                                    <p:cond delay="0"/>
                                  </p:stCondLst>
                                  <p:childTnLst>
                                    <p:animEffect transition="out" filter="fade">
                                      <p:cBhvr>
                                        <p:cTn id="209" dur="500"/>
                                        <p:tgtEl>
                                          <p:spTgt spid="56"/>
                                        </p:tgtEl>
                                      </p:cBhvr>
                                    </p:animEffect>
                                    <p:set>
                                      <p:cBhvr>
                                        <p:cTn id="210" dur="1" fill="hold">
                                          <p:stCondLst>
                                            <p:cond delay="499"/>
                                          </p:stCondLst>
                                        </p:cTn>
                                        <p:tgtEl>
                                          <p:spTgt spid="56"/>
                                        </p:tgtEl>
                                        <p:attrNameLst>
                                          <p:attrName>style.visibility</p:attrName>
                                        </p:attrNameLst>
                                      </p:cBhvr>
                                      <p:to>
                                        <p:strVal val="hidden"/>
                                      </p:to>
                                    </p:set>
                                  </p:childTnLst>
                                </p:cTn>
                              </p:par>
                              <p:par>
                                <p:cTn id="211" presetID="10" presetClass="exit" presetSubtype="0" fill="hold" nodeType="withEffect">
                                  <p:stCondLst>
                                    <p:cond delay="0"/>
                                  </p:stCondLst>
                                  <p:childTnLst>
                                    <p:animEffect transition="out" filter="fade">
                                      <p:cBhvr>
                                        <p:cTn id="212" dur="500"/>
                                        <p:tgtEl>
                                          <p:spTgt spid="101"/>
                                        </p:tgtEl>
                                      </p:cBhvr>
                                    </p:animEffect>
                                    <p:set>
                                      <p:cBhvr>
                                        <p:cTn id="213" dur="1" fill="hold">
                                          <p:stCondLst>
                                            <p:cond delay="499"/>
                                          </p:stCondLst>
                                        </p:cTn>
                                        <p:tgtEl>
                                          <p:spTgt spid="1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5" grpId="1" animBg="1"/>
      <p:bldP spid="59" grpId="0" animBg="1"/>
      <p:bldP spid="59" grpId="1" animBg="1"/>
      <p:bldP spid="60" grpId="0"/>
      <p:bldP spid="63" grpId="0"/>
      <p:bldP spid="67" grpId="0" animBg="1"/>
      <p:bldP spid="67" grpId="1" animBg="1"/>
      <p:bldP spid="73" grpId="0" animBg="1"/>
      <p:bldP spid="73" grpId="1" animBg="1"/>
      <p:bldP spid="77" grpId="0"/>
      <p:bldP spid="78" grpId="0" animBg="1"/>
      <p:bldP spid="78" grpId="1" animBg="1"/>
      <p:bldP spid="79" grpId="0" animBg="1"/>
      <p:bldP spid="79" grpId="1" animBg="1"/>
      <p:bldP spid="94" grpId="0" animBg="1"/>
      <p:bldP spid="94" grpId="1" animBg="1"/>
      <p:bldP spid="96" grpId="0" animBg="1"/>
      <p:bldP spid="96" grpId="1" animBg="1"/>
      <p:bldP spid="98" grpId="0" animBg="1"/>
      <p:bldP spid="98" grpId="1" animBg="1"/>
      <p:bldP spid="99" grpId="0" animBg="1"/>
      <p:bldP spid="99" grpId="1" animBg="1"/>
      <p:bldP spid="102" grpId="0"/>
    </p:bld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8B79D-2695-44D1-BE51-15AFFD6DA854}"/>
              </a:ext>
            </a:extLst>
          </p:cNvPr>
          <p:cNvSpPr>
            <a:spLocks noGrp="1"/>
          </p:cNvSpPr>
          <p:nvPr>
            <p:ph type="title"/>
          </p:nvPr>
        </p:nvSpPr>
        <p:spPr/>
        <p:txBody>
          <a:bodyPr/>
          <a:lstStyle/>
          <a:p>
            <a:r>
              <a:rPr lang="en-SG" dirty="0"/>
              <a:t>Calculate depth example</a:t>
            </a:r>
          </a:p>
        </p:txBody>
      </p:sp>
      <p:sp>
        <p:nvSpPr>
          <p:cNvPr id="3" name="Content Placeholder 2">
            <a:extLst>
              <a:ext uri="{FF2B5EF4-FFF2-40B4-BE49-F238E27FC236}">
                <a16:creationId xmlns:a16="http://schemas.microsoft.com/office/drawing/2014/main" id="{7754170F-42A2-48D3-AA7F-B2186776D8C2}"/>
              </a:ext>
            </a:extLst>
          </p:cNvPr>
          <p:cNvSpPr txBox="1">
            <a:spLocks/>
          </p:cNvSpPr>
          <p:nvPr/>
        </p:nvSpPr>
        <p:spPr>
          <a:xfrm>
            <a:off x="76666" y="658493"/>
            <a:ext cx="4564497" cy="1384439"/>
          </a:xfrm>
          <a:prstGeom prst="rect">
            <a:avLst/>
          </a:prstGeom>
          <a:solidFill>
            <a:schemeClr val="bg1"/>
          </a:solidFill>
          <a:ln w="19050">
            <a:solidFill>
              <a:srgbClr val="C0000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void </a:t>
            </a:r>
            <a:r>
              <a:rPr lang="en-SG" sz="1200" b="1" dirty="0" err="1">
                <a:solidFill>
                  <a:srgbClr val="C00000"/>
                </a:solidFill>
                <a:latin typeface="Courier New" panose="02070309020205020404" pitchFamily="49" charset="0"/>
                <a:cs typeface="Courier New" panose="02070309020205020404" pitchFamily="49" charset="0"/>
              </a:rPr>
              <a:t>TreeTraversal</a:t>
            </a:r>
            <a:r>
              <a:rPr lang="en-SG" sz="1200" dirty="0">
                <a:solidFill>
                  <a:prstClr val="black"/>
                </a:solidFill>
                <a:latin typeface="Courier New" panose="02070309020205020404" pitchFamily="49" charset="0"/>
                <a:cs typeface="Courier New" panose="02070309020205020404" pitchFamily="49" charset="0"/>
              </a:rPr>
              <a:t>(</a:t>
            </a:r>
            <a:r>
              <a:rPr lang="en-SG" sz="1200" dirty="0" err="1">
                <a:solidFill>
                  <a:prstClr val="black"/>
                </a:solidFill>
                <a:latin typeface="Courier New" panose="02070309020205020404" pitchFamily="49" charset="0"/>
                <a:cs typeface="Courier New" panose="02070309020205020404" pitchFamily="49" charset="0"/>
              </a:rPr>
              <a:t>BTNode</a:t>
            </a:r>
            <a:r>
              <a:rPr lang="en-SG" sz="1200" dirty="0">
                <a:solidFill>
                  <a:prstClr val="black"/>
                </a:solidFill>
                <a:latin typeface="Courier New" panose="02070309020205020404" pitchFamily="49" charset="0"/>
                <a:cs typeface="Courier New" panose="02070309020205020404" pitchFamily="49" charset="0"/>
              </a:rPr>
              <a:t> *cur, int d){</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if(cur == NULL) </a:t>
            </a:r>
            <a:r>
              <a:rPr lang="en-SG" sz="1200" spc="-5" dirty="0">
                <a:latin typeface="Courier New"/>
                <a:cs typeface="Courier New"/>
              </a:rPr>
              <a:t>retur</a:t>
            </a:r>
            <a:r>
              <a:rPr lang="en-SG" sz="1200" dirty="0">
                <a:latin typeface="Courier New"/>
                <a:cs typeface="Courier New"/>
              </a:rPr>
              <a:t>n</a:t>
            </a:r>
            <a:r>
              <a:rPr lang="en-SG" sz="1200" spc="-5" dirty="0">
                <a:latin typeface="Courier New"/>
                <a:cs typeface="Courier New"/>
              </a:rPr>
              <a:t>;</a:t>
            </a:r>
          </a:p>
          <a:p>
            <a:pPr marL="0" indent="0">
              <a:lnSpc>
                <a:spcPct val="100000"/>
              </a:lnSpc>
              <a:spcBef>
                <a:spcPts val="300"/>
              </a:spcBef>
              <a:buNone/>
            </a:pPr>
            <a:r>
              <a:rPr lang="en-SG" sz="1200" spc="-5" dirty="0">
                <a:solidFill>
                  <a:srgbClr val="00B050"/>
                </a:solidFill>
                <a:latin typeface="Courier New"/>
                <a:cs typeface="Courier New"/>
              </a:rPr>
              <a:t>    </a:t>
            </a:r>
            <a:r>
              <a:rPr lang="en-SG" sz="1200" b="1" spc="-5" dirty="0" err="1">
                <a:solidFill>
                  <a:srgbClr val="00B050"/>
                </a:solidFill>
                <a:latin typeface="Courier New"/>
                <a:cs typeface="Courier New"/>
              </a:rPr>
              <a:t>TreeTraversal</a:t>
            </a:r>
            <a:r>
              <a:rPr lang="en-SG" sz="1200" b="1" spc="-5" dirty="0">
                <a:solidFill>
                  <a:srgbClr val="00B050"/>
                </a:solidFill>
                <a:latin typeface="Courier New"/>
                <a:cs typeface="Courier New"/>
              </a:rPr>
              <a:t>(cur-&gt;left, d+1);</a:t>
            </a:r>
            <a:endParaRPr lang="en-SG" sz="1200" b="1" dirty="0">
              <a:solidFill>
                <a:srgbClr val="00B050"/>
              </a:solidFill>
              <a:latin typeface="Courier New"/>
              <a:cs typeface="Courier New"/>
            </a:endParaRPr>
          </a:p>
          <a:p>
            <a:pPr marL="0" indent="0">
              <a:lnSpc>
                <a:spcPct val="100000"/>
              </a:lnSpc>
              <a:spcBef>
                <a:spcPts val="300"/>
              </a:spcBef>
              <a:buNone/>
            </a:pPr>
            <a:r>
              <a:rPr lang="en-SG" sz="1200" b="1" dirty="0">
                <a:solidFill>
                  <a:schemeClr val="accent2"/>
                </a:solidFill>
                <a:latin typeface="Courier New"/>
                <a:cs typeface="Courier New"/>
              </a:rPr>
              <a:t>    </a:t>
            </a:r>
            <a:r>
              <a:rPr lang="en-SG" altLang="zh-CN" sz="1200" b="1" spc="-5" dirty="0" err="1">
                <a:solidFill>
                  <a:schemeClr val="accent2"/>
                </a:solidFill>
                <a:latin typeface="Courier New"/>
                <a:cs typeface="Courier New"/>
              </a:rPr>
              <a:t>TreeTraversal</a:t>
            </a:r>
            <a:r>
              <a:rPr lang="en-SG" sz="1200" b="1" spc="-5" dirty="0">
                <a:solidFill>
                  <a:schemeClr val="accent2"/>
                </a:solidFill>
                <a:latin typeface="Courier New"/>
                <a:cs typeface="Courier New"/>
              </a:rPr>
              <a:t>(cur-&gt;right, d+1);</a:t>
            </a:r>
            <a:endParaRPr lang="en-SG" sz="1200" b="1" dirty="0">
              <a:solidFill>
                <a:schemeClr val="accent2"/>
              </a:solidFill>
              <a:latin typeface="Courier New"/>
              <a:cs typeface="Courier New"/>
            </a:endParaRPr>
          </a:p>
          <a:p>
            <a:pPr marL="0" indent="0">
              <a:lnSpc>
                <a:spcPct val="100000"/>
              </a:lnSpc>
              <a:spcBef>
                <a:spcPts val="300"/>
              </a:spcBef>
              <a:buNone/>
            </a:pPr>
            <a:r>
              <a:rPr lang="en-SG" sz="1200" spc="-5" dirty="0">
                <a:latin typeface="Courier New"/>
                <a:cs typeface="Courier New"/>
              </a:rPr>
              <a:t>    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a:t>
            </a:r>
            <a:endParaRPr lang="en-SG" sz="1200" dirty="0">
              <a:latin typeface="Courier New"/>
              <a:cs typeface="Courier New"/>
            </a:endParaRPr>
          </a:p>
          <a:p>
            <a:pPr marL="0" indent="0">
              <a:lnSpc>
                <a:spcPct val="100000"/>
              </a:lnSpc>
              <a:spcBef>
                <a:spcPts val="300"/>
              </a:spcBef>
              <a:buNone/>
            </a:pPr>
            <a:r>
              <a:rPr lang="en-SG" sz="1200" dirty="0">
                <a:latin typeface="Courier New"/>
                <a:cs typeface="Courier New"/>
              </a:rPr>
              <a:t>}</a:t>
            </a:r>
          </a:p>
        </p:txBody>
      </p:sp>
      <p:sp>
        <p:nvSpPr>
          <p:cNvPr id="5" name="Oval 4">
            <a:extLst>
              <a:ext uri="{FF2B5EF4-FFF2-40B4-BE49-F238E27FC236}">
                <a16:creationId xmlns:a16="http://schemas.microsoft.com/office/drawing/2014/main" id="{924F78E8-E3FC-4C96-84FC-729FF56939AF}"/>
              </a:ext>
            </a:extLst>
          </p:cNvPr>
          <p:cNvSpPr/>
          <p:nvPr/>
        </p:nvSpPr>
        <p:spPr>
          <a:xfrm>
            <a:off x="7030459" y="748061"/>
            <a:ext cx="497378" cy="481460"/>
          </a:xfrm>
          <a:prstGeom prst="ellipse">
            <a:avLst/>
          </a:prstGeom>
          <a:solidFill>
            <a:srgbClr val="C0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H</a:t>
            </a:r>
          </a:p>
        </p:txBody>
      </p:sp>
      <p:sp>
        <p:nvSpPr>
          <p:cNvPr id="6" name="Oval 5">
            <a:extLst>
              <a:ext uri="{FF2B5EF4-FFF2-40B4-BE49-F238E27FC236}">
                <a16:creationId xmlns:a16="http://schemas.microsoft.com/office/drawing/2014/main" id="{C277DFE3-C759-4347-9465-0EA3DACBA043}"/>
              </a:ext>
            </a:extLst>
          </p:cNvPr>
          <p:cNvSpPr/>
          <p:nvPr/>
        </p:nvSpPr>
        <p:spPr>
          <a:xfrm>
            <a:off x="6533081" y="1351676"/>
            <a:ext cx="497378" cy="481460"/>
          </a:xfrm>
          <a:prstGeom prst="ellipse">
            <a:avLst/>
          </a:prstGeom>
          <a:solidFill>
            <a:srgbClr val="00B05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E</a:t>
            </a:r>
          </a:p>
        </p:txBody>
      </p:sp>
      <p:sp>
        <p:nvSpPr>
          <p:cNvPr id="7" name="Oval 6">
            <a:extLst>
              <a:ext uri="{FF2B5EF4-FFF2-40B4-BE49-F238E27FC236}">
                <a16:creationId xmlns:a16="http://schemas.microsoft.com/office/drawing/2014/main" id="{06A12DB4-E8CC-4FF9-9412-1C2EDD054045}"/>
              </a:ext>
            </a:extLst>
          </p:cNvPr>
          <p:cNvSpPr/>
          <p:nvPr/>
        </p:nvSpPr>
        <p:spPr>
          <a:xfrm>
            <a:off x="7527837" y="1351676"/>
            <a:ext cx="497378" cy="481460"/>
          </a:xfrm>
          <a:prstGeom prst="ellipse">
            <a:avLst/>
          </a:prstGeom>
          <a:solidFill>
            <a:schemeClr val="bg1">
              <a:lumMod val="65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L</a:t>
            </a:r>
          </a:p>
        </p:txBody>
      </p:sp>
      <p:sp>
        <p:nvSpPr>
          <p:cNvPr id="8" name="Oval 7">
            <a:extLst>
              <a:ext uri="{FF2B5EF4-FFF2-40B4-BE49-F238E27FC236}">
                <a16:creationId xmlns:a16="http://schemas.microsoft.com/office/drawing/2014/main" id="{6012B87B-B485-45CF-AAFC-0FCEE9A6F29B}"/>
              </a:ext>
            </a:extLst>
          </p:cNvPr>
          <p:cNvSpPr/>
          <p:nvPr/>
        </p:nvSpPr>
        <p:spPr>
          <a:xfrm>
            <a:off x="6035704" y="1921322"/>
            <a:ext cx="497378" cy="481460"/>
          </a:xfrm>
          <a:prstGeom prst="ellipse">
            <a:avLst/>
          </a:prstGeom>
          <a:solidFill>
            <a:srgbClr val="0070C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B</a:t>
            </a:r>
          </a:p>
        </p:txBody>
      </p:sp>
      <p:sp>
        <p:nvSpPr>
          <p:cNvPr id="9" name="Oval 8">
            <a:extLst>
              <a:ext uri="{FF2B5EF4-FFF2-40B4-BE49-F238E27FC236}">
                <a16:creationId xmlns:a16="http://schemas.microsoft.com/office/drawing/2014/main" id="{6E840E97-8736-47FB-91AD-F98F5CDD26DC}"/>
              </a:ext>
            </a:extLst>
          </p:cNvPr>
          <p:cNvSpPr/>
          <p:nvPr/>
        </p:nvSpPr>
        <p:spPr>
          <a:xfrm>
            <a:off x="7030459" y="1921322"/>
            <a:ext cx="497378" cy="481460"/>
          </a:xfrm>
          <a:prstGeom prst="ellipse">
            <a:avLst/>
          </a:prstGeom>
          <a:solidFill>
            <a:srgbClr val="7030A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F</a:t>
            </a:r>
          </a:p>
        </p:txBody>
      </p:sp>
      <p:sp>
        <p:nvSpPr>
          <p:cNvPr id="10" name="Oval 9">
            <a:extLst>
              <a:ext uri="{FF2B5EF4-FFF2-40B4-BE49-F238E27FC236}">
                <a16:creationId xmlns:a16="http://schemas.microsoft.com/office/drawing/2014/main" id="{5795659E-3F8E-492A-8360-DC8DA59051D7}"/>
              </a:ext>
            </a:extLst>
          </p:cNvPr>
          <p:cNvSpPr/>
          <p:nvPr/>
        </p:nvSpPr>
        <p:spPr>
          <a:xfrm>
            <a:off x="8025214" y="1921322"/>
            <a:ext cx="497378" cy="481460"/>
          </a:xfrm>
          <a:prstGeom prst="ellipse">
            <a:avLst/>
          </a:prstGeom>
          <a:solidFill>
            <a:schemeClr val="bg1">
              <a:lumMod val="65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N</a:t>
            </a:r>
          </a:p>
        </p:txBody>
      </p:sp>
      <p:sp>
        <p:nvSpPr>
          <p:cNvPr id="11" name="Oval 10">
            <a:extLst>
              <a:ext uri="{FF2B5EF4-FFF2-40B4-BE49-F238E27FC236}">
                <a16:creationId xmlns:a16="http://schemas.microsoft.com/office/drawing/2014/main" id="{144E24BD-318C-4BDC-A46F-B6474DB4B530}"/>
              </a:ext>
            </a:extLst>
          </p:cNvPr>
          <p:cNvSpPr/>
          <p:nvPr/>
        </p:nvSpPr>
        <p:spPr>
          <a:xfrm>
            <a:off x="7527837" y="2490968"/>
            <a:ext cx="497378" cy="481460"/>
          </a:xfrm>
          <a:prstGeom prst="ellipse">
            <a:avLst/>
          </a:prstGeom>
          <a:solidFill>
            <a:schemeClr val="bg1">
              <a:lumMod val="65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M</a:t>
            </a:r>
          </a:p>
        </p:txBody>
      </p:sp>
      <p:cxnSp>
        <p:nvCxnSpPr>
          <p:cNvPr id="12" name="Straight Arrow Connector 11">
            <a:extLst>
              <a:ext uri="{FF2B5EF4-FFF2-40B4-BE49-F238E27FC236}">
                <a16:creationId xmlns:a16="http://schemas.microsoft.com/office/drawing/2014/main" id="{80E73609-6907-4D73-805D-FE9018369886}"/>
              </a:ext>
            </a:extLst>
          </p:cNvPr>
          <p:cNvCxnSpPr>
            <a:cxnSpLocks/>
            <a:stCxn id="5" idx="3"/>
            <a:endCxn id="6" idx="0"/>
          </p:cNvCxnSpPr>
          <p:nvPr/>
        </p:nvCxnSpPr>
        <p:spPr>
          <a:xfrm flipH="1">
            <a:off x="6781770" y="1159013"/>
            <a:ext cx="321528" cy="192663"/>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1E86330-D433-497F-BAA9-C8E2BE0ED289}"/>
              </a:ext>
            </a:extLst>
          </p:cNvPr>
          <p:cNvCxnSpPr>
            <a:cxnSpLocks/>
            <a:stCxn id="5" idx="5"/>
            <a:endCxn id="7" idx="0"/>
          </p:cNvCxnSpPr>
          <p:nvPr/>
        </p:nvCxnSpPr>
        <p:spPr>
          <a:xfrm>
            <a:off x="7454997" y="1159013"/>
            <a:ext cx="321528" cy="192663"/>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25655C3-3724-4CB9-AA6E-066EEF982765}"/>
              </a:ext>
            </a:extLst>
          </p:cNvPr>
          <p:cNvCxnSpPr>
            <a:cxnSpLocks/>
            <a:stCxn id="7" idx="5"/>
            <a:endCxn id="10" idx="0"/>
          </p:cNvCxnSpPr>
          <p:nvPr/>
        </p:nvCxnSpPr>
        <p:spPr>
          <a:xfrm>
            <a:off x="7952375" y="1762629"/>
            <a:ext cx="321528" cy="158693"/>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3A4ECA8-F604-4F55-97D0-17A24EE69215}"/>
              </a:ext>
            </a:extLst>
          </p:cNvPr>
          <p:cNvCxnSpPr>
            <a:cxnSpLocks/>
            <a:stCxn id="10" idx="3"/>
            <a:endCxn id="11" idx="0"/>
          </p:cNvCxnSpPr>
          <p:nvPr/>
        </p:nvCxnSpPr>
        <p:spPr>
          <a:xfrm flipH="1">
            <a:off x="7776525" y="2332274"/>
            <a:ext cx="321528" cy="158693"/>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5972F7D-F230-4F4C-8340-8C99543CAEBE}"/>
              </a:ext>
            </a:extLst>
          </p:cNvPr>
          <p:cNvCxnSpPr>
            <a:cxnSpLocks/>
            <a:stCxn id="6" idx="3"/>
            <a:endCxn id="8" idx="0"/>
          </p:cNvCxnSpPr>
          <p:nvPr/>
        </p:nvCxnSpPr>
        <p:spPr>
          <a:xfrm flipH="1">
            <a:off x="6284393" y="1762629"/>
            <a:ext cx="321528" cy="158693"/>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B72EFB9-323A-4431-974C-467E548C73FB}"/>
              </a:ext>
            </a:extLst>
          </p:cNvPr>
          <p:cNvCxnSpPr>
            <a:cxnSpLocks/>
            <a:stCxn id="6" idx="5"/>
            <a:endCxn id="9" idx="0"/>
          </p:cNvCxnSpPr>
          <p:nvPr/>
        </p:nvCxnSpPr>
        <p:spPr>
          <a:xfrm>
            <a:off x="6957620" y="1762628"/>
            <a:ext cx="321528" cy="158694"/>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CCF6C75-37ED-4D3F-8A6A-738CD81E9C0B}"/>
              </a:ext>
            </a:extLst>
          </p:cNvPr>
          <p:cNvCxnSpPr/>
          <p:nvPr/>
        </p:nvCxnSpPr>
        <p:spPr>
          <a:xfrm flipH="1">
            <a:off x="3608264" y="1229521"/>
            <a:ext cx="625033"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onnector: Elbow 100">
            <a:extLst>
              <a:ext uri="{FF2B5EF4-FFF2-40B4-BE49-F238E27FC236}">
                <a16:creationId xmlns:a16="http://schemas.microsoft.com/office/drawing/2014/main" id="{82FA86DF-4089-45B9-BA72-08ACBB5E5E85}"/>
              </a:ext>
            </a:extLst>
          </p:cNvPr>
          <p:cNvCxnSpPr>
            <a:cxnSpLocks/>
            <a:stCxn id="55" idx="3"/>
            <a:endCxn id="3" idx="3"/>
          </p:cNvCxnSpPr>
          <p:nvPr/>
        </p:nvCxnSpPr>
        <p:spPr>
          <a:xfrm flipH="1" flipV="1">
            <a:off x="4641163" y="1350713"/>
            <a:ext cx="121920" cy="1463074"/>
          </a:xfrm>
          <a:prstGeom prst="bentConnector3">
            <a:avLst>
              <a:gd name="adj1" fmla="val -1875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85427E68-C319-4140-8800-9803CC46DC91}"/>
              </a:ext>
            </a:extLst>
          </p:cNvPr>
          <p:cNvSpPr/>
          <p:nvPr/>
        </p:nvSpPr>
        <p:spPr>
          <a:xfrm>
            <a:off x="3687592" y="1771969"/>
            <a:ext cx="912386" cy="22836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a:solidFill>
                  <a:srgbClr val="FF0000"/>
                </a:solidFill>
                <a:latin typeface="Courier New" panose="02070309020205020404" pitchFamily="49" charset="0"/>
                <a:cs typeface="Courier New" panose="02070309020205020404" pitchFamily="49" charset="0"/>
              </a:rPr>
              <a:t>d = 0</a:t>
            </a:r>
            <a:endParaRPr lang="en-SG" sz="1200" b="1" dirty="0">
              <a:solidFill>
                <a:srgbClr val="FF0000"/>
              </a:solidFill>
              <a:latin typeface="Courier New" panose="02070309020205020404" pitchFamily="49" charset="0"/>
              <a:cs typeface="Courier New" panose="02070309020205020404" pitchFamily="49" charset="0"/>
            </a:endParaRPr>
          </a:p>
        </p:txBody>
      </p:sp>
      <p:sp>
        <p:nvSpPr>
          <p:cNvPr id="55" name="Content Placeholder 2">
            <a:extLst>
              <a:ext uri="{FF2B5EF4-FFF2-40B4-BE49-F238E27FC236}">
                <a16:creationId xmlns:a16="http://schemas.microsoft.com/office/drawing/2014/main" id="{3561F62E-B11A-48BC-B2D7-7BB22AE02110}"/>
              </a:ext>
            </a:extLst>
          </p:cNvPr>
          <p:cNvSpPr txBox="1">
            <a:spLocks/>
          </p:cNvSpPr>
          <p:nvPr/>
        </p:nvSpPr>
        <p:spPr>
          <a:xfrm>
            <a:off x="198586" y="2121567"/>
            <a:ext cx="4564497" cy="1384439"/>
          </a:xfrm>
          <a:prstGeom prst="rect">
            <a:avLst/>
          </a:prstGeom>
          <a:solidFill>
            <a:schemeClr val="bg1"/>
          </a:solidFill>
          <a:ln w="19050">
            <a:solidFill>
              <a:schemeClr val="accent2"/>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void </a:t>
            </a:r>
            <a:r>
              <a:rPr lang="en-SG" sz="1200" b="1" dirty="0" err="1">
                <a:solidFill>
                  <a:schemeClr val="accent2"/>
                </a:solidFill>
                <a:latin typeface="Courier New" panose="02070309020205020404" pitchFamily="49" charset="0"/>
                <a:cs typeface="Courier New" panose="02070309020205020404" pitchFamily="49" charset="0"/>
              </a:rPr>
              <a:t>TreeTraversal</a:t>
            </a:r>
            <a:r>
              <a:rPr lang="en-SG" sz="1200" dirty="0">
                <a:solidFill>
                  <a:prstClr val="black"/>
                </a:solidFill>
                <a:latin typeface="Courier New" panose="02070309020205020404" pitchFamily="49" charset="0"/>
                <a:cs typeface="Courier New" panose="02070309020205020404" pitchFamily="49" charset="0"/>
              </a:rPr>
              <a:t>(</a:t>
            </a:r>
            <a:r>
              <a:rPr lang="en-SG" sz="1200" dirty="0" err="1">
                <a:solidFill>
                  <a:prstClr val="black"/>
                </a:solidFill>
                <a:latin typeface="Courier New" panose="02070309020205020404" pitchFamily="49" charset="0"/>
                <a:cs typeface="Courier New" panose="02070309020205020404" pitchFamily="49" charset="0"/>
              </a:rPr>
              <a:t>BTNode</a:t>
            </a:r>
            <a:r>
              <a:rPr lang="en-SG" sz="1200" dirty="0">
                <a:solidFill>
                  <a:prstClr val="black"/>
                </a:solidFill>
                <a:latin typeface="Courier New" panose="02070309020205020404" pitchFamily="49" charset="0"/>
                <a:cs typeface="Courier New" panose="02070309020205020404" pitchFamily="49" charset="0"/>
              </a:rPr>
              <a:t> *cur, int d){</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if(cur == NULL) </a:t>
            </a:r>
            <a:r>
              <a:rPr lang="en-SG" sz="1200" spc="-5" dirty="0">
                <a:latin typeface="Courier New"/>
                <a:cs typeface="Courier New"/>
              </a:rPr>
              <a:t>retur</a:t>
            </a:r>
            <a:r>
              <a:rPr lang="en-SG" sz="1200" dirty="0">
                <a:latin typeface="Courier New"/>
                <a:cs typeface="Courier New"/>
              </a:rPr>
              <a:t>n</a:t>
            </a:r>
            <a:r>
              <a:rPr lang="en-SG" sz="1200" spc="-5" dirty="0">
                <a:latin typeface="Courier New"/>
                <a:cs typeface="Courier New"/>
              </a:rPr>
              <a:t>;</a:t>
            </a:r>
          </a:p>
          <a:p>
            <a:pPr marL="0" indent="0">
              <a:lnSpc>
                <a:spcPct val="100000"/>
              </a:lnSpc>
              <a:spcBef>
                <a:spcPts val="300"/>
              </a:spcBef>
              <a:buNone/>
            </a:pPr>
            <a:r>
              <a:rPr lang="en-SG" sz="1200" spc="-5" dirty="0">
                <a:solidFill>
                  <a:srgbClr val="0070C0"/>
                </a:solidFill>
                <a:latin typeface="Courier New"/>
                <a:cs typeface="Courier New"/>
              </a:rPr>
              <a:t>    </a:t>
            </a:r>
            <a:r>
              <a:rPr lang="en-SG" sz="1200" b="1" spc="-5" dirty="0" err="1">
                <a:solidFill>
                  <a:srgbClr val="0070C0"/>
                </a:solidFill>
                <a:latin typeface="Courier New"/>
                <a:cs typeface="Courier New"/>
              </a:rPr>
              <a:t>TreeTraversal</a:t>
            </a:r>
            <a:r>
              <a:rPr lang="en-SG" sz="1200" b="1" spc="-5" dirty="0">
                <a:solidFill>
                  <a:srgbClr val="0070C0"/>
                </a:solidFill>
                <a:latin typeface="Courier New"/>
                <a:cs typeface="Courier New"/>
              </a:rPr>
              <a:t>(cur-&gt;left, d+1);</a:t>
            </a:r>
            <a:endParaRPr lang="en-SG" sz="1200" b="1" dirty="0">
              <a:solidFill>
                <a:srgbClr val="0070C0"/>
              </a:solidFill>
              <a:latin typeface="Courier New"/>
              <a:cs typeface="Courier New"/>
            </a:endParaRPr>
          </a:p>
          <a:p>
            <a:pPr marL="0" indent="0">
              <a:lnSpc>
                <a:spcPct val="100000"/>
              </a:lnSpc>
              <a:spcBef>
                <a:spcPts val="300"/>
              </a:spcBef>
              <a:buNone/>
            </a:pPr>
            <a:r>
              <a:rPr lang="en-SG" sz="1200" b="1" dirty="0">
                <a:solidFill>
                  <a:srgbClr val="7030A0"/>
                </a:solidFill>
                <a:latin typeface="Courier New"/>
                <a:cs typeface="Courier New"/>
              </a:rPr>
              <a:t>    </a:t>
            </a:r>
            <a:r>
              <a:rPr lang="en-SG" altLang="zh-CN" sz="1200" b="1" spc="-5" dirty="0" err="1">
                <a:solidFill>
                  <a:srgbClr val="7030A0"/>
                </a:solidFill>
                <a:latin typeface="Courier New"/>
                <a:cs typeface="Courier New"/>
              </a:rPr>
              <a:t>TreeTraversal</a:t>
            </a:r>
            <a:r>
              <a:rPr lang="en-SG" sz="1200" b="1" spc="-5" dirty="0">
                <a:solidFill>
                  <a:srgbClr val="7030A0"/>
                </a:solidFill>
                <a:latin typeface="Courier New"/>
                <a:cs typeface="Courier New"/>
              </a:rPr>
              <a:t>(cur-&gt;right, d+1);</a:t>
            </a:r>
            <a:endParaRPr lang="en-SG" sz="1200" b="1" dirty="0">
              <a:solidFill>
                <a:srgbClr val="7030A0"/>
              </a:solidFill>
              <a:latin typeface="Courier New"/>
              <a:cs typeface="Courier New"/>
            </a:endParaRPr>
          </a:p>
          <a:p>
            <a:pPr marL="0" indent="0">
              <a:lnSpc>
                <a:spcPct val="100000"/>
              </a:lnSpc>
              <a:spcBef>
                <a:spcPts val="300"/>
              </a:spcBef>
              <a:buNone/>
            </a:pPr>
            <a:r>
              <a:rPr lang="en-SG" sz="1200" spc="-5" dirty="0">
                <a:latin typeface="Courier New"/>
                <a:cs typeface="Courier New"/>
              </a:rPr>
              <a:t>    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a:t>
            </a:r>
            <a:endParaRPr lang="en-SG" sz="1200" dirty="0">
              <a:latin typeface="Courier New"/>
              <a:cs typeface="Courier New"/>
            </a:endParaRPr>
          </a:p>
          <a:p>
            <a:pPr marL="0" indent="0">
              <a:lnSpc>
                <a:spcPct val="100000"/>
              </a:lnSpc>
              <a:spcBef>
                <a:spcPts val="300"/>
              </a:spcBef>
              <a:buNone/>
            </a:pPr>
            <a:r>
              <a:rPr lang="en-SG" sz="1200" dirty="0">
                <a:latin typeface="Courier New"/>
                <a:cs typeface="Courier New"/>
              </a:rPr>
              <a:t>}</a:t>
            </a:r>
          </a:p>
        </p:txBody>
      </p:sp>
      <p:cxnSp>
        <p:nvCxnSpPr>
          <p:cNvPr id="56" name="Straight Arrow Connector 55">
            <a:extLst>
              <a:ext uri="{FF2B5EF4-FFF2-40B4-BE49-F238E27FC236}">
                <a16:creationId xmlns:a16="http://schemas.microsoft.com/office/drawing/2014/main" id="{B6CCB58E-A894-452F-BEBE-FA61C8F30695}"/>
              </a:ext>
            </a:extLst>
          </p:cNvPr>
          <p:cNvCxnSpPr/>
          <p:nvPr/>
        </p:nvCxnSpPr>
        <p:spPr>
          <a:xfrm flipH="1">
            <a:off x="4008314" y="2264025"/>
            <a:ext cx="625033"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62C0CF4-20F4-4261-B988-4A40AE19CB8F}"/>
              </a:ext>
            </a:extLst>
          </p:cNvPr>
          <p:cNvCxnSpPr>
            <a:cxnSpLocks/>
          </p:cNvCxnSpPr>
          <p:nvPr/>
        </p:nvCxnSpPr>
        <p:spPr>
          <a:xfrm>
            <a:off x="1436205" y="1600200"/>
            <a:ext cx="1" cy="5356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60754C73-2261-4B59-90DE-D417E287FDAA}"/>
              </a:ext>
            </a:extLst>
          </p:cNvPr>
          <p:cNvSpPr/>
          <p:nvPr/>
        </p:nvSpPr>
        <p:spPr>
          <a:xfrm>
            <a:off x="3791141" y="3207830"/>
            <a:ext cx="912386" cy="22836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solidFill>
                  <a:srgbClr val="FF0000"/>
                </a:solidFill>
                <a:latin typeface="Courier New" panose="02070309020205020404" pitchFamily="49" charset="0"/>
                <a:cs typeface="Courier New" panose="02070309020205020404" pitchFamily="49" charset="0"/>
              </a:rPr>
              <a:t>d = 1</a:t>
            </a:r>
          </a:p>
        </p:txBody>
      </p:sp>
      <p:sp>
        <p:nvSpPr>
          <p:cNvPr id="60" name="TextBox 59">
            <a:extLst>
              <a:ext uri="{FF2B5EF4-FFF2-40B4-BE49-F238E27FC236}">
                <a16:creationId xmlns:a16="http://schemas.microsoft.com/office/drawing/2014/main" id="{CF5BFFB1-2942-4BD4-AB14-B7B178BD2FDF}"/>
              </a:ext>
            </a:extLst>
          </p:cNvPr>
          <p:cNvSpPr txBox="1"/>
          <p:nvPr/>
        </p:nvSpPr>
        <p:spPr>
          <a:xfrm>
            <a:off x="7185904" y="1188297"/>
            <a:ext cx="186487" cy="307777"/>
          </a:xfrm>
          <a:prstGeom prst="rect">
            <a:avLst/>
          </a:prstGeom>
          <a:noFill/>
        </p:spPr>
        <p:txBody>
          <a:bodyPr wrap="square" rtlCol="0">
            <a:spAutoFit/>
          </a:bodyPr>
          <a:lstStyle/>
          <a:p>
            <a:pPr algn="ctr"/>
            <a:r>
              <a:rPr lang="en-SG" sz="1400" b="1" dirty="0">
                <a:solidFill>
                  <a:srgbClr val="FF0000"/>
                </a:solidFill>
                <a:latin typeface="Courier New" panose="02070309020205020404" pitchFamily="49" charset="0"/>
                <a:cs typeface="Courier New" panose="02070309020205020404" pitchFamily="49" charset="0"/>
              </a:rPr>
              <a:t>0</a:t>
            </a:r>
          </a:p>
        </p:txBody>
      </p:sp>
      <p:sp>
        <p:nvSpPr>
          <p:cNvPr id="63" name="TextBox 62">
            <a:extLst>
              <a:ext uri="{FF2B5EF4-FFF2-40B4-BE49-F238E27FC236}">
                <a16:creationId xmlns:a16="http://schemas.microsoft.com/office/drawing/2014/main" id="{24DAF717-EFF0-472A-997D-1F4C8241A0AA}"/>
              </a:ext>
            </a:extLst>
          </p:cNvPr>
          <p:cNvSpPr txBox="1"/>
          <p:nvPr/>
        </p:nvSpPr>
        <p:spPr>
          <a:xfrm>
            <a:off x="6698294" y="1791192"/>
            <a:ext cx="186487" cy="307777"/>
          </a:xfrm>
          <a:prstGeom prst="rect">
            <a:avLst/>
          </a:prstGeom>
          <a:noFill/>
        </p:spPr>
        <p:txBody>
          <a:bodyPr wrap="square" rtlCol="0">
            <a:spAutoFit/>
          </a:bodyPr>
          <a:lstStyle/>
          <a:p>
            <a:pPr algn="ctr"/>
            <a:r>
              <a:rPr lang="en-SG" sz="1400" b="1" dirty="0">
                <a:solidFill>
                  <a:srgbClr val="FF0000"/>
                </a:solidFill>
                <a:latin typeface="Courier New" panose="02070309020205020404" pitchFamily="49" charset="0"/>
                <a:cs typeface="Courier New" panose="02070309020205020404" pitchFamily="49" charset="0"/>
              </a:rPr>
              <a:t>1</a:t>
            </a:r>
          </a:p>
        </p:txBody>
      </p:sp>
      <p:sp>
        <p:nvSpPr>
          <p:cNvPr id="77" name="TextBox 76">
            <a:extLst>
              <a:ext uri="{FF2B5EF4-FFF2-40B4-BE49-F238E27FC236}">
                <a16:creationId xmlns:a16="http://schemas.microsoft.com/office/drawing/2014/main" id="{436FD967-9BA3-4274-AB24-99E8DC0411D6}"/>
              </a:ext>
            </a:extLst>
          </p:cNvPr>
          <p:cNvSpPr txBox="1"/>
          <p:nvPr/>
        </p:nvSpPr>
        <p:spPr>
          <a:xfrm>
            <a:off x="6191149" y="2362478"/>
            <a:ext cx="186487" cy="307777"/>
          </a:xfrm>
          <a:prstGeom prst="rect">
            <a:avLst/>
          </a:prstGeom>
          <a:noFill/>
        </p:spPr>
        <p:txBody>
          <a:bodyPr wrap="square" rtlCol="0">
            <a:spAutoFit/>
          </a:bodyPr>
          <a:lstStyle/>
          <a:p>
            <a:pPr algn="ctr"/>
            <a:r>
              <a:rPr lang="en-SG" sz="1400" b="1" dirty="0">
                <a:solidFill>
                  <a:srgbClr val="FF0000"/>
                </a:solidFill>
                <a:latin typeface="Courier New" panose="02070309020205020404" pitchFamily="49" charset="0"/>
                <a:cs typeface="Courier New" panose="02070309020205020404" pitchFamily="49" charset="0"/>
              </a:rPr>
              <a:t>2</a:t>
            </a:r>
          </a:p>
        </p:txBody>
      </p:sp>
      <p:sp>
        <p:nvSpPr>
          <p:cNvPr id="94" name="Content Placeholder 2">
            <a:extLst>
              <a:ext uri="{FF2B5EF4-FFF2-40B4-BE49-F238E27FC236}">
                <a16:creationId xmlns:a16="http://schemas.microsoft.com/office/drawing/2014/main" id="{7067D4DE-6BC2-4B7F-B75E-27275B28B367}"/>
              </a:ext>
            </a:extLst>
          </p:cNvPr>
          <p:cNvSpPr txBox="1">
            <a:spLocks/>
          </p:cNvSpPr>
          <p:nvPr/>
        </p:nvSpPr>
        <p:spPr>
          <a:xfrm>
            <a:off x="345906" y="3584640"/>
            <a:ext cx="4585250" cy="1384439"/>
          </a:xfrm>
          <a:prstGeom prst="rect">
            <a:avLst/>
          </a:prstGeom>
          <a:solidFill>
            <a:schemeClr val="bg1"/>
          </a:solidFill>
          <a:ln w="19050">
            <a:solidFill>
              <a:srgbClr val="7030A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void </a:t>
            </a:r>
            <a:r>
              <a:rPr lang="en-SG" sz="1200" b="1" dirty="0" err="1">
                <a:solidFill>
                  <a:srgbClr val="7030A0"/>
                </a:solidFill>
                <a:latin typeface="Courier New" panose="02070309020205020404" pitchFamily="49" charset="0"/>
                <a:cs typeface="Courier New" panose="02070309020205020404" pitchFamily="49" charset="0"/>
              </a:rPr>
              <a:t>TreeTraversal</a:t>
            </a:r>
            <a:r>
              <a:rPr lang="en-SG" sz="1200" dirty="0">
                <a:solidFill>
                  <a:prstClr val="black"/>
                </a:solidFill>
                <a:latin typeface="Courier New" panose="02070309020205020404" pitchFamily="49" charset="0"/>
                <a:cs typeface="Courier New" panose="02070309020205020404" pitchFamily="49" charset="0"/>
              </a:rPr>
              <a:t>(</a:t>
            </a:r>
            <a:r>
              <a:rPr lang="en-SG" sz="1200" dirty="0" err="1">
                <a:solidFill>
                  <a:prstClr val="black"/>
                </a:solidFill>
                <a:latin typeface="Courier New" panose="02070309020205020404" pitchFamily="49" charset="0"/>
                <a:cs typeface="Courier New" panose="02070309020205020404" pitchFamily="49" charset="0"/>
              </a:rPr>
              <a:t>BTNode</a:t>
            </a:r>
            <a:r>
              <a:rPr lang="en-SG" sz="1200" dirty="0">
                <a:solidFill>
                  <a:prstClr val="black"/>
                </a:solidFill>
                <a:latin typeface="Courier New" panose="02070309020205020404" pitchFamily="49" charset="0"/>
                <a:cs typeface="Courier New" panose="02070309020205020404" pitchFamily="49" charset="0"/>
              </a:rPr>
              <a:t> *cur, int d){</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if(cur == NULL) </a:t>
            </a:r>
            <a:r>
              <a:rPr lang="en-SG" sz="1200" spc="-5" dirty="0">
                <a:latin typeface="Courier New"/>
                <a:cs typeface="Courier New"/>
              </a:rPr>
              <a:t>retur</a:t>
            </a:r>
            <a:r>
              <a:rPr lang="en-SG" sz="1200" dirty="0">
                <a:latin typeface="Courier New"/>
                <a:cs typeface="Courier New"/>
              </a:rPr>
              <a:t>n</a:t>
            </a:r>
            <a:r>
              <a:rPr lang="en-SG" sz="1200" spc="-5" dirty="0">
                <a:latin typeface="Courier New"/>
                <a:cs typeface="Courier New"/>
              </a:rPr>
              <a:t>;</a:t>
            </a:r>
          </a:p>
          <a:p>
            <a:pPr marL="0" indent="0">
              <a:lnSpc>
                <a:spcPct val="100000"/>
              </a:lnSpc>
              <a:spcBef>
                <a:spcPts val="300"/>
              </a:spcBef>
              <a:buNone/>
            </a:pPr>
            <a:r>
              <a:rPr lang="en-SG" sz="1200" spc="-5" dirty="0">
                <a:solidFill>
                  <a:srgbClr val="0070C0"/>
                </a:solidFill>
                <a:latin typeface="Courier New"/>
                <a:cs typeface="Courier New"/>
              </a:rPr>
              <a:t>    </a:t>
            </a:r>
            <a:r>
              <a:rPr lang="en-SG" sz="1200" b="1" spc="-5" dirty="0" err="1">
                <a:solidFill>
                  <a:srgbClr val="0070C0"/>
                </a:solidFill>
                <a:latin typeface="Courier New"/>
                <a:cs typeface="Courier New"/>
              </a:rPr>
              <a:t>TreeTraversal</a:t>
            </a:r>
            <a:r>
              <a:rPr lang="en-SG" sz="1200" b="1" spc="-5" dirty="0">
                <a:solidFill>
                  <a:srgbClr val="0070C0"/>
                </a:solidFill>
                <a:latin typeface="Courier New"/>
                <a:cs typeface="Courier New"/>
              </a:rPr>
              <a:t>(cur-&gt;left, d+1);</a:t>
            </a:r>
            <a:endParaRPr lang="en-SG" sz="1200" b="1" dirty="0">
              <a:solidFill>
                <a:srgbClr val="0070C0"/>
              </a:solidFill>
              <a:latin typeface="Courier New"/>
              <a:cs typeface="Courier New"/>
            </a:endParaRPr>
          </a:p>
          <a:p>
            <a:pPr marL="0" indent="0">
              <a:lnSpc>
                <a:spcPct val="100000"/>
              </a:lnSpc>
              <a:spcBef>
                <a:spcPts val="300"/>
              </a:spcBef>
              <a:buNone/>
            </a:pPr>
            <a:r>
              <a:rPr lang="en-SG" sz="1200" b="1" dirty="0">
                <a:latin typeface="Courier New"/>
                <a:cs typeface="Courier New"/>
              </a:rPr>
              <a:t>    </a:t>
            </a:r>
            <a:r>
              <a:rPr lang="en-SG" altLang="zh-CN" sz="1200" b="1" spc="-5" dirty="0" err="1">
                <a:latin typeface="Courier New"/>
                <a:cs typeface="Courier New"/>
              </a:rPr>
              <a:t>TreeTraversal</a:t>
            </a:r>
            <a:r>
              <a:rPr lang="en-SG" sz="1200" b="1" spc="-5" dirty="0">
                <a:latin typeface="Courier New"/>
                <a:cs typeface="Courier New"/>
              </a:rPr>
              <a:t>(cur-&gt;right, d+1);</a:t>
            </a:r>
            <a:endParaRPr lang="en-SG" sz="1200" b="1" dirty="0">
              <a:latin typeface="Courier New"/>
              <a:cs typeface="Courier New"/>
            </a:endParaRPr>
          </a:p>
          <a:p>
            <a:pPr marL="0" indent="0">
              <a:lnSpc>
                <a:spcPct val="100000"/>
              </a:lnSpc>
              <a:spcBef>
                <a:spcPts val="300"/>
              </a:spcBef>
              <a:buNone/>
            </a:pPr>
            <a:r>
              <a:rPr lang="en-SG" sz="1200" spc="-5" dirty="0">
                <a:latin typeface="Courier New"/>
                <a:cs typeface="Courier New"/>
              </a:rPr>
              <a:t>    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a:t>
            </a:r>
            <a:endParaRPr lang="en-SG" sz="1200" dirty="0">
              <a:latin typeface="Courier New"/>
              <a:cs typeface="Courier New"/>
            </a:endParaRPr>
          </a:p>
          <a:p>
            <a:pPr marL="0" indent="0">
              <a:lnSpc>
                <a:spcPct val="100000"/>
              </a:lnSpc>
              <a:spcBef>
                <a:spcPts val="300"/>
              </a:spcBef>
              <a:buNone/>
            </a:pPr>
            <a:r>
              <a:rPr lang="en-SG" sz="1200" dirty="0">
                <a:latin typeface="Courier New"/>
                <a:cs typeface="Courier New"/>
              </a:rPr>
              <a:t>}</a:t>
            </a:r>
          </a:p>
        </p:txBody>
      </p:sp>
      <p:cxnSp>
        <p:nvCxnSpPr>
          <p:cNvPr id="95" name="Straight Arrow Connector 94">
            <a:extLst>
              <a:ext uri="{FF2B5EF4-FFF2-40B4-BE49-F238E27FC236}">
                <a16:creationId xmlns:a16="http://schemas.microsoft.com/office/drawing/2014/main" id="{5FC26999-D24E-4A63-9474-779F7037517D}"/>
              </a:ext>
            </a:extLst>
          </p:cNvPr>
          <p:cNvCxnSpPr>
            <a:cxnSpLocks/>
          </p:cNvCxnSpPr>
          <p:nvPr/>
        </p:nvCxnSpPr>
        <p:spPr>
          <a:xfrm>
            <a:off x="1579617" y="3017520"/>
            <a:ext cx="3909" cy="58137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CED6EA22-D2EE-4600-8305-E0BD5F755545}"/>
              </a:ext>
            </a:extLst>
          </p:cNvPr>
          <p:cNvSpPr/>
          <p:nvPr/>
        </p:nvSpPr>
        <p:spPr>
          <a:xfrm>
            <a:off x="3958780" y="4681030"/>
            <a:ext cx="902779" cy="22836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solidFill>
                  <a:srgbClr val="FF0000"/>
                </a:solidFill>
                <a:latin typeface="Courier New" panose="02070309020205020404" pitchFamily="49" charset="0"/>
                <a:cs typeface="Courier New" panose="02070309020205020404" pitchFamily="49" charset="0"/>
              </a:rPr>
              <a:t>d = 2</a:t>
            </a:r>
          </a:p>
        </p:txBody>
      </p:sp>
      <p:cxnSp>
        <p:nvCxnSpPr>
          <p:cNvPr id="97" name="Straight Arrow Connector 96">
            <a:extLst>
              <a:ext uri="{FF2B5EF4-FFF2-40B4-BE49-F238E27FC236}">
                <a16:creationId xmlns:a16="http://schemas.microsoft.com/office/drawing/2014/main" id="{78953E4D-372F-4D2F-A13B-A6B470F68F23}"/>
              </a:ext>
            </a:extLst>
          </p:cNvPr>
          <p:cNvCxnSpPr>
            <a:cxnSpLocks/>
          </p:cNvCxnSpPr>
          <p:nvPr/>
        </p:nvCxnSpPr>
        <p:spPr>
          <a:xfrm flipH="1">
            <a:off x="4171262" y="3727065"/>
            <a:ext cx="641530"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808255D8-7092-4BA6-9744-ACFA6377BD3C}"/>
              </a:ext>
            </a:extLst>
          </p:cNvPr>
          <p:cNvSpPr txBox="1"/>
          <p:nvPr/>
        </p:nvSpPr>
        <p:spPr>
          <a:xfrm>
            <a:off x="4987036" y="4046025"/>
            <a:ext cx="1850614" cy="461665"/>
          </a:xfrm>
          <a:prstGeom prst="rect">
            <a:avLst/>
          </a:prstGeom>
          <a:solidFill>
            <a:schemeClr val="bg1"/>
          </a:solidFill>
        </p:spPr>
        <p:txBody>
          <a:bodyPr wrap="square">
            <a:spAutoFit/>
          </a:bodyPr>
          <a:lstStyle/>
          <a:p>
            <a:r>
              <a:rPr lang="en-SG" altLang="zh-CN" sz="1200" b="1" spc="-5" dirty="0">
                <a:solidFill>
                  <a:srgbClr val="FF0000"/>
                </a:solidFill>
                <a:latin typeface="Courier New"/>
                <a:cs typeface="Courier New"/>
              </a:rPr>
              <a:t>cur-&gt;right is null</a:t>
            </a:r>
          </a:p>
          <a:p>
            <a:r>
              <a:rPr lang="en-SG" sz="1200" b="1" spc="-5" dirty="0">
                <a:solidFill>
                  <a:srgbClr val="FF0000"/>
                </a:solidFill>
                <a:latin typeface="Courier New"/>
                <a:cs typeface="Courier New"/>
              </a:rPr>
              <a:t>return</a:t>
            </a:r>
            <a:endParaRPr lang="en-SG" sz="1200" b="1" dirty="0">
              <a:solidFill>
                <a:srgbClr val="FF0000"/>
              </a:solidFill>
            </a:endParaRPr>
          </a:p>
        </p:txBody>
      </p:sp>
      <p:cxnSp>
        <p:nvCxnSpPr>
          <p:cNvPr id="100" name="Connector: Elbow 99">
            <a:extLst>
              <a:ext uri="{FF2B5EF4-FFF2-40B4-BE49-F238E27FC236}">
                <a16:creationId xmlns:a16="http://schemas.microsoft.com/office/drawing/2014/main" id="{CBDB60D9-7BC6-48DA-A4FB-9E2E92DE8546}"/>
              </a:ext>
            </a:extLst>
          </p:cNvPr>
          <p:cNvCxnSpPr>
            <a:cxnSpLocks/>
            <a:stCxn id="94" idx="3"/>
            <a:endCxn id="55" idx="3"/>
          </p:cNvCxnSpPr>
          <p:nvPr/>
        </p:nvCxnSpPr>
        <p:spPr>
          <a:xfrm flipH="1" flipV="1">
            <a:off x="4763083" y="2813787"/>
            <a:ext cx="168073" cy="1463073"/>
          </a:xfrm>
          <a:prstGeom prst="bentConnector3">
            <a:avLst>
              <a:gd name="adj1" fmla="val -145079"/>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1E97C7C7-16F5-44C1-BADA-DDCD1375A560}"/>
              </a:ext>
            </a:extLst>
          </p:cNvPr>
          <p:cNvSpPr txBox="1"/>
          <p:nvPr/>
        </p:nvSpPr>
        <p:spPr>
          <a:xfrm>
            <a:off x="7162740" y="2371159"/>
            <a:ext cx="186487" cy="307777"/>
          </a:xfrm>
          <a:prstGeom prst="rect">
            <a:avLst/>
          </a:prstGeom>
          <a:noFill/>
        </p:spPr>
        <p:txBody>
          <a:bodyPr wrap="square" rtlCol="0">
            <a:spAutoFit/>
          </a:bodyPr>
          <a:lstStyle/>
          <a:p>
            <a:pPr algn="ctr"/>
            <a:r>
              <a:rPr lang="en-SG" sz="1400" b="1" dirty="0">
                <a:solidFill>
                  <a:srgbClr val="FF0000"/>
                </a:solidFill>
                <a:latin typeface="Courier New" panose="02070309020205020404" pitchFamily="49" charset="0"/>
                <a:cs typeface="Courier New" panose="02070309020205020404" pitchFamily="49" charset="0"/>
              </a:rPr>
              <a:t>2</a:t>
            </a:r>
          </a:p>
        </p:txBody>
      </p:sp>
      <p:sp>
        <p:nvSpPr>
          <p:cNvPr id="57" name="TextBox 56">
            <a:extLst>
              <a:ext uri="{FF2B5EF4-FFF2-40B4-BE49-F238E27FC236}">
                <a16:creationId xmlns:a16="http://schemas.microsoft.com/office/drawing/2014/main" id="{6FD546C7-E5BD-4011-90DB-4F8CBB4FC62F}"/>
              </a:ext>
            </a:extLst>
          </p:cNvPr>
          <p:cNvSpPr txBox="1"/>
          <p:nvPr/>
        </p:nvSpPr>
        <p:spPr>
          <a:xfrm>
            <a:off x="4812792" y="2929526"/>
            <a:ext cx="1850614" cy="461665"/>
          </a:xfrm>
          <a:prstGeom prst="rect">
            <a:avLst/>
          </a:prstGeom>
          <a:solidFill>
            <a:schemeClr val="bg1"/>
          </a:solidFill>
        </p:spPr>
        <p:txBody>
          <a:bodyPr wrap="square">
            <a:spAutoFit/>
          </a:bodyPr>
          <a:lstStyle/>
          <a:p>
            <a:r>
              <a:rPr lang="en-SG" altLang="zh-CN" sz="1200" b="1" spc="-5" dirty="0">
                <a:solidFill>
                  <a:srgbClr val="FF0000"/>
                </a:solidFill>
                <a:latin typeface="Courier New"/>
                <a:cs typeface="Courier New"/>
              </a:rPr>
              <a:t>cur-&gt;left is null</a:t>
            </a:r>
          </a:p>
          <a:p>
            <a:r>
              <a:rPr lang="en-SG" sz="1200" b="1" spc="-5" dirty="0">
                <a:solidFill>
                  <a:srgbClr val="FF0000"/>
                </a:solidFill>
                <a:latin typeface="Courier New"/>
                <a:cs typeface="Courier New"/>
              </a:rPr>
              <a:t>return</a:t>
            </a:r>
            <a:endParaRPr lang="en-SG" sz="1200" b="1" dirty="0">
              <a:solidFill>
                <a:srgbClr val="FF0000"/>
              </a:solidFill>
            </a:endParaRPr>
          </a:p>
        </p:txBody>
      </p:sp>
      <p:sp>
        <p:nvSpPr>
          <p:cNvPr id="58" name="TextBox 57">
            <a:extLst>
              <a:ext uri="{FF2B5EF4-FFF2-40B4-BE49-F238E27FC236}">
                <a16:creationId xmlns:a16="http://schemas.microsoft.com/office/drawing/2014/main" id="{60C38AD1-655B-44F6-A037-DA5592858C0D}"/>
              </a:ext>
            </a:extLst>
          </p:cNvPr>
          <p:cNvSpPr txBox="1"/>
          <p:nvPr/>
        </p:nvSpPr>
        <p:spPr>
          <a:xfrm>
            <a:off x="7667761" y="1791192"/>
            <a:ext cx="186487" cy="307777"/>
          </a:xfrm>
          <a:prstGeom prst="rect">
            <a:avLst/>
          </a:prstGeom>
          <a:noFill/>
        </p:spPr>
        <p:txBody>
          <a:bodyPr wrap="square" rtlCol="0">
            <a:spAutoFit/>
          </a:bodyPr>
          <a:lstStyle/>
          <a:p>
            <a:pPr algn="ctr"/>
            <a:r>
              <a:rPr lang="en-SG" sz="1400" b="1" dirty="0">
                <a:solidFill>
                  <a:srgbClr val="FF0000"/>
                </a:solidFill>
                <a:latin typeface="Courier New" panose="02070309020205020404" pitchFamily="49" charset="0"/>
                <a:cs typeface="Courier New" panose="02070309020205020404" pitchFamily="49" charset="0"/>
              </a:rPr>
              <a:t>1</a:t>
            </a:r>
          </a:p>
        </p:txBody>
      </p:sp>
      <p:sp>
        <p:nvSpPr>
          <p:cNvPr id="61" name="TextBox 60">
            <a:extLst>
              <a:ext uri="{FF2B5EF4-FFF2-40B4-BE49-F238E27FC236}">
                <a16:creationId xmlns:a16="http://schemas.microsoft.com/office/drawing/2014/main" id="{662C8B1A-02BC-4511-9A79-45F889454D91}"/>
              </a:ext>
            </a:extLst>
          </p:cNvPr>
          <p:cNvSpPr txBox="1"/>
          <p:nvPr/>
        </p:nvSpPr>
        <p:spPr>
          <a:xfrm>
            <a:off x="8193704" y="2362477"/>
            <a:ext cx="186487" cy="307777"/>
          </a:xfrm>
          <a:prstGeom prst="rect">
            <a:avLst/>
          </a:prstGeom>
          <a:noFill/>
        </p:spPr>
        <p:txBody>
          <a:bodyPr wrap="square" rtlCol="0">
            <a:spAutoFit/>
          </a:bodyPr>
          <a:lstStyle/>
          <a:p>
            <a:pPr algn="ctr"/>
            <a:r>
              <a:rPr lang="en-SG" sz="1400" b="1" dirty="0">
                <a:solidFill>
                  <a:srgbClr val="FF0000"/>
                </a:solidFill>
                <a:latin typeface="Courier New" panose="02070309020205020404" pitchFamily="49" charset="0"/>
                <a:cs typeface="Courier New" panose="02070309020205020404" pitchFamily="49" charset="0"/>
              </a:rPr>
              <a:t>2</a:t>
            </a:r>
          </a:p>
        </p:txBody>
      </p:sp>
      <p:sp>
        <p:nvSpPr>
          <p:cNvPr id="62" name="TextBox 61">
            <a:extLst>
              <a:ext uri="{FF2B5EF4-FFF2-40B4-BE49-F238E27FC236}">
                <a16:creationId xmlns:a16="http://schemas.microsoft.com/office/drawing/2014/main" id="{4B50EB40-947B-49D6-852B-56B9291737C1}"/>
              </a:ext>
            </a:extLst>
          </p:cNvPr>
          <p:cNvSpPr txBox="1"/>
          <p:nvPr/>
        </p:nvSpPr>
        <p:spPr>
          <a:xfrm>
            <a:off x="7702988" y="2929526"/>
            <a:ext cx="186487" cy="307777"/>
          </a:xfrm>
          <a:prstGeom prst="rect">
            <a:avLst/>
          </a:prstGeom>
          <a:noFill/>
        </p:spPr>
        <p:txBody>
          <a:bodyPr wrap="square" rtlCol="0">
            <a:spAutoFit/>
          </a:bodyPr>
          <a:lstStyle/>
          <a:p>
            <a:pPr algn="ctr"/>
            <a:r>
              <a:rPr lang="en-SG" sz="1400" b="1" dirty="0">
                <a:solidFill>
                  <a:srgbClr val="FF0000"/>
                </a:solidFill>
                <a:latin typeface="Courier New" panose="02070309020205020404" pitchFamily="49" charset="0"/>
                <a:cs typeface="Courier New" panose="02070309020205020404" pitchFamily="49" charset="0"/>
              </a:rPr>
              <a:t>3</a:t>
            </a:r>
          </a:p>
        </p:txBody>
      </p:sp>
      <p:sp>
        <p:nvSpPr>
          <p:cNvPr id="71" name="Content Placeholder 2">
            <a:extLst>
              <a:ext uri="{FF2B5EF4-FFF2-40B4-BE49-F238E27FC236}">
                <a16:creationId xmlns:a16="http://schemas.microsoft.com/office/drawing/2014/main" id="{867F5325-CBF4-4D58-8BA5-39F780C5678F}"/>
              </a:ext>
            </a:extLst>
          </p:cNvPr>
          <p:cNvSpPr txBox="1">
            <a:spLocks/>
          </p:cNvSpPr>
          <p:nvPr/>
        </p:nvSpPr>
        <p:spPr>
          <a:xfrm>
            <a:off x="491584" y="5061966"/>
            <a:ext cx="4585250" cy="1384439"/>
          </a:xfrm>
          <a:prstGeom prst="rect">
            <a:avLst/>
          </a:prstGeom>
          <a:solidFill>
            <a:schemeClr val="bg1"/>
          </a:solidFill>
          <a:ln w="19050">
            <a:solidFill>
              <a:srgbClr val="0070C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void </a:t>
            </a:r>
            <a:r>
              <a:rPr lang="en-SG" sz="1200" b="1" dirty="0" err="1">
                <a:solidFill>
                  <a:srgbClr val="0070C0"/>
                </a:solidFill>
                <a:latin typeface="Courier New" panose="02070309020205020404" pitchFamily="49" charset="0"/>
                <a:cs typeface="Courier New" panose="02070309020205020404" pitchFamily="49" charset="0"/>
              </a:rPr>
              <a:t>TreeTraversal</a:t>
            </a:r>
            <a:r>
              <a:rPr lang="en-SG" sz="1200" dirty="0">
                <a:solidFill>
                  <a:prstClr val="black"/>
                </a:solidFill>
                <a:latin typeface="Courier New" panose="02070309020205020404" pitchFamily="49" charset="0"/>
                <a:cs typeface="Courier New" panose="02070309020205020404" pitchFamily="49" charset="0"/>
              </a:rPr>
              <a:t>(</a:t>
            </a:r>
            <a:r>
              <a:rPr lang="en-SG" sz="1200" dirty="0" err="1">
                <a:solidFill>
                  <a:prstClr val="black"/>
                </a:solidFill>
                <a:latin typeface="Courier New" panose="02070309020205020404" pitchFamily="49" charset="0"/>
                <a:cs typeface="Courier New" panose="02070309020205020404" pitchFamily="49" charset="0"/>
              </a:rPr>
              <a:t>BTNode</a:t>
            </a:r>
            <a:r>
              <a:rPr lang="en-SG" sz="1200" dirty="0">
                <a:solidFill>
                  <a:prstClr val="black"/>
                </a:solidFill>
                <a:latin typeface="Courier New" panose="02070309020205020404" pitchFamily="49" charset="0"/>
                <a:cs typeface="Courier New" panose="02070309020205020404" pitchFamily="49" charset="0"/>
              </a:rPr>
              <a:t> *cur, int d){</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if(cur == NULL) </a:t>
            </a:r>
            <a:r>
              <a:rPr lang="en-SG" sz="1200" spc="-5" dirty="0">
                <a:latin typeface="Courier New"/>
                <a:cs typeface="Courier New"/>
              </a:rPr>
              <a:t>retur</a:t>
            </a:r>
            <a:r>
              <a:rPr lang="en-SG" sz="1200" dirty="0">
                <a:latin typeface="Courier New"/>
                <a:cs typeface="Courier New"/>
              </a:rPr>
              <a:t>n</a:t>
            </a:r>
            <a:r>
              <a:rPr lang="en-SG" sz="1200" spc="-5" dirty="0">
                <a:latin typeface="Courier New"/>
                <a:cs typeface="Courier New"/>
              </a:rPr>
              <a:t>;</a:t>
            </a:r>
          </a:p>
          <a:p>
            <a:pPr marL="0" indent="0">
              <a:lnSpc>
                <a:spcPct val="100000"/>
              </a:lnSpc>
              <a:spcBef>
                <a:spcPts val="300"/>
              </a:spcBef>
              <a:buNone/>
            </a:pPr>
            <a:r>
              <a:rPr lang="en-SG" sz="1200" spc="-5" dirty="0">
                <a:solidFill>
                  <a:srgbClr val="0070C0"/>
                </a:solidFill>
                <a:latin typeface="Courier New"/>
                <a:cs typeface="Courier New"/>
              </a:rPr>
              <a:t>    </a:t>
            </a:r>
            <a:r>
              <a:rPr lang="en-SG" sz="1200" b="1" spc="-5" dirty="0" err="1">
                <a:latin typeface="Courier New"/>
                <a:cs typeface="Courier New"/>
              </a:rPr>
              <a:t>TreeTraversal</a:t>
            </a:r>
            <a:r>
              <a:rPr lang="en-SG" sz="1200" b="1" spc="-5" dirty="0">
                <a:latin typeface="Courier New"/>
                <a:cs typeface="Courier New"/>
              </a:rPr>
              <a:t>(cur-&gt;left, d+1);</a:t>
            </a:r>
            <a:endParaRPr lang="en-SG" sz="1200" b="1" dirty="0">
              <a:latin typeface="Courier New"/>
              <a:cs typeface="Courier New"/>
            </a:endParaRPr>
          </a:p>
          <a:p>
            <a:pPr marL="0" indent="0">
              <a:lnSpc>
                <a:spcPct val="100000"/>
              </a:lnSpc>
              <a:spcBef>
                <a:spcPts val="300"/>
              </a:spcBef>
              <a:buNone/>
            </a:pPr>
            <a:r>
              <a:rPr lang="en-SG" sz="1200" b="1" dirty="0">
                <a:latin typeface="Courier New"/>
                <a:cs typeface="Courier New"/>
              </a:rPr>
              <a:t>    </a:t>
            </a:r>
            <a:r>
              <a:rPr lang="en-SG" altLang="zh-CN" sz="1200" b="1" spc="-5" dirty="0" err="1">
                <a:latin typeface="Courier New"/>
                <a:cs typeface="Courier New"/>
              </a:rPr>
              <a:t>TreeTraversal</a:t>
            </a:r>
            <a:r>
              <a:rPr lang="en-SG" sz="1200" b="1" spc="-5" dirty="0">
                <a:latin typeface="Courier New"/>
                <a:cs typeface="Courier New"/>
              </a:rPr>
              <a:t>(cur-&gt;right, d+1);</a:t>
            </a:r>
            <a:endParaRPr lang="en-SG" sz="1200" b="1" dirty="0">
              <a:latin typeface="Courier New"/>
              <a:cs typeface="Courier New"/>
            </a:endParaRPr>
          </a:p>
          <a:p>
            <a:pPr marL="0" indent="0">
              <a:lnSpc>
                <a:spcPct val="100000"/>
              </a:lnSpc>
              <a:spcBef>
                <a:spcPts val="300"/>
              </a:spcBef>
              <a:buNone/>
            </a:pPr>
            <a:r>
              <a:rPr lang="en-SG" sz="1200" spc="-5" dirty="0">
                <a:latin typeface="Courier New"/>
                <a:cs typeface="Courier New"/>
              </a:rPr>
              <a:t>    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a:t>
            </a:r>
            <a:endParaRPr lang="en-SG" sz="1200" dirty="0">
              <a:latin typeface="Courier New"/>
              <a:cs typeface="Courier New"/>
            </a:endParaRPr>
          </a:p>
          <a:p>
            <a:pPr marL="0" indent="0">
              <a:lnSpc>
                <a:spcPct val="100000"/>
              </a:lnSpc>
              <a:spcBef>
                <a:spcPts val="300"/>
              </a:spcBef>
              <a:buNone/>
            </a:pPr>
            <a:r>
              <a:rPr lang="en-SG" sz="1200" dirty="0">
                <a:latin typeface="Courier New"/>
                <a:cs typeface="Courier New"/>
              </a:rPr>
              <a:t>}</a:t>
            </a:r>
          </a:p>
        </p:txBody>
      </p:sp>
      <p:cxnSp>
        <p:nvCxnSpPr>
          <p:cNvPr id="74" name="Straight Arrow Connector 73">
            <a:extLst>
              <a:ext uri="{FF2B5EF4-FFF2-40B4-BE49-F238E27FC236}">
                <a16:creationId xmlns:a16="http://schemas.microsoft.com/office/drawing/2014/main" id="{30A9579C-5FA9-4F30-B9FD-7FA88C1021CA}"/>
              </a:ext>
            </a:extLst>
          </p:cNvPr>
          <p:cNvCxnSpPr>
            <a:cxnSpLocks/>
          </p:cNvCxnSpPr>
          <p:nvPr/>
        </p:nvCxnSpPr>
        <p:spPr>
          <a:xfrm>
            <a:off x="1729204" y="4276859"/>
            <a:ext cx="0" cy="7993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1A4FBF2-AF29-431C-985C-1BF7FAB0D438}"/>
              </a:ext>
            </a:extLst>
          </p:cNvPr>
          <p:cNvSpPr/>
          <p:nvPr/>
        </p:nvSpPr>
        <p:spPr>
          <a:xfrm>
            <a:off x="4104458" y="6158356"/>
            <a:ext cx="902779" cy="22836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solidFill>
                  <a:srgbClr val="FF0000"/>
                </a:solidFill>
                <a:latin typeface="Courier New" panose="02070309020205020404" pitchFamily="49" charset="0"/>
                <a:cs typeface="Courier New" panose="02070309020205020404" pitchFamily="49" charset="0"/>
              </a:rPr>
              <a:t>d = 3</a:t>
            </a:r>
          </a:p>
        </p:txBody>
      </p:sp>
      <p:cxnSp>
        <p:nvCxnSpPr>
          <p:cNvPr id="80" name="Straight Arrow Connector 79">
            <a:extLst>
              <a:ext uri="{FF2B5EF4-FFF2-40B4-BE49-F238E27FC236}">
                <a16:creationId xmlns:a16="http://schemas.microsoft.com/office/drawing/2014/main" id="{4A97BFC3-F28E-47DC-BDF8-31FF20A3DA44}"/>
              </a:ext>
            </a:extLst>
          </p:cNvPr>
          <p:cNvCxnSpPr>
            <a:cxnSpLocks/>
          </p:cNvCxnSpPr>
          <p:nvPr/>
        </p:nvCxnSpPr>
        <p:spPr>
          <a:xfrm flipH="1">
            <a:off x="4316940" y="5204391"/>
            <a:ext cx="641530"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34429462-9733-48BA-89C4-D19B9663DFA3}"/>
              </a:ext>
            </a:extLst>
          </p:cNvPr>
          <p:cNvSpPr txBox="1"/>
          <p:nvPr/>
        </p:nvSpPr>
        <p:spPr>
          <a:xfrm>
            <a:off x="5076834" y="5523352"/>
            <a:ext cx="2026464" cy="461665"/>
          </a:xfrm>
          <a:prstGeom prst="rect">
            <a:avLst/>
          </a:prstGeom>
          <a:solidFill>
            <a:schemeClr val="bg1"/>
          </a:solidFill>
        </p:spPr>
        <p:txBody>
          <a:bodyPr wrap="square">
            <a:spAutoFit/>
          </a:bodyPr>
          <a:lstStyle/>
          <a:p>
            <a:r>
              <a:rPr lang="en-SG" altLang="zh-CN" sz="1200" b="1" spc="-5" dirty="0">
                <a:solidFill>
                  <a:srgbClr val="FF0000"/>
                </a:solidFill>
                <a:latin typeface="Courier New"/>
                <a:cs typeface="Courier New"/>
              </a:rPr>
              <a:t>cur-&gt;left is null</a:t>
            </a:r>
          </a:p>
          <a:p>
            <a:r>
              <a:rPr lang="en-SG" sz="1200" b="1" spc="-5" dirty="0">
                <a:solidFill>
                  <a:srgbClr val="FF0000"/>
                </a:solidFill>
                <a:latin typeface="Courier New"/>
                <a:cs typeface="Courier New"/>
              </a:rPr>
              <a:t>return</a:t>
            </a:r>
            <a:endParaRPr lang="en-SG" sz="1200" b="1" dirty="0">
              <a:solidFill>
                <a:srgbClr val="FF0000"/>
              </a:solidFill>
            </a:endParaRPr>
          </a:p>
        </p:txBody>
      </p:sp>
      <p:sp>
        <p:nvSpPr>
          <p:cNvPr id="82" name="TextBox 81">
            <a:extLst>
              <a:ext uri="{FF2B5EF4-FFF2-40B4-BE49-F238E27FC236}">
                <a16:creationId xmlns:a16="http://schemas.microsoft.com/office/drawing/2014/main" id="{7BB08FB8-4A8A-4DC9-9C7F-33A659406CF1}"/>
              </a:ext>
            </a:extLst>
          </p:cNvPr>
          <p:cNvSpPr txBox="1"/>
          <p:nvPr/>
        </p:nvSpPr>
        <p:spPr>
          <a:xfrm>
            <a:off x="5112394" y="5523351"/>
            <a:ext cx="1850614" cy="461665"/>
          </a:xfrm>
          <a:prstGeom prst="rect">
            <a:avLst/>
          </a:prstGeom>
          <a:solidFill>
            <a:schemeClr val="bg1"/>
          </a:solidFill>
        </p:spPr>
        <p:txBody>
          <a:bodyPr wrap="square">
            <a:spAutoFit/>
          </a:bodyPr>
          <a:lstStyle/>
          <a:p>
            <a:r>
              <a:rPr lang="en-SG" altLang="zh-CN" sz="1200" b="1" spc="-5" dirty="0">
                <a:solidFill>
                  <a:srgbClr val="FF0000"/>
                </a:solidFill>
                <a:latin typeface="Courier New"/>
                <a:cs typeface="Courier New"/>
              </a:rPr>
              <a:t>cur-&gt;right is null</a:t>
            </a:r>
          </a:p>
          <a:p>
            <a:r>
              <a:rPr lang="en-SG" sz="1200" b="1" spc="-5" dirty="0">
                <a:solidFill>
                  <a:srgbClr val="FF0000"/>
                </a:solidFill>
                <a:latin typeface="Courier New"/>
                <a:cs typeface="Courier New"/>
              </a:rPr>
              <a:t>return</a:t>
            </a:r>
            <a:endParaRPr lang="en-SG" sz="1200" b="1" dirty="0">
              <a:solidFill>
                <a:srgbClr val="FF0000"/>
              </a:solidFill>
            </a:endParaRPr>
          </a:p>
        </p:txBody>
      </p:sp>
      <p:cxnSp>
        <p:nvCxnSpPr>
          <p:cNvPr id="83" name="Connector: Elbow 82">
            <a:extLst>
              <a:ext uri="{FF2B5EF4-FFF2-40B4-BE49-F238E27FC236}">
                <a16:creationId xmlns:a16="http://schemas.microsoft.com/office/drawing/2014/main" id="{049AC46A-AA0E-4BC0-8ADB-AB3A71930655}"/>
              </a:ext>
            </a:extLst>
          </p:cNvPr>
          <p:cNvCxnSpPr>
            <a:cxnSpLocks/>
            <a:stCxn id="71" idx="3"/>
            <a:endCxn id="94" idx="3"/>
          </p:cNvCxnSpPr>
          <p:nvPr/>
        </p:nvCxnSpPr>
        <p:spPr>
          <a:xfrm flipH="1" flipV="1">
            <a:off x="4931156" y="4276860"/>
            <a:ext cx="145678" cy="1477326"/>
          </a:xfrm>
          <a:prstGeom prst="bentConnector3">
            <a:avLst>
              <a:gd name="adj1" fmla="val -15692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1002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5.55556E-7 1.85185E-6 L 5.55556E-7 0.03333 " pathEditMode="relative" rAng="0" ptsTypes="AA">
                                      <p:cBhvr>
                                        <p:cTn id="6" dur="500" fill="hold"/>
                                        <p:tgtEl>
                                          <p:spTgt spid="27"/>
                                        </p:tgtEl>
                                        <p:attrNameLst>
                                          <p:attrName>ppt_x</p:attrName>
                                          <p:attrName>ppt_y</p:attrName>
                                        </p:attrNameLst>
                                      </p:cBhvr>
                                      <p:rCtr x="0" y="1667"/>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fade">
                                      <p:cBhvr>
                                        <p:cTn id="14" dur="500"/>
                                        <p:tgtEl>
                                          <p:spTgt spid="5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500"/>
                                        <p:tgtEl>
                                          <p:spTgt spid="56"/>
                                        </p:tgtEl>
                                      </p:cBhvr>
                                    </p:animEffect>
                                  </p:childTnLst>
                                </p:cTn>
                              </p:par>
                              <p:par>
                                <p:cTn id="23" presetID="1" presetClass="emph" presetSubtype="2" fill="hold" nodeType="withEffect">
                                  <p:stCondLst>
                                    <p:cond delay="0"/>
                                  </p:stCondLst>
                                  <p:childTnLst>
                                    <p:animClr clrSpc="rgb" dir="cw">
                                      <p:cBhvr>
                                        <p:cTn id="24" dur="500" fill="hold"/>
                                        <p:tgtEl>
                                          <p:spTgt spid="7"/>
                                        </p:tgtEl>
                                        <p:attrNameLst>
                                          <p:attrName>fillcolor</p:attrName>
                                        </p:attrNameLst>
                                      </p:cBhvr>
                                      <p:to>
                                        <a:schemeClr val="accent2"/>
                                      </p:to>
                                    </p:animClr>
                                    <p:set>
                                      <p:cBhvr>
                                        <p:cTn id="25" dur="500" fill="hold"/>
                                        <p:tgtEl>
                                          <p:spTgt spid="7"/>
                                        </p:tgtEl>
                                        <p:attrNameLst>
                                          <p:attrName>fill.type</p:attrName>
                                        </p:attrNameLst>
                                      </p:cBhvr>
                                      <p:to>
                                        <p:strVal val="solid"/>
                                      </p:to>
                                    </p:set>
                                    <p:set>
                                      <p:cBhvr>
                                        <p:cTn id="26" dur="500" fill="hold"/>
                                        <p:tgtEl>
                                          <p:spTgt spid="7"/>
                                        </p:tgtEl>
                                        <p:attrNameLst>
                                          <p:attrName>fill.on</p:attrName>
                                        </p:attrNameLst>
                                      </p:cBhvr>
                                      <p:to>
                                        <p:strVal val="true"/>
                                      </p:to>
                                    </p:set>
                                  </p:childTnLst>
                                </p:cTn>
                              </p:par>
                              <p:par>
                                <p:cTn id="27" presetID="10"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fade">
                                      <p:cBhvr>
                                        <p:cTn id="29" dur="500"/>
                                        <p:tgtEl>
                                          <p:spTgt spid="58"/>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nodeType="clickEffect">
                                  <p:stCondLst>
                                    <p:cond delay="0"/>
                                  </p:stCondLst>
                                  <p:childTnLst>
                                    <p:animMotion origin="layout" path="M 5.55556E-7 -2.59259E-6 L -0.04219 0.0669 " pathEditMode="relative" rAng="0" ptsTypes="AA">
                                      <p:cBhvr>
                                        <p:cTn id="33" dur="500" fill="hold"/>
                                        <p:tgtEl>
                                          <p:spTgt spid="56"/>
                                        </p:tgtEl>
                                        <p:attrNameLst>
                                          <p:attrName>ppt_x</p:attrName>
                                          <p:attrName>ppt_y</p:attrName>
                                        </p:attrNameLst>
                                      </p:cBhvr>
                                      <p:rCtr x="-2118" y="3333"/>
                                    </p:animMotion>
                                  </p:childTnLst>
                                </p:cTn>
                              </p:par>
                              <p:par>
                                <p:cTn id="34" presetID="10" presetClass="entr" presetSubtype="0" fill="hold" grpId="0" nodeType="withEffect">
                                  <p:stCondLst>
                                    <p:cond delay="0"/>
                                  </p:stCondLst>
                                  <p:childTnLst>
                                    <p:set>
                                      <p:cBhvr>
                                        <p:cTn id="35" dur="1" fill="hold">
                                          <p:stCondLst>
                                            <p:cond delay="0"/>
                                          </p:stCondLst>
                                        </p:cTn>
                                        <p:tgtEl>
                                          <p:spTgt spid="57"/>
                                        </p:tgtEl>
                                        <p:attrNameLst>
                                          <p:attrName>style.visibility</p:attrName>
                                        </p:attrNameLst>
                                      </p:cBhvr>
                                      <p:to>
                                        <p:strVal val="visible"/>
                                      </p:to>
                                    </p:set>
                                    <p:animEffect transition="in" filter="fade">
                                      <p:cBhvr>
                                        <p:cTn id="36" dur="500"/>
                                        <p:tgtEl>
                                          <p:spTgt spid="57"/>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0.04218 0.06689 L -0.03958 0.09931 " pathEditMode="relative" rAng="0" ptsTypes="AA">
                                      <p:cBhvr>
                                        <p:cTn id="40" dur="500" fill="hold"/>
                                        <p:tgtEl>
                                          <p:spTgt spid="56"/>
                                        </p:tgtEl>
                                        <p:attrNameLst>
                                          <p:attrName>ppt_x</p:attrName>
                                          <p:attrName>ppt_y</p:attrName>
                                        </p:attrNameLst>
                                      </p:cBhvr>
                                      <p:rCtr x="0" y="1667"/>
                                    </p:animMotion>
                                  </p:childTnLst>
                                </p:cTn>
                              </p:par>
                              <p:par>
                                <p:cTn id="41" presetID="10" presetClass="exit" presetSubtype="0" fill="hold" grpId="1" nodeType="withEffect">
                                  <p:stCondLst>
                                    <p:cond delay="0"/>
                                  </p:stCondLst>
                                  <p:childTnLst>
                                    <p:animEffect transition="out" filter="fade">
                                      <p:cBhvr>
                                        <p:cTn id="42" dur="500"/>
                                        <p:tgtEl>
                                          <p:spTgt spid="57"/>
                                        </p:tgtEl>
                                      </p:cBhvr>
                                    </p:animEffect>
                                    <p:set>
                                      <p:cBhvr>
                                        <p:cTn id="43" dur="1" fill="hold">
                                          <p:stCondLst>
                                            <p:cond delay="499"/>
                                          </p:stCondLst>
                                        </p:cTn>
                                        <p:tgtEl>
                                          <p:spTgt spid="57"/>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95"/>
                                        </p:tgtEl>
                                        <p:attrNameLst>
                                          <p:attrName>style.visibility</p:attrName>
                                        </p:attrNameLst>
                                      </p:cBhvr>
                                      <p:to>
                                        <p:strVal val="visible"/>
                                      </p:to>
                                    </p:set>
                                    <p:animEffect transition="in" filter="fade">
                                      <p:cBhvr>
                                        <p:cTn id="48" dur="500"/>
                                        <p:tgtEl>
                                          <p:spTgt spid="9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4"/>
                                        </p:tgtEl>
                                        <p:attrNameLst>
                                          <p:attrName>style.visibility</p:attrName>
                                        </p:attrNameLst>
                                      </p:cBhvr>
                                      <p:to>
                                        <p:strVal val="visible"/>
                                      </p:to>
                                    </p:set>
                                    <p:animEffect transition="in" filter="fade">
                                      <p:cBhvr>
                                        <p:cTn id="51" dur="500"/>
                                        <p:tgtEl>
                                          <p:spTgt spid="9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6"/>
                                        </p:tgtEl>
                                        <p:attrNameLst>
                                          <p:attrName>style.visibility</p:attrName>
                                        </p:attrNameLst>
                                      </p:cBhvr>
                                      <p:to>
                                        <p:strVal val="visible"/>
                                      </p:to>
                                    </p:set>
                                    <p:animEffect transition="in" filter="fade">
                                      <p:cBhvr>
                                        <p:cTn id="54" dur="500"/>
                                        <p:tgtEl>
                                          <p:spTgt spid="9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97"/>
                                        </p:tgtEl>
                                        <p:attrNameLst>
                                          <p:attrName>style.visibility</p:attrName>
                                        </p:attrNameLst>
                                      </p:cBhvr>
                                      <p:to>
                                        <p:strVal val="visible"/>
                                      </p:to>
                                    </p:set>
                                    <p:animEffect transition="in" filter="fade">
                                      <p:cBhvr>
                                        <p:cTn id="59" dur="500"/>
                                        <p:tgtEl>
                                          <p:spTgt spid="97"/>
                                        </p:tgtEl>
                                      </p:cBhvr>
                                    </p:animEffect>
                                  </p:childTnLst>
                                </p:cTn>
                              </p:par>
                              <p:par>
                                <p:cTn id="60" presetID="1" presetClass="emph" presetSubtype="2" fill="hold" nodeType="withEffect">
                                  <p:stCondLst>
                                    <p:cond delay="0"/>
                                  </p:stCondLst>
                                  <p:childTnLst>
                                    <p:animClr clrSpc="rgb" dir="cw">
                                      <p:cBhvr>
                                        <p:cTn id="61" dur="500" fill="hold"/>
                                        <p:tgtEl>
                                          <p:spTgt spid="10"/>
                                        </p:tgtEl>
                                        <p:attrNameLst>
                                          <p:attrName>fillcolor</p:attrName>
                                        </p:attrNameLst>
                                      </p:cBhvr>
                                      <p:to>
                                        <a:srgbClr val="7030A0"/>
                                      </p:to>
                                    </p:animClr>
                                    <p:set>
                                      <p:cBhvr>
                                        <p:cTn id="62" dur="500" fill="hold"/>
                                        <p:tgtEl>
                                          <p:spTgt spid="10"/>
                                        </p:tgtEl>
                                        <p:attrNameLst>
                                          <p:attrName>fill.type</p:attrName>
                                        </p:attrNameLst>
                                      </p:cBhvr>
                                      <p:to>
                                        <p:strVal val="solid"/>
                                      </p:to>
                                    </p:set>
                                    <p:set>
                                      <p:cBhvr>
                                        <p:cTn id="63" dur="500" fill="hold"/>
                                        <p:tgtEl>
                                          <p:spTgt spid="10"/>
                                        </p:tgtEl>
                                        <p:attrNameLst>
                                          <p:attrName>fill.on</p:attrName>
                                        </p:attrNameLst>
                                      </p:cBhvr>
                                      <p:to>
                                        <p:strVal val="true"/>
                                      </p:to>
                                    </p:set>
                                  </p:childTnLst>
                                </p:cTn>
                              </p:par>
                              <p:par>
                                <p:cTn id="64" presetID="10" presetClass="entr" presetSubtype="0" fill="hold" grpId="0" nodeType="withEffect">
                                  <p:stCondLst>
                                    <p:cond delay="0"/>
                                  </p:stCondLst>
                                  <p:childTnLst>
                                    <p:set>
                                      <p:cBhvr>
                                        <p:cTn id="65" dur="1" fill="hold">
                                          <p:stCondLst>
                                            <p:cond delay="0"/>
                                          </p:stCondLst>
                                        </p:cTn>
                                        <p:tgtEl>
                                          <p:spTgt spid="61"/>
                                        </p:tgtEl>
                                        <p:attrNameLst>
                                          <p:attrName>style.visibility</p:attrName>
                                        </p:attrNameLst>
                                      </p:cBhvr>
                                      <p:to>
                                        <p:strVal val="visible"/>
                                      </p:to>
                                    </p:set>
                                    <p:animEffect transition="in" filter="fade">
                                      <p:cBhvr>
                                        <p:cTn id="66" dur="500"/>
                                        <p:tgtEl>
                                          <p:spTgt spid="61"/>
                                        </p:tgtEl>
                                      </p:cBhvr>
                                    </p:animEffect>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nodeType="clickEffect">
                                  <p:stCondLst>
                                    <p:cond delay="0"/>
                                  </p:stCondLst>
                                  <p:childTnLst>
                                    <p:animMotion origin="layout" path="M 5.55556E-7 1.48148E-6 L -0.04219 0.0669 " pathEditMode="relative" rAng="0" ptsTypes="AA">
                                      <p:cBhvr>
                                        <p:cTn id="70" dur="500" fill="hold"/>
                                        <p:tgtEl>
                                          <p:spTgt spid="97"/>
                                        </p:tgtEl>
                                        <p:attrNameLst>
                                          <p:attrName>ppt_x</p:attrName>
                                          <p:attrName>ppt_y</p:attrName>
                                        </p:attrNameLst>
                                      </p:cBhvr>
                                      <p:rCtr x="-2118" y="3333"/>
                                    </p:animMotion>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74"/>
                                        </p:tgtEl>
                                        <p:attrNameLst>
                                          <p:attrName>style.visibility</p:attrName>
                                        </p:attrNameLst>
                                      </p:cBhvr>
                                      <p:to>
                                        <p:strVal val="visible"/>
                                      </p:to>
                                    </p:set>
                                    <p:animEffect transition="in" filter="fade">
                                      <p:cBhvr>
                                        <p:cTn id="75" dur="500"/>
                                        <p:tgtEl>
                                          <p:spTgt spid="74"/>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1"/>
                                        </p:tgtEl>
                                        <p:attrNameLst>
                                          <p:attrName>style.visibility</p:attrName>
                                        </p:attrNameLst>
                                      </p:cBhvr>
                                      <p:to>
                                        <p:strVal val="visible"/>
                                      </p:to>
                                    </p:set>
                                    <p:animEffect transition="in" filter="fade">
                                      <p:cBhvr>
                                        <p:cTn id="78" dur="500"/>
                                        <p:tgtEl>
                                          <p:spTgt spid="7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75"/>
                                        </p:tgtEl>
                                        <p:attrNameLst>
                                          <p:attrName>style.visibility</p:attrName>
                                        </p:attrNameLst>
                                      </p:cBhvr>
                                      <p:to>
                                        <p:strVal val="visible"/>
                                      </p:to>
                                    </p:set>
                                    <p:animEffect transition="in" filter="fade">
                                      <p:cBhvr>
                                        <p:cTn id="81" dur="500"/>
                                        <p:tgtEl>
                                          <p:spTgt spid="75"/>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80"/>
                                        </p:tgtEl>
                                        <p:attrNameLst>
                                          <p:attrName>style.visibility</p:attrName>
                                        </p:attrNameLst>
                                      </p:cBhvr>
                                      <p:to>
                                        <p:strVal val="visible"/>
                                      </p:to>
                                    </p:set>
                                    <p:animEffect transition="in" filter="fade">
                                      <p:cBhvr>
                                        <p:cTn id="86" dur="500"/>
                                        <p:tgtEl>
                                          <p:spTgt spid="80"/>
                                        </p:tgtEl>
                                      </p:cBhvr>
                                    </p:animEffect>
                                  </p:childTnLst>
                                </p:cTn>
                              </p:par>
                              <p:par>
                                <p:cTn id="87" presetID="1" presetClass="emph" presetSubtype="2" fill="hold" nodeType="withEffect">
                                  <p:stCondLst>
                                    <p:cond delay="0"/>
                                  </p:stCondLst>
                                  <p:childTnLst>
                                    <p:animClr clrSpc="rgb" dir="cw">
                                      <p:cBhvr>
                                        <p:cTn id="88" dur="500" fill="hold"/>
                                        <p:tgtEl>
                                          <p:spTgt spid="11"/>
                                        </p:tgtEl>
                                        <p:attrNameLst>
                                          <p:attrName>fillcolor</p:attrName>
                                        </p:attrNameLst>
                                      </p:cBhvr>
                                      <p:to>
                                        <a:srgbClr val="0070C0"/>
                                      </p:to>
                                    </p:animClr>
                                    <p:set>
                                      <p:cBhvr>
                                        <p:cTn id="89" dur="500" fill="hold"/>
                                        <p:tgtEl>
                                          <p:spTgt spid="11"/>
                                        </p:tgtEl>
                                        <p:attrNameLst>
                                          <p:attrName>fill.type</p:attrName>
                                        </p:attrNameLst>
                                      </p:cBhvr>
                                      <p:to>
                                        <p:strVal val="solid"/>
                                      </p:to>
                                    </p:set>
                                    <p:set>
                                      <p:cBhvr>
                                        <p:cTn id="90" dur="500" fill="hold"/>
                                        <p:tgtEl>
                                          <p:spTgt spid="11"/>
                                        </p:tgtEl>
                                        <p:attrNameLst>
                                          <p:attrName>fill.on</p:attrName>
                                        </p:attrNameLst>
                                      </p:cBhvr>
                                      <p:to>
                                        <p:strVal val="true"/>
                                      </p:to>
                                    </p:set>
                                  </p:childTnLst>
                                </p:cTn>
                              </p:par>
                              <p:par>
                                <p:cTn id="91" presetID="10" presetClass="entr" presetSubtype="0" fill="hold" grpId="0" nodeType="withEffect">
                                  <p:stCondLst>
                                    <p:cond delay="0"/>
                                  </p:stCondLst>
                                  <p:childTnLst>
                                    <p:set>
                                      <p:cBhvr>
                                        <p:cTn id="92" dur="1" fill="hold">
                                          <p:stCondLst>
                                            <p:cond delay="0"/>
                                          </p:stCondLst>
                                        </p:cTn>
                                        <p:tgtEl>
                                          <p:spTgt spid="62"/>
                                        </p:tgtEl>
                                        <p:attrNameLst>
                                          <p:attrName>style.visibility</p:attrName>
                                        </p:attrNameLst>
                                      </p:cBhvr>
                                      <p:to>
                                        <p:strVal val="visible"/>
                                      </p:to>
                                    </p:set>
                                    <p:animEffect transition="in" filter="fade">
                                      <p:cBhvr>
                                        <p:cTn id="93" dur="500"/>
                                        <p:tgtEl>
                                          <p:spTgt spid="62"/>
                                        </p:tgtEl>
                                      </p:cBhvr>
                                    </p:animEffect>
                                  </p:childTnLst>
                                </p:cTn>
                              </p:par>
                            </p:childTnLst>
                          </p:cTn>
                        </p:par>
                      </p:childTnLst>
                    </p:cTn>
                  </p:par>
                  <p:par>
                    <p:cTn id="94" fill="hold">
                      <p:stCondLst>
                        <p:cond delay="indefinite"/>
                      </p:stCondLst>
                      <p:childTnLst>
                        <p:par>
                          <p:cTn id="95" fill="hold">
                            <p:stCondLst>
                              <p:cond delay="0"/>
                            </p:stCondLst>
                            <p:childTnLst>
                              <p:par>
                                <p:cTn id="96" presetID="42" presetClass="path" presetSubtype="0" accel="50000" decel="50000" fill="hold" nodeType="clickEffect">
                                  <p:stCondLst>
                                    <p:cond delay="0"/>
                                  </p:stCondLst>
                                  <p:childTnLst>
                                    <p:animMotion origin="layout" path="M 1.94444E-6 3.7037E-6 L -0.04219 0.06689 " pathEditMode="relative" rAng="0" ptsTypes="AA">
                                      <p:cBhvr>
                                        <p:cTn id="97" dur="500" fill="hold"/>
                                        <p:tgtEl>
                                          <p:spTgt spid="80"/>
                                        </p:tgtEl>
                                        <p:attrNameLst>
                                          <p:attrName>ppt_x</p:attrName>
                                          <p:attrName>ppt_y</p:attrName>
                                        </p:attrNameLst>
                                      </p:cBhvr>
                                      <p:rCtr x="-2118" y="3333"/>
                                    </p:animMotion>
                                  </p:childTnLst>
                                </p:cTn>
                              </p:par>
                              <p:par>
                                <p:cTn id="98" presetID="10" presetClass="entr" presetSubtype="0" fill="hold" grpId="0" nodeType="withEffect">
                                  <p:stCondLst>
                                    <p:cond delay="0"/>
                                  </p:stCondLst>
                                  <p:childTnLst>
                                    <p:set>
                                      <p:cBhvr>
                                        <p:cTn id="99" dur="1" fill="hold">
                                          <p:stCondLst>
                                            <p:cond delay="0"/>
                                          </p:stCondLst>
                                        </p:cTn>
                                        <p:tgtEl>
                                          <p:spTgt spid="81"/>
                                        </p:tgtEl>
                                        <p:attrNameLst>
                                          <p:attrName>style.visibility</p:attrName>
                                        </p:attrNameLst>
                                      </p:cBhvr>
                                      <p:to>
                                        <p:strVal val="visible"/>
                                      </p:to>
                                    </p:set>
                                    <p:animEffect transition="in" filter="fade">
                                      <p:cBhvr>
                                        <p:cTn id="100" dur="500"/>
                                        <p:tgtEl>
                                          <p:spTgt spid="81"/>
                                        </p:tgtEl>
                                      </p:cBhvr>
                                    </p:animEffect>
                                  </p:childTnLst>
                                </p:cTn>
                              </p:par>
                            </p:childTnLst>
                          </p:cTn>
                        </p:par>
                      </p:childTnLst>
                    </p:cTn>
                  </p:par>
                  <p:par>
                    <p:cTn id="101" fill="hold">
                      <p:stCondLst>
                        <p:cond delay="indefinite"/>
                      </p:stCondLst>
                      <p:childTnLst>
                        <p:par>
                          <p:cTn id="102" fill="hold">
                            <p:stCondLst>
                              <p:cond delay="0"/>
                            </p:stCondLst>
                            <p:childTnLst>
                              <p:par>
                                <p:cTn id="103" presetID="42" presetClass="path" presetSubtype="0" accel="50000" decel="50000" fill="hold" nodeType="clickEffect">
                                  <p:stCondLst>
                                    <p:cond delay="0"/>
                                  </p:stCondLst>
                                  <p:childTnLst>
                                    <p:animMotion origin="layout" path="M -0.04219 0.06689 L -0.04254 0.09652 " pathEditMode="relative" rAng="0" ptsTypes="AA">
                                      <p:cBhvr>
                                        <p:cTn id="104" dur="500" fill="hold"/>
                                        <p:tgtEl>
                                          <p:spTgt spid="80"/>
                                        </p:tgtEl>
                                        <p:attrNameLst>
                                          <p:attrName>ppt_x</p:attrName>
                                          <p:attrName>ppt_y</p:attrName>
                                        </p:attrNameLst>
                                      </p:cBhvr>
                                      <p:rCtr x="-17" y="1481"/>
                                    </p:animMotion>
                                  </p:childTnLst>
                                </p:cTn>
                              </p:par>
                              <p:par>
                                <p:cTn id="105" presetID="10" presetClass="entr" presetSubtype="0" fill="hold" grpId="0" nodeType="withEffect">
                                  <p:stCondLst>
                                    <p:cond delay="0"/>
                                  </p:stCondLst>
                                  <p:childTnLst>
                                    <p:set>
                                      <p:cBhvr>
                                        <p:cTn id="106" dur="1" fill="hold">
                                          <p:stCondLst>
                                            <p:cond delay="0"/>
                                          </p:stCondLst>
                                        </p:cTn>
                                        <p:tgtEl>
                                          <p:spTgt spid="82"/>
                                        </p:tgtEl>
                                        <p:attrNameLst>
                                          <p:attrName>style.visibility</p:attrName>
                                        </p:attrNameLst>
                                      </p:cBhvr>
                                      <p:to>
                                        <p:strVal val="visible"/>
                                      </p:to>
                                    </p:set>
                                    <p:animEffect transition="in" filter="fade">
                                      <p:cBhvr>
                                        <p:cTn id="107" dur="500"/>
                                        <p:tgtEl>
                                          <p:spTgt spid="82"/>
                                        </p:tgtEl>
                                      </p:cBhvr>
                                    </p:animEffect>
                                  </p:childTnLst>
                                </p:cTn>
                              </p:par>
                            </p:childTnLst>
                          </p:cTn>
                        </p:par>
                      </p:childTnLst>
                    </p:cTn>
                  </p:par>
                  <p:par>
                    <p:cTn id="108" fill="hold">
                      <p:stCondLst>
                        <p:cond delay="indefinite"/>
                      </p:stCondLst>
                      <p:childTnLst>
                        <p:par>
                          <p:cTn id="109" fill="hold">
                            <p:stCondLst>
                              <p:cond delay="0"/>
                            </p:stCondLst>
                            <p:childTnLst>
                              <p:par>
                                <p:cTn id="110" presetID="42" presetClass="path" presetSubtype="0" accel="50000" decel="50000" fill="hold" nodeType="clickEffect">
                                  <p:stCondLst>
                                    <p:cond delay="0"/>
                                  </p:stCondLst>
                                  <p:childTnLst>
                                    <p:animMotion origin="layout" path="M -0.04254 0.09652 L -0.27934 0.12615 " pathEditMode="relative" rAng="0" ptsTypes="AA">
                                      <p:cBhvr>
                                        <p:cTn id="111" dur="500" fill="hold"/>
                                        <p:tgtEl>
                                          <p:spTgt spid="80"/>
                                        </p:tgtEl>
                                        <p:attrNameLst>
                                          <p:attrName>ppt_x</p:attrName>
                                          <p:attrName>ppt_y</p:attrName>
                                        </p:attrNameLst>
                                      </p:cBhvr>
                                      <p:rCtr x="-11840" y="1481"/>
                                    </p:animMotion>
                                  </p:childTnLst>
                                </p:cTn>
                              </p:par>
                              <p:par>
                                <p:cTn id="112" presetID="10" presetClass="exit" presetSubtype="0" fill="hold" grpId="1" nodeType="withEffect">
                                  <p:stCondLst>
                                    <p:cond delay="0"/>
                                  </p:stCondLst>
                                  <p:childTnLst>
                                    <p:animEffect transition="out" filter="fade">
                                      <p:cBhvr>
                                        <p:cTn id="113" dur="500"/>
                                        <p:tgtEl>
                                          <p:spTgt spid="81"/>
                                        </p:tgtEl>
                                      </p:cBhvr>
                                    </p:animEffect>
                                    <p:set>
                                      <p:cBhvr>
                                        <p:cTn id="114" dur="1" fill="hold">
                                          <p:stCondLst>
                                            <p:cond delay="499"/>
                                          </p:stCondLst>
                                        </p:cTn>
                                        <p:tgtEl>
                                          <p:spTgt spid="81"/>
                                        </p:tgtEl>
                                        <p:attrNameLst>
                                          <p:attrName>style.visibility</p:attrName>
                                        </p:attrNameLst>
                                      </p:cBhvr>
                                      <p:to>
                                        <p:strVal val="hidden"/>
                                      </p:to>
                                    </p:set>
                                  </p:childTnLst>
                                </p:cTn>
                              </p:par>
                              <p:par>
                                <p:cTn id="115" presetID="10" presetClass="exit" presetSubtype="0" fill="hold" grpId="1" nodeType="withEffect">
                                  <p:stCondLst>
                                    <p:cond delay="0"/>
                                  </p:stCondLst>
                                  <p:childTnLst>
                                    <p:animEffect transition="out" filter="fade">
                                      <p:cBhvr>
                                        <p:cTn id="116" dur="500"/>
                                        <p:tgtEl>
                                          <p:spTgt spid="82"/>
                                        </p:tgtEl>
                                      </p:cBhvr>
                                    </p:animEffect>
                                    <p:set>
                                      <p:cBhvr>
                                        <p:cTn id="117" dur="1" fill="hold">
                                          <p:stCondLst>
                                            <p:cond delay="499"/>
                                          </p:stCondLst>
                                        </p:cTn>
                                        <p:tgtEl>
                                          <p:spTgt spid="82"/>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nodeType="clickEffect">
                                  <p:stCondLst>
                                    <p:cond delay="0"/>
                                  </p:stCondLst>
                                  <p:childTnLst>
                                    <p:set>
                                      <p:cBhvr>
                                        <p:cTn id="121" dur="1" fill="hold">
                                          <p:stCondLst>
                                            <p:cond delay="0"/>
                                          </p:stCondLst>
                                        </p:cTn>
                                        <p:tgtEl>
                                          <p:spTgt spid="83"/>
                                        </p:tgtEl>
                                        <p:attrNameLst>
                                          <p:attrName>style.visibility</p:attrName>
                                        </p:attrNameLst>
                                      </p:cBhvr>
                                      <p:to>
                                        <p:strVal val="visible"/>
                                      </p:to>
                                    </p:set>
                                    <p:animEffect transition="in" filter="wipe(down)">
                                      <p:cBhvr>
                                        <p:cTn id="122" dur="500"/>
                                        <p:tgtEl>
                                          <p:spTgt spid="83"/>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xit" presetSubtype="0" fill="hold" nodeType="clickEffect">
                                  <p:stCondLst>
                                    <p:cond delay="0"/>
                                  </p:stCondLst>
                                  <p:childTnLst>
                                    <p:animEffect transition="out" filter="fade">
                                      <p:cBhvr>
                                        <p:cTn id="126" dur="500"/>
                                        <p:tgtEl>
                                          <p:spTgt spid="74"/>
                                        </p:tgtEl>
                                      </p:cBhvr>
                                    </p:animEffect>
                                    <p:set>
                                      <p:cBhvr>
                                        <p:cTn id="127" dur="1" fill="hold">
                                          <p:stCondLst>
                                            <p:cond delay="499"/>
                                          </p:stCondLst>
                                        </p:cTn>
                                        <p:tgtEl>
                                          <p:spTgt spid="74"/>
                                        </p:tgtEl>
                                        <p:attrNameLst>
                                          <p:attrName>style.visibility</p:attrName>
                                        </p:attrNameLst>
                                      </p:cBhvr>
                                      <p:to>
                                        <p:strVal val="hidden"/>
                                      </p:to>
                                    </p:set>
                                  </p:childTnLst>
                                </p:cTn>
                              </p:par>
                              <p:par>
                                <p:cTn id="128" presetID="10" presetClass="exit" presetSubtype="0" fill="hold" grpId="1" nodeType="withEffect">
                                  <p:stCondLst>
                                    <p:cond delay="0"/>
                                  </p:stCondLst>
                                  <p:childTnLst>
                                    <p:animEffect transition="out" filter="fade">
                                      <p:cBhvr>
                                        <p:cTn id="129" dur="500"/>
                                        <p:tgtEl>
                                          <p:spTgt spid="71"/>
                                        </p:tgtEl>
                                      </p:cBhvr>
                                    </p:animEffect>
                                    <p:set>
                                      <p:cBhvr>
                                        <p:cTn id="130" dur="1" fill="hold">
                                          <p:stCondLst>
                                            <p:cond delay="499"/>
                                          </p:stCondLst>
                                        </p:cTn>
                                        <p:tgtEl>
                                          <p:spTgt spid="71"/>
                                        </p:tgtEl>
                                        <p:attrNameLst>
                                          <p:attrName>style.visibility</p:attrName>
                                        </p:attrNameLst>
                                      </p:cBhvr>
                                      <p:to>
                                        <p:strVal val="hidden"/>
                                      </p:to>
                                    </p:set>
                                  </p:childTnLst>
                                </p:cTn>
                              </p:par>
                              <p:par>
                                <p:cTn id="131" presetID="10" presetClass="exit" presetSubtype="0" fill="hold" grpId="1" nodeType="withEffect">
                                  <p:stCondLst>
                                    <p:cond delay="0"/>
                                  </p:stCondLst>
                                  <p:childTnLst>
                                    <p:animEffect transition="out" filter="fade">
                                      <p:cBhvr>
                                        <p:cTn id="132" dur="500"/>
                                        <p:tgtEl>
                                          <p:spTgt spid="75"/>
                                        </p:tgtEl>
                                      </p:cBhvr>
                                    </p:animEffect>
                                    <p:set>
                                      <p:cBhvr>
                                        <p:cTn id="133" dur="1" fill="hold">
                                          <p:stCondLst>
                                            <p:cond delay="499"/>
                                          </p:stCondLst>
                                        </p:cTn>
                                        <p:tgtEl>
                                          <p:spTgt spid="75"/>
                                        </p:tgtEl>
                                        <p:attrNameLst>
                                          <p:attrName>style.visibility</p:attrName>
                                        </p:attrNameLst>
                                      </p:cBhvr>
                                      <p:to>
                                        <p:strVal val="hidden"/>
                                      </p:to>
                                    </p:set>
                                  </p:childTnLst>
                                </p:cTn>
                              </p:par>
                              <p:par>
                                <p:cTn id="134" presetID="10" presetClass="exit" presetSubtype="0" fill="hold" nodeType="withEffect">
                                  <p:stCondLst>
                                    <p:cond delay="0"/>
                                  </p:stCondLst>
                                  <p:childTnLst>
                                    <p:animEffect transition="out" filter="fade">
                                      <p:cBhvr>
                                        <p:cTn id="135" dur="500"/>
                                        <p:tgtEl>
                                          <p:spTgt spid="80"/>
                                        </p:tgtEl>
                                      </p:cBhvr>
                                    </p:animEffect>
                                    <p:set>
                                      <p:cBhvr>
                                        <p:cTn id="136" dur="1" fill="hold">
                                          <p:stCondLst>
                                            <p:cond delay="499"/>
                                          </p:stCondLst>
                                        </p:cTn>
                                        <p:tgtEl>
                                          <p:spTgt spid="80"/>
                                        </p:tgtEl>
                                        <p:attrNameLst>
                                          <p:attrName>style.visibility</p:attrName>
                                        </p:attrNameLst>
                                      </p:cBhvr>
                                      <p:to>
                                        <p:strVal val="hidden"/>
                                      </p:to>
                                    </p:set>
                                  </p:childTnLst>
                                </p:cTn>
                              </p:par>
                              <p:par>
                                <p:cTn id="137" presetID="10" presetClass="exit" presetSubtype="0" fill="hold" nodeType="withEffect">
                                  <p:stCondLst>
                                    <p:cond delay="0"/>
                                  </p:stCondLst>
                                  <p:childTnLst>
                                    <p:animEffect transition="out" filter="fade">
                                      <p:cBhvr>
                                        <p:cTn id="138" dur="500"/>
                                        <p:tgtEl>
                                          <p:spTgt spid="83"/>
                                        </p:tgtEl>
                                      </p:cBhvr>
                                    </p:animEffect>
                                    <p:set>
                                      <p:cBhvr>
                                        <p:cTn id="139" dur="1" fill="hold">
                                          <p:stCondLst>
                                            <p:cond delay="499"/>
                                          </p:stCondLst>
                                        </p:cTn>
                                        <p:tgtEl>
                                          <p:spTgt spid="83"/>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42" presetClass="path" presetSubtype="0" accel="50000" decel="50000" fill="hold" nodeType="clickEffect">
                                  <p:stCondLst>
                                    <p:cond delay="0"/>
                                  </p:stCondLst>
                                  <p:childTnLst>
                                    <p:animMotion origin="layout" path="M -0.04219 0.0669 L -0.04254 0.09653 " pathEditMode="relative" rAng="0" ptsTypes="AA">
                                      <p:cBhvr>
                                        <p:cTn id="143" dur="500" fill="hold"/>
                                        <p:tgtEl>
                                          <p:spTgt spid="97"/>
                                        </p:tgtEl>
                                        <p:attrNameLst>
                                          <p:attrName>ppt_x</p:attrName>
                                          <p:attrName>ppt_y</p:attrName>
                                        </p:attrNameLst>
                                      </p:cBhvr>
                                      <p:rCtr x="-17" y="1481"/>
                                    </p:animMotion>
                                  </p:childTnLst>
                                </p:cTn>
                              </p:par>
                              <p:par>
                                <p:cTn id="144" presetID="10" presetClass="entr" presetSubtype="0" fill="hold" grpId="0" nodeType="withEffect">
                                  <p:stCondLst>
                                    <p:cond delay="0"/>
                                  </p:stCondLst>
                                  <p:childTnLst>
                                    <p:set>
                                      <p:cBhvr>
                                        <p:cTn id="145" dur="1" fill="hold">
                                          <p:stCondLst>
                                            <p:cond delay="0"/>
                                          </p:stCondLst>
                                        </p:cTn>
                                        <p:tgtEl>
                                          <p:spTgt spid="99"/>
                                        </p:tgtEl>
                                        <p:attrNameLst>
                                          <p:attrName>style.visibility</p:attrName>
                                        </p:attrNameLst>
                                      </p:cBhvr>
                                      <p:to>
                                        <p:strVal val="visible"/>
                                      </p:to>
                                    </p:set>
                                    <p:animEffect transition="in" filter="fade">
                                      <p:cBhvr>
                                        <p:cTn id="146" dur="500"/>
                                        <p:tgtEl>
                                          <p:spTgt spid="99"/>
                                        </p:tgtEl>
                                      </p:cBhvr>
                                    </p:animEffect>
                                  </p:childTnLst>
                                </p:cTn>
                              </p:par>
                            </p:childTnLst>
                          </p:cTn>
                        </p:par>
                      </p:childTnLst>
                    </p:cTn>
                  </p:par>
                  <p:par>
                    <p:cTn id="147" fill="hold">
                      <p:stCondLst>
                        <p:cond delay="indefinite"/>
                      </p:stCondLst>
                      <p:childTnLst>
                        <p:par>
                          <p:cTn id="148" fill="hold">
                            <p:stCondLst>
                              <p:cond delay="0"/>
                            </p:stCondLst>
                            <p:childTnLst>
                              <p:par>
                                <p:cTn id="149" presetID="42" presetClass="path" presetSubtype="0" accel="50000" decel="50000" fill="hold" nodeType="clickEffect">
                                  <p:stCondLst>
                                    <p:cond delay="0"/>
                                  </p:stCondLst>
                                  <p:childTnLst>
                                    <p:animMotion origin="layout" path="M -0.04254 0.09653 L -0.27934 0.12616 " pathEditMode="relative" rAng="0" ptsTypes="AA">
                                      <p:cBhvr>
                                        <p:cTn id="150" dur="500" fill="hold"/>
                                        <p:tgtEl>
                                          <p:spTgt spid="97"/>
                                        </p:tgtEl>
                                        <p:attrNameLst>
                                          <p:attrName>ppt_x</p:attrName>
                                          <p:attrName>ppt_y</p:attrName>
                                        </p:attrNameLst>
                                      </p:cBhvr>
                                      <p:rCtr x="-11840" y="1481"/>
                                    </p:animMotion>
                                  </p:childTnLst>
                                </p:cTn>
                              </p:par>
                              <p:par>
                                <p:cTn id="151" presetID="10" presetClass="exit" presetSubtype="0" fill="hold" grpId="1" nodeType="withEffect">
                                  <p:stCondLst>
                                    <p:cond delay="0"/>
                                  </p:stCondLst>
                                  <p:childTnLst>
                                    <p:animEffect transition="out" filter="fade">
                                      <p:cBhvr>
                                        <p:cTn id="152" dur="500"/>
                                        <p:tgtEl>
                                          <p:spTgt spid="99"/>
                                        </p:tgtEl>
                                      </p:cBhvr>
                                    </p:animEffect>
                                    <p:set>
                                      <p:cBhvr>
                                        <p:cTn id="153" dur="1" fill="hold">
                                          <p:stCondLst>
                                            <p:cond delay="499"/>
                                          </p:stCondLst>
                                        </p:cTn>
                                        <p:tgtEl>
                                          <p:spTgt spid="99"/>
                                        </p:tgtEl>
                                        <p:attrNameLst>
                                          <p:attrName>style.visibility</p:attrName>
                                        </p:attrNameLst>
                                      </p:cBhvr>
                                      <p:to>
                                        <p:strVal val="hidden"/>
                                      </p:to>
                                    </p:set>
                                  </p:childTnLst>
                                </p:cTn>
                              </p:par>
                            </p:childTnLst>
                          </p:cTn>
                        </p:par>
                      </p:childTnLst>
                    </p:cTn>
                  </p:par>
                  <p:par>
                    <p:cTn id="154" fill="hold">
                      <p:stCondLst>
                        <p:cond delay="indefinite"/>
                      </p:stCondLst>
                      <p:childTnLst>
                        <p:par>
                          <p:cTn id="155" fill="hold">
                            <p:stCondLst>
                              <p:cond delay="0"/>
                            </p:stCondLst>
                            <p:childTnLst>
                              <p:par>
                                <p:cTn id="156" presetID="22" presetClass="entr" presetSubtype="4" fill="hold" nodeType="clickEffect">
                                  <p:stCondLst>
                                    <p:cond delay="0"/>
                                  </p:stCondLst>
                                  <p:childTnLst>
                                    <p:set>
                                      <p:cBhvr>
                                        <p:cTn id="157" dur="1" fill="hold">
                                          <p:stCondLst>
                                            <p:cond delay="0"/>
                                          </p:stCondLst>
                                        </p:cTn>
                                        <p:tgtEl>
                                          <p:spTgt spid="100"/>
                                        </p:tgtEl>
                                        <p:attrNameLst>
                                          <p:attrName>style.visibility</p:attrName>
                                        </p:attrNameLst>
                                      </p:cBhvr>
                                      <p:to>
                                        <p:strVal val="visible"/>
                                      </p:to>
                                    </p:set>
                                    <p:animEffect transition="in" filter="wipe(down)">
                                      <p:cBhvr>
                                        <p:cTn id="158" dur="500"/>
                                        <p:tgtEl>
                                          <p:spTgt spid="100"/>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xit" presetSubtype="0" fill="hold" nodeType="clickEffect">
                                  <p:stCondLst>
                                    <p:cond delay="0"/>
                                  </p:stCondLst>
                                  <p:childTnLst>
                                    <p:animEffect transition="out" filter="fade">
                                      <p:cBhvr>
                                        <p:cTn id="162" dur="500"/>
                                        <p:tgtEl>
                                          <p:spTgt spid="95"/>
                                        </p:tgtEl>
                                      </p:cBhvr>
                                    </p:animEffect>
                                    <p:set>
                                      <p:cBhvr>
                                        <p:cTn id="163" dur="1" fill="hold">
                                          <p:stCondLst>
                                            <p:cond delay="499"/>
                                          </p:stCondLst>
                                        </p:cTn>
                                        <p:tgtEl>
                                          <p:spTgt spid="95"/>
                                        </p:tgtEl>
                                        <p:attrNameLst>
                                          <p:attrName>style.visibility</p:attrName>
                                        </p:attrNameLst>
                                      </p:cBhvr>
                                      <p:to>
                                        <p:strVal val="hidden"/>
                                      </p:to>
                                    </p:set>
                                  </p:childTnLst>
                                </p:cTn>
                              </p:par>
                              <p:par>
                                <p:cTn id="164" presetID="10" presetClass="exit" presetSubtype="0" fill="hold" grpId="1" nodeType="withEffect">
                                  <p:stCondLst>
                                    <p:cond delay="0"/>
                                  </p:stCondLst>
                                  <p:childTnLst>
                                    <p:animEffect transition="out" filter="fade">
                                      <p:cBhvr>
                                        <p:cTn id="165" dur="500"/>
                                        <p:tgtEl>
                                          <p:spTgt spid="94"/>
                                        </p:tgtEl>
                                      </p:cBhvr>
                                    </p:animEffect>
                                    <p:set>
                                      <p:cBhvr>
                                        <p:cTn id="166" dur="1" fill="hold">
                                          <p:stCondLst>
                                            <p:cond delay="499"/>
                                          </p:stCondLst>
                                        </p:cTn>
                                        <p:tgtEl>
                                          <p:spTgt spid="94"/>
                                        </p:tgtEl>
                                        <p:attrNameLst>
                                          <p:attrName>style.visibility</p:attrName>
                                        </p:attrNameLst>
                                      </p:cBhvr>
                                      <p:to>
                                        <p:strVal val="hidden"/>
                                      </p:to>
                                    </p:set>
                                  </p:childTnLst>
                                </p:cTn>
                              </p:par>
                              <p:par>
                                <p:cTn id="167" presetID="10" presetClass="exit" presetSubtype="0" fill="hold" grpId="1" nodeType="withEffect">
                                  <p:stCondLst>
                                    <p:cond delay="0"/>
                                  </p:stCondLst>
                                  <p:childTnLst>
                                    <p:animEffect transition="out" filter="fade">
                                      <p:cBhvr>
                                        <p:cTn id="168" dur="500"/>
                                        <p:tgtEl>
                                          <p:spTgt spid="96"/>
                                        </p:tgtEl>
                                      </p:cBhvr>
                                    </p:animEffect>
                                    <p:set>
                                      <p:cBhvr>
                                        <p:cTn id="169" dur="1" fill="hold">
                                          <p:stCondLst>
                                            <p:cond delay="499"/>
                                          </p:stCondLst>
                                        </p:cTn>
                                        <p:tgtEl>
                                          <p:spTgt spid="96"/>
                                        </p:tgtEl>
                                        <p:attrNameLst>
                                          <p:attrName>style.visibility</p:attrName>
                                        </p:attrNameLst>
                                      </p:cBhvr>
                                      <p:to>
                                        <p:strVal val="hidden"/>
                                      </p:to>
                                    </p:set>
                                  </p:childTnLst>
                                </p:cTn>
                              </p:par>
                              <p:par>
                                <p:cTn id="170" presetID="10" presetClass="exit" presetSubtype="0" fill="hold" nodeType="withEffect">
                                  <p:stCondLst>
                                    <p:cond delay="0"/>
                                  </p:stCondLst>
                                  <p:childTnLst>
                                    <p:animEffect transition="out" filter="fade">
                                      <p:cBhvr>
                                        <p:cTn id="171" dur="500"/>
                                        <p:tgtEl>
                                          <p:spTgt spid="97"/>
                                        </p:tgtEl>
                                      </p:cBhvr>
                                    </p:animEffect>
                                    <p:set>
                                      <p:cBhvr>
                                        <p:cTn id="172" dur="1" fill="hold">
                                          <p:stCondLst>
                                            <p:cond delay="499"/>
                                          </p:stCondLst>
                                        </p:cTn>
                                        <p:tgtEl>
                                          <p:spTgt spid="97"/>
                                        </p:tgtEl>
                                        <p:attrNameLst>
                                          <p:attrName>style.visibility</p:attrName>
                                        </p:attrNameLst>
                                      </p:cBhvr>
                                      <p:to>
                                        <p:strVal val="hidden"/>
                                      </p:to>
                                    </p:set>
                                  </p:childTnLst>
                                </p:cTn>
                              </p:par>
                              <p:par>
                                <p:cTn id="173" presetID="10" presetClass="exit" presetSubtype="0" fill="hold" nodeType="withEffect">
                                  <p:stCondLst>
                                    <p:cond delay="0"/>
                                  </p:stCondLst>
                                  <p:childTnLst>
                                    <p:animEffect transition="out" filter="fade">
                                      <p:cBhvr>
                                        <p:cTn id="174" dur="500"/>
                                        <p:tgtEl>
                                          <p:spTgt spid="100"/>
                                        </p:tgtEl>
                                      </p:cBhvr>
                                    </p:animEffect>
                                    <p:set>
                                      <p:cBhvr>
                                        <p:cTn id="175" dur="1" fill="hold">
                                          <p:stCondLst>
                                            <p:cond delay="499"/>
                                          </p:stCondLst>
                                        </p:cTn>
                                        <p:tgtEl>
                                          <p:spTgt spid="100"/>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42" presetClass="path" presetSubtype="0" accel="50000" decel="50000" fill="hold" nodeType="clickEffect">
                                  <p:stCondLst>
                                    <p:cond delay="0"/>
                                  </p:stCondLst>
                                  <p:childTnLst>
                                    <p:animMotion origin="layout" path="M -0.03958 0.09931 L -0.28247 0.12894 " pathEditMode="relative" rAng="0" ptsTypes="AA">
                                      <p:cBhvr>
                                        <p:cTn id="179" dur="500" fill="hold"/>
                                        <p:tgtEl>
                                          <p:spTgt spid="56"/>
                                        </p:tgtEl>
                                        <p:attrNameLst>
                                          <p:attrName>ppt_x</p:attrName>
                                          <p:attrName>ppt_y</p:attrName>
                                        </p:attrNameLst>
                                      </p:cBhvr>
                                      <p:rCtr x="-12118" y="1481"/>
                                    </p:animMotion>
                                  </p:childTnLst>
                                </p:cTn>
                              </p:par>
                            </p:childTnLst>
                          </p:cTn>
                        </p:par>
                      </p:childTnLst>
                    </p:cTn>
                  </p:par>
                  <p:par>
                    <p:cTn id="180" fill="hold">
                      <p:stCondLst>
                        <p:cond delay="indefinite"/>
                      </p:stCondLst>
                      <p:childTnLst>
                        <p:par>
                          <p:cTn id="181" fill="hold">
                            <p:stCondLst>
                              <p:cond delay="0"/>
                            </p:stCondLst>
                            <p:childTnLst>
                              <p:par>
                                <p:cTn id="182" presetID="22" presetClass="entr" presetSubtype="4" fill="hold" nodeType="clickEffect">
                                  <p:stCondLst>
                                    <p:cond delay="0"/>
                                  </p:stCondLst>
                                  <p:childTnLst>
                                    <p:set>
                                      <p:cBhvr>
                                        <p:cTn id="183" dur="1" fill="hold">
                                          <p:stCondLst>
                                            <p:cond delay="0"/>
                                          </p:stCondLst>
                                        </p:cTn>
                                        <p:tgtEl>
                                          <p:spTgt spid="101"/>
                                        </p:tgtEl>
                                        <p:attrNameLst>
                                          <p:attrName>style.visibility</p:attrName>
                                        </p:attrNameLst>
                                      </p:cBhvr>
                                      <p:to>
                                        <p:strVal val="visible"/>
                                      </p:to>
                                    </p:set>
                                    <p:animEffect transition="in" filter="wipe(down)">
                                      <p:cBhvr>
                                        <p:cTn id="184" dur="500"/>
                                        <p:tgtEl>
                                          <p:spTgt spid="101"/>
                                        </p:tgtEl>
                                      </p:cBhvr>
                                    </p:animEffect>
                                  </p:childTnLst>
                                </p:cTn>
                              </p:par>
                            </p:childTnLst>
                          </p:cTn>
                        </p:par>
                      </p:childTnLst>
                    </p:cTn>
                  </p:par>
                  <p:par>
                    <p:cTn id="185" fill="hold">
                      <p:stCondLst>
                        <p:cond delay="indefinite"/>
                      </p:stCondLst>
                      <p:childTnLst>
                        <p:par>
                          <p:cTn id="186" fill="hold">
                            <p:stCondLst>
                              <p:cond delay="0"/>
                            </p:stCondLst>
                            <p:childTnLst>
                              <p:par>
                                <p:cTn id="187" presetID="10" presetClass="exit" presetSubtype="0" fill="hold" nodeType="clickEffect">
                                  <p:stCondLst>
                                    <p:cond delay="0"/>
                                  </p:stCondLst>
                                  <p:childTnLst>
                                    <p:animEffect transition="out" filter="fade">
                                      <p:cBhvr>
                                        <p:cTn id="188" dur="500"/>
                                        <p:tgtEl>
                                          <p:spTgt spid="32"/>
                                        </p:tgtEl>
                                      </p:cBhvr>
                                    </p:animEffect>
                                    <p:set>
                                      <p:cBhvr>
                                        <p:cTn id="189" dur="1" fill="hold">
                                          <p:stCondLst>
                                            <p:cond delay="499"/>
                                          </p:stCondLst>
                                        </p:cTn>
                                        <p:tgtEl>
                                          <p:spTgt spid="32"/>
                                        </p:tgtEl>
                                        <p:attrNameLst>
                                          <p:attrName>style.visibility</p:attrName>
                                        </p:attrNameLst>
                                      </p:cBhvr>
                                      <p:to>
                                        <p:strVal val="hidden"/>
                                      </p:to>
                                    </p:set>
                                  </p:childTnLst>
                                </p:cTn>
                              </p:par>
                              <p:par>
                                <p:cTn id="190" presetID="10" presetClass="exit" presetSubtype="0" fill="hold" grpId="1" nodeType="withEffect">
                                  <p:stCondLst>
                                    <p:cond delay="0"/>
                                  </p:stCondLst>
                                  <p:childTnLst>
                                    <p:animEffect transition="out" filter="fade">
                                      <p:cBhvr>
                                        <p:cTn id="191" dur="500"/>
                                        <p:tgtEl>
                                          <p:spTgt spid="55"/>
                                        </p:tgtEl>
                                      </p:cBhvr>
                                    </p:animEffect>
                                    <p:set>
                                      <p:cBhvr>
                                        <p:cTn id="192" dur="1" fill="hold">
                                          <p:stCondLst>
                                            <p:cond delay="499"/>
                                          </p:stCondLst>
                                        </p:cTn>
                                        <p:tgtEl>
                                          <p:spTgt spid="55"/>
                                        </p:tgtEl>
                                        <p:attrNameLst>
                                          <p:attrName>style.visibility</p:attrName>
                                        </p:attrNameLst>
                                      </p:cBhvr>
                                      <p:to>
                                        <p:strVal val="hidden"/>
                                      </p:to>
                                    </p:set>
                                  </p:childTnLst>
                                </p:cTn>
                              </p:par>
                              <p:par>
                                <p:cTn id="193" presetID="10" presetClass="exit" presetSubtype="0" fill="hold" grpId="1" nodeType="withEffect">
                                  <p:stCondLst>
                                    <p:cond delay="0"/>
                                  </p:stCondLst>
                                  <p:childTnLst>
                                    <p:animEffect transition="out" filter="fade">
                                      <p:cBhvr>
                                        <p:cTn id="194" dur="500"/>
                                        <p:tgtEl>
                                          <p:spTgt spid="59"/>
                                        </p:tgtEl>
                                      </p:cBhvr>
                                    </p:animEffect>
                                    <p:set>
                                      <p:cBhvr>
                                        <p:cTn id="195" dur="1" fill="hold">
                                          <p:stCondLst>
                                            <p:cond delay="499"/>
                                          </p:stCondLst>
                                        </p:cTn>
                                        <p:tgtEl>
                                          <p:spTgt spid="59"/>
                                        </p:tgtEl>
                                        <p:attrNameLst>
                                          <p:attrName>style.visibility</p:attrName>
                                        </p:attrNameLst>
                                      </p:cBhvr>
                                      <p:to>
                                        <p:strVal val="hidden"/>
                                      </p:to>
                                    </p:set>
                                  </p:childTnLst>
                                </p:cTn>
                              </p:par>
                              <p:par>
                                <p:cTn id="196" presetID="10" presetClass="exit" presetSubtype="0" fill="hold" nodeType="withEffect">
                                  <p:stCondLst>
                                    <p:cond delay="0"/>
                                  </p:stCondLst>
                                  <p:childTnLst>
                                    <p:animEffect transition="out" filter="fade">
                                      <p:cBhvr>
                                        <p:cTn id="197" dur="500"/>
                                        <p:tgtEl>
                                          <p:spTgt spid="56"/>
                                        </p:tgtEl>
                                      </p:cBhvr>
                                    </p:animEffect>
                                    <p:set>
                                      <p:cBhvr>
                                        <p:cTn id="198" dur="1" fill="hold">
                                          <p:stCondLst>
                                            <p:cond delay="499"/>
                                          </p:stCondLst>
                                        </p:cTn>
                                        <p:tgtEl>
                                          <p:spTgt spid="56"/>
                                        </p:tgtEl>
                                        <p:attrNameLst>
                                          <p:attrName>style.visibility</p:attrName>
                                        </p:attrNameLst>
                                      </p:cBhvr>
                                      <p:to>
                                        <p:strVal val="hidden"/>
                                      </p:to>
                                    </p:set>
                                  </p:childTnLst>
                                </p:cTn>
                              </p:par>
                              <p:par>
                                <p:cTn id="199" presetID="10" presetClass="exit" presetSubtype="0" fill="hold" nodeType="withEffect">
                                  <p:stCondLst>
                                    <p:cond delay="0"/>
                                  </p:stCondLst>
                                  <p:childTnLst>
                                    <p:animEffect transition="out" filter="fade">
                                      <p:cBhvr>
                                        <p:cTn id="200" dur="500"/>
                                        <p:tgtEl>
                                          <p:spTgt spid="101"/>
                                        </p:tgtEl>
                                      </p:cBhvr>
                                    </p:animEffect>
                                    <p:set>
                                      <p:cBhvr>
                                        <p:cTn id="201" dur="1" fill="hold">
                                          <p:stCondLst>
                                            <p:cond delay="499"/>
                                          </p:stCondLst>
                                        </p:cTn>
                                        <p:tgtEl>
                                          <p:spTgt spid="101"/>
                                        </p:tgtEl>
                                        <p:attrNameLst>
                                          <p:attrName>style.visibility</p:attrName>
                                        </p:attrNameLst>
                                      </p:cBhvr>
                                      <p:to>
                                        <p:strVal val="hidden"/>
                                      </p:to>
                                    </p:set>
                                  </p:childTnLst>
                                </p:cTn>
                              </p:par>
                            </p:childTnLst>
                          </p:cTn>
                        </p:par>
                      </p:childTnLst>
                    </p:cTn>
                  </p:par>
                  <p:par>
                    <p:cTn id="202" fill="hold">
                      <p:stCondLst>
                        <p:cond delay="indefinite"/>
                      </p:stCondLst>
                      <p:childTnLst>
                        <p:par>
                          <p:cTn id="203" fill="hold">
                            <p:stCondLst>
                              <p:cond delay="0"/>
                            </p:stCondLst>
                            <p:childTnLst>
                              <p:par>
                                <p:cTn id="204" presetID="42" presetClass="path" presetSubtype="0" accel="50000" decel="50000" fill="hold" nodeType="clickEffect">
                                  <p:stCondLst>
                                    <p:cond delay="0"/>
                                  </p:stCondLst>
                                  <p:childTnLst>
                                    <p:animMotion origin="layout" path="M -1.38889E-6 0.03333 L -0.24462 0.06157 " pathEditMode="relative" rAng="0" ptsTypes="AA">
                                      <p:cBhvr>
                                        <p:cTn id="205" dur="500" fill="hold"/>
                                        <p:tgtEl>
                                          <p:spTgt spid="27"/>
                                        </p:tgtEl>
                                        <p:attrNameLst>
                                          <p:attrName>ppt_x</p:attrName>
                                          <p:attrName>ppt_y</p:attrName>
                                        </p:attrNameLst>
                                      </p:cBhvr>
                                      <p:rCtr x="-12188" y="143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5" grpId="1" animBg="1"/>
      <p:bldP spid="59" grpId="0" animBg="1"/>
      <p:bldP spid="59" grpId="1" animBg="1"/>
      <p:bldP spid="94" grpId="0" animBg="1"/>
      <p:bldP spid="94" grpId="1" animBg="1"/>
      <p:bldP spid="96" grpId="0" animBg="1"/>
      <p:bldP spid="96" grpId="1" animBg="1"/>
      <p:bldP spid="99" grpId="0" animBg="1"/>
      <p:bldP spid="99" grpId="1" animBg="1"/>
      <p:bldP spid="57" grpId="0" animBg="1"/>
      <p:bldP spid="57" grpId="1" animBg="1"/>
      <p:bldP spid="58" grpId="0"/>
      <p:bldP spid="61" grpId="0"/>
      <p:bldP spid="62" grpId="0"/>
      <p:bldP spid="71" grpId="0" animBg="1"/>
      <p:bldP spid="71" grpId="1" animBg="1"/>
      <p:bldP spid="75" grpId="0" animBg="1"/>
      <p:bldP spid="75" grpId="1" animBg="1"/>
      <p:bldP spid="81" grpId="0" animBg="1"/>
      <p:bldP spid="81" grpId="1" animBg="1"/>
      <p:bldP spid="82" grpId="0" animBg="1"/>
      <p:bldP spid="82" grpId="1"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txBox="1">
            <a:spLocks/>
          </p:cNvSpPr>
          <p:nvPr/>
        </p:nvSpPr>
        <p:spPr>
          <a:xfrm>
            <a:off x="1097280" y="792866"/>
            <a:ext cx="6974399" cy="490985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600" dirty="0"/>
              <a:t>Does the tree traversal order matter?</a:t>
            </a:r>
          </a:p>
          <a:p>
            <a:pPr algn="just">
              <a:lnSpc>
                <a:spcPct val="150000"/>
              </a:lnSpc>
            </a:pPr>
            <a:r>
              <a:rPr lang="en-SG" sz="1600" dirty="0">
                <a:solidFill>
                  <a:srgbClr val="FE7F00"/>
                </a:solidFill>
              </a:rPr>
              <a:t>Height</a:t>
            </a:r>
            <a:r>
              <a:rPr lang="en-SG" sz="1600" dirty="0"/>
              <a:t> of a node = number of links from that node to the deepest leaf node</a:t>
            </a:r>
            <a:endParaRPr lang="en-SG" sz="1600" dirty="0">
              <a:solidFill>
                <a:srgbClr val="FE7F00"/>
              </a:solidFill>
            </a:endParaRPr>
          </a:p>
          <a:p>
            <a:pPr algn="just">
              <a:lnSpc>
                <a:spcPct val="150000"/>
              </a:lnSpc>
            </a:pPr>
            <a:r>
              <a:rPr lang="en-SG" sz="1600" dirty="0">
                <a:solidFill>
                  <a:srgbClr val="FE7F00"/>
                </a:solidFill>
              </a:rPr>
              <a:t>Depth</a:t>
            </a:r>
            <a:r>
              <a:rPr lang="en-SG" sz="1600" dirty="0"/>
              <a:t> of a node = number of links from that node to the root node. How does each node calculate its depth?</a:t>
            </a:r>
            <a:endParaRPr lang="en-SG" sz="1400" dirty="0">
              <a:solidFill>
                <a:prstClr val="black"/>
              </a:solidFill>
              <a:latin typeface="Courier New" panose="02070309020205020404" pitchFamily="49" charset="0"/>
              <a:cs typeface="Courier New" panose="02070309020205020404" pitchFamily="49" charset="0"/>
            </a:endParaRPr>
          </a:p>
          <a:p>
            <a:pPr marL="0" indent="0" algn="just">
              <a:lnSpc>
                <a:spcPct val="150000"/>
              </a:lnSpc>
              <a:buNone/>
            </a:pPr>
            <a:endParaRPr lang="en-SG" sz="1600" dirty="0"/>
          </a:p>
        </p:txBody>
      </p:sp>
      <p:sp>
        <p:nvSpPr>
          <p:cNvPr id="2" name="Title 1"/>
          <p:cNvSpPr>
            <a:spLocks noGrp="1"/>
          </p:cNvSpPr>
          <p:nvPr>
            <p:ph type="title"/>
          </p:nvPr>
        </p:nvSpPr>
        <p:spPr/>
        <p:txBody>
          <a:bodyPr/>
          <a:lstStyle/>
          <a:p>
            <a:r>
              <a:rPr lang="en-SG"/>
              <a:t>Questions</a:t>
            </a:r>
          </a:p>
        </p:txBody>
      </p:sp>
      <p:grpSp>
        <p:nvGrpSpPr>
          <p:cNvPr id="94" name="Group 93">
            <a:extLst>
              <a:ext uri="{FF2B5EF4-FFF2-40B4-BE49-F238E27FC236}">
                <a16:creationId xmlns:a16="http://schemas.microsoft.com/office/drawing/2014/main" id="{8E6FFAFF-C3B1-4B47-B76A-0A261130DFC2}"/>
              </a:ext>
            </a:extLst>
          </p:cNvPr>
          <p:cNvGrpSpPr/>
          <p:nvPr/>
        </p:nvGrpSpPr>
        <p:grpSpPr>
          <a:xfrm>
            <a:off x="5081286" y="3097017"/>
            <a:ext cx="3692627" cy="3256695"/>
            <a:chOff x="1556634" y="937846"/>
            <a:chExt cx="5476487" cy="4989645"/>
          </a:xfrm>
        </p:grpSpPr>
        <p:sp>
          <p:nvSpPr>
            <p:cNvPr id="95" name="Oval 94">
              <a:extLst>
                <a:ext uri="{FF2B5EF4-FFF2-40B4-BE49-F238E27FC236}">
                  <a16:creationId xmlns:a16="http://schemas.microsoft.com/office/drawing/2014/main" id="{DC157257-2723-4109-8BC1-C7E694DB8B66}"/>
                </a:ext>
              </a:extLst>
            </p:cNvPr>
            <p:cNvSpPr/>
            <p:nvPr/>
          </p:nvSpPr>
          <p:spPr>
            <a:xfrm>
              <a:off x="3733800" y="937846"/>
              <a:ext cx="1080000" cy="1080000"/>
            </a:xfrm>
            <a:prstGeom prst="ellipse">
              <a:avLst/>
            </a:prstGeom>
            <a:solidFill>
              <a:srgbClr val="FFC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900" b="1" dirty="0">
                <a:solidFill>
                  <a:schemeClr val="tx1"/>
                </a:solidFill>
              </a:endParaRPr>
            </a:p>
          </p:txBody>
        </p:sp>
        <p:sp>
          <p:nvSpPr>
            <p:cNvPr id="96" name="Oval 95">
              <a:extLst>
                <a:ext uri="{FF2B5EF4-FFF2-40B4-BE49-F238E27FC236}">
                  <a16:creationId xmlns:a16="http://schemas.microsoft.com/office/drawing/2014/main" id="{A961D1A7-4C75-4A96-B444-A729C9087D7D}"/>
                </a:ext>
              </a:extLst>
            </p:cNvPr>
            <p:cNvSpPr/>
            <p:nvPr/>
          </p:nvSpPr>
          <p:spPr>
            <a:xfrm>
              <a:off x="2653800" y="2291861"/>
              <a:ext cx="1080000" cy="1080000"/>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900" b="1">
                <a:solidFill>
                  <a:schemeClr val="tx1"/>
                </a:solidFill>
              </a:endParaRPr>
            </a:p>
          </p:txBody>
        </p:sp>
        <p:sp>
          <p:nvSpPr>
            <p:cNvPr id="97" name="Oval 96">
              <a:extLst>
                <a:ext uri="{FF2B5EF4-FFF2-40B4-BE49-F238E27FC236}">
                  <a16:creationId xmlns:a16="http://schemas.microsoft.com/office/drawing/2014/main" id="{CA6F5996-426C-47FE-9A28-E6B1BC2ABA23}"/>
                </a:ext>
              </a:extLst>
            </p:cNvPr>
            <p:cNvSpPr/>
            <p:nvPr/>
          </p:nvSpPr>
          <p:spPr>
            <a:xfrm>
              <a:off x="4813800" y="2291861"/>
              <a:ext cx="1080000" cy="1080000"/>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900" b="1">
                <a:solidFill>
                  <a:schemeClr val="tx1"/>
                </a:solidFill>
              </a:endParaRPr>
            </a:p>
          </p:txBody>
        </p:sp>
        <p:sp>
          <p:nvSpPr>
            <p:cNvPr id="98" name="Oval 97">
              <a:extLst>
                <a:ext uri="{FF2B5EF4-FFF2-40B4-BE49-F238E27FC236}">
                  <a16:creationId xmlns:a16="http://schemas.microsoft.com/office/drawing/2014/main" id="{91EA7B41-0309-4417-8433-43263F295D20}"/>
                </a:ext>
              </a:extLst>
            </p:cNvPr>
            <p:cNvSpPr/>
            <p:nvPr/>
          </p:nvSpPr>
          <p:spPr>
            <a:xfrm>
              <a:off x="1573800" y="3569676"/>
              <a:ext cx="1080000" cy="1080000"/>
            </a:xfrm>
            <a:prstGeom prst="ellipse">
              <a:avLst/>
            </a:prstGeom>
            <a:solidFill>
              <a:schemeClr val="bg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900" b="1">
                <a:solidFill>
                  <a:schemeClr val="tx1"/>
                </a:solidFill>
              </a:endParaRPr>
            </a:p>
          </p:txBody>
        </p:sp>
        <p:sp>
          <p:nvSpPr>
            <p:cNvPr id="99" name="Oval 98">
              <a:extLst>
                <a:ext uri="{FF2B5EF4-FFF2-40B4-BE49-F238E27FC236}">
                  <a16:creationId xmlns:a16="http://schemas.microsoft.com/office/drawing/2014/main" id="{2DCEB076-F727-46E6-ACEA-304E4DC38C16}"/>
                </a:ext>
              </a:extLst>
            </p:cNvPr>
            <p:cNvSpPr/>
            <p:nvPr/>
          </p:nvSpPr>
          <p:spPr>
            <a:xfrm>
              <a:off x="3733800" y="3569676"/>
              <a:ext cx="1080000" cy="1080000"/>
            </a:xfrm>
            <a:prstGeom prst="ellipse">
              <a:avLst/>
            </a:prstGeom>
            <a:solidFill>
              <a:schemeClr val="bg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900" b="1">
                <a:solidFill>
                  <a:schemeClr val="tx1"/>
                </a:solidFill>
              </a:endParaRPr>
            </a:p>
          </p:txBody>
        </p:sp>
        <p:sp>
          <p:nvSpPr>
            <p:cNvPr id="100" name="Oval 99">
              <a:extLst>
                <a:ext uri="{FF2B5EF4-FFF2-40B4-BE49-F238E27FC236}">
                  <a16:creationId xmlns:a16="http://schemas.microsoft.com/office/drawing/2014/main" id="{47523CAB-1239-4DE7-88AA-6A1861283DC9}"/>
                </a:ext>
              </a:extLst>
            </p:cNvPr>
            <p:cNvSpPr/>
            <p:nvPr/>
          </p:nvSpPr>
          <p:spPr>
            <a:xfrm>
              <a:off x="5893800" y="3569676"/>
              <a:ext cx="1080000" cy="1080000"/>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900" b="1">
                <a:solidFill>
                  <a:schemeClr val="tx1"/>
                </a:solidFill>
              </a:endParaRPr>
            </a:p>
          </p:txBody>
        </p:sp>
        <p:sp>
          <p:nvSpPr>
            <p:cNvPr id="101" name="Oval 100">
              <a:extLst>
                <a:ext uri="{FF2B5EF4-FFF2-40B4-BE49-F238E27FC236}">
                  <a16:creationId xmlns:a16="http://schemas.microsoft.com/office/drawing/2014/main" id="{8AF3FAC9-E7CE-40B2-B16D-B33C8806844C}"/>
                </a:ext>
              </a:extLst>
            </p:cNvPr>
            <p:cNvSpPr/>
            <p:nvPr/>
          </p:nvSpPr>
          <p:spPr>
            <a:xfrm>
              <a:off x="4813800" y="4847491"/>
              <a:ext cx="1080000" cy="1080000"/>
            </a:xfrm>
            <a:prstGeom prst="ellipse">
              <a:avLst/>
            </a:prstGeom>
            <a:solidFill>
              <a:schemeClr val="bg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900" b="1">
                <a:solidFill>
                  <a:schemeClr val="tx1"/>
                </a:solidFill>
              </a:endParaRPr>
            </a:p>
          </p:txBody>
        </p:sp>
        <p:cxnSp>
          <p:nvCxnSpPr>
            <p:cNvPr id="102" name="Straight Arrow Connector 101">
              <a:extLst>
                <a:ext uri="{FF2B5EF4-FFF2-40B4-BE49-F238E27FC236}">
                  <a16:creationId xmlns:a16="http://schemas.microsoft.com/office/drawing/2014/main" id="{02369B3B-6804-46DE-9DF4-93241FFD61C7}"/>
                </a:ext>
              </a:extLst>
            </p:cNvPr>
            <p:cNvCxnSpPr>
              <a:cxnSpLocks/>
              <a:stCxn id="95" idx="3"/>
              <a:endCxn id="96" idx="0"/>
            </p:cNvCxnSpPr>
            <p:nvPr/>
          </p:nvCxnSpPr>
          <p:spPr>
            <a:xfrm flipH="1">
              <a:off x="3193800" y="1859684"/>
              <a:ext cx="698162" cy="4321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354C19F-7C5B-4AF9-93A4-C6D14316D860}"/>
                </a:ext>
              </a:extLst>
            </p:cNvPr>
            <p:cNvCxnSpPr>
              <a:cxnSpLocks/>
              <a:stCxn id="95" idx="5"/>
              <a:endCxn id="97" idx="0"/>
            </p:cNvCxnSpPr>
            <p:nvPr/>
          </p:nvCxnSpPr>
          <p:spPr>
            <a:xfrm>
              <a:off x="4655638" y="1859684"/>
              <a:ext cx="698162" cy="4321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59EE89BF-4B2D-4864-8DF5-DA5F5FC295BD}"/>
                </a:ext>
              </a:extLst>
            </p:cNvPr>
            <p:cNvCxnSpPr>
              <a:cxnSpLocks/>
              <a:stCxn id="97" idx="5"/>
              <a:endCxn id="100" idx="0"/>
            </p:cNvCxnSpPr>
            <p:nvPr/>
          </p:nvCxnSpPr>
          <p:spPr>
            <a:xfrm>
              <a:off x="5735638" y="3213699"/>
              <a:ext cx="698162" cy="3559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5AD230D2-6E12-45E3-BCB2-318C985D28B0}"/>
                </a:ext>
              </a:extLst>
            </p:cNvPr>
            <p:cNvCxnSpPr>
              <a:cxnSpLocks/>
              <a:stCxn id="100" idx="3"/>
              <a:endCxn id="101" idx="0"/>
            </p:cNvCxnSpPr>
            <p:nvPr/>
          </p:nvCxnSpPr>
          <p:spPr>
            <a:xfrm flipH="1">
              <a:off x="5353800" y="4491514"/>
              <a:ext cx="698162" cy="3559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5E24B2E6-E9C1-481C-BF24-A0164D398731}"/>
                </a:ext>
              </a:extLst>
            </p:cNvPr>
            <p:cNvCxnSpPr>
              <a:cxnSpLocks/>
              <a:stCxn id="96" idx="3"/>
              <a:endCxn id="98" idx="0"/>
            </p:cNvCxnSpPr>
            <p:nvPr/>
          </p:nvCxnSpPr>
          <p:spPr>
            <a:xfrm flipH="1">
              <a:off x="2113800" y="3213699"/>
              <a:ext cx="698162" cy="3559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DFE68645-9F93-40AC-B29C-60AF180E90E2}"/>
                </a:ext>
              </a:extLst>
            </p:cNvPr>
            <p:cNvCxnSpPr>
              <a:cxnSpLocks/>
              <a:stCxn id="96" idx="5"/>
              <a:endCxn id="99" idx="0"/>
            </p:cNvCxnSpPr>
            <p:nvPr/>
          </p:nvCxnSpPr>
          <p:spPr>
            <a:xfrm>
              <a:off x="3575638" y="3213699"/>
              <a:ext cx="698162" cy="3559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97CFC010-7275-4DF2-BD32-921E95A4EA65}"/>
                </a:ext>
              </a:extLst>
            </p:cNvPr>
            <p:cNvSpPr txBox="1"/>
            <p:nvPr/>
          </p:nvSpPr>
          <p:spPr>
            <a:xfrm>
              <a:off x="3690888" y="1206476"/>
              <a:ext cx="1153511" cy="613016"/>
            </a:xfrm>
            <a:prstGeom prst="rect">
              <a:avLst/>
            </a:prstGeom>
            <a:noFill/>
          </p:spPr>
          <p:txBody>
            <a:bodyPr wrap="none" rtlCol="0">
              <a:spAutoFit/>
            </a:bodyPr>
            <a:lstStyle/>
            <a:p>
              <a:pPr algn="ctr"/>
              <a:r>
                <a:rPr lang="en-SG" sz="1000" b="1" dirty="0"/>
                <a:t>depth 0</a:t>
              </a:r>
            </a:p>
            <a:p>
              <a:pPr algn="ctr"/>
              <a:r>
                <a:rPr lang="en-SG" sz="1000" b="1" dirty="0"/>
                <a:t>height 3</a:t>
              </a:r>
            </a:p>
          </p:txBody>
        </p:sp>
        <p:sp>
          <p:nvSpPr>
            <p:cNvPr id="109" name="TextBox 108">
              <a:extLst>
                <a:ext uri="{FF2B5EF4-FFF2-40B4-BE49-F238E27FC236}">
                  <a16:creationId xmlns:a16="http://schemas.microsoft.com/office/drawing/2014/main" id="{06B35055-E03F-429F-A8C1-5D20B3637BFD}"/>
                </a:ext>
              </a:extLst>
            </p:cNvPr>
            <p:cNvSpPr txBox="1"/>
            <p:nvPr/>
          </p:nvSpPr>
          <p:spPr>
            <a:xfrm>
              <a:off x="2636636" y="2560383"/>
              <a:ext cx="1153511" cy="613016"/>
            </a:xfrm>
            <a:prstGeom prst="rect">
              <a:avLst/>
            </a:prstGeom>
            <a:noFill/>
          </p:spPr>
          <p:txBody>
            <a:bodyPr wrap="none" rtlCol="0">
              <a:spAutoFit/>
            </a:bodyPr>
            <a:lstStyle/>
            <a:p>
              <a:pPr algn="ctr"/>
              <a:r>
                <a:rPr lang="en-SG" sz="1000" b="1" dirty="0"/>
                <a:t>depth 1</a:t>
              </a:r>
            </a:p>
            <a:p>
              <a:pPr algn="ctr"/>
              <a:r>
                <a:rPr lang="en-SG" sz="1000" b="1" dirty="0"/>
                <a:t>height 1</a:t>
              </a:r>
            </a:p>
          </p:txBody>
        </p:sp>
        <p:sp>
          <p:nvSpPr>
            <p:cNvPr id="110" name="TextBox 109">
              <a:extLst>
                <a:ext uri="{FF2B5EF4-FFF2-40B4-BE49-F238E27FC236}">
                  <a16:creationId xmlns:a16="http://schemas.microsoft.com/office/drawing/2014/main" id="{3D9389AB-4472-4F76-90C5-2B3F8CCDA2A1}"/>
                </a:ext>
              </a:extLst>
            </p:cNvPr>
            <p:cNvSpPr txBox="1"/>
            <p:nvPr/>
          </p:nvSpPr>
          <p:spPr>
            <a:xfrm>
              <a:off x="4792002" y="2562717"/>
              <a:ext cx="1153511" cy="613016"/>
            </a:xfrm>
            <a:prstGeom prst="rect">
              <a:avLst/>
            </a:prstGeom>
            <a:noFill/>
          </p:spPr>
          <p:txBody>
            <a:bodyPr wrap="none" rtlCol="0">
              <a:spAutoFit/>
            </a:bodyPr>
            <a:lstStyle/>
            <a:p>
              <a:pPr algn="ctr"/>
              <a:r>
                <a:rPr lang="en-SG" sz="1000" b="1" dirty="0"/>
                <a:t>depth 1</a:t>
              </a:r>
            </a:p>
            <a:p>
              <a:pPr algn="ctr"/>
              <a:r>
                <a:rPr lang="en-SG" sz="1000" b="1" dirty="0"/>
                <a:t>height 2</a:t>
              </a:r>
            </a:p>
          </p:txBody>
        </p:sp>
        <p:sp>
          <p:nvSpPr>
            <p:cNvPr id="111" name="TextBox 110">
              <a:extLst>
                <a:ext uri="{FF2B5EF4-FFF2-40B4-BE49-F238E27FC236}">
                  <a16:creationId xmlns:a16="http://schemas.microsoft.com/office/drawing/2014/main" id="{8774E575-3F7B-4774-843F-46660FEDEC36}"/>
                </a:ext>
              </a:extLst>
            </p:cNvPr>
            <p:cNvSpPr txBox="1"/>
            <p:nvPr/>
          </p:nvSpPr>
          <p:spPr>
            <a:xfrm>
              <a:off x="1556634" y="3812806"/>
              <a:ext cx="1153511" cy="613016"/>
            </a:xfrm>
            <a:prstGeom prst="rect">
              <a:avLst/>
            </a:prstGeom>
            <a:noFill/>
          </p:spPr>
          <p:txBody>
            <a:bodyPr wrap="none" rtlCol="0">
              <a:spAutoFit/>
            </a:bodyPr>
            <a:lstStyle/>
            <a:p>
              <a:pPr algn="ctr"/>
              <a:r>
                <a:rPr lang="en-SG" sz="1000" b="1" dirty="0"/>
                <a:t>depth 2</a:t>
              </a:r>
            </a:p>
            <a:p>
              <a:pPr algn="ctr"/>
              <a:r>
                <a:rPr lang="en-SG" sz="1000" b="1" dirty="0"/>
                <a:t>height 0</a:t>
              </a:r>
            </a:p>
          </p:txBody>
        </p:sp>
        <p:sp>
          <p:nvSpPr>
            <p:cNvPr id="112" name="TextBox 111">
              <a:extLst>
                <a:ext uri="{FF2B5EF4-FFF2-40B4-BE49-F238E27FC236}">
                  <a16:creationId xmlns:a16="http://schemas.microsoft.com/office/drawing/2014/main" id="{AE1FDCDC-2F22-4903-9E77-C3ACF83201EC}"/>
                </a:ext>
              </a:extLst>
            </p:cNvPr>
            <p:cNvSpPr txBox="1"/>
            <p:nvPr/>
          </p:nvSpPr>
          <p:spPr>
            <a:xfrm>
              <a:off x="3712004" y="3851411"/>
              <a:ext cx="1153511" cy="613016"/>
            </a:xfrm>
            <a:prstGeom prst="rect">
              <a:avLst/>
            </a:prstGeom>
            <a:noFill/>
          </p:spPr>
          <p:txBody>
            <a:bodyPr wrap="none" rtlCol="0">
              <a:spAutoFit/>
            </a:bodyPr>
            <a:lstStyle/>
            <a:p>
              <a:pPr algn="ctr"/>
              <a:r>
                <a:rPr lang="en-SG" sz="1000" b="1" dirty="0"/>
                <a:t>depth 2</a:t>
              </a:r>
            </a:p>
            <a:p>
              <a:pPr algn="ctr"/>
              <a:r>
                <a:rPr lang="en-SG" sz="1000" b="1" dirty="0"/>
                <a:t>height 0</a:t>
              </a:r>
            </a:p>
          </p:txBody>
        </p:sp>
        <p:sp>
          <p:nvSpPr>
            <p:cNvPr id="113" name="TextBox 112">
              <a:extLst>
                <a:ext uri="{FF2B5EF4-FFF2-40B4-BE49-F238E27FC236}">
                  <a16:creationId xmlns:a16="http://schemas.microsoft.com/office/drawing/2014/main" id="{4442598E-4B06-4A2A-95F9-17D9151B8EF3}"/>
                </a:ext>
              </a:extLst>
            </p:cNvPr>
            <p:cNvSpPr txBox="1"/>
            <p:nvPr/>
          </p:nvSpPr>
          <p:spPr>
            <a:xfrm>
              <a:off x="5879610" y="3836413"/>
              <a:ext cx="1153511" cy="613016"/>
            </a:xfrm>
            <a:prstGeom prst="rect">
              <a:avLst/>
            </a:prstGeom>
            <a:noFill/>
          </p:spPr>
          <p:txBody>
            <a:bodyPr wrap="none" rtlCol="0">
              <a:spAutoFit/>
            </a:bodyPr>
            <a:lstStyle/>
            <a:p>
              <a:pPr algn="ctr"/>
              <a:r>
                <a:rPr lang="en-SG" sz="1000" b="1" dirty="0"/>
                <a:t>depth 2</a:t>
              </a:r>
            </a:p>
            <a:p>
              <a:pPr algn="ctr"/>
              <a:r>
                <a:rPr lang="en-SG" sz="1000" b="1" dirty="0"/>
                <a:t>height 1</a:t>
              </a:r>
            </a:p>
          </p:txBody>
        </p:sp>
        <p:sp>
          <p:nvSpPr>
            <p:cNvPr id="114" name="TextBox 113">
              <a:extLst>
                <a:ext uri="{FF2B5EF4-FFF2-40B4-BE49-F238E27FC236}">
                  <a16:creationId xmlns:a16="http://schemas.microsoft.com/office/drawing/2014/main" id="{6BA4B573-058E-46EE-B855-EA9E63FB91CF}"/>
                </a:ext>
              </a:extLst>
            </p:cNvPr>
            <p:cNvSpPr txBox="1"/>
            <p:nvPr/>
          </p:nvSpPr>
          <p:spPr>
            <a:xfrm>
              <a:off x="4805564" y="5121192"/>
              <a:ext cx="1153511" cy="613016"/>
            </a:xfrm>
            <a:prstGeom prst="rect">
              <a:avLst/>
            </a:prstGeom>
            <a:noFill/>
          </p:spPr>
          <p:txBody>
            <a:bodyPr wrap="none" rtlCol="0">
              <a:spAutoFit/>
            </a:bodyPr>
            <a:lstStyle/>
            <a:p>
              <a:pPr algn="ctr"/>
              <a:r>
                <a:rPr lang="en-SG" sz="1000" b="1" dirty="0"/>
                <a:t>depth 3</a:t>
              </a:r>
            </a:p>
            <a:p>
              <a:pPr algn="ctr"/>
              <a:r>
                <a:rPr lang="en-SG" sz="1000" b="1" dirty="0"/>
                <a:t>height 0</a:t>
              </a:r>
            </a:p>
          </p:txBody>
        </p:sp>
      </p:grpSp>
      <p:grpSp>
        <p:nvGrpSpPr>
          <p:cNvPr id="115" name="Group 114">
            <a:extLst>
              <a:ext uri="{FF2B5EF4-FFF2-40B4-BE49-F238E27FC236}">
                <a16:creationId xmlns:a16="http://schemas.microsoft.com/office/drawing/2014/main" id="{7AFDFF2A-3394-4EB8-AB36-E965564C7C5D}"/>
              </a:ext>
            </a:extLst>
          </p:cNvPr>
          <p:cNvGrpSpPr/>
          <p:nvPr/>
        </p:nvGrpSpPr>
        <p:grpSpPr>
          <a:xfrm>
            <a:off x="1138296" y="5099403"/>
            <a:ext cx="1182930" cy="1128155"/>
            <a:chOff x="405113" y="850739"/>
            <a:chExt cx="1431350" cy="1365067"/>
          </a:xfrm>
        </p:grpSpPr>
        <p:sp>
          <p:nvSpPr>
            <p:cNvPr id="116" name="Rectangle 115">
              <a:extLst>
                <a:ext uri="{FF2B5EF4-FFF2-40B4-BE49-F238E27FC236}">
                  <a16:creationId xmlns:a16="http://schemas.microsoft.com/office/drawing/2014/main" id="{B6AF2911-79D3-493F-92B2-A4C4D51C04BF}"/>
                </a:ext>
              </a:extLst>
            </p:cNvPr>
            <p:cNvSpPr/>
            <p:nvPr/>
          </p:nvSpPr>
          <p:spPr>
            <a:xfrm>
              <a:off x="405113" y="850739"/>
              <a:ext cx="360000" cy="3600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7" name="Rectangle 116">
              <a:extLst>
                <a:ext uri="{FF2B5EF4-FFF2-40B4-BE49-F238E27FC236}">
                  <a16:creationId xmlns:a16="http://schemas.microsoft.com/office/drawing/2014/main" id="{B30AC260-2ACF-47C4-9F76-13161634A638}"/>
                </a:ext>
              </a:extLst>
            </p:cNvPr>
            <p:cNvSpPr/>
            <p:nvPr/>
          </p:nvSpPr>
          <p:spPr>
            <a:xfrm>
              <a:off x="405113" y="1349653"/>
              <a:ext cx="360000" cy="360000"/>
            </a:xfrm>
            <a:prstGeom prst="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8" name="Rectangle 117">
              <a:extLst>
                <a:ext uri="{FF2B5EF4-FFF2-40B4-BE49-F238E27FC236}">
                  <a16:creationId xmlns:a16="http://schemas.microsoft.com/office/drawing/2014/main" id="{7A30A049-3456-4281-A4FB-3008B16F4AB2}"/>
                </a:ext>
              </a:extLst>
            </p:cNvPr>
            <p:cNvSpPr/>
            <p:nvPr/>
          </p:nvSpPr>
          <p:spPr>
            <a:xfrm>
              <a:off x="405113" y="1855806"/>
              <a:ext cx="360000" cy="360000"/>
            </a:xfrm>
            <a:prstGeom prst="rect">
              <a:avLst/>
            </a:prstGeom>
            <a:solidFill>
              <a:schemeClr val="bg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9" name="TextBox 118">
              <a:extLst>
                <a:ext uri="{FF2B5EF4-FFF2-40B4-BE49-F238E27FC236}">
                  <a16:creationId xmlns:a16="http://schemas.microsoft.com/office/drawing/2014/main" id="{E835953E-2B7A-401C-B9EF-FD2C4F510B4E}"/>
                </a:ext>
              </a:extLst>
            </p:cNvPr>
            <p:cNvSpPr txBox="1"/>
            <p:nvPr/>
          </p:nvSpPr>
          <p:spPr>
            <a:xfrm>
              <a:off x="787894" y="892240"/>
              <a:ext cx="967958" cy="276999"/>
            </a:xfrm>
            <a:prstGeom prst="rect">
              <a:avLst/>
            </a:prstGeom>
            <a:noFill/>
          </p:spPr>
          <p:txBody>
            <a:bodyPr wrap="none" rtlCol="0">
              <a:spAutoFit/>
            </a:bodyPr>
            <a:lstStyle/>
            <a:p>
              <a:r>
                <a:rPr lang="en-SG" sz="1200" dirty="0"/>
                <a:t>Root node</a:t>
              </a:r>
            </a:p>
          </p:txBody>
        </p:sp>
        <p:sp>
          <p:nvSpPr>
            <p:cNvPr id="120" name="TextBox 119">
              <a:extLst>
                <a:ext uri="{FF2B5EF4-FFF2-40B4-BE49-F238E27FC236}">
                  <a16:creationId xmlns:a16="http://schemas.microsoft.com/office/drawing/2014/main" id="{E4B79CF7-B649-4224-BA7A-56B5C6845271}"/>
                </a:ext>
              </a:extLst>
            </p:cNvPr>
            <p:cNvSpPr txBox="1"/>
            <p:nvPr/>
          </p:nvSpPr>
          <p:spPr>
            <a:xfrm>
              <a:off x="802206" y="1386716"/>
              <a:ext cx="1034257" cy="276999"/>
            </a:xfrm>
            <a:prstGeom prst="rect">
              <a:avLst/>
            </a:prstGeom>
            <a:noFill/>
          </p:spPr>
          <p:txBody>
            <a:bodyPr wrap="none" rtlCol="0">
              <a:spAutoFit/>
            </a:bodyPr>
            <a:lstStyle/>
            <a:p>
              <a:r>
                <a:rPr lang="en-SG" sz="1200" dirty="0"/>
                <a:t>Inner node</a:t>
              </a:r>
            </a:p>
          </p:txBody>
        </p:sp>
        <p:sp>
          <p:nvSpPr>
            <p:cNvPr id="121" name="TextBox 120">
              <a:extLst>
                <a:ext uri="{FF2B5EF4-FFF2-40B4-BE49-F238E27FC236}">
                  <a16:creationId xmlns:a16="http://schemas.microsoft.com/office/drawing/2014/main" id="{70C0B124-7E6B-4FF5-B795-181D576E8051}"/>
                </a:ext>
              </a:extLst>
            </p:cNvPr>
            <p:cNvSpPr txBox="1"/>
            <p:nvPr/>
          </p:nvSpPr>
          <p:spPr>
            <a:xfrm>
              <a:off x="802206" y="1881192"/>
              <a:ext cx="941286" cy="276999"/>
            </a:xfrm>
            <a:prstGeom prst="rect">
              <a:avLst/>
            </a:prstGeom>
            <a:noFill/>
          </p:spPr>
          <p:txBody>
            <a:bodyPr wrap="none" rtlCol="0">
              <a:spAutoFit/>
            </a:bodyPr>
            <a:lstStyle/>
            <a:p>
              <a:r>
                <a:rPr lang="en-SG" sz="1200" dirty="0"/>
                <a:t>Leaf node</a:t>
              </a:r>
            </a:p>
          </p:txBody>
        </p:sp>
      </p:grpSp>
    </p:spTree>
    <p:extLst>
      <p:ext uri="{BB962C8B-B14F-4D97-AF65-F5344CB8AC3E}">
        <p14:creationId xmlns:p14="http://schemas.microsoft.com/office/powerpoint/2010/main" val="765651721"/>
      </p:ext>
    </p:extLst>
  </p:cSld>
  <p:clrMapOvr>
    <a:masterClrMapping/>
  </p:clrMapOvr>
  <p:transition>
    <p:wipe dir="u"/>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r>
              <a:rPr lang="en-US" altLang="en-US" dirty="0">
                <a:cs typeface="Arial" panose="020B0604020202020204" pitchFamily="34" charset="0"/>
              </a:rPr>
              <a:t>Outline</a:t>
            </a:r>
            <a:endParaRPr lang="en-US" altLang="en-US" b="1" dirty="0">
              <a:cs typeface="Arial" panose="020B0604020202020204" pitchFamily="34" charset="0"/>
            </a:endParaRPr>
          </a:p>
        </p:txBody>
      </p:sp>
      <p:sp>
        <p:nvSpPr>
          <p:cNvPr id="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242" y="5367508"/>
            <a:ext cx="3523994" cy="271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1"/>
          <p:cNvSpPr txBox="1">
            <a:spLocks/>
          </p:cNvSpPr>
          <p:nvPr/>
        </p:nvSpPr>
        <p:spPr>
          <a:xfrm>
            <a:off x="957795" y="1178766"/>
            <a:ext cx="6974399" cy="492756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1600" dirty="0">
                <a:ea typeface="Cambria Math" panose="02040503050406030204" pitchFamily="18" charset="0"/>
                <a:cs typeface="Times New Roman" pitchFamily="18" charset="0"/>
              </a:rPr>
              <a:t>Non-linear data structures</a:t>
            </a:r>
          </a:p>
          <a:p>
            <a:pPr algn="just">
              <a:lnSpc>
                <a:spcPct val="100000"/>
              </a:lnSpc>
            </a:pPr>
            <a:r>
              <a:rPr lang="en-US" sz="1600" dirty="0">
                <a:ea typeface="Cambria Math" panose="02040503050406030204" pitchFamily="18" charset="0"/>
                <a:cs typeface="Times New Roman" pitchFamily="18" charset="0"/>
              </a:rPr>
              <a:t>Tree data structure</a:t>
            </a:r>
          </a:p>
          <a:p>
            <a:pPr lvl="1" algn="just">
              <a:lnSpc>
                <a:spcPct val="100000"/>
              </a:lnSpc>
              <a:buFont typeface=".AppleSystemUIFont" charset="-120"/>
              <a:buChar char="-"/>
            </a:pPr>
            <a:r>
              <a:rPr lang="en-US" sz="1400" dirty="0">
                <a:ea typeface="Cambria Math" panose="02040503050406030204" pitchFamily="18" charset="0"/>
                <a:cs typeface="Times New Roman" pitchFamily="18" charset="0"/>
              </a:rPr>
              <a:t>Binary trees</a:t>
            </a:r>
            <a:endParaRPr lang="en-US" sz="1600" dirty="0">
              <a:ea typeface="Cambria Math" panose="02040503050406030204" pitchFamily="18" charset="0"/>
              <a:cs typeface="Times New Roman" pitchFamily="18" charset="0"/>
            </a:endParaRPr>
          </a:p>
          <a:p>
            <a:pPr algn="just">
              <a:lnSpc>
                <a:spcPct val="100000"/>
              </a:lnSpc>
            </a:pPr>
            <a:r>
              <a:rPr lang="en-US" sz="1600" dirty="0">
                <a:ea typeface="Cambria Math" panose="02040503050406030204" pitchFamily="18" charset="0"/>
                <a:cs typeface="Times New Roman" pitchFamily="18" charset="0"/>
              </a:rPr>
              <a:t>Implement binary tree nodes in C</a:t>
            </a:r>
          </a:p>
          <a:p>
            <a:pPr>
              <a:lnSpc>
                <a:spcPct val="100000"/>
              </a:lnSpc>
            </a:pPr>
            <a:r>
              <a:rPr lang="en-SG" sz="1600" dirty="0"/>
              <a:t>Binary Tree Traversal</a:t>
            </a:r>
          </a:p>
          <a:p>
            <a:pPr>
              <a:lnSpc>
                <a:spcPct val="100000"/>
              </a:lnSpc>
            </a:pPr>
            <a:r>
              <a:rPr lang="en-SG" sz="1600" dirty="0"/>
              <a:t>Tree traversal order</a:t>
            </a:r>
          </a:p>
          <a:p>
            <a:pPr lvl="1">
              <a:lnSpc>
                <a:spcPct val="100000"/>
              </a:lnSpc>
              <a:buFont typeface="Verdana" panose="020B0604030504040204" pitchFamily="34" charset="0"/>
              <a:buChar char="-"/>
            </a:pPr>
            <a:r>
              <a:rPr lang="en-SG" sz="1400" dirty="0"/>
              <a:t>Pre-order</a:t>
            </a:r>
          </a:p>
          <a:p>
            <a:pPr lvl="1">
              <a:lnSpc>
                <a:spcPct val="100000"/>
              </a:lnSpc>
              <a:buFont typeface="Verdana" panose="020B0604030504040204" pitchFamily="34" charset="0"/>
              <a:buChar char="-"/>
            </a:pPr>
            <a:r>
              <a:rPr lang="en-SG" sz="1400" dirty="0"/>
              <a:t>In-order</a:t>
            </a:r>
          </a:p>
          <a:p>
            <a:pPr lvl="1">
              <a:lnSpc>
                <a:spcPct val="100000"/>
              </a:lnSpc>
              <a:buFont typeface="Verdana" panose="020B0604030504040204" pitchFamily="34" charset="0"/>
              <a:buChar char="-"/>
            </a:pPr>
            <a:r>
              <a:rPr lang="en-SG" sz="1400" dirty="0"/>
              <a:t>Post-order</a:t>
            </a:r>
          </a:p>
          <a:p>
            <a:pPr>
              <a:lnSpc>
                <a:spcPct val="100000"/>
              </a:lnSpc>
            </a:pPr>
            <a:r>
              <a:rPr lang="en-SG" sz="1600" dirty="0"/>
              <a:t>Application examples</a:t>
            </a:r>
          </a:p>
          <a:p>
            <a:pPr lvl="1">
              <a:lnSpc>
                <a:spcPct val="100000"/>
              </a:lnSpc>
              <a:buFont typeface="Verdana" panose="020B0604030504040204" pitchFamily="34" charset="0"/>
              <a:buChar char="-"/>
            </a:pPr>
            <a:r>
              <a:rPr lang="en-SG" sz="1400" dirty="0"/>
              <a:t>Count nodes in a binary tree</a:t>
            </a:r>
          </a:p>
          <a:p>
            <a:pPr lvl="1">
              <a:lnSpc>
                <a:spcPct val="100000"/>
              </a:lnSpc>
              <a:buFont typeface="Verdana" panose="020B0604030504040204" pitchFamily="34" charset="0"/>
              <a:buChar char="-"/>
            </a:pPr>
            <a:r>
              <a:rPr lang="en-SG" sz="1400" dirty="0"/>
              <a:t>Find grandchild nodes</a:t>
            </a:r>
          </a:p>
          <a:p>
            <a:pPr lvl="1">
              <a:lnSpc>
                <a:spcPct val="100000"/>
              </a:lnSpc>
              <a:buFont typeface="Verdana" panose="020B0604030504040204" pitchFamily="34" charset="0"/>
              <a:buChar char="-"/>
            </a:pPr>
            <a:r>
              <a:rPr lang="en-SG" sz="1400" dirty="0"/>
              <a:t>Calculate height of every node</a:t>
            </a:r>
          </a:p>
          <a:p>
            <a:pPr>
              <a:lnSpc>
                <a:spcPct val="100000"/>
              </a:lnSpc>
            </a:pPr>
            <a:r>
              <a:rPr lang="en-SG" sz="1600" b="1" dirty="0"/>
              <a:t>Level-by-level traversal</a:t>
            </a:r>
          </a:p>
          <a:p>
            <a:pPr>
              <a:lnSpc>
                <a:spcPct val="100000"/>
              </a:lnSpc>
            </a:pPr>
            <a:r>
              <a:rPr lang="en-SG" sz="1600" dirty="0" err="1"/>
              <a:t>Preorder</a:t>
            </a:r>
            <a:r>
              <a:rPr lang="en-SG" sz="1600" dirty="0"/>
              <a:t> traversal with a stack</a:t>
            </a:r>
          </a:p>
        </p:txBody>
      </p:sp>
    </p:spTree>
    <p:extLst>
      <p:ext uri="{BB962C8B-B14F-4D97-AF65-F5344CB8AC3E}">
        <p14:creationId xmlns:p14="http://schemas.microsoft.com/office/powerpoint/2010/main" val="2678761711"/>
      </p:ext>
    </p:extLst>
  </p:cSld>
  <p:clrMapOvr>
    <a:masterClrMapping/>
  </p:clrMapOvr>
  <p:transition>
    <p:wipe dir="u"/>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Level-by-level: breadth-first search</a:t>
            </a:r>
          </a:p>
        </p:txBody>
      </p:sp>
      <p:sp>
        <p:nvSpPr>
          <p:cNvPr id="4" name="Content Placeholder 1"/>
          <p:cNvSpPr txBox="1">
            <a:spLocks/>
          </p:cNvSpPr>
          <p:nvPr/>
        </p:nvSpPr>
        <p:spPr>
          <a:xfrm>
            <a:off x="4253155" y="1380226"/>
            <a:ext cx="3818523"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altLang="zh-CN" sz="800">
              <a:solidFill>
                <a:srgbClr val="252525"/>
              </a:solidFill>
            </a:endParaRPr>
          </a:p>
          <a:p>
            <a:pPr marL="0" indent="0">
              <a:lnSpc>
                <a:spcPct val="100000"/>
              </a:lnSpc>
              <a:buNone/>
            </a:pPr>
            <a:r>
              <a:rPr lang="en-US" altLang="zh-CN" sz="1400">
                <a:solidFill>
                  <a:srgbClr val="252525"/>
                </a:solidFill>
              </a:rPr>
              <a:t>begins at the root and explores as far as possible along each branch before backtracking</a:t>
            </a:r>
          </a:p>
          <a:p>
            <a:pPr marL="0" indent="0">
              <a:lnSpc>
                <a:spcPct val="100000"/>
              </a:lnSpc>
              <a:buNone/>
            </a:pPr>
            <a:r>
              <a:rPr lang="en-US" altLang="zh-CN" sz="1400">
                <a:solidFill>
                  <a:srgbClr val="252525"/>
                </a:solidFill>
              </a:rPr>
              <a:t>E.g. the post-order traversal</a:t>
            </a:r>
          </a:p>
          <a:p>
            <a:pPr marL="0" indent="0">
              <a:lnSpc>
                <a:spcPct val="100000"/>
              </a:lnSpc>
              <a:buNone/>
            </a:pPr>
            <a:endParaRPr lang="en-US" altLang="zh-CN" sz="1400">
              <a:solidFill>
                <a:srgbClr val="252525"/>
              </a:solidFill>
            </a:endParaRPr>
          </a:p>
          <a:p>
            <a:pPr marL="0" indent="0">
              <a:lnSpc>
                <a:spcPct val="100000"/>
              </a:lnSpc>
              <a:buNone/>
            </a:pPr>
            <a:endParaRPr lang="en-US" altLang="zh-CN" sz="1400">
              <a:solidFill>
                <a:srgbClr val="252525"/>
              </a:solidFill>
            </a:endParaRPr>
          </a:p>
          <a:p>
            <a:pPr marL="0" indent="0">
              <a:lnSpc>
                <a:spcPct val="100000"/>
              </a:lnSpc>
              <a:buNone/>
            </a:pPr>
            <a:r>
              <a:rPr lang="en-US" altLang="zh-CN" sz="1400">
                <a:solidFill>
                  <a:srgbClr val="252525"/>
                </a:solidFill>
              </a:rPr>
              <a:t>begins at a root node and inspects all its children nodes. Then for each of those children nodes in turn, it inspects their children nodes, and so on. </a:t>
            </a:r>
            <a:endParaRPr lang="zh-CN" altLang="en-US" sz="1400">
              <a:solidFill>
                <a:prstClr val="black"/>
              </a:solidFill>
            </a:endParaRPr>
          </a:p>
          <a:p>
            <a:pPr marL="0" indent="0">
              <a:lnSpc>
                <a:spcPct val="100000"/>
              </a:lnSpc>
              <a:buNone/>
            </a:pPr>
            <a:endParaRPr lang="zh-CN" altLang="en-US" sz="1400">
              <a:solidFill>
                <a:srgbClr val="252525"/>
              </a:solidFill>
            </a:endParaRPr>
          </a:p>
          <a:p>
            <a:pPr marL="0" indent="0" algn="just">
              <a:lnSpc>
                <a:spcPct val="100000"/>
              </a:lnSpc>
              <a:buNone/>
            </a:pPr>
            <a:endParaRPr lang="en-SG" sz="1400"/>
          </a:p>
        </p:txBody>
      </p:sp>
      <p:grpSp>
        <p:nvGrpSpPr>
          <p:cNvPr id="3" name="Group 2"/>
          <p:cNvGrpSpPr/>
          <p:nvPr/>
        </p:nvGrpSpPr>
        <p:grpSpPr>
          <a:xfrm>
            <a:off x="1295434" y="1611719"/>
            <a:ext cx="2957721" cy="3156207"/>
            <a:chOff x="685800" y="1923225"/>
            <a:chExt cx="3281412" cy="3501620"/>
          </a:xfrm>
        </p:grpSpPr>
        <p:pic>
          <p:nvPicPr>
            <p:cNvPr id="5"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784283"/>
              <a:ext cx="3124200" cy="1381125"/>
            </a:xfrm>
            <a:prstGeom prst="rect">
              <a:avLst/>
            </a:prstGeom>
          </p:spPr>
        </p:pic>
        <p:pic>
          <p:nvPicPr>
            <p:cNvPr id="6"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784" y="1923225"/>
              <a:ext cx="3124200" cy="1381125"/>
            </a:xfrm>
            <a:prstGeom prst="rect">
              <a:avLst/>
            </a:prstGeom>
          </p:spPr>
        </p:pic>
        <p:sp>
          <p:nvSpPr>
            <p:cNvPr id="7" name="文本框 7"/>
            <p:cNvSpPr txBox="1"/>
            <p:nvPr/>
          </p:nvSpPr>
          <p:spPr>
            <a:xfrm>
              <a:off x="1300212" y="3304350"/>
              <a:ext cx="2667000" cy="307777"/>
            </a:xfrm>
            <a:prstGeom prst="rect">
              <a:avLst/>
            </a:prstGeom>
            <a:noFill/>
          </p:spPr>
          <p:txBody>
            <a:bodyPr wrap="square" rtlCol="0">
              <a:spAutoFit/>
            </a:bodyPr>
            <a:lstStyle/>
            <a:p>
              <a:r>
                <a:rPr lang="en-US" altLang="zh-CN" sz="1200" dirty="0">
                  <a:solidFill>
                    <a:prstClr val="black"/>
                  </a:solidFill>
                </a:rPr>
                <a:t>Depth-first search</a:t>
              </a:r>
              <a:endParaRPr lang="zh-CN" altLang="en-US" sz="1200" dirty="0">
                <a:solidFill>
                  <a:prstClr val="black"/>
                </a:solidFill>
              </a:endParaRPr>
            </a:p>
          </p:txBody>
        </p:sp>
        <p:sp>
          <p:nvSpPr>
            <p:cNvPr id="8" name="文本框 8"/>
            <p:cNvSpPr txBox="1"/>
            <p:nvPr/>
          </p:nvSpPr>
          <p:spPr>
            <a:xfrm>
              <a:off x="1224012" y="5117068"/>
              <a:ext cx="2667000" cy="307777"/>
            </a:xfrm>
            <a:prstGeom prst="rect">
              <a:avLst/>
            </a:prstGeom>
            <a:noFill/>
          </p:spPr>
          <p:txBody>
            <a:bodyPr wrap="square" rtlCol="0">
              <a:spAutoFit/>
            </a:bodyPr>
            <a:lstStyle/>
            <a:p>
              <a:r>
                <a:rPr lang="en-US" altLang="zh-CN" sz="1200" dirty="0">
                  <a:solidFill>
                    <a:prstClr val="black"/>
                  </a:solidFill>
                </a:rPr>
                <a:t>Breadth-first search</a:t>
              </a:r>
              <a:endParaRPr lang="zh-CN" altLang="en-US" sz="1200" dirty="0">
                <a:solidFill>
                  <a:prstClr val="black"/>
                </a:solidFill>
              </a:endParaRPr>
            </a:p>
          </p:txBody>
        </p:sp>
      </p:grpSp>
    </p:spTree>
    <p:extLst>
      <p:ext uri="{BB962C8B-B14F-4D97-AF65-F5344CB8AC3E}">
        <p14:creationId xmlns:p14="http://schemas.microsoft.com/office/powerpoint/2010/main" val="2791637926"/>
      </p:ext>
    </p:extLst>
  </p:cSld>
  <p:clrMapOvr>
    <a:masterClrMapping/>
  </p:clrMapOvr>
  <p:transition>
    <p:wipe dir="u"/>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
          <p:cNvSpPr txBox="1">
            <a:spLocks/>
          </p:cNvSpPr>
          <p:nvPr/>
        </p:nvSpPr>
        <p:spPr>
          <a:xfrm>
            <a:off x="1097279" y="1380226"/>
            <a:ext cx="6844937" cy="465481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
        <p:nvSpPr>
          <p:cNvPr id="2" name="Title 1"/>
          <p:cNvSpPr>
            <a:spLocks noGrp="1"/>
          </p:cNvSpPr>
          <p:nvPr>
            <p:ph type="title"/>
          </p:nvPr>
        </p:nvSpPr>
        <p:spPr/>
        <p:txBody>
          <a:bodyPr/>
          <a:lstStyle/>
          <a:p>
            <a:r>
              <a:rPr lang="en-SG"/>
              <a:t>Level-by-level tree traversal</a:t>
            </a:r>
          </a:p>
        </p:txBody>
      </p:sp>
      <p:grpSp>
        <p:nvGrpSpPr>
          <p:cNvPr id="3" name="Group 2"/>
          <p:cNvGrpSpPr/>
          <p:nvPr/>
        </p:nvGrpSpPr>
        <p:grpSpPr>
          <a:xfrm>
            <a:off x="3180683" y="2276558"/>
            <a:ext cx="3161973" cy="2885838"/>
            <a:chOff x="4150522" y="1663159"/>
            <a:chExt cx="4150135" cy="3513428"/>
          </a:xfrm>
        </p:grpSpPr>
        <p:sp>
          <p:nvSpPr>
            <p:cNvPr id="4" name="Rectangle 3"/>
            <p:cNvSpPr/>
            <p:nvPr/>
          </p:nvSpPr>
          <p:spPr>
            <a:xfrm>
              <a:off x="6144304" y="1663159"/>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H</a:t>
              </a:r>
            </a:p>
          </p:txBody>
        </p:sp>
        <p:grpSp>
          <p:nvGrpSpPr>
            <p:cNvPr id="5" name="Group 4"/>
            <p:cNvGrpSpPr/>
            <p:nvPr/>
          </p:nvGrpSpPr>
          <p:grpSpPr>
            <a:xfrm>
              <a:off x="4527040" y="2341974"/>
              <a:ext cx="1617264" cy="1152013"/>
              <a:chOff x="4384744" y="3185084"/>
              <a:chExt cx="1873872" cy="1463750"/>
            </a:xfrm>
          </p:grpSpPr>
          <p:sp>
            <p:nvSpPr>
              <p:cNvPr id="28" name="Rectangle 27"/>
              <p:cNvSpPr/>
              <p:nvPr/>
            </p:nvSpPr>
            <p:spPr>
              <a:xfrm>
                <a:off x="5009368" y="318508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E</a:t>
                </a:r>
              </a:p>
            </p:txBody>
          </p:sp>
          <p:sp>
            <p:nvSpPr>
              <p:cNvPr id="29" name="Rectangle 28"/>
              <p:cNvSpPr/>
              <p:nvPr/>
            </p:nvSpPr>
            <p:spPr>
              <a:xfrm>
                <a:off x="4384744" y="418348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B</a:t>
                </a:r>
              </a:p>
            </p:txBody>
          </p:sp>
          <p:sp>
            <p:nvSpPr>
              <p:cNvPr id="30" name="Rectangle 29"/>
              <p:cNvSpPr/>
              <p:nvPr/>
            </p:nvSpPr>
            <p:spPr>
              <a:xfrm>
                <a:off x="5633992" y="418348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F</a:t>
                </a:r>
              </a:p>
            </p:txBody>
          </p:sp>
        </p:grpSp>
        <p:grpSp>
          <p:nvGrpSpPr>
            <p:cNvPr id="6" name="Group 5"/>
            <p:cNvGrpSpPr/>
            <p:nvPr/>
          </p:nvGrpSpPr>
          <p:grpSpPr>
            <a:xfrm>
              <a:off x="6683393" y="2341974"/>
              <a:ext cx="1617264" cy="1157955"/>
              <a:chOff x="6812928" y="3185084"/>
              <a:chExt cx="1873872" cy="1471300"/>
            </a:xfrm>
          </p:grpSpPr>
          <p:sp>
            <p:nvSpPr>
              <p:cNvPr id="25" name="Rectangle 24"/>
              <p:cNvSpPr/>
              <p:nvPr/>
            </p:nvSpPr>
            <p:spPr>
              <a:xfrm>
                <a:off x="7437552" y="318508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a:t>
                </a:r>
              </a:p>
            </p:txBody>
          </p:sp>
          <p:sp>
            <p:nvSpPr>
              <p:cNvPr id="26" name="Rectangle 25"/>
              <p:cNvSpPr/>
              <p:nvPr/>
            </p:nvSpPr>
            <p:spPr>
              <a:xfrm>
                <a:off x="6812928" y="419103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J</a:t>
                </a:r>
              </a:p>
            </p:txBody>
          </p:sp>
          <p:sp>
            <p:nvSpPr>
              <p:cNvPr id="27" name="Rectangle 26"/>
              <p:cNvSpPr/>
              <p:nvPr/>
            </p:nvSpPr>
            <p:spPr>
              <a:xfrm>
                <a:off x="8062176" y="419103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a:t>
                </a:r>
              </a:p>
            </p:txBody>
          </p:sp>
        </p:grpSp>
        <p:cxnSp>
          <p:nvCxnSpPr>
            <p:cNvPr id="7" name="Straight Arrow Connector 6"/>
            <p:cNvCxnSpPr>
              <a:stCxn id="33" idx="2"/>
              <a:endCxn id="24" idx="0"/>
            </p:cNvCxnSpPr>
            <p:nvPr/>
          </p:nvCxnSpPr>
          <p:spPr>
            <a:xfrm flipH="1">
              <a:off x="5335672"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8" name="Straight Arrow Connector 7"/>
            <p:cNvCxnSpPr>
              <a:stCxn id="33" idx="2"/>
              <a:endCxn id="21" idx="0"/>
            </p:cNvCxnSpPr>
            <p:nvPr/>
          </p:nvCxnSpPr>
          <p:spPr>
            <a:xfrm>
              <a:off x="6413849"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9" name="Straight Arrow Connector 8"/>
            <p:cNvCxnSpPr>
              <a:endCxn id="25" idx="0"/>
            </p:cNvCxnSpPr>
            <p:nvPr/>
          </p:nvCxnSpPr>
          <p:spPr>
            <a:xfrm flipH="1">
              <a:off x="4796584"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0" name="Straight Arrow Connector 9"/>
            <p:cNvCxnSpPr>
              <a:endCxn id="26" idx="0"/>
            </p:cNvCxnSpPr>
            <p:nvPr/>
          </p:nvCxnSpPr>
          <p:spPr>
            <a:xfrm>
              <a:off x="5335672"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1" name="Straight Arrow Connector 10"/>
            <p:cNvCxnSpPr>
              <a:endCxn id="22" idx="0"/>
            </p:cNvCxnSpPr>
            <p:nvPr/>
          </p:nvCxnSpPr>
          <p:spPr>
            <a:xfrm flipH="1">
              <a:off x="6952937"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2" name="Straight Arrow Connector 11"/>
            <p:cNvCxnSpPr>
              <a:endCxn id="23" idx="0"/>
            </p:cNvCxnSpPr>
            <p:nvPr/>
          </p:nvCxnSpPr>
          <p:spPr>
            <a:xfrm>
              <a:off x="7492025"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13" name="Rectangle 12"/>
            <p:cNvSpPr/>
            <p:nvPr/>
          </p:nvSpPr>
          <p:spPr>
            <a:xfrm>
              <a:off x="5605216" y="39690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G</a:t>
              </a:r>
            </a:p>
          </p:txBody>
        </p:sp>
        <p:sp>
          <p:nvSpPr>
            <p:cNvPr id="14" name="Rectangle 13"/>
            <p:cNvSpPr/>
            <p:nvPr/>
          </p:nvSpPr>
          <p:spPr>
            <a:xfrm>
              <a:off x="7055397" y="39690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K</a:t>
              </a:r>
            </a:p>
          </p:txBody>
        </p:sp>
        <p:cxnSp>
          <p:nvCxnSpPr>
            <p:cNvPr id="15" name="Straight Arrow Connector 14"/>
            <p:cNvCxnSpPr>
              <a:stCxn id="22" idx="2"/>
              <a:endCxn id="10" idx="0"/>
            </p:cNvCxnSpPr>
            <p:nvPr/>
          </p:nvCxnSpPr>
          <p:spPr>
            <a:xfrm>
              <a:off x="6952937" y="3499929"/>
              <a:ext cx="372004"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6" name="Straight Arrow Connector 15"/>
            <p:cNvCxnSpPr>
              <a:stCxn id="26" idx="2"/>
              <a:endCxn id="9" idx="0"/>
            </p:cNvCxnSpPr>
            <p:nvPr/>
          </p:nvCxnSpPr>
          <p:spPr>
            <a:xfrm>
              <a:off x="5874760" y="3493987"/>
              <a:ext cx="0"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17" name="Rectangle 16"/>
            <p:cNvSpPr/>
            <p:nvPr/>
          </p:nvSpPr>
          <p:spPr>
            <a:xfrm>
              <a:off x="6314074" y="39690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a:t>
              </a:r>
            </a:p>
          </p:txBody>
        </p:sp>
        <p:cxnSp>
          <p:nvCxnSpPr>
            <p:cNvPr id="18" name="Straight Arrow Connector 17"/>
            <p:cNvCxnSpPr>
              <a:stCxn id="22" idx="2"/>
              <a:endCxn id="13" idx="0"/>
            </p:cNvCxnSpPr>
            <p:nvPr/>
          </p:nvCxnSpPr>
          <p:spPr>
            <a:xfrm flipH="1">
              <a:off x="6583618" y="3499929"/>
              <a:ext cx="369319"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19" name="Rectangle 18"/>
            <p:cNvSpPr/>
            <p:nvPr/>
          </p:nvSpPr>
          <p:spPr>
            <a:xfrm>
              <a:off x="4891845" y="39690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C</a:t>
              </a:r>
            </a:p>
          </p:txBody>
        </p:sp>
        <p:cxnSp>
          <p:nvCxnSpPr>
            <p:cNvPr id="20" name="Straight Arrow Connector 19"/>
            <p:cNvCxnSpPr>
              <a:stCxn id="25" idx="2"/>
              <a:endCxn id="15" idx="0"/>
            </p:cNvCxnSpPr>
            <p:nvPr/>
          </p:nvCxnSpPr>
          <p:spPr>
            <a:xfrm>
              <a:off x="4796584" y="3493987"/>
              <a:ext cx="364805"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1" name="Rectangle 20"/>
            <p:cNvSpPr/>
            <p:nvPr/>
          </p:nvSpPr>
          <p:spPr>
            <a:xfrm>
              <a:off x="4150522" y="39690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a:t>
              </a:r>
            </a:p>
          </p:txBody>
        </p:sp>
        <p:cxnSp>
          <p:nvCxnSpPr>
            <p:cNvPr id="22" name="Straight Arrow Connector 21"/>
            <p:cNvCxnSpPr>
              <a:stCxn id="25" idx="2"/>
              <a:endCxn id="17" idx="0"/>
            </p:cNvCxnSpPr>
            <p:nvPr/>
          </p:nvCxnSpPr>
          <p:spPr>
            <a:xfrm flipH="1">
              <a:off x="4420066" y="3493987"/>
              <a:ext cx="376518"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3" name="Rectangle 22"/>
            <p:cNvSpPr/>
            <p:nvPr/>
          </p:nvSpPr>
          <p:spPr>
            <a:xfrm>
              <a:off x="5161389" y="48103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
              </a:r>
            </a:p>
          </p:txBody>
        </p:sp>
        <p:cxnSp>
          <p:nvCxnSpPr>
            <p:cNvPr id="24" name="Straight Arrow Connector 23"/>
            <p:cNvCxnSpPr>
              <a:stCxn id="15" idx="2"/>
              <a:endCxn id="19" idx="0"/>
            </p:cNvCxnSpPr>
            <p:nvPr/>
          </p:nvCxnSpPr>
          <p:spPr>
            <a:xfrm>
              <a:off x="5161389" y="4335287"/>
              <a:ext cx="269544"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grpSp>
      <p:cxnSp>
        <p:nvCxnSpPr>
          <p:cNvPr id="31" name="Straight Connector 30"/>
          <p:cNvCxnSpPr/>
          <p:nvPr/>
        </p:nvCxnSpPr>
        <p:spPr>
          <a:xfrm>
            <a:off x="1332411" y="2682019"/>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32" name="Straight Connector 31"/>
          <p:cNvCxnSpPr/>
          <p:nvPr/>
        </p:nvCxnSpPr>
        <p:spPr>
          <a:xfrm>
            <a:off x="1332411" y="327588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33" name="Straight Connector 32"/>
          <p:cNvCxnSpPr/>
          <p:nvPr/>
        </p:nvCxnSpPr>
        <p:spPr>
          <a:xfrm>
            <a:off x="1332411" y="393370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34" name="Straight Connector 33"/>
          <p:cNvCxnSpPr/>
          <p:nvPr/>
        </p:nvCxnSpPr>
        <p:spPr>
          <a:xfrm>
            <a:off x="1332411" y="459152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35" name="Straight Connector 34"/>
          <p:cNvCxnSpPr/>
          <p:nvPr/>
        </p:nvCxnSpPr>
        <p:spPr>
          <a:xfrm>
            <a:off x="1332411" y="2142973"/>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36" name="Straight Connector 35"/>
          <p:cNvCxnSpPr/>
          <p:nvPr/>
        </p:nvCxnSpPr>
        <p:spPr>
          <a:xfrm>
            <a:off x="1332411" y="5249344"/>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sp>
        <p:nvSpPr>
          <p:cNvPr id="37" name="Content Placeholder 2"/>
          <p:cNvSpPr txBox="1">
            <a:spLocks/>
          </p:cNvSpPr>
          <p:nvPr/>
        </p:nvSpPr>
        <p:spPr>
          <a:xfrm>
            <a:off x="387714" y="1712445"/>
            <a:ext cx="8229600" cy="44998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a:p>
            <a:pPr marL="0" indent="0">
              <a:buFont typeface="Arial" panose="020B0604020202020204" pitchFamily="34" charset="0"/>
              <a:buNone/>
            </a:pPr>
            <a:r>
              <a:rPr lang="en-US" sz="3400"/>
              <a:t>	</a:t>
            </a:r>
            <a:r>
              <a:rPr lang="en-US" sz="2000"/>
              <a:t>Level 1</a:t>
            </a:r>
          </a:p>
          <a:p>
            <a:pPr marL="0" indent="0">
              <a:buFont typeface="Arial" panose="020B0604020202020204" pitchFamily="34" charset="0"/>
              <a:buNone/>
            </a:pPr>
            <a:endParaRPr lang="en-US" sz="100"/>
          </a:p>
          <a:p>
            <a:pPr marL="0" indent="0">
              <a:buFont typeface="Arial" panose="020B0604020202020204" pitchFamily="34" charset="0"/>
              <a:buNone/>
            </a:pPr>
            <a:r>
              <a:rPr lang="en-US" sz="2000"/>
              <a:t>	Level 2</a:t>
            </a:r>
          </a:p>
          <a:p>
            <a:pPr marL="0" indent="0">
              <a:buFont typeface="Arial" panose="020B0604020202020204" pitchFamily="34" charset="0"/>
              <a:buNone/>
            </a:pPr>
            <a:endParaRPr lang="en-US" sz="400"/>
          </a:p>
          <a:p>
            <a:pPr marL="0" indent="0">
              <a:buFont typeface="Arial" panose="020B0604020202020204" pitchFamily="34" charset="0"/>
              <a:buNone/>
            </a:pPr>
            <a:r>
              <a:rPr lang="en-US" sz="2000"/>
              <a:t>	Level 3</a:t>
            </a:r>
          </a:p>
          <a:p>
            <a:pPr marL="0" indent="0">
              <a:buFont typeface="Arial" panose="020B0604020202020204" pitchFamily="34" charset="0"/>
              <a:buNone/>
            </a:pPr>
            <a:endParaRPr lang="en-US" sz="800"/>
          </a:p>
          <a:p>
            <a:pPr marL="0" indent="0">
              <a:buFont typeface="Arial" panose="020B0604020202020204" pitchFamily="34" charset="0"/>
              <a:buNone/>
            </a:pPr>
            <a:r>
              <a:rPr lang="en-US" sz="2000"/>
              <a:t>	Level 4</a:t>
            </a:r>
          </a:p>
          <a:p>
            <a:pPr marL="0" indent="0">
              <a:buFont typeface="Arial" panose="020B0604020202020204" pitchFamily="34" charset="0"/>
              <a:buNone/>
            </a:pPr>
            <a:endParaRPr lang="en-US" sz="1000"/>
          </a:p>
          <a:p>
            <a:pPr marL="0" indent="0">
              <a:buFont typeface="Arial" panose="020B0604020202020204" pitchFamily="34" charset="0"/>
              <a:buNone/>
            </a:pPr>
            <a:r>
              <a:rPr lang="en-US" sz="2000"/>
              <a:t>	Level 5</a:t>
            </a:r>
            <a:endParaRPr lang="en-US" sz="2000" dirty="0"/>
          </a:p>
        </p:txBody>
      </p:sp>
    </p:spTree>
    <p:extLst>
      <p:ext uri="{BB962C8B-B14F-4D97-AF65-F5344CB8AC3E}">
        <p14:creationId xmlns:p14="http://schemas.microsoft.com/office/powerpoint/2010/main" val="812535278"/>
      </p:ext>
    </p:extLst>
  </p:cSld>
  <p:clrMapOvr>
    <a:masterClrMapping/>
  </p:clrMapOvr>
  <p:transition>
    <p:wipe dir="u"/>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
          <p:cNvSpPr txBox="1">
            <a:spLocks/>
          </p:cNvSpPr>
          <p:nvPr/>
        </p:nvSpPr>
        <p:spPr>
          <a:xfrm>
            <a:off x="1097279" y="1380226"/>
            <a:ext cx="6844937" cy="465481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800" dirty="0">
                <a:ea typeface="Cambria Math" panose="02040503050406030204" pitchFamily="18" charset="0"/>
                <a:cs typeface="Times New Roman" pitchFamily="18" charset="0"/>
              </a:rPr>
              <a:t>Hint: Make use of another data structure</a:t>
            </a:r>
          </a:p>
          <a:p>
            <a:pPr algn="just">
              <a:lnSpc>
                <a:spcPct val="150000"/>
              </a:lnSpc>
            </a:pPr>
            <a:endParaRPr lang="en-US" sz="1800" dirty="0">
              <a:ea typeface="Cambria Math" panose="02040503050406030204" pitchFamily="18" charset="0"/>
              <a:cs typeface="Times New Roman" pitchFamily="18" charset="0"/>
            </a:endParaRPr>
          </a:p>
          <a:p>
            <a:pPr algn="just">
              <a:lnSpc>
                <a:spcPct val="150000"/>
              </a:lnSpc>
            </a:pPr>
            <a:endParaRPr lang="en-US" sz="1800" dirty="0">
              <a:ea typeface="Cambria Math" panose="02040503050406030204" pitchFamily="18" charset="0"/>
              <a:cs typeface="Times New Roman" pitchFamily="18" charset="0"/>
            </a:endParaRPr>
          </a:p>
          <a:p>
            <a:pPr algn="just">
              <a:lnSpc>
                <a:spcPct val="150000"/>
              </a:lnSpc>
            </a:pPr>
            <a:endParaRPr lang="en-US" sz="1800" dirty="0">
              <a:ea typeface="Cambria Math" panose="02040503050406030204" pitchFamily="18" charset="0"/>
              <a:cs typeface="Times New Roman" pitchFamily="18" charset="0"/>
            </a:endParaRPr>
          </a:p>
          <a:p>
            <a:pPr algn="just">
              <a:lnSpc>
                <a:spcPct val="150000"/>
              </a:lnSpc>
            </a:pPr>
            <a:endParaRPr lang="en-US" sz="1800" dirty="0">
              <a:ea typeface="Cambria Math" panose="02040503050406030204" pitchFamily="18" charset="0"/>
              <a:cs typeface="Times New Roman" pitchFamily="18" charset="0"/>
            </a:endParaRPr>
          </a:p>
          <a:p>
            <a:pPr algn="just">
              <a:lnSpc>
                <a:spcPct val="150000"/>
              </a:lnSpc>
            </a:pPr>
            <a:endParaRPr lang="en-US" sz="1800" dirty="0">
              <a:ea typeface="Cambria Math" panose="02040503050406030204" pitchFamily="18" charset="0"/>
              <a:cs typeface="Times New Roman" pitchFamily="18" charset="0"/>
            </a:endParaRPr>
          </a:p>
          <a:p>
            <a:pPr algn="just">
              <a:lnSpc>
                <a:spcPct val="150000"/>
              </a:lnSpc>
            </a:pPr>
            <a:endParaRPr lang="en-US" sz="1800" dirty="0">
              <a:ea typeface="Cambria Math" panose="02040503050406030204" pitchFamily="18" charset="0"/>
              <a:cs typeface="Times New Roman" pitchFamily="18" charset="0"/>
            </a:endParaRPr>
          </a:p>
          <a:p>
            <a:pPr marL="0" indent="0" algn="ctr">
              <a:lnSpc>
                <a:spcPct val="150000"/>
              </a:lnSpc>
              <a:buNone/>
            </a:pPr>
            <a:endParaRPr lang="en-US" sz="500" dirty="0">
              <a:ea typeface="Cambria Math" panose="02040503050406030204" pitchFamily="18" charset="0"/>
              <a:cs typeface="Times New Roman" pitchFamily="18" charset="0"/>
            </a:endParaRPr>
          </a:p>
          <a:p>
            <a:pPr marL="0" indent="0">
              <a:lnSpc>
                <a:spcPct val="150000"/>
              </a:lnSpc>
              <a:buNone/>
            </a:pPr>
            <a:r>
              <a:rPr lang="en-US" sz="1800">
                <a:ea typeface="Cambria Math" panose="02040503050406030204" pitchFamily="18" charset="0"/>
                <a:cs typeface="Times New Roman" pitchFamily="18" charset="0"/>
              </a:rPr>
              <a:t>Nodes </a:t>
            </a:r>
            <a:r>
              <a:rPr lang="en-US" sz="1800" dirty="0">
                <a:ea typeface="Cambria Math" panose="02040503050406030204" pitchFamily="18" charset="0"/>
                <a:cs typeface="Times New Roman" pitchFamily="18" charset="0"/>
              </a:rPr>
              <a:t>stored in order accessed in tree</a:t>
            </a:r>
            <a:r>
              <a:rPr lang="mr-IN" sz="1800" dirty="0">
                <a:ea typeface="Cambria Math" panose="02040503050406030204" pitchFamily="18" charset="0"/>
                <a:cs typeface="Times New Roman" pitchFamily="18" charset="0"/>
              </a:rPr>
              <a:t>…</a:t>
            </a:r>
            <a:endParaRPr lang="en-US" sz="1800" dirty="0">
              <a:ea typeface="Cambria Math" panose="02040503050406030204" pitchFamily="18" charset="0"/>
              <a:cs typeface="Times New Roman" pitchFamily="18" charset="0"/>
            </a:endParaRPr>
          </a:p>
        </p:txBody>
      </p:sp>
      <p:sp>
        <p:nvSpPr>
          <p:cNvPr id="2" name="Title 1"/>
          <p:cNvSpPr>
            <a:spLocks noGrp="1"/>
          </p:cNvSpPr>
          <p:nvPr>
            <p:ph type="title"/>
          </p:nvPr>
        </p:nvSpPr>
        <p:spPr/>
        <p:txBody>
          <a:bodyPr/>
          <a:lstStyle/>
          <a:p>
            <a:r>
              <a:rPr lang="en-SG"/>
              <a:t>Level-by-level tree traversal</a:t>
            </a:r>
          </a:p>
        </p:txBody>
      </p:sp>
      <p:grpSp>
        <p:nvGrpSpPr>
          <p:cNvPr id="3" name="Group 2"/>
          <p:cNvGrpSpPr/>
          <p:nvPr/>
        </p:nvGrpSpPr>
        <p:grpSpPr>
          <a:xfrm>
            <a:off x="3180683" y="2276558"/>
            <a:ext cx="3161973" cy="2885838"/>
            <a:chOff x="4150522" y="1663159"/>
            <a:chExt cx="4150135" cy="3513428"/>
          </a:xfrm>
        </p:grpSpPr>
        <p:sp>
          <p:nvSpPr>
            <p:cNvPr id="4" name="Rectangle 3"/>
            <p:cNvSpPr/>
            <p:nvPr/>
          </p:nvSpPr>
          <p:spPr>
            <a:xfrm>
              <a:off x="6144304" y="1663159"/>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H</a:t>
              </a:r>
            </a:p>
          </p:txBody>
        </p:sp>
        <p:grpSp>
          <p:nvGrpSpPr>
            <p:cNvPr id="5" name="Group 4"/>
            <p:cNvGrpSpPr/>
            <p:nvPr/>
          </p:nvGrpSpPr>
          <p:grpSpPr>
            <a:xfrm>
              <a:off x="4527040" y="2341974"/>
              <a:ext cx="1617264" cy="1152013"/>
              <a:chOff x="4384744" y="3185084"/>
              <a:chExt cx="1873872" cy="1463750"/>
            </a:xfrm>
          </p:grpSpPr>
          <p:sp>
            <p:nvSpPr>
              <p:cNvPr id="28" name="Rectangle 27"/>
              <p:cNvSpPr/>
              <p:nvPr/>
            </p:nvSpPr>
            <p:spPr>
              <a:xfrm>
                <a:off x="5009368" y="318508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E</a:t>
                </a:r>
              </a:p>
            </p:txBody>
          </p:sp>
          <p:sp>
            <p:nvSpPr>
              <p:cNvPr id="29" name="Rectangle 28"/>
              <p:cNvSpPr/>
              <p:nvPr/>
            </p:nvSpPr>
            <p:spPr>
              <a:xfrm>
                <a:off x="4384744" y="418348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B</a:t>
                </a:r>
              </a:p>
            </p:txBody>
          </p:sp>
          <p:sp>
            <p:nvSpPr>
              <p:cNvPr id="30" name="Rectangle 29"/>
              <p:cNvSpPr/>
              <p:nvPr/>
            </p:nvSpPr>
            <p:spPr>
              <a:xfrm>
                <a:off x="5633992" y="418348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F</a:t>
                </a:r>
              </a:p>
            </p:txBody>
          </p:sp>
        </p:grpSp>
        <p:grpSp>
          <p:nvGrpSpPr>
            <p:cNvPr id="6" name="Group 5"/>
            <p:cNvGrpSpPr/>
            <p:nvPr/>
          </p:nvGrpSpPr>
          <p:grpSpPr>
            <a:xfrm>
              <a:off x="6683393" y="2341974"/>
              <a:ext cx="1617264" cy="1157955"/>
              <a:chOff x="6812928" y="3185084"/>
              <a:chExt cx="1873872" cy="1471300"/>
            </a:xfrm>
          </p:grpSpPr>
          <p:sp>
            <p:nvSpPr>
              <p:cNvPr id="25" name="Rectangle 24"/>
              <p:cNvSpPr/>
              <p:nvPr/>
            </p:nvSpPr>
            <p:spPr>
              <a:xfrm>
                <a:off x="7437552" y="318508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a:t>
                </a:r>
              </a:p>
            </p:txBody>
          </p:sp>
          <p:sp>
            <p:nvSpPr>
              <p:cNvPr id="26" name="Rectangle 25"/>
              <p:cNvSpPr/>
              <p:nvPr/>
            </p:nvSpPr>
            <p:spPr>
              <a:xfrm>
                <a:off x="6812928" y="419103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J</a:t>
                </a:r>
              </a:p>
            </p:txBody>
          </p:sp>
          <p:sp>
            <p:nvSpPr>
              <p:cNvPr id="27" name="Rectangle 26"/>
              <p:cNvSpPr/>
              <p:nvPr/>
            </p:nvSpPr>
            <p:spPr>
              <a:xfrm>
                <a:off x="8062176" y="419103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a:t>
                </a:r>
              </a:p>
            </p:txBody>
          </p:sp>
        </p:grpSp>
        <p:cxnSp>
          <p:nvCxnSpPr>
            <p:cNvPr id="7" name="Straight Arrow Connector 6"/>
            <p:cNvCxnSpPr>
              <a:stCxn id="33" idx="2"/>
              <a:endCxn id="24" idx="0"/>
            </p:cNvCxnSpPr>
            <p:nvPr/>
          </p:nvCxnSpPr>
          <p:spPr>
            <a:xfrm flipH="1">
              <a:off x="5335672"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8" name="Straight Arrow Connector 7"/>
            <p:cNvCxnSpPr>
              <a:stCxn id="33" idx="2"/>
              <a:endCxn id="21" idx="0"/>
            </p:cNvCxnSpPr>
            <p:nvPr/>
          </p:nvCxnSpPr>
          <p:spPr>
            <a:xfrm>
              <a:off x="6413849"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9" name="Straight Arrow Connector 8"/>
            <p:cNvCxnSpPr>
              <a:endCxn id="25" idx="0"/>
            </p:cNvCxnSpPr>
            <p:nvPr/>
          </p:nvCxnSpPr>
          <p:spPr>
            <a:xfrm flipH="1">
              <a:off x="4796584"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0" name="Straight Arrow Connector 9"/>
            <p:cNvCxnSpPr>
              <a:endCxn id="26" idx="0"/>
            </p:cNvCxnSpPr>
            <p:nvPr/>
          </p:nvCxnSpPr>
          <p:spPr>
            <a:xfrm>
              <a:off x="5335672"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1" name="Straight Arrow Connector 10"/>
            <p:cNvCxnSpPr>
              <a:endCxn id="22" idx="0"/>
            </p:cNvCxnSpPr>
            <p:nvPr/>
          </p:nvCxnSpPr>
          <p:spPr>
            <a:xfrm flipH="1">
              <a:off x="6952937"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2" name="Straight Arrow Connector 11"/>
            <p:cNvCxnSpPr>
              <a:endCxn id="23" idx="0"/>
            </p:cNvCxnSpPr>
            <p:nvPr/>
          </p:nvCxnSpPr>
          <p:spPr>
            <a:xfrm>
              <a:off x="7492025"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13" name="Rectangle 12"/>
            <p:cNvSpPr/>
            <p:nvPr/>
          </p:nvSpPr>
          <p:spPr>
            <a:xfrm>
              <a:off x="5605216" y="39690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G</a:t>
              </a:r>
            </a:p>
          </p:txBody>
        </p:sp>
        <p:sp>
          <p:nvSpPr>
            <p:cNvPr id="14" name="Rectangle 13"/>
            <p:cNvSpPr/>
            <p:nvPr/>
          </p:nvSpPr>
          <p:spPr>
            <a:xfrm>
              <a:off x="7055397" y="39690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K</a:t>
              </a:r>
            </a:p>
          </p:txBody>
        </p:sp>
        <p:cxnSp>
          <p:nvCxnSpPr>
            <p:cNvPr id="15" name="Straight Arrow Connector 14"/>
            <p:cNvCxnSpPr>
              <a:stCxn id="22" idx="2"/>
              <a:endCxn id="10" idx="0"/>
            </p:cNvCxnSpPr>
            <p:nvPr/>
          </p:nvCxnSpPr>
          <p:spPr>
            <a:xfrm>
              <a:off x="6952937" y="3499929"/>
              <a:ext cx="372004"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6" name="Straight Arrow Connector 15"/>
            <p:cNvCxnSpPr>
              <a:stCxn id="26" idx="2"/>
              <a:endCxn id="9" idx="0"/>
            </p:cNvCxnSpPr>
            <p:nvPr/>
          </p:nvCxnSpPr>
          <p:spPr>
            <a:xfrm>
              <a:off x="5874760" y="3493987"/>
              <a:ext cx="0"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17" name="Rectangle 16"/>
            <p:cNvSpPr/>
            <p:nvPr/>
          </p:nvSpPr>
          <p:spPr>
            <a:xfrm>
              <a:off x="6314074" y="39690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a:t>
              </a:r>
            </a:p>
          </p:txBody>
        </p:sp>
        <p:cxnSp>
          <p:nvCxnSpPr>
            <p:cNvPr id="18" name="Straight Arrow Connector 17"/>
            <p:cNvCxnSpPr>
              <a:stCxn id="22" idx="2"/>
              <a:endCxn id="13" idx="0"/>
            </p:cNvCxnSpPr>
            <p:nvPr/>
          </p:nvCxnSpPr>
          <p:spPr>
            <a:xfrm flipH="1">
              <a:off x="6583618" y="3499929"/>
              <a:ext cx="369319"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19" name="Rectangle 18"/>
            <p:cNvSpPr/>
            <p:nvPr/>
          </p:nvSpPr>
          <p:spPr>
            <a:xfrm>
              <a:off x="4891845" y="39690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C</a:t>
              </a:r>
            </a:p>
          </p:txBody>
        </p:sp>
        <p:cxnSp>
          <p:nvCxnSpPr>
            <p:cNvPr id="20" name="Straight Arrow Connector 19"/>
            <p:cNvCxnSpPr>
              <a:stCxn id="25" idx="2"/>
              <a:endCxn id="15" idx="0"/>
            </p:cNvCxnSpPr>
            <p:nvPr/>
          </p:nvCxnSpPr>
          <p:spPr>
            <a:xfrm>
              <a:off x="4796584" y="3493987"/>
              <a:ext cx="364805"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1" name="Rectangle 20"/>
            <p:cNvSpPr/>
            <p:nvPr/>
          </p:nvSpPr>
          <p:spPr>
            <a:xfrm>
              <a:off x="4150522" y="39690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a:t>
              </a:r>
            </a:p>
          </p:txBody>
        </p:sp>
        <p:cxnSp>
          <p:nvCxnSpPr>
            <p:cNvPr id="22" name="Straight Arrow Connector 21"/>
            <p:cNvCxnSpPr>
              <a:stCxn id="25" idx="2"/>
              <a:endCxn id="17" idx="0"/>
            </p:cNvCxnSpPr>
            <p:nvPr/>
          </p:nvCxnSpPr>
          <p:spPr>
            <a:xfrm flipH="1">
              <a:off x="4420066" y="3493987"/>
              <a:ext cx="376518"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3" name="Rectangle 22"/>
            <p:cNvSpPr/>
            <p:nvPr/>
          </p:nvSpPr>
          <p:spPr>
            <a:xfrm>
              <a:off x="5161389" y="48103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
              </a:r>
            </a:p>
          </p:txBody>
        </p:sp>
        <p:cxnSp>
          <p:nvCxnSpPr>
            <p:cNvPr id="24" name="Straight Arrow Connector 23"/>
            <p:cNvCxnSpPr>
              <a:stCxn id="15" idx="2"/>
              <a:endCxn id="19" idx="0"/>
            </p:cNvCxnSpPr>
            <p:nvPr/>
          </p:nvCxnSpPr>
          <p:spPr>
            <a:xfrm>
              <a:off x="5161389" y="4335287"/>
              <a:ext cx="269544"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grpSp>
      <p:cxnSp>
        <p:nvCxnSpPr>
          <p:cNvPr id="31" name="Straight Connector 30"/>
          <p:cNvCxnSpPr/>
          <p:nvPr/>
        </p:nvCxnSpPr>
        <p:spPr>
          <a:xfrm>
            <a:off x="1332411" y="2682019"/>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32" name="Straight Connector 31"/>
          <p:cNvCxnSpPr/>
          <p:nvPr/>
        </p:nvCxnSpPr>
        <p:spPr>
          <a:xfrm>
            <a:off x="1332411" y="327588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33" name="Straight Connector 32"/>
          <p:cNvCxnSpPr/>
          <p:nvPr/>
        </p:nvCxnSpPr>
        <p:spPr>
          <a:xfrm>
            <a:off x="1332411" y="393370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34" name="Straight Connector 33"/>
          <p:cNvCxnSpPr/>
          <p:nvPr/>
        </p:nvCxnSpPr>
        <p:spPr>
          <a:xfrm>
            <a:off x="1332411" y="459152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35" name="Straight Connector 34"/>
          <p:cNvCxnSpPr/>
          <p:nvPr/>
        </p:nvCxnSpPr>
        <p:spPr>
          <a:xfrm>
            <a:off x="1332411" y="2142973"/>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36" name="Straight Connector 35"/>
          <p:cNvCxnSpPr/>
          <p:nvPr/>
        </p:nvCxnSpPr>
        <p:spPr>
          <a:xfrm>
            <a:off x="1332411" y="5249344"/>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sp>
        <p:nvSpPr>
          <p:cNvPr id="37" name="Content Placeholder 2"/>
          <p:cNvSpPr txBox="1">
            <a:spLocks/>
          </p:cNvSpPr>
          <p:nvPr/>
        </p:nvSpPr>
        <p:spPr>
          <a:xfrm>
            <a:off x="387714" y="1712445"/>
            <a:ext cx="8229600" cy="44998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a:p>
            <a:pPr marL="0" indent="0">
              <a:buFont typeface="Arial" panose="020B0604020202020204" pitchFamily="34" charset="0"/>
              <a:buNone/>
            </a:pPr>
            <a:r>
              <a:rPr lang="en-US" sz="3400"/>
              <a:t>	</a:t>
            </a:r>
            <a:r>
              <a:rPr lang="en-US" sz="2000"/>
              <a:t>Level 1</a:t>
            </a:r>
          </a:p>
          <a:p>
            <a:pPr marL="0" indent="0">
              <a:buFont typeface="Arial" panose="020B0604020202020204" pitchFamily="34" charset="0"/>
              <a:buNone/>
            </a:pPr>
            <a:endParaRPr lang="en-US" sz="100"/>
          </a:p>
          <a:p>
            <a:pPr marL="0" indent="0">
              <a:buFont typeface="Arial" panose="020B0604020202020204" pitchFamily="34" charset="0"/>
              <a:buNone/>
            </a:pPr>
            <a:r>
              <a:rPr lang="en-US" sz="2000"/>
              <a:t>	Level 2</a:t>
            </a:r>
          </a:p>
          <a:p>
            <a:pPr marL="0" indent="0">
              <a:buFont typeface="Arial" panose="020B0604020202020204" pitchFamily="34" charset="0"/>
              <a:buNone/>
            </a:pPr>
            <a:endParaRPr lang="en-US" sz="400"/>
          </a:p>
          <a:p>
            <a:pPr marL="0" indent="0">
              <a:buFont typeface="Arial" panose="020B0604020202020204" pitchFamily="34" charset="0"/>
              <a:buNone/>
            </a:pPr>
            <a:r>
              <a:rPr lang="en-US" sz="2000"/>
              <a:t>	Level 3</a:t>
            </a:r>
          </a:p>
          <a:p>
            <a:pPr marL="0" indent="0">
              <a:buFont typeface="Arial" panose="020B0604020202020204" pitchFamily="34" charset="0"/>
              <a:buNone/>
            </a:pPr>
            <a:endParaRPr lang="en-US" sz="800"/>
          </a:p>
          <a:p>
            <a:pPr marL="0" indent="0">
              <a:buFont typeface="Arial" panose="020B0604020202020204" pitchFamily="34" charset="0"/>
              <a:buNone/>
            </a:pPr>
            <a:r>
              <a:rPr lang="en-US" sz="2000"/>
              <a:t>	Level 4</a:t>
            </a:r>
          </a:p>
          <a:p>
            <a:pPr marL="0" indent="0">
              <a:buFont typeface="Arial" panose="020B0604020202020204" pitchFamily="34" charset="0"/>
              <a:buNone/>
            </a:pPr>
            <a:endParaRPr lang="en-US" sz="1000"/>
          </a:p>
          <a:p>
            <a:pPr marL="0" indent="0">
              <a:buFont typeface="Arial" panose="020B0604020202020204" pitchFamily="34" charset="0"/>
              <a:buNone/>
            </a:pPr>
            <a:r>
              <a:rPr lang="en-US" sz="2000"/>
              <a:t>	Level 5</a:t>
            </a:r>
            <a:endParaRPr lang="en-US" sz="2000" dirty="0"/>
          </a:p>
        </p:txBody>
      </p:sp>
    </p:spTree>
    <p:extLst>
      <p:ext uri="{BB962C8B-B14F-4D97-AF65-F5344CB8AC3E}">
        <p14:creationId xmlns:p14="http://schemas.microsoft.com/office/powerpoint/2010/main" val="1366055892"/>
      </p:ext>
    </p:extLst>
  </p:cSld>
  <p:clrMapOvr>
    <a:masterClrMapping/>
  </p:clrMapOvr>
  <p:transition>
    <p:wipe dir="u"/>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
          <p:cNvSpPr txBox="1">
            <a:spLocks/>
          </p:cNvSpPr>
          <p:nvPr/>
        </p:nvSpPr>
        <p:spPr>
          <a:xfrm>
            <a:off x="1097279" y="1380226"/>
            <a:ext cx="6844937" cy="465481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ea typeface="Cambria Math" panose="02040503050406030204" pitchFamily="18" charset="0"/>
                <a:cs typeface="Times New Roman" pitchFamily="18" charset="0"/>
              </a:rPr>
              <a:t>Use a queue! Root node should be first</a:t>
            </a:r>
          </a:p>
          <a:p>
            <a:pPr marL="0" indent="0" algn="just">
              <a:lnSpc>
                <a:spcPct val="150000"/>
              </a:lnSpc>
              <a:buNone/>
            </a:pPr>
            <a:endParaRPr lang="en-US" sz="1800">
              <a:ea typeface="Cambria Math" panose="02040503050406030204" pitchFamily="18" charset="0"/>
              <a:cs typeface="Times New Roman" pitchFamily="18" charset="0"/>
            </a:endParaRPr>
          </a:p>
          <a:p>
            <a:pPr algn="just">
              <a:lnSpc>
                <a:spcPct val="150000"/>
              </a:lnSpc>
            </a:pPr>
            <a:endParaRPr lang="en-US" sz="1800" dirty="0">
              <a:ea typeface="Cambria Math" panose="02040503050406030204" pitchFamily="18" charset="0"/>
              <a:cs typeface="Times New Roman" pitchFamily="18" charset="0"/>
            </a:endParaRPr>
          </a:p>
          <a:p>
            <a:pPr algn="just">
              <a:lnSpc>
                <a:spcPct val="150000"/>
              </a:lnSpc>
            </a:pPr>
            <a:endParaRPr lang="en-US" sz="1800" dirty="0">
              <a:ea typeface="Cambria Math" panose="02040503050406030204" pitchFamily="18" charset="0"/>
              <a:cs typeface="Times New Roman" pitchFamily="18" charset="0"/>
            </a:endParaRPr>
          </a:p>
          <a:p>
            <a:pPr algn="just">
              <a:lnSpc>
                <a:spcPct val="150000"/>
              </a:lnSpc>
            </a:pPr>
            <a:endParaRPr lang="en-US" sz="1800" dirty="0">
              <a:ea typeface="Cambria Math" panose="02040503050406030204" pitchFamily="18" charset="0"/>
              <a:cs typeface="Times New Roman" pitchFamily="18" charset="0"/>
            </a:endParaRPr>
          </a:p>
          <a:p>
            <a:pPr algn="just">
              <a:lnSpc>
                <a:spcPct val="150000"/>
              </a:lnSpc>
            </a:pPr>
            <a:endParaRPr lang="en-US" sz="1800" dirty="0">
              <a:ea typeface="Cambria Math" panose="02040503050406030204" pitchFamily="18" charset="0"/>
              <a:cs typeface="Times New Roman" pitchFamily="18" charset="0"/>
            </a:endParaRPr>
          </a:p>
          <a:p>
            <a:pPr algn="just">
              <a:lnSpc>
                <a:spcPct val="150000"/>
              </a:lnSpc>
            </a:pPr>
            <a:endParaRPr lang="en-US" sz="1800" dirty="0">
              <a:ea typeface="Cambria Math" panose="02040503050406030204" pitchFamily="18" charset="0"/>
              <a:cs typeface="Times New Roman" pitchFamily="18" charset="0"/>
            </a:endParaRPr>
          </a:p>
          <a:p>
            <a:pPr marL="0" indent="0" algn="ctr">
              <a:lnSpc>
                <a:spcPct val="150000"/>
              </a:lnSpc>
              <a:buNone/>
            </a:pPr>
            <a:endParaRPr lang="en-US" sz="500" dirty="0">
              <a:ea typeface="Cambria Math" panose="02040503050406030204" pitchFamily="18" charset="0"/>
              <a:cs typeface="Times New Roman" pitchFamily="18" charset="0"/>
            </a:endParaRPr>
          </a:p>
          <a:p>
            <a:pPr marL="0" indent="0">
              <a:lnSpc>
                <a:spcPct val="150000"/>
              </a:lnSpc>
              <a:buNone/>
            </a:pPr>
            <a:r>
              <a:rPr lang="en-US" sz="1800">
                <a:ea typeface="Cambria Math" panose="02040503050406030204" pitchFamily="18" charset="0"/>
                <a:cs typeface="Times New Roman" pitchFamily="18" charset="0"/>
              </a:rPr>
              <a:t>Nodes </a:t>
            </a:r>
            <a:r>
              <a:rPr lang="en-US" sz="1800" dirty="0">
                <a:ea typeface="Cambria Math" panose="02040503050406030204" pitchFamily="18" charset="0"/>
                <a:cs typeface="Times New Roman" pitchFamily="18" charset="0"/>
              </a:rPr>
              <a:t>stored in order accessed </a:t>
            </a:r>
            <a:r>
              <a:rPr lang="en-US" sz="1800">
                <a:ea typeface="Cambria Math" panose="02040503050406030204" pitchFamily="18" charset="0"/>
                <a:cs typeface="Times New Roman" pitchFamily="18" charset="0"/>
              </a:rPr>
              <a:t>in tree</a:t>
            </a:r>
            <a:endParaRPr lang="en-US" sz="1800" dirty="0">
              <a:ea typeface="Cambria Math" panose="02040503050406030204" pitchFamily="18" charset="0"/>
              <a:cs typeface="Times New Roman" pitchFamily="18" charset="0"/>
            </a:endParaRPr>
          </a:p>
        </p:txBody>
      </p:sp>
      <p:sp>
        <p:nvSpPr>
          <p:cNvPr id="2" name="Title 1"/>
          <p:cNvSpPr>
            <a:spLocks noGrp="1"/>
          </p:cNvSpPr>
          <p:nvPr>
            <p:ph type="title"/>
          </p:nvPr>
        </p:nvSpPr>
        <p:spPr/>
        <p:txBody>
          <a:bodyPr/>
          <a:lstStyle/>
          <a:p>
            <a:r>
              <a:rPr lang="en-SG"/>
              <a:t>Level-by-level tree traversal</a:t>
            </a:r>
          </a:p>
        </p:txBody>
      </p:sp>
      <p:grpSp>
        <p:nvGrpSpPr>
          <p:cNvPr id="3" name="Group 2"/>
          <p:cNvGrpSpPr/>
          <p:nvPr/>
        </p:nvGrpSpPr>
        <p:grpSpPr>
          <a:xfrm>
            <a:off x="3180683" y="2276558"/>
            <a:ext cx="3161973" cy="2885838"/>
            <a:chOff x="4150522" y="1663159"/>
            <a:chExt cx="4150135" cy="3513428"/>
          </a:xfrm>
        </p:grpSpPr>
        <p:sp>
          <p:nvSpPr>
            <p:cNvPr id="4" name="Rectangle 3"/>
            <p:cNvSpPr/>
            <p:nvPr/>
          </p:nvSpPr>
          <p:spPr>
            <a:xfrm>
              <a:off x="6144304" y="1663159"/>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H</a:t>
              </a:r>
            </a:p>
          </p:txBody>
        </p:sp>
        <p:grpSp>
          <p:nvGrpSpPr>
            <p:cNvPr id="5" name="Group 4"/>
            <p:cNvGrpSpPr/>
            <p:nvPr/>
          </p:nvGrpSpPr>
          <p:grpSpPr>
            <a:xfrm>
              <a:off x="4527040" y="2341974"/>
              <a:ext cx="1617264" cy="1152013"/>
              <a:chOff x="4384744" y="3185084"/>
              <a:chExt cx="1873872" cy="1463750"/>
            </a:xfrm>
          </p:grpSpPr>
          <p:sp>
            <p:nvSpPr>
              <p:cNvPr id="28" name="Rectangle 27"/>
              <p:cNvSpPr/>
              <p:nvPr/>
            </p:nvSpPr>
            <p:spPr>
              <a:xfrm>
                <a:off x="5009368" y="318508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E</a:t>
                </a:r>
              </a:p>
            </p:txBody>
          </p:sp>
          <p:sp>
            <p:nvSpPr>
              <p:cNvPr id="29" name="Rectangle 28"/>
              <p:cNvSpPr/>
              <p:nvPr/>
            </p:nvSpPr>
            <p:spPr>
              <a:xfrm>
                <a:off x="4384744" y="418348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B</a:t>
                </a:r>
              </a:p>
            </p:txBody>
          </p:sp>
          <p:sp>
            <p:nvSpPr>
              <p:cNvPr id="30" name="Rectangle 29"/>
              <p:cNvSpPr/>
              <p:nvPr/>
            </p:nvSpPr>
            <p:spPr>
              <a:xfrm>
                <a:off x="5633992" y="418348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F</a:t>
                </a:r>
              </a:p>
            </p:txBody>
          </p:sp>
        </p:grpSp>
        <p:grpSp>
          <p:nvGrpSpPr>
            <p:cNvPr id="6" name="Group 5"/>
            <p:cNvGrpSpPr/>
            <p:nvPr/>
          </p:nvGrpSpPr>
          <p:grpSpPr>
            <a:xfrm>
              <a:off x="6683393" y="2341974"/>
              <a:ext cx="1617264" cy="1157955"/>
              <a:chOff x="6812928" y="3185084"/>
              <a:chExt cx="1873872" cy="1471300"/>
            </a:xfrm>
          </p:grpSpPr>
          <p:sp>
            <p:nvSpPr>
              <p:cNvPr id="25" name="Rectangle 24"/>
              <p:cNvSpPr/>
              <p:nvPr/>
            </p:nvSpPr>
            <p:spPr>
              <a:xfrm>
                <a:off x="7437552" y="318508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a:t>
                </a:r>
              </a:p>
            </p:txBody>
          </p:sp>
          <p:sp>
            <p:nvSpPr>
              <p:cNvPr id="26" name="Rectangle 25"/>
              <p:cNvSpPr/>
              <p:nvPr/>
            </p:nvSpPr>
            <p:spPr>
              <a:xfrm>
                <a:off x="6812928" y="419103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J</a:t>
                </a:r>
              </a:p>
            </p:txBody>
          </p:sp>
          <p:sp>
            <p:nvSpPr>
              <p:cNvPr id="27" name="Rectangle 26"/>
              <p:cNvSpPr/>
              <p:nvPr/>
            </p:nvSpPr>
            <p:spPr>
              <a:xfrm>
                <a:off x="8062176" y="419103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a:t>
                </a:r>
              </a:p>
            </p:txBody>
          </p:sp>
        </p:grpSp>
        <p:cxnSp>
          <p:nvCxnSpPr>
            <p:cNvPr id="7" name="Straight Arrow Connector 6"/>
            <p:cNvCxnSpPr>
              <a:stCxn id="33" idx="2"/>
              <a:endCxn id="24" idx="0"/>
            </p:cNvCxnSpPr>
            <p:nvPr/>
          </p:nvCxnSpPr>
          <p:spPr>
            <a:xfrm flipH="1">
              <a:off x="5335672"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8" name="Straight Arrow Connector 7"/>
            <p:cNvCxnSpPr>
              <a:stCxn id="33" idx="2"/>
              <a:endCxn id="21" idx="0"/>
            </p:cNvCxnSpPr>
            <p:nvPr/>
          </p:nvCxnSpPr>
          <p:spPr>
            <a:xfrm>
              <a:off x="6413849"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9" name="Straight Arrow Connector 8"/>
            <p:cNvCxnSpPr>
              <a:endCxn id="25" idx="0"/>
            </p:cNvCxnSpPr>
            <p:nvPr/>
          </p:nvCxnSpPr>
          <p:spPr>
            <a:xfrm flipH="1">
              <a:off x="4796584"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0" name="Straight Arrow Connector 9"/>
            <p:cNvCxnSpPr>
              <a:endCxn id="26" idx="0"/>
            </p:cNvCxnSpPr>
            <p:nvPr/>
          </p:nvCxnSpPr>
          <p:spPr>
            <a:xfrm>
              <a:off x="5335672"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1" name="Straight Arrow Connector 10"/>
            <p:cNvCxnSpPr>
              <a:endCxn id="22" idx="0"/>
            </p:cNvCxnSpPr>
            <p:nvPr/>
          </p:nvCxnSpPr>
          <p:spPr>
            <a:xfrm flipH="1">
              <a:off x="6952937"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2" name="Straight Arrow Connector 11"/>
            <p:cNvCxnSpPr>
              <a:endCxn id="23" idx="0"/>
            </p:cNvCxnSpPr>
            <p:nvPr/>
          </p:nvCxnSpPr>
          <p:spPr>
            <a:xfrm>
              <a:off x="7492025"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13" name="Rectangle 12"/>
            <p:cNvSpPr/>
            <p:nvPr/>
          </p:nvSpPr>
          <p:spPr>
            <a:xfrm>
              <a:off x="5605216" y="39690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G</a:t>
              </a:r>
            </a:p>
          </p:txBody>
        </p:sp>
        <p:sp>
          <p:nvSpPr>
            <p:cNvPr id="14" name="Rectangle 13"/>
            <p:cNvSpPr/>
            <p:nvPr/>
          </p:nvSpPr>
          <p:spPr>
            <a:xfrm>
              <a:off x="7055397" y="39690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K</a:t>
              </a:r>
            </a:p>
          </p:txBody>
        </p:sp>
        <p:cxnSp>
          <p:nvCxnSpPr>
            <p:cNvPr id="15" name="Straight Arrow Connector 14"/>
            <p:cNvCxnSpPr>
              <a:stCxn id="22" idx="2"/>
              <a:endCxn id="10" idx="0"/>
            </p:cNvCxnSpPr>
            <p:nvPr/>
          </p:nvCxnSpPr>
          <p:spPr>
            <a:xfrm>
              <a:off x="6952937" y="3499929"/>
              <a:ext cx="372004"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6" name="Straight Arrow Connector 15"/>
            <p:cNvCxnSpPr>
              <a:stCxn id="26" idx="2"/>
              <a:endCxn id="9" idx="0"/>
            </p:cNvCxnSpPr>
            <p:nvPr/>
          </p:nvCxnSpPr>
          <p:spPr>
            <a:xfrm>
              <a:off x="5874760" y="3493987"/>
              <a:ext cx="0"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17" name="Rectangle 16"/>
            <p:cNvSpPr/>
            <p:nvPr/>
          </p:nvSpPr>
          <p:spPr>
            <a:xfrm>
              <a:off x="6314074" y="39690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a:t>
              </a:r>
            </a:p>
          </p:txBody>
        </p:sp>
        <p:cxnSp>
          <p:nvCxnSpPr>
            <p:cNvPr id="18" name="Straight Arrow Connector 17"/>
            <p:cNvCxnSpPr>
              <a:stCxn id="22" idx="2"/>
              <a:endCxn id="13" idx="0"/>
            </p:cNvCxnSpPr>
            <p:nvPr/>
          </p:nvCxnSpPr>
          <p:spPr>
            <a:xfrm flipH="1">
              <a:off x="6583618" y="3499929"/>
              <a:ext cx="369319"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19" name="Rectangle 18"/>
            <p:cNvSpPr/>
            <p:nvPr/>
          </p:nvSpPr>
          <p:spPr>
            <a:xfrm>
              <a:off x="4891845" y="39690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C</a:t>
              </a:r>
            </a:p>
          </p:txBody>
        </p:sp>
        <p:cxnSp>
          <p:nvCxnSpPr>
            <p:cNvPr id="20" name="Straight Arrow Connector 19"/>
            <p:cNvCxnSpPr>
              <a:stCxn id="25" idx="2"/>
              <a:endCxn id="15" idx="0"/>
            </p:cNvCxnSpPr>
            <p:nvPr/>
          </p:nvCxnSpPr>
          <p:spPr>
            <a:xfrm>
              <a:off x="4796584" y="3493987"/>
              <a:ext cx="364805"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1" name="Rectangle 20"/>
            <p:cNvSpPr/>
            <p:nvPr/>
          </p:nvSpPr>
          <p:spPr>
            <a:xfrm>
              <a:off x="4150522" y="39690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a:t>
              </a:r>
            </a:p>
          </p:txBody>
        </p:sp>
        <p:cxnSp>
          <p:nvCxnSpPr>
            <p:cNvPr id="22" name="Straight Arrow Connector 21"/>
            <p:cNvCxnSpPr>
              <a:stCxn id="25" idx="2"/>
              <a:endCxn id="17" idx="0"/>
            </p:cNvCxnSpPr>
            <p:nvPr/>
          </p:nvCxnSpPr>
          <p:spPr>
            <a:xfrm flipH="1">
              <a:off x="4420066" y="3493987"/>
              <a:ext cx="376518"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3" name="Rectangle 22"/>
            <p:cNvSpPr/>
            <p:nvPr/>
          </p:nvSpPr>
          <p:spPr>
            <a:xfrm>
              <a:off x="5161389" y="48103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
              </a:r>
            </a:p>
          </p:txBody>
        </p:sp>
        <p:cxnSp>
          <p:nvCxnSpPr>
            <p:cNvPr id="24" name="Straight Arrow Connector 23"/>
            <p:cNvCxnSpPr>
              <a:stCxn id="15" idx="2"/>
              <a:endCxn id="19" idx="0"/>
            </p:cNvCxnSpPr>
            <p:nvPr/>
          </p:nvCxnSpPr>
          <p:spPr>
            <a:xfrm>
              <a:off x="5161389" y="4335287"/>
              <a:ext cx="269544"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grpSp>
      <p:cxnSp>
        <p:nvCxnSpPr>
          <p:cNvPr id="31" name="Straight Connector 30"/>
          <p:cNvCxnSpPr/>
          <p:nvPr/>
        </p:nvCxnSpPr>
        <p:spPr>
          <a:xfrm>
            <a:off x="1332411" y="2682019"/>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32" name="Straight Connector 31"/>
          <p:cNvCxnSpPr/>
          <p:nvPr/>
        </p:nvCxnSpPr>
        <p:spPr>
          <a:xfrm>
            <a:off x="1332411" y="327588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33" name="Straight Connector 32"/>
          <p:cNvCxnSpPr/>
          <p:nvPr/>
        </p:nvCxnSpPr>
        <p:spPr>
          <a:xfrm>
            <a:off x="1332411" y="393370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34" name="Straight Connector 33"/>
          <p:cNvCxnSpPr/>
          <p:nvPr/>
        </p:nvCxnSpPr>
        <p:spPr>
          <a:xfrm>
            <a:off x="1332411" y="459152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35" name="Straight Connector 34"/>
          <p:cNvCxnSpPr/>
          <p:nvPr/>
        </p:nvCxnSpPr>
        <p:spPr>
          <a:xfrm>
            <a:off x="1332411" y="2142973"/>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36" name="Straight Connector 35"/>
          <p:cNvCxnSpPr/>
          <p:nvPr/>
        </p:nvCxnSpPr>
        <p:spPr>
          <a:xfrm>
            <a:off x="1332411" y="5249344"/>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sp>
        <p:nvSpPr>
          <p:cNvPr id="37" name="Content Placeholder 2"/>
          <p:cNvSpPr txBox="1">
            <a:spLocks/>
          </p:cNvSpPr>
          <p:nvPr/>
        </p:nvSpPr>
        <p:spPr>
          <a:xfrm>
            <a:off x="387714" y="1712445"/>
            <a:ext cx="8229600" cy="44998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a:p>
            <a:pPr marL="0" indent="0">
              <a:buFont typeface="Arial" panose="020B0604020202020204" pitchFamily="34" charset="0"/>
              <a:buNone/>
            </a:pPr>
            <a:r>
              <a:rPr lang="en-US" sz="3400"/>
              <a:t>	</a:t>
            </a:r>
            <a:r>
              <a:rPr lang="en-US" sz="2000"/>
              <a:t>Level 1</a:t>
            </a:r>
          </a:p>
          <a:p>
            <a:pPr marL="0" indent="0">
              <a:buFont typeface="Arial" panose="020B0604020202020204" pitchFamily="34" charset="0"/>
              <a:buNone/>
            </a:pPr>
            <a:endParaRPr lang="en-US" sz="100"/>
          </a:p>
          <a:p>
            <a:pPr marL="0" indent="0">
              <a:buFont typeface="Arial" panose="020B0604020202020204" pitchFamily="34" charset="0"/>
              <a:buNone/>
            </a:pPr>
            <a:r>
              <a:rPr lang="en-US" sz="2000"/>
              <a:t>	Level 2</a:t>
            </a:r>
          </a:p>
          <a:p>
            <a:pPr marL="0" indent="0">
              <a:buFont typeface="Arial" panose="020B0604020202020204" pitchFamily="34" charset="0"/>
              <a:buNone/>
            </a:pPr>
            <a:endParaRPr lang="en-US" sz="400"/>
          </a:p>
          <a:p>
            <a:pPr marL="0" indent="0">
              <a:buFont typeface="Arial" panose="020B0604020202020204" pitchFamily="34" charset="0"/>
              <a:buNone/>
            </a:pPr>
            <a:r>
              <a:rPr lang="en-US" sz="2000"/>
              <a:t>	Level 3</a:t>
            </a:r>
          </a:p>
          <a:p>
            <a:pPr marL="0" indent="0">
              <a:buFont typeface="Arial" panose="020B0604020202020204" pitchFamily="34" charset="0"/>
              <a:buNone/>
            </a:pPr>
            <a:endParaRPr lang="en-US" sz="800"/>
          </a:p>
          <a:p>
            <a:pPr marL="0" indent="0">
              <a:buFont typeface="Arial" panose="020B0604020202020204" pitchFamily="34" charset="0"/>
              <a:buNone/>
            </a:pPr>
            <a:r>
              <a:rPr lang="en-US" sz="2000"/>
              <a:t>	Level 4</a:t>
            </a:r>
          </a:p>
          <a:p>
            <a:pPr marL="0" indent="0">
              <a:buFont typeface="Arial" panose="020B0604020202020204" pitchFamily="34" charset="0"/>
              <a:buNone/>
            </a:pPr>
            <a:endParaRPr lang="en-US" sz="1000"/>
          </a:p>
          <a:p>
            <a:pPr marL="0" indent="0">
              <a:buFont typeface="Arial" panose="020B0604020202020204" pitchFamily="34" charset="0"/>
              <a:buNone/>
            </a:pPr>
            <a:r>
              <a:rPr lang="en-US" sz="2000"/>
              <a:t>	Level 5</a:t>
            </a:r>
            <a:endParaRPr lang="en-US" sz="2000" dirty="0"/>
          </a:p>
        </p:txBody>
      </p:sp>
    </p:spTree>
    <p:extLst>
      <p:ext uri="{BB962C8B-B14F-4D97-AF65-F5344CB8AC3E}">
        <p14:creationId xmlns:p14="http://schemas.microsoft.com/office/powerpoint/2010/main" val="2759494699"/>
      </p:ext>
    </p:extLst>
  </p:cSld>
  <p:clrMapOvr>
    <a:masterClrMapping/>
  </p:clrMapOvr>
  <p:transition>
    <p:wipe dir="u"/>
  </p:transition>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TU Verdana">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ui) 16S1_CE1007_LD_2.4_Switch statement_V1.0" id="{E370A65C-B71B-9A41-B0DE-A6DBB63ABAB2}" vid="{607BBFC8-5957-2646-80A9-AA80B6B298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 Hui Template</Template>
  <TotalTime>3928</TotalTime>
  <Words>15664</Words>
  <Application>Microsoft Office PowerPoint</Application>
  <PresentationFormat>On-screen Show (4:3)</PresentationFormat>
  <Paragraphs>3514</Paragraphs>
  <Slides>119</Slides>
  <Notes>88</Notes>
  <HiddenSlides>6</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119</vt:i4>
      </vt:variant>
    </vt:vector>
  </HeadingPairs>
  <TitlesOfParts>
    <vt:vector size="129" baseType="lpstr">
      <vt:lpstr>.AppleSystemUIFont</vt:lpstr>
      <vt:lpstr>Verdana (Body)</vt:lpstr>
      <vt:lpstr>Arial</vt:lpstr>
      <vt:lpstr>Calibri</vt:lpstr>
      <vt:lpstr>Comic Sans MS</vt:lpstr>
      <vt:lpstr>Courier New</vt:lpstr>
      <vt:lpstr>Roboto</vt:lpstr>
      <vt:lpstr>Times New Roman</vt:lpstr>
      <vt:lpstr>Verdana</vt:lpstr>
      <vt:lpstr>1_Office Theme</vt:lpstr>
      <vt:lpstr>Lab Test 1 (05/03/2023 – 06/03/2024)</vt:lpstr>
      <vt:lpstr>Lab Test 1 (05/03/2023 – 06/03/2024)</vt:lpstr>
      <vt:lpstr>Week 05 lecture: online</vt:lpstr>
      <vt:lpstr>Stack and queue assignment</vt:lpstr>
      <vt:lpstr>PowerPoint Presentation</vt:lpstr>
      <vt:lpstr>Stack data structure</vt:lpstr>
      <vt:lpstr>PowerPoint Presentation</vt:lpstr>
      <vt:lpstr>queue data structure</vt:lpstr>
      <vt:lpstr>Stack and Queues Classic Problems</vt:lpstr>
      <vt:lpstr>Infix </vt:lpstr>
      <vt:lpstr>Infix </vt:lpstr>
      <vt:lpstr>Infix </vt:lpstr>
      <vt:lpstr>Postfix Notation</vt:lpstr>
      <vt:lpstr>Postfix Notation</vt:lpstr>
      <vt:lpstr>Postfix Notation</vt:lpstr>
      <vt:lpstr>Prefix Notation</vt:lpstr>
      <vt:lpstr>Prefix Notation</vt:lpstr>
      <vt:lpstr>Prefix Notation</vt:lpstr>
      <vt:lpstr>INFIX, Postfix and Prefix</vt:lpstr>
      <vt:lpstr>Infix to postfix</vt:lpstr>
      <vt:lpstr>Question 3 – (a)</vt:lpstr>
      <vt:lpstr>Prefix to infix</vt:lpstr>
      <vt:lpstr>Question</vt:lpstr>
      <vt:lpstr>PowerPoint Presentation</vt:lpstr>
      <vt:lpstr>Outline</vt:lpstr>
      <vt:lpstr>Linear data structure</vt:lpstr>
      <vt:lpstr>Data STRUCTURES SO FAR…</vt:lpstr>
      <vt:lpstr>Non-Linear data structure</vt:lpstr>
      <vt:lpstr>Tree data structure</vt:lpstr>
      <vt:lpstr>Outline</vt:lpstr>
      <vt:lpstr>TREE Data STRUCTURE</vt:lpstr>
      <vt:lpstr>WHY TREES?</vt:lpstr>
      <vt:lpstr>POSSIBLE TREE CONFIGURATIONs</vt:lpstr>
      <vt:lpstr>Outline</vt:lpstr>
      <vt:lpstr>IMPLEMENTATION</vt:lpstr>
      <vt:lpstr>BTNode</vt:lpstr>
      <vt:lpstr>EXAMPLE BINARY TREE</vt:lpstr>
      <vt:lpstr>Outline</vt:lpstr>
      <vt:lpstr>Tree Traversal</vt:lpstr>
      <vt:lpstr>Tree Traversal</vt:lpstr>
      <vt:lpstr>Tree Traversal</vt:lpstr>
      <vt:lpstr>Tree Traversal process</vt:lpstr>
      <vt:lpstr>Tree Traversal Template #1</vt:lpstr>
      <vt:lpstr>Tree Traversal TEMPLATE #2</vt:lpstr>
      <vt:lpstr>Tree Traversal Template #2</vt:lpstr>
      <vt:lpstr>TreeTraversal2() IMPLEMENTATION</vt:lpstr>
      <vt:lpstr>Treetraversal() features</vt:lpstr>
      <vt:lpstr>Outline</vt:lpstr>
      <vt:lpstr>Three “standard” ways to traversal </vt:lpstr>
      <vt:lpstr>Three “standard” ways to traversal </vt:lpstr>
      <vt:lpstr>Three “standard” ways to traversal </vt:lpstr>
      <vt:lpstr>Tree traversal - print</vt:lpstr>
      <vt:lpstr>Tree traversal - print</vt:lpstr>
      <vt:lpstr>Tree traversal – Pre-order, in-order, post order</vt:lpstr>
      <vt:lpstr>Tree traversal Pre-order: print</vt:lpstr>
      <vt:lpstr>Tree traversal Pre-order: print</vt:lpstr>
      <vt:lpstr>Tree traversal in-order: print</vt:lpstr>
      <vt:lpstr>Tree traversal in-order: print</vt:lpstr>
      <vt:lpstr>Tree traversal post-order: print</vt:lpstr>
      <vt:lpstr>Tree traversal post-order: print</vt:lpstr>
      <vt:lpstr>Tree traversal Pre-order: print</vt:lpstr>
      <vt:lpstr>Tree traversal In-order: print</vt:lpstr>
      <vt:lpstr>Tree traversal Post-order: print</vt:lpstr>
      <vt:lpstr>Pre-Order, In-Order and Post-order</vt:lpstr>
      <vt:lpstr>Outline</vt:lpstr>
      <vt:lpstr>Count nodes in a binary tree</vt:lpstr>
      <vt:lpstr>Count nodes in a binary tree</vt:lpstr>
      <vt:lpstr>countNode()</vt:lpstr>
      <vt:lpstr>countNode()</vt:lpstr>
      <vt:lpstr>countNode()</vt:lpstr>
      <vt:lpstr>countNode()</vt:lpstr>
      <vt:lpstr>Outline</vt:lpstr>
      <vt:lpstr>Find grandchildren</vt:lpstr>
      <vt:lpstr>Find grandchildren</vt:lpstr>
      <vt:lpstr>Find grandchildren</vt:lpstr>
      <vt:lpstr>Find grandchildren</vt:lpstr>
      <vt:lpstr>Find grandchildren - example</vt:lpstr>
      <vt:lpstr>Find grandchildren - example</vt:lpstr>
      <vt:lpstr>Find grandchildren - example</vt:lpstr>
      <vt:lpstr>Find grandchildren - example</vt:lpstr>
      <vt:lpstr>Find grandchildren - example</vt:lpstr>
      <vt:lpstr>Outline</vt:lpstr>
      <vt:lpstr>Calculate height of every node</vt:lpstr>
      <vt:lpstr>Calculate height of every node</vt:lpstr>
      <vt:lpstr>Calculate height of every node</vt:lpstr>
      <vt:lpstr>Calculate height of every node</vt:lpstr>
      <vt:lpstr>Questions</vt:lpstr>
      <vt:lpstr>Calculate height of every node</vt:lpstr>
      <vt:lpstr>Calculate height example</vt:lpstr>
      <vt:lpstr>Calculate height example</vt:lpstr>
      <vt:lpstr>Calculate depth of tree</vt:lpstr>
      <vt:lpstr>Calculate depth example</vt:lpstr>
      <vt:lpstr>Calculate depth example</vt:lpstr>
      <vt:lpstr>Questions</vt:lpstr>
      <vt:lpstr>Outline</vt:lpstr>
      <vt:lpstr>Level-by-level: breadth-first search</vt:lpstr>
      <vt:lpstr>Level-by-level tree traversal</vt:lpstr>
      <vt:lpstr>Level-by-level tree traversal</vt:lpstr>
      <vt:lpstr>Level-by-level tree traversal</vt:lpstr>
      <vt:lpstr>Level-by-level tree traversal</vt:lpstr>
      <vt:lpstr>Level-by-level tree traversal</vt:lpstr>
      <vt:lpstr>Level-by-level tree traversal</vt:lpstr>
      <vt:lpstr>Level-by-level tree traversal</vt:lpstr>
      <vt:lpstr>Level-by-level tree traversal</vt:lpstr>
      <vt:lpstr>Outline</vt:lpstr>
      <vt:lpstr>Preorder Traversal with a Stack</vt:lpstr>
      <vt:lpstr>Preorder Traversal with a Stack</vt:lpstr>
      <vt:lpstr>Preorder Traversal with a Stack</vt:lpstr>
      <vt:lpstr>Preorder Traversal with a Stack</vt:lpstr>
      <vt:lpstr>Preorder Traversal with a Stack</vt:lpstr>
      <vt:lpstr>Preorder Traversal with a Stack</vt:lpstr>
      <vt:lpstr>Preorder Traversal with a Stack</vt:lpstr>
      <vt:lpstr>Preorder Traversal with a Stack</vt:lpstr>
      <vt:lpstr>Preorder Traversal with a Stack</vt:lpstr>
      <vt:lpstr>Preorder Traversal with a Stack</vt:lpstr>
      <vt:lpstr>Preorder Traversal with a Stack</vt:lpstr>
      <vt:lpstr>Preorder Traversal with a Stack</vt:lpstr>
      <vt:lpstr>Preorder Traversal with a Stack</vt:lpstr>
      <vt:lpstr>You should be able 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Owen Noel Newton Fernando (Dr)</cp:lastModifiedBy>
  <cp:revision>146</cp:revision>
  <dcterms:created xsi:type="dcterms:W3CDTF">2017-06-13T06:38:25Z</dcterms:created>
  <dcterms:modified xsi:type="dcterms:W3CDTF">2024-02-06T06:08:41Z</dcterms:modified>
</cp:coreProperties>
</file>